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551" r:id="rId4"/>
    <p:sldMasterId id="2147484608" r:id="rId5"/>
  </p:sldMasterIdLst>
  <p:notesMasterIdLst>
    <p:notesMasterId r:id="rId32"/>
  </p:notesMasterIdLst>
  <p:handoutMasterIdLst>
    <p:handoutMasterId r:id="rId33"/>
  </p:handoutMasterIdLst>
  <p:sldIdLst>
    <p:sldId id="1600" r:id="rId6"/>
    <p:sldId id="1779" r:id="rId7"/>
    <p:sldId id="1749" r:id="rId8"/>
    <p:sldId id="1750" r:id="rId9"/>
    <p:sldId id="1697" r:id="rId10"/>
    <p:sldId id="1751" r:id="rId11"/>
    <p:sldId id="1752" r:id="rId12"/>
    <p:sldId id="1753" r:id="rId13"/>
    <p:sldId id="1754" r:id="rId14"/>
    <p:sldId id="1755" r:id="rId15"/>
    <p:sldId id="1756" r:id="rId16"/>
    <p:sldId id="1757" r:id="rId17"/>
    <p:sldId id="1758" r:id="rId18"/>
    <p:sldId id="1759" r:id="rId19"/>
    <p:sldId id="1760" r:id="rId20"/>
    <p:sldId id="1761" r:id="rId21"/>
    <p:sldId id="1787" r:id="rId22"/>
    <p:sldId id="1762" r:id="rId23"/>
    <p:sldId id="1763" r:id="rId24"/>
    <p:sldId id="1764" r:id="rId25"/>
    <p:sldId id="1767" r:id="rId26"/>
    <p:sldId id="1783" r:id="rId27"/>
    <p:sldId id="1784" r:id="rId28"/>
    <p:sldId id="1785" r:id="rId29"/>
    <p:sldId id="1780" r:id="rId30"/>
    <p:sldId id="1781" r:id="rId31"/>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p15:clr>
            <a:srgbClr val="A4A3A4"/>
          </p15:clr>
        </p15:guide>
        <p15:guide id="2" pos="391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Column Five" initials="CF" lastIdx="13" clrIdx="7"/>
  <p:cmAuthor id="1" name="Mary Feil-Jacobs" initials="MFJ" lastIdx="43" clrIdx="1"/>
  <p:cmAuthor id="8" name="Michelle Kirk" initials="MK" lastIdx="2" clrIdx="8"/>
  <p:cmAuthor id="2" name="Monica Lueder" initials="ML" lastIdx="22" clrIdx="2"/>
  <p:cmAuthor id="3" name="Mary Feil-Jacobs" initials="MF" lastIdx="22" clrIdx="3"/>
  <p:cmAuthor id="4" name="Angela Powell" initials="AP" lastIdx="9" clrIdx="4"/>
  <p:cmAuthor id="5" name="Guest User" initials="GU" lastIdx="1" clrIdx="5"/>
  <p:cmAuthor id="6" name="Column Five3" initials="CF" lastIdx="19"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BBA9"/>
    <a:srgbClr val="70E1BA"/>
    <a:srgbClr val="92E1BA"/>
    <a:srgbClr val="70C4BA"/>
    <a:srgbClr val="4AE4B6"/>
    <a:srgbClr val="5AE1BA"/>
    <a:srgbClr val="A2FACF"/>
    <a:srgbClr val="4B505A"/>
    <a:srgbClr val="161D2C"/>
    <a:srgbClr val="3F3F3F"/>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01" autoAdjust="0"/>
    <p:restoredTop sz="62242" autoAdjust="0"/>
  </p:normalViewPr>
  <p:slideViewPr>
    <p:cSldViewPr snapToGrid="0">
      <p:cViewPr varScale="1">
        <p:scale>
          <a:sx n="88" d="100"/>
          <a:sy n="88" d="100"/>
        </p:scale>
        <p:origin x="570" y="306"/>
      </p:cViewPr>
      <p:guideLst>
        <p:guide orient="horz" pos="2203"/>
        <p:guide pos="391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manda Tan" userId="e5de9a47-4c5b-4056-8dc6-4d79328f3413" providerId="ADAL" clId="{129DFE6E-157F-4778-9FA6-7C5FBB3B8825}"/>
    <pc:docChg chg="modSld">
      <pc:chgData name="Amanda Tan" userId="e5de9a47-4c5b-4056-8dc6-4d79328f3413" providerId="ADAL" clId="{129DFE6E-157F-4778-9FA6-7C5FBB3B8825}" dt="2024-09-03T21:56:17.812" v="19" actId="20577"/>
      <pc:docMkLst>
        <pc:docMk/>
      </pc:docMkLst>
      <pc:sldChg chg="modNotesTx">
        <pc:chgData name="Amanda Tan" userId="e5de9a47-4c5b-4056-8dc6-4d79328f3413" providerId="ADAL" clId="{129DFE6E-157F-4778-9FA6-7C5FBB3B8825}" dt="2024-09-03T21:55:42.597" v="3" actId="20577"/>
        <pc:sldMkLst>
          <pc:docMk/>
          <pc:sldMk cId="543887749" sldId="1697"/>
        </pc:sldMkLst>
      </pc:sldChg>
      <pc:sldChg chg="modNotesTx">
        <pc:chgData name="Amanda Tan" userId="e5de9a47-4c5b-4056-8dc6-4d79328f3413" providerId="ADAL" clId="{129DFE6E-157F-4778-9FA6-7C5FBB3B8825}" dt="2024-09-03T21:55:39.315" v="1" actId="20577"/>
        <pc:sldMkLst>
          <pc:docMk/>
          <pc:sldMk cId="2125035788" sldId="1749"/>
        </pc:sldMkLst>
      </pc:sldChg>
      <pc:sldChg chg="modNotesTx">
        <pc:chgData name="Amanda Tan" userId="e5de9a47-4c5b-4056-8dc6-4d79328f3413" providerId="ADAL" clId="{129DFE6E-157F-4778-9FA6-7C5FBB3B8825}" dt="2024-09-03T21:55:41.007" v="2" actId="20577"/>
        <pc:sldMkLst>
          <pc:docMk/>
          <pc:sldMk cId="1741015737" sldId="1750"/>
        </pc:sldMkLst>
      </pc:sldChg>
      <pc:sldChg chg="modNotesTx">
        <pc:chgData name="Amanda Tan" userId="e5de9a47-4c5b-4056-8dc6-4d79328f3413" providerId="ADAL" clId="{129DFE6E-157F-4778-9FA6-7C5FBB3B8825}" dt="2024-09-03T21:55:44.005" v="4" actId="20577"/>
        <pc:sldMkLst>
          <pc:docMk/>
          <pc:sldMk cId="1351824297" sldId="1751"/>
        </pc:sldMkLst>
      </pc:sldChg>
      <pc:sldChg chg="modNotesTx">
        <pc:chgData name="Amanda Tan" userId="e5de9a47-4c5b-4056-8dc6-4d79328f3413" providerId="ADAL" clId="{129DFE6E-157F-4778-9FA6-7C5FBB3B8825}" dt="2024-09-03T21:55:45.602" v="5" actId="20577"/>
        <pc:sldMkLst>
          <pc:docMk/>
          <pc:sldMk cId="1175484941" sldId="1752"/>
        </pc:sldMkLst>
      </pc:sldChg>
      <pc:sldChg chg="modNotesTx">
        <pc:chgData name="Amanda Tan" userId="e5de9a47-4c5b-4056-8dc6-4d79328f3413" providerId="ADAL" clId="{129DFE6E-157F-4778-9FA6-7C5FBB3B8825}" dt="2024-09-03T21:55:47.881" v="6" actId="20577"/>
        <pc:sldMkLst>
          <pc:docMk/>
          <pc:sldMk cId="244391417" sldId="1753"/>
        </pc:sldMkLst>
      </pc:sldChg>
      <pc:sldChg chg="modNotesTx">
        <pc:chgData name="Amanda Tan" userId="e5de9a47-4c5b-4056-8dc6-4d79328f3413" providerId="ADAL" clId="{129DFE6E-157F-4778-9FA6-7C5FBB3B8825}" dt="2024-09-03T21:55:49.339" v="7" actId="20577"/>
        <pc:sldMkLst>
          <pc:docMk/>
          <pc:sldMk cId="1269047404" sldId="1754"/>
        </pc:sldMkLst>
      </pc:sldChg>
      <pc:sldChg chg="modNotesTx">
        <pc:chgData name="Amanda Tan" userId="e5de9a47-4c5b-4056-8dc6-4d79328f3413" providerId="ADAL" clId="{129DFE6E-157F-4778-9FA6-7C5FBB3B8825}" dt="2024-09-03T21:55:50.682" v="8" actId="20577"/>
        <pc:sldMkLst>
          <pc:docMk/>
          <pc:sldMk cId="1739173612" sldId="1755"/>
        </pc:sldMkLst>
      </pc:sldChg>
      <pc:sldChg chg="modNotesTx">
        <pc:chgData name="Amanda Tan" userId="e5de9a47-4c5b-4056-8dc6-4d79328f3413" providerId="ADAL" clId="{129DFE6E-157F-4778-9FA6-7C5FBB3B8825}" dt="2024-09-03T21:55:52.188" v="9" actId="20577"/>
        <pc:sldMkLst>
          <pc:docMk/>
          <pc:sldMk cId="205098693" sldId="1756"/>
        </pc:sldMkLst>
      </pc:sldChg>
      <pc:sldChg chg="modNotesTx">
        <pc:chgData name="Amanda Tan" userId="e5de9a47-4c5b-4056-8dc6-4d79328f3413" providerId="ADAL" clId="{129DFE6E-157F-4778-9FA6-7C5FBB3B8825}" dt="2024-09-03T21:55:54.800" v="10" actId="20577"/>
        <pc:sldMkLst>
          <pc:docMk/>
          <pc:sldMk cId="264921325" sldId="1757"/>
        </pc:sldMkLst>
      </pc:sldChg>
      <pc:sldChg chg="modNotesTx">
        <pc:chgData name="Amanda Tan" userId="e5de9a47-4c5b-4056-8dc6-4d79328f3413" providerId="ADAL" clId="{129DFE6E-157F-4778-9FA6-7C5FBB3B8825}" dt="2024-09-03T21:55:56.137" v="11" actId="20577"/>
        <pc:sldMkLst>
          <pc:docMk/>
          <pc:sldMk cId="554213643" sldId="1758"/>
        </pc:sldMkLst>
      </pc:sldChg>
      <pc:sldChg chg="modNotesTx">
        <pc:chgData name="Amanda Tan" userId="e5de9a47-4c5b-4056-8dc6-4d79328f3413" providerId="ADAL" clId="{129DFE6E-157F-4778-9FA6-7C5FBB3B8825}" dt="2024-09-03T21:55:57.540" v="12" actId="20577"/>
        <pc:sldMkLst>
          <pc:docMk/>
          <pc:sldMk cId="1725694060" sldId="1759"/>
        </pc:sldMkLst>
      </pc:sldChg>
      <pc:sldChg chg="modNotesTx">
        <pc:chgData name="Amanda Tan" userId="e5de9a47-4c5b-4056-8dc6-4d79328f3413" providerId="ADAL" clId="{129DFE6E-157F-4778-9FA6-7C5FBB3B8825}" dt="2024-09-03T21:55:59.027" v="13" actId="20577"/>
        <pc:sldMkLst>
          <pc:docMk/>
          <pc:sldMk cId="237893683" sldId="1760"/>
        </pc:sldMkLst>
      </pc:sldChg>
      <pc:sldChg chg="modNotesTx">
        <pc:chgData name="Amanda Tan" userId="e5de9a47-4c5b-4056-8dc6-4d79328f3413" providerId="ADAL" clId="{129DFE6E-157F-4778-9FA6-7C5FBB3B8825}" dt="2024-09-03T21:56:00.393" v="14" actId="20577"/>
        <pc:sldMkLst>
          <pc:docMk/>
          <pc:sldMk cId="730794545" sldId="1761"/>
        </pc:sldMkLst>
      </pc:sldChg>
      <pc:sldChg chg="modNotesTx">
        <pc:chgData name="Amanda Tan" userId="e5de9a47-4c5b-4056-8dc6-4d79328f3413" providerId="ADAL" clId="{129DFE6E-157F-4778-9FA6-7C5FBB3B8825}" dt="2024-09-03T21:56:12.308" v="15" actId="20577"/>
        <pc:sldMkLst>
          <pc:docMk/>
          <pc:sldMk cId="1628116380" sldId="1767"/>
        </pc:sldMkLst>
      </pc:sldChg>
      <pc:sldChg chg="modNotesTx">
        <pc:chgData name="Amanda Tan" userId="e5de9a47-4c5b-4056-8dc6-4d79328f3413" providerId="ADAL" clId="{129DFE6E-157F-4778-9FA6-7C5FBB3B8825}" dt="2024-09-03T21:55:37.713" v="0" actId="20577"/>
        <pc:sldMkLst>
          <pc:docMk/>
          <pc:sldMk cId="413159516" sldId="1779"/>
        </pc:sldMkLst>
      </pc:sldChg>
      <pc:sldChg chg="modNotesTx">
        <pc:chgData name="Amanda Tan" userId="e5de9a47-4c5b-4056-8dc6-4d79328f3413" providerId="ADAL" clId="{129DFE6E-157F-4778-9FA6-7C5FBB3B8825}" dt="2024-09-03T21:56:17.812" v="19" actId="20577"/>
        <pc:sldMkLst>
          <pc:docMk/>
          <pc:sldMk cId="506090858" sldId="1780"/>
        </pc:sldMkLst>
      </pc:sldChg>
      <pc:sldChg chg="modNotesTx">
        <pc:chgData name="Amanda Tan" userId="e5de9a47-4c5b-4056-8dc6-4d79328f3413" providerId="ADAL" clId="{129DFE6E-157F-4778-9FA6-7C5FBB3B8825}" dt="2024-09-03T21:56:13.675" v="16" actId="20577"/>
        <pc:sldMkLst>
          <pc:docMk/>
          <pc:sldMk cId="38580788" sldId="1783"/>
        </pc:sldMkLst>
      </pc:sldChg>
      <pc:sldChg chg="modNotesTx">
        <pc:chgData name="Amanda Tan" userId="e5de9a47-4c5b-4056-8dc6-4d79328f3413" providerId="ADAL" clId="{129DFE6E-157F-4778-9FA6-7C5FBB3B8825}" dt="2024-09-03T21:56:15" v="17" actId="20577"/>
        <pc:sldMkLst>
          <pc:docMk/>
          <pc:sldMk cId="1301382158" sldId="1784"/>
        </pc:sldMkLst>
      </pc:sldChg>
      <pc:sldChg chg="modNotesTx">
        <pc:chgData name="Amanda Tan" userId="e5de9a47-4c5b-4056-8dc6-4d79328f3413" providerId="ADAL" clId="{129DFE6E-157F-4778-9FA6-7C5FBB3B8825}" dt="2024-09-03T21:56:16.242" v="18" actId="20577"/>
        <pc:sldMkLst>
          <pc:docMk/>
          <pc:sldMk cId="901304144" sldId="178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pPr/>
              <a:t>9/23/2025 9:26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p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pPr/>
              <a:t>9/23/2025 9:25 AM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37816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8909775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824798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79910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10321208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latin typeface="Segoe UI Light" pitchFamily="34" charset="0"/>
                <a:ea typeface="+mn-ea"/>
                <a:cs typeface="+mn-cs"/>
              </a:rPr>
              <a:t>\</a:t>
            </a: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1973413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18120631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1004940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kern="1200" dirty="0">
                <a:solidFill>
                  <a:schemeClr val="tx1"/>
                </a:solidFill>
                <a:latin typeface="Segoe UI Light" pitchFamily="34" charset="0"/>
                <a:ea typeface="+mn-ea"/>
                <a:cs typeface="+mn-cs"/>
              </a:rPr>
              <a:t>Talk track:</a:t>
            </a:r>
            <a:endParaRPr lang="en-US" sz="10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endParaRPr lang="en-US" sz="11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This image is a breakdown of the SPACE framework in its entirety. You’ll see that it considers the five dimensions of work for individuals, teams, and systems. It also lists the possible metrics to consider for each dimension of the framework. </a:t>
            </a:r>
            <a:endParaRPr lang="en-US" sz="10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 </a:t>
            </a:r>
            <a:endParaRPr lang="en-US" sz="1100" kern="1200" dirty="0">
              <a:solidFill>
                <a:schemeClr val="tx1"/>
              </a:solidFill>
              <a:latin typeface="Segoe UI Light" pitchFamily="34" charset="0"/>
              <a:ea typeface="+mn-ea"/>
              <a:cs typeface="+mn-cs"/>
            </a:endParaRPr>
          </a:p>
          <a:p>
            <a:r>
              <a:rPr lang="en-US" sz="900" kern="1200" dirty="0">
                <a:solidFill>
                  <a:schemeClr val="tx1"/>
                </a:solidFill>
                <a:latin typeface="Segoe UI Light" pitchFamily="34" charset="0"/>
                <a:ea typeface="+mn-ea"/>
                <a:cs typeface="+mn-cs"/>
              </a:rPr>
              <a:t>Keep in mind, though: You don’t have to account for every single component of the framework when you use it. Here’s what you need to know. </a:t>
            </a:r>
            <a:endParaRPr lang="en-US" sz="10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9014424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kern="1200">
                <a:latin typeface="Segoe UI Light"/>
                <a:cs typeface="Segoe UI Light"/>
              </a:rPr>
              <a:t>Talk track:</a:t>
            </a:r>
            <a:endParaRPr lang="en-US" kern="1200">
              <a:latin typeface="Segoe UI Light"/>
              <a:cs typeface="Segoe UI Light"/>
            </a:endParaRPr>
          </a:p>
          <a:p>
            <a:r>
              <a:rPr lang="en-US" kern="1200">
                <a:latin typeface="Segoe UI Light"/>
                <a:cs typeface="Segoe UI Light"/>
              </a:rPr>
              <a:t> </a:t>
            </a:r>
          </a:p>
          <a:p>
            <a:r>
              <a:rPr lang="en-US">
                <a:latin typeface="Segoe UI Light"/>
                <a:cs typeface="Segoe UI Light"/>
              </a:rPr>
              <a:t>Let’s say that for your three dimensions you choose </a:t>
            </a:r>
            <a:r>
              <a:rPr lang="en-US" kern="1200">
                <a:latin typeface="Segoe UI Light"/>
                <a:cs typeface="Segoe UI Light"/>
              </a:rPr>
              <a:t>to </a:t>
            </a:r>
            <a:r>
              <a:rPr lang="en-US">
                <a:latin typeface="Segoe UI Light"/>
                <a:cs typeface="Segoe UI Light"/>
              </a:rPr>
              <a:t>measure satisfaction and well-being, communication and collaboration, and efficiency and flow. You might pick two or three </a:t>
            </a:r>
            <a:r>
              <a:rPr lang="en-US" kern="1200">
                <a:latin typeface="Segoe UI Light"/>
                <a:cs typeface="Segoe UI Light"/>
              </a:rPr>
              <a:t>different </a:t>
            </a:r>
            <a:r>
              <a:rPr lang="en-US">
                <a:latin typeface="Segoe UI Light"/>
                <a:cs typeface="Segoe UI Light"/>
              </a:rPr>
              <a:t>metrics for each of those </a:t>
            </a:r>
            <a:r>
              <a:rPr lang="en-US" kern="1200">
                <a:latin typeface="Segoe UI Light"/>
                <a:cs typeface="Segoe UI Light"/>
              </a:rPr>
              <a:t>dimensions</a:t>
            </a:r>
            <a:r>
              <a:rPr lang="en-US">
                <a:latin typeface="Segoe UI Light"/>
                <a:cs typeface="Segoe UI Light"/>
              </a:rPr>
              <a:t>, like developer satisfaction, satisfaction with code reviews, PR merge times, quality</a:t>
            </a:r>
            <a:r>
              <a:rPr lang="en-US" kern="1200">
                <a:latin typeface="Segoe UI Light"/>
                <a:cs typeface="Segoe UI Light"/>
              </a:rPr>
              <a:t> of </a:t>
            </a:r>
            <a:r>
              <a:rPr lang="en-US">
                <a:latin typeface="Segoe UI Light"/>
                <a:cs typeface="Segoe UI Light"/>
              </a:rPr>
              <a:t>meetings, handoffs, </a:t>
            </a:r>
            <a:r>
              <a:rPr lang="en-US" kern="1200">
                <a:latin typeface="Segoe UI Light"/>
                <a:cs typeface="Segoe UI Light"/>
              </a:rPr>
              <a:t>and productivity </a:t>
            </a:r>
            <a:r>
              <a:rPr lang="en-US">
                <a:latin typeface="Segoe UI Light"/>
                <a:cs typeface="Segoe UI Light"/>
              </a:rPr>
              <a:t>perception</a:t>
            </a:r>
            <a:r>
              <a:rPr lang="en-US" kern="1200">
                <a:latin typeface="Segoe UI Light"/>
                <a:cs typeface="Segoe UI Light"/>
              </a:rPr>
              <a:t>.</a:t>
            </a:r>
            <a:r>
              <a:rPr lang="en-US">
                <a:latin typeface="Segoe UI Light"/>
                <a:cs typeface="Segoe UI Light"/>
              </a:rPr>
              <a:t> </a:t>
            </a:r>
          </a:p>
          <a:p>
            <a:r>
              <a:rPr lang="en-US">
                <a:latin typeface="Segoe UI Light"/>
                <a:cs typeface="Segoe UI Light"/>
              </a:rPr>
              <a:t> </a:t>
            </a:r>
          </a:p>
          <a:p>
            <a:r>
              <a:rPr lang="en-US">
                <a:latin typeface="Segoe UI Light"/>
                <a:cs typeface="Segoe UI Light"/>
              </a:rPr>
              <a:t>Including perceptual data along with quantifiable measurements across three different dimensions will give</a:t>
            </a:r>
            <a:r>
              <a:rPr lang="en-US" kern="1200">
                <a:latin typeface="Segoe UI Light"/>
                <a:cs typeface="Segoe UI Light"/>
              </a:rPr>
              <a:t> you a </a:t>
            </a:r>
            <a:r>
              <a:rPr lang="en-US">
                <a:latin typeface="Segoe UI Light"/>
                <a:cs typeface="Segoe UI Light"/>
              </a:rPr>
              <a:t>balanced view of developer productivity</a:t>
            </a:r>
            <a:r>
              <a:rPr lang="en-US" kern="1200">
                <a:latin typeface="Segoe UI Light"/>
                <a:cs typeface="Segoe UI Light"/>
              </a:rPr>
              <a:t>. Let’s take a look at </a:t>
            </a:r>
            <a:r>
              <a:rPr lang="en-US">
                <a:latin typeface="Segoe UI Light"/>
                <a:cs typeface="Segoe UI Light"/>
              </a:rPr>
              <a:t>another example. </a:t>
            </a:r>
          </a:p>
          <a:p>
            <a:endParaRPr lang="en-US"/>
          </a:p>
          <a:p>
            <a:endParaRPr lang="en-US"/>
          </a:p>
          <a:p>
            <a:pPr>
              <a:lnSpc>
                <a:spcPct val="100000"/>
              </a:lnSpc>
              <a:spcAft>
                <a:spcPts val="0"/>
              </a:spcAft>
            </a:pPr>
            <a:r>
              <a:rPr lang="en-US">
                <a:latin typeface="Segoe UI Light"/>
                <a:cs typeface="Segoe UI Light"/>
              </a:rPr>
              <a:t>Metrics to call out:</a:t>
            </a:r>
            <a:br>
              <a:rPr lang="en-US">
                <a:cs typeface="Segoe UI Light"/>
              </a:rPr>
            </a:br>
            <a:br>
              <a:rPr lang="en-US">
                <a:cs typeface="Segoe UI Light"/>
              </a:rPr>
            </a:br>
            <a:r>
              <a:rPr lang="en-US">
                <a:latin typeface="Segoe UI Light"/>
                <a:cs typeface="Segoe UI Light"/>
              </a:rPr>
              <a:t>Satisfaction and well-being </a:t>
            </a:r>
          </a:p>
          <a:p>
            <a:pPr marL="502920" lvl="1" indent="-285750">
              <a:lnSpc>
                <a:spcPct val="100000"/>
              </a:lnSpc>
              <a:spcAft>
                <a:spcPts val="0"/>
              </a:spcAft>
              <a:buFont typeface="Arial,Sans-Serif"/>
              <a:buChar char="•"/>
            </a:pPr>
            <a:r>
              <a:rPr lang="en-US">
                <a:latin typeface="Segoe UI Light"/>
                <a:cs typeface="Segoe UI Light"/>
              </a:rPr>
              <a:t>Developer satisfaction</a:t>
            </a:r>
          </a:p>
          <a:p>
            <a:pPr marL="502920" lvl="1" indent="-285750">
              <a:lnSpc>
                <a:spcPct val="100000"/>
              </a:lnSpc>
              <a:spcAft>
                <a:spcPts val="0"/>
              </a:spcAft>
              <a:buFont typeface="Arial,Sans-Serif"/>
              <a:buChar char="•"/>
            </a:pPr>
            <a:r>
              <a:rPr lang="en-US">
                <a:latin typeface="Segoe UI Light"/>
                <a:cs typeface="Segoe UI Light"/>
              </a:rPr>
              <a:t>Satisfaction with code reviews</a:t>
            </a:r>
          </a:p>
          <a:p>
            <a:pPr marL="285750" indent="-285750">
              <a:lnSpc>
                <a:spcPct val="100000"/>
              </a:lnSpc>
              <a:spcAft>
                <a:spcPts val="0"/>
              </a:spcAft>
              <a:buFont typeface="Arial,Sans-Serif"/>
              <a:buChar char="•"/>
            </a:pPr>
            <a:r>
              <a:rPr lang="en-US">
                <a:latin typeface="Segoe UI Light"/>
                <a:cs typeface="Segoe UI Light"/>
              </a:rPr>
              <a:t>Communication and collaboration </a:t>
            </a:r>
          </a:p>
          <a:p>
            <a:pPr marL="502920" lvl="1" indent="-285750">
              <a:lnSpc>
                <a:spcPct val="100000"/>
              </a:lnSpc>
              <a:spcAft>
                <a:spcPts val="0"/>
              </a:spcAft>
              <a:buFont typeface="Arial,Sans-Serif"/>
              <a:buChar char="•"/>
            </a:pPr>
            <a:r>
              <a:rPr lang="en-US">
                <a:latin typeface="Segoe UI Light"/>
                <a:cs typeface="Segoe UI Light"/>
              </a:rPr>
              <a:t>PR merge times</a:t>
            </a:r>
          </a:p>
          <a:p>
            <a:pPr marL="502920" lvl="1" indent="-285750">
              <a:lnSpc>
                <a:spcPct val="100000"/>
              </a:lnSpc>
              <a:spcAft>
                <a:spcPts val="0"/>
              </a:spcAft>
              <a:buFont typeface="Arial,Sans-Serif"/>
              <a:buChar char="•"/>
            </a:pPr>
            <a:r>
              <a:rPr lang="en-US">
                <a:latin typeface="Segoe UI Light"/>
                <a:cs typeface="Segoe UI Light"/>
              </a:rPr>
              <a:t>Quality </a:t>
            </a:r>
            <a:r>
              <a:rPr lang="en-US" kern="1200">
                <a:latin typeface="Segoe UI Light"/>
                <a:cs typeface="Segoe UI Light"/>
              </a:rPr>
              <a:t>of </a:t>
            </a:r>
            <a:r>
              <a:rPr lang="en-US">
                <a:latin typeface="Segoe UI Light"/>
                <a:cs typeface="Segoe UI Light"/>
              </a:rPr>
              <a:t>meetings</a:t>
            </a:r>
            <a:endParaRPr lang="en-US" kern="1200">
              <a:latin typeface="Segoe UI Light"/>
              <a:cs typeface="Segoe UI Light"/>
            </a:endParaRPr>
          </a:p>
          <a:p>
            <a:pPr marL="285750" indent="-285750">
              <a:lnSpc>
                <a:spcPct val="100000"/>
              </a:lnSpc>
              <a:spcAft>
                <a:spcPts val="0"/>
              </a:spcAft>
              <a:buFont typeface="Arial,Sans-Serif"/>
              <a:buChar char="•"/>
            </a:pPr>
            <a:r>
              <a:rPr lang="en-US">
                <a:latin typeface="Segoe UI Light"/>
                <a:cs typeface="Segoe UI Light"/>
              </a:rPr>
              <a:t>Efficiency and flow</a:t>
            </a:r>
            <a:r>
              <a:rPr lang="en-US" kern="1200">
                <a:latin typeface="Segoe UI Light"/>
                <a:cs typeface="Segoe UI Light"/>
              </a:rPr>
              <a:t> </a:t>
            </a:r>
          </a:p>
          <a:p>
            <a:pPr marL="502920" lvl="1" indent="-285750">
              <a:lnSpc>
                <a:spcPct val="100000"/>
              </a:lnSpc>
              <a:spcAft>
                <a:spcPts val="0"/>
              </a:spcAft>
              <a:buFont typeface="Arial,Sans-Serif"/>
              <a:buChar char="•"/>
            </a:pPr>
            <a:r>
              <a:rPr lang="en-US">
                <a:latin typeface="Segoe UI Light"/>
                <a:cs typeface="Segoe UI Light"/>
              </a:rPr>
              <a:t>Handoffs</a:t>
            </a:r>
          </a:p>
          <a:p>
            <a:pPr marL="502920" lvl="1" indent="-285750">
              <a:lnSpc>
                <a:spcPct val="100000"/>
              </a:lnSpc>
              <a:spcAft>
                <a:spcPts val="0"/>
              </a:spcAft>
              <a:buFont typeface="Arial,Sans-Serif"/>
              <a:buChar char="•"/>
            </a:pPr>
            <a:r>
              <a:rPr lang="en-US">
                <a:latin typeface="Segoe UI Light"/>
                <a:cs typeface="Segoe UI Light"/>
              </a:rPr>
              <a:t>Productivity perception</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1316031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Light"/>
                <a:cs typeface="Segoe UI Light"/>
              </a:rPr>
              <a:t>Talk track:</a:t>
            </a:r>
            <a:endParaRPr lang="en-US" dirty="0">
              <a:latin typeface="Segoe UI Light"/>
              <a:cs typeface="Segoe UI Light"/>
            </a:endParaRPr>
          </a:p>
          <a:p>
            <a:r>
              <a:rPr lang="en-US" dirty="0">
                <a:latin typeface="Segoe UI Light"/>
                <a:cs typeface="Segoe UI Light"/>
              </a:rPr>
              <a:t> </a:t>
            </a:r>
          </a:p>
          <a:p>
            <a:r>
              <a:rPr lang="en-US" dirty="0">
                <a:latin typeface="Segoe UI Light"/>
                <a:cs typeface="Segoe UI Light"/>
              </a:rPr>
              <a:t>For this example, you might choose to measure activity, satisfaction and well-being, and efficiency and flow. In that case, you could look at: coding time, number of story points completed, developer retention, developer perception of code reviews, lack of interruptions, and code review timing. </a:t>
            </a:r>
          </a:p>
          <a:p>
            <a:r>
              <a:rPr lang="en-US" dirty="0">
                <a:latin typeface="Segoe UI Light"/>
                <a:cs typeface="Segoe UI Light"/>
              </a:rPr>
              <a:t> </a:t>
            </a:r>
          </a:p>
          <a:p>
            <a:r>
              <a:rPr lang="en-US" dirty="0">
                <a:latin typeface="Segoe UI Light"/>
                <a:cs typeface="Segoe UI Light"/>
              </a:rPr>
              <a:t>Let’s consider another example centered on code review. </a:t>
            </a:r>
          </a:p>
          <a:p>
            <a:r>
              <a:rPr lang="en-US" dirty="0">
                <a:latin typeface="Segoe UI Light"/>
                <a:cs typeface="Segoe UI Light"/>
              </a:rPr>
              <a:t>   </a:t>
            </a:r>
          </a:p>
          <a:p>
            <a:endParaRPr lang="en-US" dirty="0"/>
          </a:p>
          <a:p>
            <a:endParaRPr lang="en-US" dirty="0"/>
          </a:p>
          <a:p>
            <a:endParaRPr lang="en-US" dirty="0"/>
          </a:p>
          <a:p>
            <a:pPr>
              <a:lnSpc>
                <a:spcPct val="100000"/>
              </a:lnSpc>
              <a:spcAft>
                <a:spcPts val="0"/>
              </a:spcAft>
            </a:pPr>
            <a:r>
              <a:rPr lang="en-US" dirty="0">
                <a:latin typeface="Segoe UI Light"/>
                <a:cs typeface="Segoe UI Light"/>
              </a:rPr>
              <a:t>Metrics to call out:</a:t>
            </a:r>
            <a:br>
              <a:rPr lang="en-US" dirty="0">
                <a:cs typeface="Segoe UI Light"/>
              </a:rPr>
            </a:br>
            <a:br>
              <a:rPr lang="en-US" dirty="0">
                <a:cs typeface="Segoe UI Light"/>
              </a:rPr>
            </a:br>
            <a:endParaRPr lang="en-US" dirty="0"/>
          </a:p>
          <a:p>
            <a:pPr marL="285750" indent="-285750">
              <a:lnSpc>
                <a:spcPct val="100000"/>
              </a:lnSpc>
              <a:spcAft>
                <a:spcPts val="0"/>
              </a:spcAft>
              <a:buFont typeface="Arial,Sans-Serif"/>
              <a:buChar char="•"/>
            </a:pPr>
            <a:r>
              <a:rPr lang="en-US" dirty="0">
                <a:latin typeface="Segoe UI Light"/>
                <a:cs typeface="Segoe UI Light"/>
              </a:rPr>
              <a:t>Satisfaction and well-being </a:t>
            </a:r>
          </a:p>
          <a:p>
            <a:pPr marL="751840" lvl="1" indent="-285750">
              <a:lnSpc>
                <a:spcPct val="100000"/>
              </a:lnSpc>
              <a:spcAft>
                <a:spcPts val="0"/>
              </a:spcAft>
              <a:buFont typeface="Arial,Sans-Serif"/>
              <a:buChar char="•"/>
            </a:pPr>
            <a:r>
              <a:rPr lang="en-US" dirty="0">
                <a:latin typeface="Segoe UI Light"/>
                <a:cs typeface="Segoe UI Light"/>
              </a:rPr>
              <a:t>Retention </a:t>
            </a:r>
          </a:p>
          <a:p>
            <a:pPr marL="751840" lvl="1" indent="-285750">
              <a:lnSpc>
                <a:spcPct val="100000"/>
              </a:lnSpc>
              <a:spcAft>
                <a:spcPts val="0"/>
              </a:spcAft>
              <a:buFont typeface="Arial,Sans-Serif"/>
              <a:buChar char="•"/>
            </a:pPr>
            <a:r>
              <a:rPr lang="en-US" dirty="0">
                <a:latin typeface="Segoe UI Light"/>
                <a:cs typeface="Segoe UI Light"/>
              </a:rPr>
              <a:t>Perception of code reviews</a:t>
            </a:r>
          </a:p>
          <a:p>
            <a:pPr marL="285750" indent="-285750">
              <a:lnSpc>
                <a:spcPct val="100000"/>
              </a:lnSpc>
              <a:spcAft>
                <a:spcPts val="0"/>
              </a:spcAft>
              <a:buFont typeface="Arial,Sans-Serif"/>
              <a:buChar char="•"/>
            </a:pPr>
            <a:r>
              <a:rPr lang="en-US" dirty="0">
                <a:latin typeface="Segoe UI Light"/>
                <a:cs typeface="Segoe UI Light"/>
              </a:rPr>
              <a:t>Activity</a:t>
            </a:r>
          </a:p>
          <a:p>
            <a:pPr marL="466090" lvl="1" indent="-285750">
              <a:lnSpc>
                <a:spcPct val="100000"/>
              </a:lnSpc>
              <a:spcAft>
                <a:spcPts val="0"/>
              </a:spcAft>
              <a:buFont typeface="Arial,Sans-Serif"/>
              <a:buChar char="•"/>
            </a:pPr>
            <a:r>
              <a:rPr lang="en-US" dirty="0">
                <a:latin typeface="Segoe UI Light"/>
                <a:cs typeface="Segoe UI Light"/>
              </a:rPr>
              <a:t>Coding time</a:t>
            </a:r>
          </a:p>
          <a:p>
            <a:pPr marL="466090" lvl="1" indent="-285750">
              <a:lnSpc>
                <a:spcPct val="100000"/>
              </a:lnSpc>
              <a:spcAft>
                <a:spcPts val="0"/>
              </a:spcAft>
              <a:buFont typeface="Arial,Sans-Serif"/>
              <a:buChar char="•"/>
            </a:pPr>
            <a:r>
              <a:rPr lang="en-US" dirty="0">
                <a:latin typeface="Segoe UI Light"/>
                <a:cs typeface="Segoe UI Light"/>
              </a:rPr>
              <a:t>Number of story points completed</a:t>
            </a:r>
          </a:p>
          <a:p>
            <a:pPr marL="285750" indent="-285750">
              <a:lnSpc>
                <a:spcPct val="100000"/>
              </a:lnSpc>
              <a:spcAft>
                <a:spcPts val="0"/>
              </a:spcAft>
              <a:buFont typeface="Arial,Sans-Serif"/>
              <a:buChar char="•"/>
            </a:pPr>
            <a:r>
              <a:rPr lang="en-US" dirty="0">
                <a:latin typeface="Segoe UI Light"/>
                <a:cs typeface="Segoe UI Light"/>
              </a:rPr>
              <a:t>Efficiency and flow </a:t>
            </a:r>
          </a:p>
          <a:p>
            <a:pPr marL="466090" lvl="1" indent="-285750">
              <a:lnSpc>
                <a:spcPct val="100000"/>
              </a:lnSpc>
              <a:spcAft>
                <a:spcPts val="0"/>
              </a:spcAft>
              <a:buFont typeface="Arial,Sans-Serif"/>
              <a:buChar char="•"/>
            </a:pPr>
            <a:r>
              <a:rPr lang="en-US" dirty="0">
                <a:latin typeface="Segoe UI Light"/>
                <a:cs typeface="Segoe UI Light"/>
              </a:rPr>
              <a:t>Lack of interruptions </a:t>
            </a:r>
          </a:p>
          <a:p>
            <a:pPr marL="466090" lvl="1" indent="-285750">
              <a:lnSpc>
                <a:spcPct val="100000"/>
              </a:lnSpc>
              <a:spcAft>
                <a:spcPts val="0"/>
              </a:spcAft>
              <a:buFont typeface="Arial,Sans-Serif"/>
              <a:buChar char="•"/>
            </a:pPr>
            <a:r>
              <a:rPr lang="en-US" dirty="0"/>
              <a:t>Code review timing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19</a:t>
            </a:fld>
            <a:endParaRPr lang="en-US"/>
          </a:p>
        </p:txBody>
      </p:sp>
    </p:spTree>
    <p:extLst>
      <p:ext uri="{BB962C8B-B14F-4D97-AF65-F5344CB8AC3E}">
        <p14:creationId xmlns:p14="http://schemas.microsoft.com/office/powerpoint/2010/main" val="49198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1573546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a:latin typeface="Segoe UI Light"/>
              <a:cs typeface="Segoe UI Light"/>
            </a:endParaRPr>
          </a:p>
          <a:p>
            <a:r>
              <a:rPr lang="en-US" b="1">
                <a:latin typeface="Segoe UI Light"/>
                <a:cs typeface="Segoe UI Light"/>
              </a:rPr>
              <a:t>Talk track:</a:t>
            </a:r>
            <a:endParaRPr lang="en-US">
              <a:latin typeface="Segoe UI Light"/>
              <a:cs typeface="Segoe UI Light"/>
            </a:endParaRPr>
          </a:p>
          <a:p>
            <a:r>
              <a:rPr lang="en-US">
                <a:latin typeface="Segoe UI Light"/>
                <a:cs typeface="Segoe UI Light"/>
              </a:rPr>
              <a:t> </a:t>
            </a:r>
          </a:p>
          <a:p>
            <a:r>
              <a:rPr lang="en-US">
                <a:latin typeface="Segoe UI Light"/>
                <a:cs typeface="Segoe UI Light"/>
              </a:rPr>
              <a:t>Imagine your organization decides to measure productivity using code review as the main metric. There are a lot of different ways to consider code review. </a:t>
            </a:r>
          </a:p>
          <a:p>
            <a:r>
              <a:rPr lang="en-US">
                <a:latin typeface="Segoe UI Light"/>
                <a:cs typeface="Segoe UI Light"/>
              </a:rPr>
              <a:t> </a:t>
            </a:r>
          </a:p>
          <a:p>
            <a:r>
              <a:rPr lang="en-US">
                <a:latin typeface="Segoe UI Light"/>
                <a:cs typeface="Segoe UI Light"/>
              </a:rPr>
              <a:t>Perception of code reviews shows whether developers view their work in a good or bad light. Code review velocity shows how quickly individuals can complete reviews. Number of code reviews completed contributes to the final product. Code review score is a qualitative measure of team communication and collaboration. And code review timing reveals flaws in workflows or individual flows. </a:t>
            </a:r>
          </a:p>
          <a:p>
            <a:r>
              <a:rPr lang="en-US">
                <a:latin typeface="Segoe UI Light"/>
                <a:cs typeface="Segoe UI Light"/>
              </a:rPr>
              <a:t> </a:t>
            </a:r>
          </a:p>
          <a:p>
            <a:r>
              <a:rPr lang="en-US">
                <a:latin typeface="Segoe UI Light"/>
                <a:cs typeface="Segoe UI Light"/>
              </a:rPr>
              <a:t>However, sticking to just one metric doesn’t give you a complete idea of productivity. If your organization defines productivity as the number of lines of code, your concept of productivity will be pretty limited. But what happens when you add in a few more metrics? If you consider code review quality </a:t>
            </a:r>
            <a:r>
              <a:rPr lang="en-US" i="1">
                <a:latin typeface="Segoe UI Light"/>
                <a:cs typeface="Segoe UI Light"/>
              </a:rPr>
              <a:t>and</a:t>
            </a:r>
            <a:r>
              <a:rPr lang="en-US">
                <a:latin typeface="Segoe UI Light"/>
                <a:cs typeface="Segoe UI Light"/>
              </a:rPr>
              <a:t> customer satisfaction in addition to lines of code, you’re measuring productivity as it relates to output (lines of code), but you’re also considering teamwork (code review quality) and the end user (customer satisfaction) as well. </a:t>
            </a:r>
          </a:p>
          <a:p>
            <a:r>
              <a:rPr lang="en-US">
                <a:latin typeface="Segoe UI Light"/>
                <a:cs typeface="Segoe UI Light"/>
              </a:rPr>
              <a:t> </a:t>
            </a:r>
          </a:p>
          <a:p>
            <a:r>
              <a:rPr lang="en-US">
                <a:latin typeface="Segoe UI Light"/>
                <a:cs typeface="Segoe UI Light"/>
              </a:rPr>
              <a:t>From there, you can continue to improve and build upon your metrics as you grow and adapt, switching things like lines of code for number of commits. </a:t>
            </a:r>
          </a:p>
          <a:p>
            <a:r>
              <a:rPr lang="en-US">
                <a:latin typeface="Segoe UI Light"/>
                <a:cs typeface="Segoe UI Light"/>
              </a:rPr>
              <a:t>    </a:t>
            </a:r>
          </a:p>
          <a:p>
            <a:endParaRPr lang="en-US">
              <a:cs typeface="Segoe UI Light"/>
            </a:endParaRPr>
          </a:p>
          <a:p>
            <a:endParaRPr lang="en-US">
              <a:cs typeface="Segoe UI Light"/>
            </a:endParaRPr>
          </a:p>
          <a:p>
            <a:pPr>
              <a:lnSpc>
                <a:spcPct val="100000"/>
              </a:lnSpc>
              <a:spcAft>
                <a:spcPts val="0"/>
              </a:spcAft>
            </a:pPr>
            <a:r>
              <a:rPr lang="en-US">
                <a:latin typeface="Segoe UI Light"/>
                <a:cs typeface="Segoe UI Light"/>
              </a:rPr>
              <a:t>Measurements to call out:</a:t>
            </a:r>
            <a:br>
              <a:rPr lang="en-US">
                <a:latin typeface="Segoe UI Light"/>
                <a:cs typeface="Segoe UI Light"/>
              </a:rPr>
            </a:br>
            <a:br>
              <a:rPr lang="en-US">
                <a:cs typeface="Segoe UI Light"/>
              </a:rPr>
            </a:br>
            <a:r>
              <a:rPr lang="en-US">
                <a:latin typeface="Segoe UI Light"/>
                <a:cs typeface="Segoe UI Light"/>
              </a:rPr>
              <a:t>Satisfaction and well-being</a:t>
            </a:r>
          </a:p>
          <a:p>
            <a:pPr marL="388620" lvl="1" indent="-171450">
              <a:lnSpc>
                <a:spcPct val="100000"/>
              </a:lnSpc>
              <a:spcAft>
                <a:spcPts val="0"/>
              </a:spcAft>
              <a:buFont typeface="Arial,Sans-Serif"/>
              <a:buChar char="•"/>
            </a:pPr>
            <a:r>
              <a:rPr lang="en-US">
                <a:latin typeface="Segoe UI Light"/>
                <a:cs typeface="Segoe UI Light"/>
              </a:rPr>
              <a:t>Perception of code reviews</a:t>
            </a:r>
          </a:p>
          <a:p>
            <a:pPr marL="171450" indent="-171450">
              <a:lnSpc>
                <a:spcPct val="100000"/>
              </a:lnSpc>
              <a:spcAft>
                <a:spcPts val="0"/>
              </a:spcAft>
              <a:buFont typeface="Arial,Sans-Serif"/>
              <a:buChar char="•"/>
            </a:pPr>
            <a:r>
              <a:rPr lang="en-US">
                <a:latin typeface="Segoe UI Light"/>
                <a:cs typeface="Segoe UI Light"/>
              </a:rPr>
              <a:t>Performance</a:t>
            </a:r>
          </a:p>
          <a:p>
            <a:pPr marL="388620" lvl="1" indent="-171450">
              <a:lnSpc>
                <a:spcPct val="100000"/>
              </a:lnSpc>
              <a:spcAft>
                <a:spcPts val="0"/>
              </a:spcAft>
              <a:buFont typeface="Arial,Sans-Serif"/>
              <a:buChar char="•"/>
            </a:pPr>
            <a:r>
              <a:rPr lang="en-US">
                <a:latin typeface="Segoe UI Light"/>
                <a:cs typeface="Segoe UI Light"/>
              </a:rPr>
              <a:t>Code review velocity</a:t>
            </a:r>
          </a:p>
          <a:p>
            <a:pPr marL="171450" indent="-171450">
              <a:lnSpc>
                <a:spcPct val="100000"/>
              </a:lnSpc>
              <a:spcAft>
                <a:spcPts val="0"/>
              </a:spcAft>
              <a:buFont typeface="Arial,Sans-Serif"/>
              <a:buChar char="•"/>
            </a:pPr>
            <a:r>
              <a:rPr lang="en-US">
                <a:latin typeface="Segoe UI Light"/>
                <a:cs typeface="Segoe UI Light"/>
              </a:rPr>
              <a:t>Activity</a:t>
            </a:r>
          </a:p>
          <a:p>
            <a:pPr marL="388620" lvl="1" indent="-171450">
              <a:lnSpc>
                <a:spcPct val="100000"/>
              </a:lnSpc>
              <a:spcAft>
                <a:spcPts val="0"/>
              </a:spcAft>
              <a:buFont typeface="Arial,Sans-Serif"/>
              <a:buChar char="•"/>
            </a:pPr>
            <a:r>
              <a:rPr lang="en-US">
                <a:latin typeface="Segoe UI Light"/>
                <a:cs typeface="Segoe UI Light"/>
              </a:rPr>
              <a:t>Number of code reviews completed</a:t>
            </a:r>
          </a:p>
          <a:p>
            <a:pPr marL="171450" indent="-171450">
              <a:lnSpc>
                <a:spcPct val="100000"/>
              </a:lnSpc>
              <a:spcAft>
                <a:spcPts val="0"/>
              </a:spcAft>
              <a:buFont typeface="Arial,Sans-Serif"/>
              <a:buChar char="•"/>
            </a:pPr>
            <a:r>
              <a:rPr lang="en-US">
                <a:latin typeface="Segoe UI Light"/>
                <a:cs typeface="Segoe UI Light"/>
              </a:rPr>
              <a:t>Communication and collaboration</a:t>
            </a:r>
          </a:p>
          <a:p>
            <a:pPr marL="388620" lvl="1" indent="-171450">
              <a:lnSpc>
                <a:spcPct val="100000"/>
              </a:lnSpc>
              <a:spcAft>
                <a:spcPts val="0"/>
              </a:spcAft>
              <a:buFont typeface="Arial,Sans-Serif"/>
              <a:buChar char="•"/>
            </a:pPr>
            <a:r>
              <a:rPr lang="en-US">
                <a:latin typeface="Segoe UI Light"/>
                <a:cs typeface="Segoe UI Light"/>
              </a:rPr>
              <a:t>Code review score</a:t>
            </a:r>
          </a:p>
          <a:p>
            <a:pPr marL="171450" indent="-171450">
              <a:lnSpc>
                <a:spcPct val="100000"/>
              </a:lnSpc>
              <a:spcAft>
                <a:spcPts val="0"/>
              </a:spcAft>
              <a:buFont typeface="Arial,Sans-Serif"/>
              <a:buChar char="•"/>
            </a:pPr>
            <a:r>
              <a:rPr lang="en-US">
                <a:latin typeface="Segoe UI Light"/>
                <a:cs typeface="Segoe UI Light"/>
              </a:rPr>
              <a:t>Efficiency and flow</a:t>
            </a:r>
          </a:p>
          <a:p>
            <a:pPr marL="388620" lvl="1" indent="-171450">
              <a:lnSpc>
                <a:spcPct val="100000"/>
              </a:lnSpc>
              <a:spcAft>
                <a:spcPts val="0"/>
              </a:spcAft>
              <a:buFont typeface="Arial,Sans-Serif"/>
              <a:buChar char="•"/>
            </a:pPr>
            <a:r>
              <a:rPr lang="en-US">
                <a:latin typeface="Segoe UI Light"/>
                <a:cs typeface="Segoe UI Light"/>
              </a:rPr>
              <a:t>Code review timing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1565692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a:cs typeface="Segoe UI 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5153685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22</a:t>
            </a:fld>
            <a:endParaRPr lang="en-US"/>
          </a:p>
        </p:txBody>
      </p:sp>
    </p:spTree>
    <p:extLst>
      <p:ext uri="{BB962C8B-B14F-4D97-AF65-F5344CB8AC3E}">
        <p14:creationId xmlns:p14="http://schemas.microsoft.com/office/powerpoint/2010/main" val="20347261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23</a:t>
            </a:fld>
            <a:endParaRPr lang="en-US"/>
          </a:p>
        </p:txBody>
      </p:sp>
    </p:spTree>
    <p:extLst>
      <p:ext uri="{BB962C8B-B14F-4D97-AF65-F5344CB8AC3E}">
        <p14:creationId xmlns:p14="http://schemas.microsoft.com/office/powerpoint/2010/main" val="2089848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24</a:t>
            </a:fld>
            <a:endParaRPr lang="en-US"/>
          </a:p>
        </p:txBody>
      </p:sp>
    </p:spTree>
    <p:extLst>
      <p:ext uri="{BB962C8B-B14F-4D97-AF65-F5344CB8AC3E}">
        <p14:creationId xmlns:p14="http://schemas.microsoft.com/office/powerpoint/2010/main" val="20165859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25</a:t>
            </a:fld>
            <a:endParaRPr lang="en-US"/>
          </a:p>
        </p:txBody>
      </p:sp>
    </p:spTree>
    <p:extLst>
      <p:ext uri="{BB962C8B-B14F-4D97-AF65-F5344CB8AC3E}">
        <p14:creationId xmlns:p14="http://schemas.microsoft.com/office/powerpoint/2010/main" val="183380828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nl-NL"/>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26</a:t>
            </a:fld>
            <a:endParaRPr lang="en-US"/>
          </a:p>
        </p:txBody>
      </p:sp>
    </p:spTree>
    <p:extLst>
      <p:ext uri="{BB962C8B-B14F-4D97-AF65-F5344CB8AC3E}">
        <p14:creationId xmlns:p14="http://schemas.microsoft.com/office/powerpoint/2010/main" val="43142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675955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78680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1430995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8814580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highlight>
                <a:srgbClr val="FFFFFF"/>
              </a:highlight>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1673334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1497812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721370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47B7F7-3EAA-3540-BC65-00BDB110EAC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tx2"/>
                </a:solidFill>
              </a:defRPr>
            </a:lvl1pPr>
          </a:lstStyle>
          <a:p>
            <a:r>
              <a:rPr lang="en-US"/>
              <a:t>Azure presentation title </a:t>
            </a:r>
            <a:br>
              <a:rPr lang="en-US"/>
            </a:br>
            <a:r>
              <a:rPr lang="en-US"/>
              <a:t>or event name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10">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9" name="Picture 8">
            <a:extLst>
              <a:ext uri="{FF2B5EF4-FFF2-40B4-BE49-F238E27FC236}">
                <a16:creationId xmlns:a16="http://schemas.microsoft.com/office/drawing/2014/main" id="{92E2926B-CE4C-8042-8EAB-E69CCC77CEFF}"/>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415196002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1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F5B5B5AE-3FA2-9E4F-A2B8-042B9D355724}"/>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85" t="985"/>
          <a:stretch/>
        </p:blipFill>
        <p:spPr>
          <a:xfrm>
            <a:off x="6342898" y="0"/>
            <a:ext cx="6093577" cy="6994525"/>
          </a:xfrm>
          <a:prstGeom prst="rect">
            <a:avLst/>
          </a:prstGeom>
        </p:spPr>
      </p:pic>
    </p:spTree>
    <p:extLst>
      <p:ext uri="{BB962C8B-B14F-4D97-AF65-F5344CB8AC3E}">
        <p14:creationId xmlns:p14="http://schemas.microsoft.com/office/powerpoint/2010/main" val="93430582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1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8B6D3BFF-96E5-A945-99DA-8C69FBFC85B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342898" y="0"/>
            <a:ext cx="6093577" cy="6994525"/>
          </a:xfrm>
          <a:prstGeom prst="rect">
            <a:avLst/>
          </a:prstGeom>
        </p:spPr>
      </p:pic>
    </p:spTree>
    <p:extLst>
      <p:ext uri="{BB962C8B-B14F-4D97-AF65-F5344CB8AC3E}">
        <p14:creationId xmlns:p14="http://schemas.microsoft.com/office/powerpoint/2010/main" val="161817169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1192213"/>
            <a:ext cx="3690937" cy="917575"/>
          </a:xfrm>
          <a:prstGeom prst="rect">
            <a:avLst/>
          </a:prstGeom>
        </p:spPr>
        <p:txBody>
          <a:bodyPr lIns="0" tIns="0" rIns="0" bIns="0"/>
          <a:lstStyle>
            <a:lvl1pPr>
              <a:defRPr sz="1800"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354764" y="1192213"/>
            <a:ext cx="558414" cy="3862387"/>
          </a:xfrm>
          <a:prstGeom prst="rect">
            <a:avLst/>
          </a:prstGeom>
        </p:spPr>
        <p:txBody>
          <a:bodyPr wrap="square" lIns="0" tIns="0" rIns="0" bIns="0">
            <a:noAutofit/>
          </a:bodyPr>
          <a:lstStyle>
            <a:lvl1pPr marL="0" indent="0" defTabSz="517525">
              <a:spcAft>
                <a:spcPts val="500"/>
              </a:spcAft>
              <a:buNone/>
              <a:defRPr sz="1800" spc="0" baseline="0">
                <a:solidFill>
                  <a:schemeClr val="tx2"/>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a:t>
            </a:r>
            <a:br>
              <a:rPr lang="en-US"/>
            </a:br>
            <a:r>
              <a:rPr lang="en-US"/>
              <a:t>##</a:t>
            </a:r>
            <a:br>
              <a:rPr lang="en-US"/>
            </a:br>
            <a:r>
              <a:rPr lang="en-US"/>
              <a:t>##</a:t>
            </a:r>
            <a:br>
              <a:rPr lang="en-US"/>
            </a:br>
            <a:r>
              <a:rPr lang="en-US"/>
              <a:t>##</a:t>
            </a:r>
            <a:br>
              <a:rPr lang="en-US"/>
            </a:br>
            <a:r>
              <a:rPr lang="en-US"/>
              <a:t>##</a:t>
            </a:r>
          </a:p>
        </p:txBody>
      </p:sp>
      <p:sp>
        <p:nvSpPr>
          <p:cNvPr id="11" name="Text Placeholder 3">
            <a:extLst>
              <a:ext uri="{FF2B5EF4-FFF2-40B4-BE49-F238E27FC236}">
                <a16:creationId xmlns:a16="http://schemas.microsoft.com/office/drawing/2014/main" id="{FF941B29-79EC-DD49-A767-757BAE16FCDB}"/>
              </a:ext>
            </a:extLst>
          </p:cNvPr>
          <p:cNvSpPr>
            <a:spLocks noGrp="1"/>
          </p:cNvSpPr>
          <p:nvPr>
            <p:ph type="body" sz="quarter" idx="11" hasCustomPrompt="1"/>
          </p:nvPr>
        </p:nvSpPr>
        <p:spPr>
          <a:xfrm>
            <a:off x="6913178" y="1192212"/>
            <a:ext cx="3356359" cy="3862387"/>
          </a:xfrm>
          <a:prstGeom prst="rect">
            <a:avLst/>
          </a:prstGeom>
        </p:spPr>
        <p:txBody>
          <a:bodyPr wrap="square" lIns="0" tIns="0" rIns="0" bIns="0">
            <a:noAutofit/>
          </a:bodyPr>
          <a:lstStyle>
            <a:lvl1pPr marL="0" indent="0" defTabSz="517525">
              <a:spcAft>
                <a:spcPts val="500"/>
              </a:spcAft>
              <a:buNone/>
              <a:defRPr sz="1800" spc="0" baseline="0">
                <a:solidFill>
                  <a:srgbClr val="000000"/>
                </a:solidFill>
              </a:defRPr>
            </a:lvl1pPr>
            <a:lvl2pPr marL="228600" indent="0">
              <a:buNone/>
              <a:defRPr sz="1800"/>
            </a:lvl2pPr>
            <a:lvl3pPr marL="457200" indent="0">
              <a:buNone/>
              <a:defRPr sz="1800"/>
            </a:lvl3pPr>
            <a:lvl4pPr marL="685800" indent="0">
              <a:buNone/>
              <a:defRPr sz="1800"/>
            </a:lvl4pPr>
            <a:lvl5pPr marL="914400" indent="0">
              <a:buNone/>
              <a:defRPr sz="1800"/>
            </a:lvl5pPr>
          </a:lstStyle>
          <a:p>
            <a:pPr lvl="0"/>
            <a:r>
              <a:rPr lang="en-US"/>
              <a:t>Section Title</a:t>
            </a:r>
            <a:br>
              <a:rPr lang="en-US"/>
            </a:br>
            <a:r>
              <a:rPr lang="en-US"/>
              <a:t>Section Title</a:t>
            </a:r>
            <a:br>
              <a:rPr lang="en-US"/>
            </a:br>
            <a:r>
              <a:rPr lang="en-US"/>
              <a:t>Section Title</a:t>
            </a:r>
            <a:br>
              <a:rPr lang="en-US"/>
            </a:br>
            <a:r>
              <a:rPr lang="en-US"/>
              <a:t>Section Title</a:t>
            </a:r>
            <a:br>
              <a:rPr lang="en-US"/>
            </a:br>
            <a:r>
              <a:rPr lang="en-US"/>
              <a:t>Section Title</a:t>
            </a:r>
          </a:p>
        </p:txBody>
      </p:sp>
      <p:sp>
        <p:nvSpPr>
          <p:cNvPr id="16" name="Text Box 3">
            <a:extLst>
              <a:ext uri="{FF2B5EF4-FFF2-40B4-BE49-F238E27FC236}">
                <a16:creationId xmlns:a16="http://schemas.microsoft.com/office/drawing/2014/main" id="{A2F7DAD6-99FA-B74A-87E5-BFA3CB237070}"/>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16723881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4" name="Text Placeholder 3"/>
          <p:cNvSpPr>
            <a:spLocks noGrp="1"/>
          </p:cNvSpPr>
          <p:nvPr>
            <p:ph type="body" sz="quarter" idx="10" hasCustomPrompt="1"/>
          </p:nvPr>
        </p:nvSpPr>
        <p:spPr>
          <a:xfrm>
            <a:off x="465138" y="1961079"/>
            <a:ext cx="11533187" cy="307777"/>
          </a:xfrm>
          <a:prstGeom prst="rect">
            <a:avLst/>
          </a:prstGeom>
        </p:spPr>
        <p:txBody>
          <a:bodyPr wrap="square" lIns="0" tIns="0" rIns="0" bIns="0">
            <a:spAutoFit/>
          </a:bodyPr>
          <a:lstStyle>
            <a:lvl1pPr marL="0" indent="0">
              <a:lnSpc>
                <a:spcPts val="2400"/>
              </a:lnSpc>
              <a:buNone/>
              <a:defRPr sz="2000" b="0" i="0" spc="0">
                <a:solidFill>
                  <a:srgbClr val="000000"/>
                </a:solidFill>
                <a:latin typeface="+mj-lt"/>
              </a:defRPr>
            </a:lvl1pPr>
            <a:lvl2pPr marL="0" indent="0">
              <a:lnSpc>
                <a:spcPts val="2400"/>
              </a:lnSpc>
              <a:buNone/>
              <a:defRPr spc="0">
                <a:solidFill>
                  <a:srgbClr val="000000"/>
                </a:solidFill>
                <a:latin typeface="+mn-lt"/>
              </a:defRPr>
            </a:lvl2pPr>
            <a:lvl3pPr marL="457200" indent="0">
              <a:buNone/>
              <a:defRPr/>
            </a:lvl3pPr>
            <a:lvl4pPr marL="685800" indent="0">
              <a:buNone/>
              <a:defRPr/>
            </a:lvl4pPr>
            <a:lvl5pPr marL="914400" indent="0">
              <a:buNone/>
              <a:defRPr/>
            </a:lvl5pPr>
          </a:lstStyle>
          <a:p>
            <a:pPr lvl="1"/>
            <a:r>
              <a:rPr lang="en-US"/>
              <a:t>Large: subhead Segoe UI Regular 20/24</a:t>
            </a:r>
          </a:p>
        </p:txBody>
      </p:sp>
      <p:sp>
        <p:nvSpPr>
          <p:cNvPr id="5" name="Text Placeholder 4"/>
          <p:cNvSpPr>
            <a:spLocks noGrp="1"/>
          </p:cNvSpPr>
          <p:nvPr>
            <p:ph type="body" sz="quarter" idx="11" hasCustomPrompt="1"/>
          </p:nvPr>
        </p:nvSpPr>
        <p:spPr>
          <a:xfrm>
            <a:off x="465138" y="3075739"/>
            <a:ext cx="11533187" cy="220510"/>
          </a:xfrm>
          <a:prstGeom prst="rect">
            <a:avLst/>
          </a:prstGeom>
        </p:spPr>
        <p:txBody>
          <a:bodyPr lIns="0" tIns="0" rIns="0" bIns="0"/>
          <a:lstStyle>
            <a:lvl1pPr marL="0" indent="0">
              <a:lnSpc>
                <a:spcPts val="1800"/>
              </a:lnSpc>
              <a:spcBef>
                <a:spcPts val="0"/>
              </a:spcBef>
              <a:buNone/>
              <a:defRPr sz="1400" b="0" spc="0">
                <a:solidFill>
                  <a:schemeClr val="tx2"/>
                </a:solidFill>
                <a:latin typeface="+mj-lt"/>
              </a:defRPr>
            </a:lvl1pPr>
            <a:lvl2pPr marL="0" indent="0">
              <a:lnSpc>
                <a:spcPts val="1800"/>
              </a:lnSpc>
              <a:spcBef>
                <a:spcPts val="0"/>
              </a:spcBef>
              <a:buNone/>
              <a:defRPr sz="1400" spc="0">
                <a:solidFill>
                  <a:srgbClr val="000000"/>
                </a:solidFill>
              </a:defRPr>
            </a:lvl2pPr>
            <a:lvl3pPr marL="457200" indent="0">
              <a:buNone/>
              <a:defRPr/>
            </a:lvl3pPr>
            <a:lvl4pPr marL="685800" indent="0">
              <a:buNone/>
              <a:defRPr/>
            </a:lvl4pPr>
            <a:lvl5pPr marL="914400" indent="0">
              <a:buNone/>
              <a:defRPr/>
            </a:lvl5pPr>
          </a:lstStyle>
          <a:p>
            <a:pPr lvl="0"/>
            <a:r>
              <a:rPr lang="en-US"/>
              <a:t>Medium: paragraph heading Segoe UI </a:t>
            </a:r>
            <a:r>
              <a:rPr lang="en-US" err="1"/>
              <a:t>Semibold</a:t>
            </a:r>
            <a:r>
              <a:rPr lang="en-US"/>
              <a:t> 14/18</a:t>
            </a:r>
          </a:p>
        </p:txBody>
      </p:sp>
      <p:sp>
        <p:nvSpPr>
          <p:cNvPr id="10" name="Text Placeholder 6">
            <a:extLst>
              <a:ext uri="{FF2B5EF4-FFF2-40B4-BE49-F238E27FC236}">
                <a16:creationId xmlns:a16="http://schemas.microsoft.com/office/drawing/2014/main" id="{76E35749-090F-0542-9B4B-BF37EFC334BC}"/>
              </a:ext>
            </a:extLst>
          </p:cNvPr>
          <p:cNvSpPr>
            <a:spLocks noGrp="1"/>
          </p:cNvSpPr>
          <p:nvPr>
            <p:ph type="body" sz="quarter" idx="14" hasCustomPrompt="1"/>
          </p:nvPr>
        </p:nvSpPr>
        <p:spPr>
          <a:xfrm>
            <a:off x="465138" y="4593491"/>
            <a:ext cx="11533187" cy="153888"/>
          </a:xfrm>
          <a:prstGeom prst="rect">
            <a:avLst/>
          </a:prstGeom>
        </p:spPr>
        <p:txBody>
          <a:bodyPr lIns="0" tIns="0" rIns="0" bIns="0"/>
          <a:lstStyle>
            <a:lvl1pPr marL="0" indent="0">
              <a:lnSpc>
                <a:spcPts val="1200"/>
              </a:lnSpc>
              <a:spcBef>
                <a:spcPts val="0"/>
              </a:spcBef>
              <a:buNone/>
              <a:defRPr sz="1000" spc="0">
                <a:solidFill>
                  <a:schemeClr val="tx1"/>
                </a:solidFill>
              </a:defRPr>
            </a:lvl1pPr>
            <a:lvl2pPr marL="0" indent="0">
              <a:lnSpc>
                <a:spcPct val="100000"/>
              </a:lnSpc>
              <a:spcBef>
                <a:spcPts val="0"/>
              </a:spcBef>
              <a:buNone/>
              <a:defRPr sz="1000" spc="0">
                <a:solidFill>
                  <a:srgbClr val="000000"/>
                </a:solidFill>
              </a:defRPr>
            </a:lvl2pPr>
            <a:lvl3pPr marL="457200" indent="0">
              <a:buNone/>
              <a:defRPr/>
            </a:lvl3pPr>
            <a:lvl4pPr marL="685800" indent="0">
              <a:buNone/>
              <a:defRPr/>
            </a:lvl4pPr>
            <a:lvl5pPr marL="0" indent="0">
              <a:lnSpc>
                <a:spcPct val="100000"/>
              </a:lnSpc>
              <a:buNone/>
              <a:defRPr>
                <a:solidFill>
                  <a:srgbClr val="000000"/>
                </a:solidFill>
              </a:defRPr>
            </a:lvl5pPr>
          </a:lstStyle>
          <a:p>
            <a:pPr lvl="1"/>
            <a:r>
              <a:rPr lang="en-US"/>
              <a:t>Small: caption body copy Segoe Regular 10/12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3">
            <a:extLst>
              <a:ext uri="{FF2B5EF4-FFF2-40B4-BE49-F238E27FC236}">
                <a16:creationId xmlns:a16="http://schemas.microsoft.com/office/drawing/2014/main" id="{68F32AD9-0E33-284C-8468-E63BF69AF2EB}"/>
              </a:ext>
            </a:extLst>
          </p:cNvPr>
          <p:cNvSpPr>
            <a:spLocks noGrp="1"/>
          </p:cNvSpPr>
          <p:nvPr>
            <p:ph type="body" sz="quarter" idx="24" hasCustomPrompt="1"/>
          </p:nvPr>
        </p:nvSpPr>
        <p:spPr>
          <a:xfrm>
            <a:off x="463276" y="4385524"/>
            <a:ext cx="11533187" cy="207967"/>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Small: caption title Segoe UI Bold 10/12. </a:t>
            </a:r>
          </a:p>
        </p:txBody>
      </p:sp>
      <p:sp>
        <p:nvSpPr>
          <p:cNvPr id="21" name="Text Placeholder 4">
            <a:extLst>
              <a:ext uri="{FF2B5EF4-FFF2-40B4-BE49-F238E27FC236}">
                <a16:creationId xmlns:a16="http://schemas.microsoft.com/office/drawing/2014/main" id="{BA46FDB1-D336-7C45-BF92-D58B6C550364}"/>
              </a:ext>
            </a:extLst>
          </p:cNvPr>
          <p:cNvSpPr>
            <a:spLocks noGrp="1"/>
          </p:cNvSpPr>
          <p:nvPr>
            <p:ph type="body" sz="quarter" idx="18" hasCustomPrompt="1"/>
          </p:nvPr>
        </p:nvSpPr>
        <p:spPr>
          <a:xfrm>
            <a:off x="463276" y="3323870"/>
            <a:ext cx="11533187" cy="22044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Medium: body copy Segoe UI Regular 14/18</a:t>
            </a:r>
          </a:p>
        </p:txBody>
      </p:sp>
    </p:spTree>
    <p:extLst>
      <p:ext uri="{BB962C8B-B14F-4D97-AF65-F5344CB8AC3E}">
        <p14:creationId xmlns:p14="http://schemas.microsoft.com/office/powerpoint/2010/main" val="8220884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ext Layout">
    <p:bg>
      <p:bgPr>
        <a:solidFill>
          <a:srgbClr val="F6F8FB"/>
        </a:solidFill>
        <a:effectLst/>
      </p:bgPr>
    </p:bg>
    <p:spTree>
      <p:nvGrpSpPr>
        <p:cNvPr id="1" name=""/>
        <p:cNvGrpSpPr/>
        <p:nvPr/>
      </p:nvGrpSpPr>
      <p:grpSpPr>
        <a:xfrm>
          <a:off x="0" y="0"/>
          <a:ext cx="0" cy="0"/>
          <a:chOff x="0" y="0"/>
          <a:chExt cx="0" cy="0"/>
        </a:xfrm>
      </p:grpSpPr>
      <p:cxnSp>
        <p:nvCxnSpPr>
          <p:cNvPr id="9" name="Straight Connector 8"/>
          <p:cNvCxnSpPr/>
          <p:nvPr userDrawn="1"/>
        </p:nvCxnSpPr>
        <p:spPr>
          <a:xfrm>
            <a:off x="624758" y="0"/>
            <a:ext cx="0" cy="6994525"/>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8650"/>
            <a:ext cx="624758" cy="0"/>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131A26"/>
                </a:solidFill>
                <a:latin typeface="Segoe UI" charset="0"/>
                <a:ea typeface="Segoe UI" charset="0"/>
                <a:cs typeface="Segoe UI" charset="0"/>
              </a:rPr>
              <a:t>The SPACE of developer productivity</a:t>
            </a:r>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cxnSp>
        <p:nvCxnSpPr>
          <p:cNvPr id="15" name="Straight Connector 14"/>
          <p:cNvCxnSpPr/>
          <p:nvPr userDrawn="1"/>
        </p:nvCxnSpPr>
        <p:spPr>
          <a:xfrm>
            <a:off x="0" y="6369767"/>
            <a:ext cx="12436475" cy="0"/>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CFD0D2"/>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131A26"/>
                </a:solidFill>
                <a:latin typeface="Segoe UI" charset="0"/>
                <a:ea typeface="Segoe UI" charset="0"/>
                <a:cs typeface="Segoe UI" charset="0"/>
              </a:rPr>
              <a:t>‹#›</a:t>
            </a:fld>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Layout">
    <p:bg>
      <p:bgPr>
        <a:solidFill>
          <a:srgbClr val="161D2C"/>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16B57559-FF1D-114E-A47D-F71D40CC4611}"/>
              </a:ext>
            </a:extLst>
          </p:cNvPr>
          <p:cNvPicPr>
            <a:picLocks noChangeAspect="1"/>
          </p:cNvPicPr>
          <p:nvPr userDrawn="1"/>
        </p:nvPicPr>
        <p:blipFill>
          <a:blip r:embed="rId2" cstate="screen">
            <a:alphaModFix amt="80000"/>
            <a:extLst>
              <a:ext uri="{28A0092B-C50C-407E-A947-70E740481C1C}">
                <a14:useLocalDpi xmlns:a14="http://schemas.microsoft.com/office/drawing/2010/main"/>
              </a:ext>
            </a:extLst>
          </a:blip>
          <a:stretch>
            <a:fillRect/>
          </a:stretch>
        </p:blipFill>
        <p:spPr>
          <a:xfrm>
            <a:off x="3128237" y="0"/>
            <a:ext cx="9308237" cy="6756741"/>
          </a:xfrm>
          <a:prstGeom prst="rect">
            <a:avLst/>
          </a:prstGeom>
        </p:spPr>
      </p:pic>
      <p:cxnSp>
        <p:nvCxnSpPr>
          <p:cNvPr id="9" name="Straight Connector 8"/>
          <p:cNvCxnSpPr/>
          <p:nvPr userDrawn="1"/>
        </p:nvCxnSpPr>
        <p:spPr>
          <a:xfrm>
            <a:off x="624758" y="0"/>
            <a:ext cx="0" cy="699452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userDrawn="1"/>
        </p:nvCxnSpPr>
        <p:spPr>
          <a:xfrm>
            <a:off x="0" y="628650"/>
            <a:ext cx="4510958"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AAAFBC"/>
                </a:solidFill>
                <a:latin typeface="Segoe UI" charset="0"/>
                <a:ea typeface="Segoe UI" charset="0"/>
                <a:cs typeface="Segoe UI" charset="0"/>
              </a:rPr>
              <a:t>The SPACE of developer productivity</a:t>
            </a:r>
          </a:p>
        </p:txBody>
      </p:sp>
      <p:cxnSp>
        <p:nvCxnSpPr>
          <p:cNvPr id="15" name="Straight Connector 14"/>
          <p:cNvCxnSpPr/>
          <p:nvPr userDrawn="1"/>
        </p:nvCxnSpPr>
        <p:spPr>
          <a:xfrm>
            <a:off x="0" y="6369767"/>
            <a:ext cx="1243647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AAAFBC"/>
                </a:solidFill>
                <a:latin typeface="Segoe UI" charset="0"/>
                <a:ea typeface="Segoe UI" charset="0"/>
                <a:cs typeface="Segoe UI" charset="0"/>
              </a:rPr>
              <a:t>‹#›</a:t>
            </a:fld>
            <a:endParaRPr lang="en-US" sz="1000" b="0" i="0">
              <a:solidFill>
                <a:srgbClr val="AAAFBC"/>
              </a:solidFill>
              <a:latin typeface="Segoe UI" charset="0"/>
              <a:ea typeface="Segoe UI" charset="0"/>
              <a:cs typeface="Segoe UI" charset="0"/>
            </a:endParaRPr>
          </a:p>
        </p:txBody>
      </p:sp>
      <p:cxnSp>
        <p:nvCxnSpPr>
          <p:cNvPr id="12" name="Straight Connector 11"/>
          <p:cNvCxnSpPr/>
          <p:nvPr userDrawn="1"/>
        </p:nvCxnSpPr>
        <p:spPr>
          <a:xfrm>
            <a:off x="4510958" y="0"/>
            <a:ext cx="0" cy="636976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userDrawn="1"/>
        </p:nvCxnSpPr>
        <p:spPr>
          <a:xfrm>
            <a:off x="4690573" y="0"/>
            <a:ext cx="0" cy="636976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2982700"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Text Layout">
    <p:bg>
      <p:bgPr>
        <a:solidFill>
          <a:srgbClr val="161D2C"/>
        </a:solidFill>
        <a:effectLst/>
      </p:bgPr>
    </p:bg>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16B57559-FF1D-114E-A47D-F71D40CC4611}"/>
              </a:ext>
            </a:extLst>
          </p:cNvPr>
          <p:cNvPicPr>
            <a:picLocks noChangeAspect="1"/>
          </p:cNvPicPr>
          <p:nvPr userDrawn="1"/>
        </p:nvPicPr>
        <p:blipFill>
          <a:blip r:embed="rId2" cstate="screen">
            <a:alphaModFix amt="80000"/>
            <a:extLst>
              <a:ext uri="{28A0092B-C50C-407E-A947-70E740481C1C}">
                <a14:useLocalDpi xmlns:a14="http://schemas.microsoft.com/office/drawing/2010/main"/>
              </a:ext>
            </a:extLst>
          </a:blip>
          <a:stretch>
            <a:fillRect/>
          </a:stretch>
        </p:blipFill>
        <p:spPr>
          <a:xfrm>
            <a:off x="3128237" y="0"/>
            <a:ext cx="9308237" cy="6756741"/>
          </a:xfrm>
          <a:prstGeom prst="rect">
            <a:avLst/>
          </a:prstGeom>
        </p:spPr>
      </p:pic>
      <p:cxnSp>
        <p:nvCxnSpPr>
          <p:cNvPr id="9" name="Straight Connector 8"/>
          <p:cNvCxnSpPr/>
          <p:nvPr userDrawn="1"/>
        </p:nvCxnSpPr>
        <p:spPr>
          <a:xfrm>
            <a:off x="624758" y="0"/>
            <a:ext cx="0" cy="699452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AAAFBC"/>
                </a:solidFill>
                <a:latin typeface="Segoe UI" charset="0"/>
                <a:ea typeface="Segoe UI" charset="0"/>
                <a:cs typeface="Segoe UI" charset="0"/>
              </a:rPr>
              <a:t>The SPACE of developer productivity</a:t>
            </a:r>
          </a:p>
        </p:txBody>
      </p:sp>
      <p:cxnSp>
        <p:nvCxnSpPr>
          <p:cNvPr id="15" name="Straight Connector 14"/>
          <p:cNvCxnSpPr/>
          <p:nvPr userDrawn="1"/>
        </p:nvCxnSpPr>
        <p:spPr>
          <a:xfrm>
            <a:off x="0" y="6369767"/>
            <a:ext cx="1243647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8619226"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AAAFBC"/>
                </a:solidFill>
                <a:latin typeface="Segoe UI" charset="0"/>
                <a:ea typeface="Segoe UI" charset="0"/>
                <a:cs typeface="Segoe UI" charset="0"/>
              </a:rPr>
              <a:t>‹#›</a:t>
            </a:fld>
            <a:endParaRPr lang="en-US" sz="1000" b="0" i="0">
              <a:solidFill>
                <a:srgbClr val="AAAFBC"/>
              </a:solidFill>
              <a:latin typeface="Segoe UI" charset="0"/>
              <a:ea typeface="Segoe UI" charset="0"/>
              <a:cs typeface="Segoe UI" charset="0"/>
            </a:endParaRPr>
          </a:p>
        </p:txBody>
      </p:sp>
      <p:cxnSp>
        <p:nvCxnSpPr>
          <p:cNvPr id="16" name="Straight Connector 15"/>
          <p:cNvCxnSpPr/>
          <p:nvPr userDrawn="1"/>
        </p:nvCxnSpPr>
        <p:spPr>
          <a:xfrm>
            <a:off x="2982700" y="6369767"/>
            <a:ext cx="0" cy="624758"/>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_Text Layout">
    <p:bg>
      <p:bgPr>
        <a:solidFill>
          <a:srgbClr val="161E2C"/>
        </a:solidFill>
        <a:effectLst/>
      </p:bgPr>
    </p:bg>
    <p:spTree>
      <p:nvGrpSpPr>
        <p:cNvPr id="1" name=""/>
        <p:cNvGrpSpPr/>
        <p:nvPr/>
      </p:nvGrpSpPr>
      <p:grpSpPr>
        <a:xfrm>
          <a:off x="0" y="0"/>
          <a:ext cx="0" cy="0"/>
          <a:chOff x="0" y="0"/>
          <a:chExt cx="0" cy="0"/>
        </a:xfrm>
      </p:grpSpPr>
      <p:sp>
        <p:nvSpPr>
          <p:cNvPr id="11" name="TextBox 10"/>
          <p:cNvSpPr txBox="1"/>
          <p:nvPr userDrawn="1"/>
        </p:nvSpPr>
        <p:spPr>
          <a:xfrm>
            <a:off x="8791303" y="6609970"/>
            <a:ext cx="3436096" cy="138499"/>
          </a:xfrm>
          <a:prstGeom prst="rect">
            <a:avLst/>
          </a:prstGeom>
          <a:noFill/>
        </p:spPr>
        <p:txBody>
          <a:bodyPr wrap="square" lIns="0" tIns="0" rIns="0" bIns="0" rtlCol="0" anchor="ctr">
            <a:spAutoFit/>
          </a:bodyPr>
          <a:lstStyle/>
          <a:p>
            <a:pPr algn="l">
              <a:lnSpc>
                <a:spcPct val="90000"/>
              </a:lnSpc>
              <a:spcAft>
                <a:spcPts val="600"/>
              </a:spcAft>
            </a:pPr>
            <a:r>
              <a:rPr lang="en-US" sz="1000" b="0" i="0">
                <a:solidFill>
                  <a:srgbClr val="131A26"/>
                </a:solidFill>
                <a:latin typeface="Segoe UI" charset="0"/>
                <a:ea typeface="Segoe UI" charset="0"/>
                <a:cs typeface="Segoe UI" charset="0"/>
              </a:rPr>
              <a:t>The SPACE of developer productivity</a:t>
            </a:r>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
        <p:nvSpPr>
          <p:cNvPr id="22" name="TextBox 21"/>
          <p:cNvSpPr txBox="1"/>
          <p:nvPr userDrawn="1"/>
        </p:nvSpPr>
        <p:spPr>
          <a:xfrm>
            <a:off x="830940" y="6609970"/>
            <a:ext cx="3436096" cy="138499"/>
          </a:xfrm>
          <a:prstGeom prst="rect">
            <a:avLst/>
          </a:prstGeom>
          <a:noFill/>
        </p:spPr>
        <p:txBody>
          <a:bodyPr wrap="square" lIns="0" tIns="0" rIns="0" bIns="0" rtlCol="0" anchor="ctr">
            <a:spAutoFit/>
          </a:bodyPr>
          <a:lstStyle/>
          <a:p>
            <a:pPr algn="l">
              <a:lnSpc>
                <a:spcPct val="90000"/>
              </a:lnSpc>
              <a:spcAft>
                <a:spcPts val="600"/>
              </a:spcAft>
            </a:pPr>
            <a:fld id="{9BA0E4E3-85A4-BD45-B921-DF58BF46E55A}" type="slidenum">
              <a:rPr lang="en-US" sz="1000" b="0" i="0" smtClean="0">
                <a:solidFill>
                  <a:srgbClr val="131A26"/>
                </a:solidFill>
                <a:latin typeface="Segoe UI" charset="0"/>
                <a:ea typeface="Segoe UI" charset="0"/>
                <a:cs typeface="Segoe UI" charset="0"/>
              </a:rPr>
              <a:t>‹#›</a:t>
            </a:fld>
            <a:endParaRPr lang="en-US" sz="1000" b="0" i="0">
              <a:gradFill>
                <a:gsLst>
                  <a:gs pos="2917">
                    <a:schemeClr val="tx1"/>
                  </a:gs>
                  <a:gs pos="30000">
                    <a:schemeClr val="tx1"/>
                  </a:gs>
                </a:gsLst>
                <a:lin ang="5400000" scaled="0"/>
              </a:gradFill>
              <a:latin typeface="Segoe UI" charset="0"/>
              <a:ea typeface="Segoe UI" charset="0"/>
              <a:cs typeface="Segoe UI" charset="0"/>
            </a:endParaRPr>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Heading Segoe UI </a:t>
            </a:r>
            <a:r>
              <a:rPr lang="en-US" err="1"/>
              <a:t>Semibold</a:t>
            </a:r>
            <a:r>
              <a:rPr lang="en-US"/>
              <a:t> 28/32</a:t>
            </a:r>
          </a:p>
        </p:txBody>
      </p:sp>
      <p:sp>
        <p:nvSpPr>
          <p:cNvPr id="18" name="Text Box 3">
            <a:extLst>
              <a:ext uri="{FF2B5EF4-FFF2-40B4-BE49-F238E27FC236}">
                <a16:creationId xmlns:a16="http://schemas.microsoft.com/office/drawing/2014/main" id="{19F02595-114B-2D46-ABDC-5E65D166807C}"/>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7" name="Text Placeholder 3">
            <a:extLst>
              <a:ext uri="{FF2B5EF4-FFF2-40B4-BE49-F238E27FC236}">
                <a16:creationId xmlns:a16="http://schemas.microsoft.com/office/drawing/2014/main" id="{FEE1E43F-C091-614B-AA20-F39D0AACAA1C}"/>
              </a:ext>
            </a:extLst>
          </p:cNvPr>
          <p:cNvSpPr>
            <a:spLocks noGrp="1"/>
          </p:cNvSpPr>
          <p:nvPr>
            <p:ph type="body" sz="quarter" idx="10" hasCustomPrompt="1"/>
          </p:nvPr>
        </p:nvSpPr>
        <p:spPr>
          <a:xfrm>
            <a:off x="465138" y="1960860"/>
            <a:ext cx="9572625" cy="3385542"/>
          </a:xfrm>
          <a:prstGeom prst="rect">
            <a:avLst/>
          </a:prstGeom>
        </p:spPr>
        <p:txBody>
          <a:bodyPr wrap="square" lIns="0" tIns="0" rIns="0" bIns="0">
            <a:spAutoFit/>
          </a:bodyPr>
          <a:lstStyle>
            <a:lvl1pPr marL="342900" marR="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br>
              <a:rPr lang="en-US"/>
            </a:br>
            <a:endParaRPr lang="en-US"/>
          </a:p>
          <a:p>
            <a:pPr marL="342900" marR="0" lvl="0" indent="-342900" algn="l" defTabSz="932742" rtl="0" eaLnBrk="1" fontAlgn="auto" latinLnBrk="0" hangingPunct="1">
              <a:lnSpc>
                <a:spcPts val="2400"/>
              </a:lnSpc>
              <a:spcBef>
                <a:spcPts val="0"/>
              </a:spcBef>
              <a:spcAft>
                <a:spcPts val="0"/>
              </a:spcAft>
              <a:buClrTx/>
              <a:buSzPct val="90000"/>
              <a:buFont typeface="Arial" panose="020B0604020202020204" pitchFamily="34" charset="0"/>
              <a:buChar char="•"/>
              <a:tabLst/>
              <a:defRPr/>
            </a:pPr>
            <a:r>
              <a:rPr lang="en-US"/>
              <a:t>Bulleted list Segoe UI Regular 20/24. Dis </a:t>
            </a:r>
            <a:r>
              <a:rPr lang="en-US" err="1"/>
              <a:t>apid</a:t>
            </a:r>
            <a:r>
              <a:rPr lang="en-US"/>
              <a:t> es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vit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endParaRPr lang="en-US"/>
          </a:p>
          <a:p>
            <a:pPr lvl="0"/>
            <a:endParaRPr lang="en-US"/>
          </a:p>
          <a:p>
            <a:pPr lvl="0"/>
            <a:endParaRPr lang="en-US"/>
          </a:p>
          <a:p>
            <a:pPr lvl="0"/>
            <a:endParaRPr lang="en-US"/>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2">
    <p:bg>
      <p:bgPr>
        <a:solidFill>
          <a:schemeClr val="tx2"/>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1F9C5D-BBFD-AE42-A1D5-DA2C27C2E903}"/>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39829" y="483228"/>
            <a:ext cx="1362456" cy="194066"/>
          </a:xfrm>
          <a:prstGeom prst="rect">
            <a:avLst/>
          </a:prstGeom>
        </p:spPr>
      </p:pic>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a:t>Azure presentation title </a:t>
            </a:r>
            <a:br>
              <a:rPr lang="en-US"/>
            </a:br>
            <a:r>
              <a:rPr lang="en-US"/>
              <a:t>or event name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1: three column bulleted list</a:t>
            </a:r>
          </a:p>
        </p:txBody>
      </p:sp>
      <p:sp>
        <p:nvSpPr>
          <p:cNvPr id="4" name="Text Placeholder 3"/>
          <p:cNvSpPr>
            <a:spLocks noGrp="1"/>
          </p:cNvSpPr>
          <p:nvPr>
            <p:ph type="body" sz="quarter" idx="10" hasCustomPrompt="1"/>
          </p:nvPr>
        </p:nvSpPr>
        <p:spPr>
          <a:xfrm>
            <a:off x="465138" y="1960860"/>
            <a:ext cx="9572625" cy="615553"/>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Dis </a:t>
            </a:r>
            <a:r>
              <a:rPr lang="en-US" err="1"/>
              <a:t>apid</a:t>
            </a:r>
            <a:r>
              <a:rPr lang="en-US"/>
              <a:t> </a:t>
            </a:r>
            <a:r>
              <a:rPr lang="en-US" err="1"/>
              <a:t>es</a:t>
            </a:r>
            <a:r>
              <a:rPr lang="en-US"/>
              <a:t> </a:t>
            </a:r>
            <a:r>
              <a:rPr lang="en-US" err="1"/>
              <a:t>simusanditis</a:t>
            </a:r>
            <a:r>
              <a:rPr lang="en-US"/>
              <a:t> </a:t>
            </a:r>
            <a:r>
              <a:rPr lang="en-US" err="1"/>
              <a:t>ea</a:t>
            </a:r>
            <a:r>
              <a:rPr lang="en-US"/>
              <a:t> ex et </a:t>
            </a:r>
            <a:r>
              <a:rPr lang="en-US" err="1"/>
              <a:t>illore</a:t>
            </a:r>
            <a:r>
              <a:rPr lang="en-US"/>
              <a:t>, </a:t>
            </a:r>
            <a:r>
              <a:rPr lang="en-US" err="1"/>
              <a:t>nectationet</a:t>
            </a:r>
            <a:r>
              <a:rPr lang="en-US"/>
              <a:t> </a:t>
            </a:r>
            <a:r>
              <a:rPr lang="en-US" err="1"/>
              <a:t>aut</a:t>
            </a:r>
            <a:r>
              <a:rPr lang="en-US"/>
              <a:t> </a:t>
            </a:r>
            <a:r>
              <a:rPr lang="en-US" err="1"/>
              <a:t>dic</a:t>
            </a:r>
            <a:r>
              <a:rPr lang="en-US"/>
              <a:t> </a:t>
            </a:r>
            <a:r>
              <a:rPr lang="en-US" err="1"/>
              <a:t>tem</a:t>
            </a:r>
            <a:r>
              <a:rPr lang="en-US"/>
              <a:t> </a:t>
            </a:r>
            <a:r>
              <a:rPr lang="en-US" err="1"/>
              <a:t>vit</a:t>
            </a:r>
            <a:r>
              <a:rPr lang="en-US"/>
              <a:t> </a:t>
            </a:r>
            <a:r>
              <a:rPr lang="en-US" err="1"/>
              <a:t>velestium</a:t>
            </a:r>
            <a:r>
              <a:rPr lang="en-US"/>
              <a:t> </a:t>
            </a:r>
            <a:r>
              <a:rPr lang="en-US" err="1"/>
              <a:t>reperro</a:t>
            </a:r>
            <a:r>
              <a:rPr lang="en-US"/>
              <a:t> </a:t>
            </a:r>
            <a:r>
              <a:rPr lang="en-US" err="1"/>
              <a:t>rroviduntion</a:t>
            </a:r>
            <a:r>
              <a:rPr lang="en-US"/>
              <a:t> </a:t>
            </a:r>
            <a:r>
              <a:rPr lang="en-US" err="1"/>
              <a:t>conem</a:t>
            </a:r>
            <a:r>
              <a:rPr lang="en-US"/>
              <a:t> </a:t>
            </a:r>
            <a:r>
              <a:rPr lang="en-US" err="1"/>
              <a:t>rehend</a:t>
            </a:r>
            <a:r>
              <a:rPr lang="en-US"/>
              <a:t>.</a:t>
            </a:r>
          </a:p>
        </p:txBody>
      </p:sp>
      <p:sp>
        <p:nvSpPr>
          <p:cNvPr id="5" name="Text Placeholder 4"/>
          <p:cNvSpPr>
            <a:spLocks noGrp="1"/>
          </p:cNvSpPr>
          <p:nvPr>
            <p:ph type="body" sz="quarter" idx="11" hasCustomPrompt="1"/>
          </p:nvPr>
        </p:nvSpPr>
        <p:spPr>
          <a:xfrm>
            <a:off x="465138"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1" name="Text Placeholder 4">
            <a:extLst>
              <a:ext uri="{FF2B5EF4-FFF2-40B4-BE49-F238E27FC236}">
                <a16:creationId xmlns:a16="http://schemas.microsoft.com/office/drawing/2014/main" id="{03383CEA-4FEB-4C9E-B7D6-3B36BC8EB75A}"/>
              </a:ext>
            </a:extLst>
          </p:cNvPr>
          <p:cNvSpPr>
            <a:spLocks noGrp="1"/>
          </p:cNvSpPr>
          <p:nvPr>
            <p:ph type="body" sz="quarter" idx="12" hasCustomPrompt="1"/>
          </p:nvPr>
        </p:nvSpPr>
        <p:spPr>
          <a:xfrm>
            <a:off x="4405042"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2" name="Text Placeholder 4">
            <a:extLst>
              <a:ext uri="{FF2B5EF4-FFF2-40B4-BE49-F238E27FC236}">
                <a16:creationId xmlns:a16="http://schemas.microsoft.com/office/drawing/2014/main" id="{35007055-7118-477F-B301-DB401591FA27}"/>
              </a:ext>
            </a:extLst>
          </p:cNvPr>
          <p:cNvSpPr>
            <a:spLocks noGrp="1"/>
          </p:cNvSpPr>
          <p:nvPr>
            <p:ph type="body" sz="quarter" idx="13" hasCustomPrompt="1"/>
          </p:nvPr>
        </p:nvSpPr>
        <p:spPr>
          <a:xfrm>
            <a:off x="8313383" y="3214124"/>
            <a:ext cx="3690937" cy="220510"/>
          </a:xfrm>
          <a:prstGeom prst="rect">
            <a:avLst/>
          </a:prstGeom>
        </p:spPr>
        <p:txBody>
          <a:bodyPr lIns="0" tIns="0" rIns="0" bIns="0"/>
          <a:lstStyle>
            <a:lvl1pPr marL="0" indent="0">
              <a:lnSpc>
                <a:spcPts val="1800"/>
              </a:lnSpc>
              <a:spcBef>
                <a:spcPts val="0"/>
              </a:spcBef>
              <a:spcAft>
                <a:spcPts val="600"/>
              </a:spcAft>
              <a:buNone/>
              <a:defRPr sz="1400" b="0" spc="0" baseline="0">
                <a:solidFill>
                  <a:schemeClr val="tx2"/>
                </a:solidFill>
                <a:latin typeface="+mj-lt"/>
              </a:defRPr>
            </a:lvl1pPr>
            <a:lvl2pPr marL="285750" marR="0" indent="-285750" algn="l" defTabSz="932742" rtl="0" eaLnBrk="1" fontAlgn="auto" latinLnBrk="0" hangingPunct="1">
              <a:lnSpc>
                <a:spcPts val="1800"/>
              </a:lnSpc>
              <a:spcBef>
                <a:spcPts val="0"/>
              </a:spcBef>
              <a:spcAft>
                <a:spcPts val="600"/>
              </a:spcAft>
              <a:buClrTx/>
              <a:buSzPct val="90000"/>
              <a:buFont typeface="Arial" panose="020B0604020202020204" pitchFamily="34" charset="0"/>
              <a:buChar char="•"/>
              <a:tabLst/>
              <a:defRPr lang="en-US" sz="1400" kern="1200" spc="0" baseline="0" dirty="0">
                <a:solidFill>
                  <a:srgbClr val="000000"/>
                </a:solidFill>
                <a:latin typeface="+mn-lt"/>
                <a:ea typeface="+mn-ea"/>
                <a:cs typeface="+mn-cs"/>
              </a:defRPr>
            </a:lvl2pPr>
            <a:lvl3pPr marL="457200" indent="0">
              <a:buNone/>
              <a:defRPr/>
            </a:lvl3pPr>
            <a:lvl4pPr marL="685800" indent="0">
              <a:buNone/>
              <a:defRPr/>
            </a:lvl4pPr>
            <a:lvl5pPr marL="914400" indent="0">
              <a:buNone/>
              <a:defRPr/>
            </a:lvl5pPr>
          </a:lstStyle>
          <a:p>
            <a:pPr lvl="0"/>
            <a:r>
              <a:rPr lang="en-US"/>
              <a:t>Paragraph title Segoe UI </a:t>
            </a:r>
            <a:r>
              <a:rPr lang="en-US" err="1"/>
              <a:t>Semibold</a:t>
            </a:r>
            <a:r>
              <a:rPr lang="en-US"/>
              <a:t> 14/18</a:t>
            </a:r>
          </a:p>
        </p:txBody>
      </p:sp>
      <p:sp>
        <p:nvSpPr>
          <p:cNvPr id="23" name="Text Box 3">
            <a:extLst>
              <a:ext uri="{FF2B5EF4-FFF2-40B4-BE49-F238E27FC236}">
                <a16:creationId xmlns:a16="http://schemas.microsoft.com/office/drawing/2014/main" id="{DD31BD93-DFDF-4C46-8FDE-B1B55850B6B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24" name="Text Placeholder 4">
            <a:extLst>
              <a:ext uri="{FF2B5EF4-FFF2-40B4-BE49-F238E27FC236}">
                <a16:creationId xmlns:a16="http://schemas.microsoft.com/office/drawing/2014/main" id="{2951A14E-1D63-9E44-9361-FD57A8BD812A}"/>
              </a:ext>
            </a:extLst>
          </p:cNvPr>
          <p:cNvSpPr>
            <a:spLocks noGrp="1"/>
          </p:cNvSpPr>
          <p:nvPr>
            <p:ph type="body" sz="quarter" idx="17" hasCustomPrompt="1"/>
          </p:nvPr>
        </p:nvSpPr>
        <p:spPr>
          <a:xfrm>
            <a:off x="46327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5" name="Text Placeholder 4">
            <a:extLst>
              <a:ext uri="{FF2B5EF4-FFF2-40B4-BE49-F238E27FC236}">
                <a16:creationId xmlns:a16="http://schemas.microsoft.com/office/drawing/2014/main" id="{1C3BF983-4009-1049-9AD7-C94BE3AA193C}"/>
              </a:ext>
            </a:extLst>
          </p:cNvPr>
          <p:cNvSpPr>
            <a:spLocks noGrp="1"/>
          </p:cNvSpPr>
          <p:nvPr>
            <p:ph type="body" sz="quarter" idx="18" hasCustomPrompt="1"/>
          </p:nvPr>
        </p:nvSpPr>
        <p:spPr>
          <a:xfrm>
            <a:off x="4405042"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6" name="Text Placeholder 4">
            <a:extLst>
              <a:ext uri="{FF2B5EF4-FFF2-40B4-BE49-F238E27FC236}">
                <a16:creationId xmlns:a16="http://schemas.microsoft.com/office/drawing/2014/main" id="{2361C016-E331-F44F-ACAE-52E4AE73469E}"/>
              </a:ext>
            </a:extLst>
          </p:cNvPr>
          <p:cNvSpPr>
            <a:spLocks noGrp="1"/>
          </p:cNvSpPr>
          <p:nvPr>
            <p:ph type="body" sz="quarter" idx="19" hasCustomPrompt="1"/>
          </p:nvPr>
        </p:nvSpPr>
        <p:spPr>
          <a:xfrm>
            <a:off x="8320326" y="3445695"/>
            <a:ext cx="3690937" cy="2067104"/>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693854987"/>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2: two columns copy heavy</a:t>
            </a:r>
          </a:p>
        </p:txBody>
      </p:sp>
      <p:sp>
        <p:nvSpPr>
          <p:cNvPr id="16" name="Text Placeholder 4">
            <a:extLst>
              <a:ext uri="{FF2B5EF4-FFF2-40B4-BE49-F238E27FC236}">
                <a16:creationId xmlns:a16="http://schemas.microsoft.com/office/drawing/2014/main" id="{99E39B6D-21AF-485C-B606-D6EA248988A6}"/>
              </a:ext>
            </a:extLst>
          </p:cNvPr>
          <p:cNvSpPr>
            <a:spLocks noGrp="1"/>
          </p:cNvSpPr>
          <p:nvPr>
            <p:ph type="body" sz="quarter" idx="13" hasCustomPrompt="1"/>
          </p:nvPr>
        </p:nvSpPr>
        <p:spPr>
          <a:xfrm>
            <a:off x="4651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7" name="Text Placeholder 4">
            <a:extLst>
              <a:ext uri="{FF2B5EF4-FFF2-40B4-BE49-F238E27FC236}">
                <a16:creationId xmlns:a16="http://schemas.microsoft.com/office/drawing/2014/main" id="{D0D85DDD-B7EA-4D73-BA98-A5ACF1DB2D33}"/>
              </a:ext>
            </a:extLst>
          </p:cNvPr>
          <p:cNvSpPr>
            <a:spLocks noGrp="1"/>
          </p:cNvSpPr>
          <p:nvPr>
            <p:ph type="body" sz="quarter" idx="14" hasCustomPrompt="1"/>
          </p:nvPr>
        </p:nvSpPr>
        <p:spPr>
          <a:xfrm>
            <a:off x="4389438" y="2410676"/>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p:txBody>
      </p:sp>
      <p:sp>
        <p:nvSpPr>
          <p:cNvPr id="13" name="Text Box 3">
            <a:extLst>
              <a:ext uri="{FF2B5EF4-FFF2-40B4-BE49-F238E27FC236}">
                <a16:creationId xmlns:a16="http://schemas.microsoft.com/office/drawing/2014/main" id="{CCDF1654-4D2D-794C-BBB7-E1447C036FD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82A6E05B-C65A-8C44-AC8B-AA08746E6668}"/>
              </a:ext>
            </a:extLst>
          </p:cNvPr>
          <p:cNvSpPr>
            <a:spLocks noGrp="1"/>
          </p:cNvSpPr>
          <p:nvPr>
            <p:ph type="body" sz="quarter" idx="17" hasCustomPrompt="1"/>
          </p:nvPr>
        </p:nvSpPr>
        <p:spPr>
          <a:xfrm>
            <a:off x="46513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D52482AC-A354-B546-9AAD-B3E028512046}"/>
              </a:ext>
            </a:extLst>
          </p:cNvPr>
          <p:cNvSpPr>
            <a:spLocks noGrp="1"/>
          </p:cNvSpPr>
          <p:nvPr>
            <p:ph type="body" sz="quarter" idx="18" hasCustomPrompt="1"/>
          </p:nvPr>
        </p:nvSpPr>
        <p:spPr>
          <a:xfrm>
            <a:off x="4372768" y="2645384"/>
            <a:ext cx="3690937" cy="2067104"/>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1118396200"/>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screen">
            <a:extLst>
              <a:ext uri="{28A0092B-C50C-407E-A947-70E740481C1C}">
                <a14:useLocalDpi xmlns:a14="http://schemas.microsoft.com/office/drawing/2010/main"/>
              </a:ext>
            </a:extLst>
          </a:blip>
          <a:srcRect t="139" r="827" b="-1"/>
          <a:stretch/>
        </p:blipFill>
        <p:spPr>
          <a:xfrm>
            <a:off x="8307388" y="1631566"/>
            <a:ext cx="3681793" cy="3165507"/>
          </a:xfrm>
          <a:prstGeom prst="rect">
            <a:avLst/>
          </a:prstGeom>
        </p:spPr>
      </p:pic>
      <p:pic>
        <p:nvPicPr>
          <p:cNvPr id="6" name="Picture 5"/>
          <p:cNvPicPr>
            <a:picLocks noChangeAspect="1"/>
          </p:cNvPicPr>
          <p:nvPr userDrawn="1"/>
        </p:nvPicPr>
        <p:blipFill rotWithShape="1">
          <a:blip r:embed="rId2" cstate="screen">
            <a:extLst>
              <a:ext uri="{28A0092B-C50C-407E-A947-70E740481C1C}">
                <a14:useLocalDpi xmlns:a14="http://schemas.microsoft.com/office/drawing/2010/main"/>
              </a:ext>
            </a:extLst>
          </a:blip>
          <a:srcRect l="536" t="279" r="204" b="-1"/>
          <a:stretch/>
        </p:blipFill>
        <p:spPr>
          <a:xfrm>
            <a:off x="4395406" y="1631567"/>
            <a:ext cx="3684970" cy="3161095"/>
          </a:xfrm>
          <a:prstGeom prst="rect">
            <a:avLst/>
          </a:prstGeom>
        </p:spPr>
      </p:pic>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l="827"/>
          <a:stretch/>
        </p:blipFill>
        <p:spPr>
          <a:xfrm>
            <a:off x="474280" y="1631568"/>
            <a:ext cx="3681793" cy="3169920"/>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3: three columns images and text</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389438" y="5026024"/>
            <a:ext cx="3690937" cy="220510"/>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474663" y="2939529"/>
            <a:ext cx="3681412" cy="553998"/>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5877AA6F-F5D0-8349-8D7F-7A036C53AFEC}"/>
              </a:ext>
            </a:extLst>
          </p:cNvPr>
          <p:cNvSpPr>
            <a:spLocks noGrp="1"/>
          </p:cNvSpPr>
          <p:nvPr>
            <p:ph type="pic" sz="quarter" idx="22" hasCustomPrompt="1"/>
          </p:nvPr>
        </p:nvSpPr>
        <p:spPr>
          <a:xfrm>
            <a:off x="4389438" y="2932948"/>
            <a:ext cx="3690937" cy="553998"/>
          </a:xfrm>
          <a:prstGeom prst="rect">
            <a:avLst/>
          </a:prstGeom>
        </p:spPr>
        <p:txBody>
          <a:bodyPr/>
          <a:lstStyle>
            <a:lvl1pPr algn="ctr">
              <a:defRPr>
                <a:solidFill>
                  <a:schemeClr val="bg1"/>
                </a:solidFill>
              </a:defRPr>
            </a:lvl1pPr>
          </a:lstStyle>
          <a:p>
            <a:r>
              <a:rPr lang="en-US"/>
              <a:t>Drop photo here</a:t>
            </a:r>
          </a:p>
        </p:txBody>
      </p:sp>
      <p:sp>
        <p:nvSpPr>
          <p:cNvPr id="14" name="Picture Placeholder 13">
            <a:extLst>
              <a:ext uri="{FF2B5EF4-FFF2-40B4-BE49-F238E27FC236}">
                <a16:creationId xmlns:a16="http://schemas.microsoft.com/office/drawing/2014/main" id="{983A4321-3796-F044-9126-51A6AA308B77}"/>
              </a:ext>
            </a:extLst>
          </p:cNvPr>
          <p:cNvSpPr>
            <a:spLocks noGrp="1"/>
          </p:cNvSpPr>
          <p:nvPr>
            <p:ph type="pic" sz="quarter" idx="23" hasCustomPrompt="1"/>
          </p:nvPr>
        </p:nvSpPr>
        <p:spPr>
          <a:xfrm>
            <a:off x="8307388" y="2946446"/>
            <a:ext cx="3681412" cy="553998"/>
          </a:xfrm>
          <a:prstGeom prst="rect">
            <a:avLst/>
          </a:prstGeom>
        </p:spPr>
        <p:txBody>
          <a:bodyPr/>
          <a:lstStyle>
            <a:lvl1pPr algn="ctr">
              <a:defRPr>
                <a:solidFill>
                  <a:schemeClr val="bg1"/>
                </a:solidFill>
              </a:defRPr>
            </a:lvl1pPr>
          </a:lstStyle>
          <a:p>
            <a:r>
              <a:rPr lang="en-US"/>
              <a:t>Drop photo here</a:t>
            </a:r>
          </a:p>
        </p:txBody>
      </p:sp>
      <p:sp>
        <p:nvSpPr>
          <p:cNvPr id="18" name="Text Box 3">
            <a:extLst>
              <a:ext uri="{FF2B5EF4-FFF2-40B4-BE49-F238E27FC236}">
                <a16:creationId xmlns:a16="http://schemas.microsoft.com/office/drawing/2014/main" id="{06DC0489-95B2-B74C-8FE4-80E75D67DE41}"/>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74280"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392422"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307388" y="5260328"/>
            <a:ext cx="3690937" cy="91294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option 4">
    <p:spTree>
      <p:nvGrpSpPr>
        <p:cNvPr id="1" name=""/>
        <p:cNvGrpSpPr/>
        <p:nvPr/>
      </p:nvGrpSpPr>
      <p:grpSpPr>
        <a:xfrm>
          <a:off x="0" y="0"/>
          <a:ext cx="0" cy="0"/>
          <a:chOff x="0" y="0"/>
          <a:chExt cx="0" cy="0"/>
        </a:xfrm>
      </p:grpSpPr>
      <p:sp>
        <p:nvSpPr>
          <p:cNvPr id="24" name="Content Placeholder 15"/>
          <p:cNvSpPr>
            <a:spLocks noGrp="1"/>
          </p:cNvSpPr>
          <p:nvPr>
            <p:ph sz="quarter" idx="25" hasCustomPrompt="1"/>
          </p:nvPr>
        </p:nvSpPr>
        <p:spPr>
          <a:xfrm>
            <a:off x="46513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Text option 4: Six columns (numbered list)</a:t>
            </a:r>
          </a:p>
        </p:txBody>
      </p:sp>
      <p:sp>
        <p:nvSpPr>
          <p:cNvPr id="5" name="Text Placeholder 4"/>
          <p:cNvSpPr>
            <a:spLocks noGrp="1"/>
          </p:cNvSpPr>
          <p:nvPr>
            <p:ph type="body" sz="quarter" idx="11" hasCustomPrompt="1"/>
          </p:nvPr>
        </p:nvSpPr>
        <p:spPr>
          <a:xfrm>
            <a:off x="465139" y="3230880"/>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4" name="Text Placeholder 4"/>
          <p:cNvSpPr>
            <a:spLocks noGrp="1"/>
          </p:cNvSpPr>
          <p:nvPr>
            <p:ph type="body" sz="quarter" idx="15" hasCustomPrompt="1"/>
          </p:nvPr>
        </p:nvSpPr>
        <p:spPr>
          <a:xfrm>
            <a:off x="242601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6" name="Text Placeholder 4"/>
          <p:cNvSpPr>
            <a:spLocks noGrp="1"/>
          </p:cNvSpPr>
          <p:nvPr>
            <p:ph type="body" sz="quarter" idx="17" hasCustomPrompt="1"/>
          </p:nvPr>
        </p:nvSpPr>
        <p:spPr>
          <a:xfrm>
            <a:off x="438689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18" name="Text Placeholder 4"/>
          <p:cNvSpPr>
            <a:spLocks noGrp="1"/>
          </p:cNvSpPr>
          <p:nvPr>
            <p:ph type="body" sz="quarter" idx="19" hasCustomPrompt="1"/>
          </p:nvPr>
        </p:nvSpPr>
        <p:spPr>
          <a:xfrm>
            <a:off x="634777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0" name="Text Placeholder 4"/>
          <p:cNvSpPr>
            <a:spLocks noGrp="1"/>
          </p:cNvSpPr>
          <p:nvPr>
            <p:ph type="body" sz="quarter" idx="21" hasCustomPrompt="1"/>
          </p:nvPr>
        </p:nvSpPr>
        <p:spPr>
          <a:xfrm>
            <a:off x="8308659"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2" name="Text Placeholder 4"/>
          <p:cNvSpPr>
            <a:spLocks noGrp="1"/>
          </p:cNvSpPr>
          <p:nvPr>
            <p:ph type="body" sz="quarter" idx="23" hasCustomPrompt="1"/>
          </p:nvPr>
        </p:nvSpPr>
        <p:spPr>
          <a:xfrm>
            <a:off x="10269538" y="3230880"/>
            <a:ext cx="1727200" cy="451342"/>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a:t>
            </a:r>
            <a:r>
              <a:rPr lang="en-US" err="1"/>
              <a:t>Semibold</a:t>
            </a:r>
            <a:r>
              <a:rPr lang="en-US"/>
              <a:t> 14</a:t>
            </a:r>
          </a:p>
        </p:txBody>
      </p:sp>
      <p:sp>
        <p:nvSpPr>
          <p:cNvPr id="25" name="Content Placeholder 15"/>
          <p:cNvSpPr>
            <a:spLocks noGrp="1"/>
          </p:cNvSpPr>
          <p:nvPr>
            <p:ph sz="quarter" idx="26" hasCustomPrompt="1"/>
          </p:nvPr>
        </p:nvSpPr>
        <p:spPr>
          <a:xfrm>
            <a:off x="242601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6" name="Content Placeholder 15"/>
          <p:cNvSpPr>
            <a:spLocks noGrp="1"/>
          </p:cNvSpPr>
          <p:nvPr>
            <p:ph sz="quarter" idx="27" hasCustomPrompt="1"/>
          </p:nvPr>
        </p:nvSpPr>
        <p:spPr>
          <a:xfrm>
            <a:off x="438689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7" name="Content Placeholder 15"/>
          <p:cNvSpPr>
            <a:spLocks noGrp="1"/>
          </p:cNvSpPr>
          <p:nvPr>
            <p:ph sz="quarter" idx="28" hasCustomPrompt="1"/>
          </p:nvPr>
        </p:nvSpPr>
        <p:spPr>
          <a:xfrm>
            <a:off x="634777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8" name="Content Placeholder 15"/>
          <p:cNvSpPr>
            <a:spLocks noGrp="1"/>
          </p:cNvSpPr>
          <p:nvPr>
            <p:ph sz="quarter" idx="29" hasCustomPrompt="1"/>
          </p:nvPr>
        </p:nvSpPr>
        <p:spPr>
          <a:xfrm>
            <a:off x="8308659"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29" name="Content Placeholder 15"/>
          <p:cNvSpPr>
            <a:spLocks noGrp="1"/>
          </p:cNvSpPr>
          <p:nvPr>
            <p:ph sz="quarter" idx="30" hasCustomPrompt="1"/>
          </p:nvPr>
        </p:nvSpPr>
        <p:spPr>
          <a:xfrm>
            <a:off x="10269538" y="2201863"/>
            <a:ext cx="1727200" cy="913689"/>
          </a:xfrm>
          <a:prstGeom prst="rect">
            <a:avLst/>
          </a:prstGeom>
        </p:spPr>
        <p:txBody>
          <a:bodyPr>
            <a:noAutofit/>
          </a:bodyPr>
          <a:lstStyle>
            <a:lvl1pPr marL="0" indent="0">
              <a:buNone/>
              <a:defRPr sz="2000">
                <a:solidFill>
                  <a:srgbClr val="000000"/>
                </a:solidFill>
              </a:defRPr>
            </a:lvl1pPr>
          </a:lstStyle>
          <a:p>
            <a:pPr lvl="0"/>
            <a:r>
              <a:rPr lang="en-US"/>
              <a:t>Picture</a:t>
            </a:r>
          </a:p>
        </p:txBody>
      </p:sp>
      <p:sp>
        <p:nvSpPr>
          <p:cNvPr id="4" name="Text Placeholder 3">
            <a:extLst>
              <a:ext uri="{FF2B5EF4-FFF2-40B4-BE49-F238E27FC236}">
                <a16:creationId xmlns:a16="http://schemas.microsoft.com/office/drawing/2014/main" id="{44FF16C0-0541-41AD-98F7-A469609E8DC6}"/>
              </a:ext>
            </a:extLst>
          </p:cNvPr>
          <p:cNvSpPr>
            <a:spLocks noGrp="1"/>
          </p:cNvSpPr>
          <p:nvPr>
            <p:ph type="body" sz="quarter" idx="31" hasCustomPrompt="1"/>
          </p:nvPr>
        </p:nvSpPr>
        <p:spPr>
          <a:xfrm>
            <a:off x="465139"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1.</a:t>
            </a:r>
          </a:p>
        </p:txBody>
      </p:sp>
      <p:sp>
        <p:nvSpPr>
          <p:cNvPr id="37" name="Text Placeholder 3">
            <a:extLst>
              <a:ext uri="{FF2B5EF4-FFF2-40B4-BE49-F238E27FC236}">
                <a16:creationId xmlns:a16="http://schemas.microsoft.com/office/drawing/2014/main" id="{95171A5B-905D-4832-B11A-13594619F33F}"/>
              </a:ext>
            </a:extLst>
          </p:cNvPr>
          <p:cNvSpPr>
            <a:spLocks noGrp="1"/>
          </p:cNvSpPr>
          <p:nvPr>
            <p:ph type="body" sz="quarter" idx="32" hasCustomPrompt="1"/>
          </p:nvPr>
        </p:nvSpPr>
        <p:spPr>
          <a:xfrm>
            <a:off x="242728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2.</a:t>
            </a:r>
          </a:p>
        </p:txBody>
      </p:sp>
      <p:sp>
        <p:nvSpPr>
          <p:cNvPr id="38" name="Text Placeholder 3">
            <a:extLst>
              <a:ext uri="{FF2B5EF4-FFF2-40B4-BE49-F238E27FC236}">
                <a16:creationId xmlns:a16="http://schemas.microsoft.com/office/drawing/2014/main" id="{DDBE933A-166C-4934-8425-2A89AAA211E9}"/>
              </a:ext>
            </a:extLst>
          </p:cNvPr>
          <p:cNvSpPr>
            <a:spLocks noGrp="1"/>
          </p:cNvSpPr>
          <p:nvPr>
            <p:ph type="body" sz="quarter" idx="33" hasCustomPrompt="1"/>
          </p:nvPr>
        </p:nvSpPr>
        <p:spPr>
          <a:xfrm>
            <a:off x="43894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3.</a:t>
            </a:r>
          </a:p>
        </p:txBody>
      </p:sp>
      <p:sp>
        <p:nvSpPr>
          <p:cNvPr id="39" name="Text Placeholder 3">
            <a:extLst>
              <a:ext uri="{FF2B5EF4-FFF2-40B4-BE49-F238E27FC236}">
                <a16:creationId xmlns:a16="http://schemas.microsoft.com/office/drawing/2014/main" id="{171069D2-CF68-4D89-9134-20A61AFA10DD}"/>
              </a:ext>
            </a:extLst>
          </p:cNvPr>
          <p:cNvSpPr>
            <a:spLocks noGrp="1"/>
          </p:cNvSpPr>
          <p:nvPr>
            <p:ph type="body" sz="quarter" idx="34" hasCustomPrompt="1"/>
          </p:nvPr>
        </p:nvSpPr>
        <p:spPr>
          <a:xfrm>
            <a:off x="6354763"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4.</a:t>
            </a:r>
          </a:p>
        </p:txBody>
      </p:sp>
      <p:sp>
        <p:nvSpPr>
          <p:cNvPr id="40" name="Text Placeholder 3">
            <a:extLst>
              <a:ext uri="{FF2B5EF4-FFF2-40B4-BE49-F238E27FC236}">
                <a16:creationId xmlns:a16="http://schemas.microsoft.com/office/drawing/2014/main" id="{77858A5B-7408-41FF-9369-C0F9B773A308}"/>
              </a:ext>
            </a:extLst>
          </p:cNvPr>
          <p:cNvSpPr>
            <a:spLocks noGrp="1"/>
          </p:cNvSpPr>
          <p:nvPr>
            <p:ph type="body" sz="quarter" idx="35" hasCustomPrompt="1"/>
          </p:nvPr>
        </p:nvSpPr>
        <p:spPr>
          <a:xfrm>
            <a:off x="8302625"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5.</a:t>
            </a:r>
          </a:p>
        </p:txBody>
      </p:sp>
      <p:sp>
        <p:nvSpPr>
          <p:cNvPr id="41" name="Text Placeholder 3">
            <a:extLst>
              <a:ext uri="{FF2B5EF4-FFF2-40B4-BE49-F238E27FC236}">
                <a16:creationId xmlns:a16="http://schemas.microsoft.com/office/drawing/2014/main" id="{AF637A76-D1E1-49A2-AF33-3521BBC721C4}"/>
              </a:ext>
            </a:extLst>
          </p:cNvPr>
          <p:cNvSpPr>
            <a:spLocks noGrp="1"/>
          </p:cNvSpPr>
          <p:nvPr>
            <p:ph type="body" sz="quarter" idx="36" hasCustomPrompt="1"/>
          </p:nvPr>
        </p:nvSpPr>
        <p:spPr>
          <a:xfrm>
            <a:off x="10269538" y="2065338"/>
            <a:ext cx="261936" cy="263525"/>
          </a:xfrm>
          <a:prstGeom prst="rect">
            <a:avLst/>
          </a:prstGeom>
        </p:spPr>
        <p:txBody>
          <a:bodyPr tIns="0" bIns="0"/>
          <a:lstStyle>
            <a:lvl1pPr marL="0" algn="l" defTabSz="932472" rtl="0" eaLnBrk="1" fontAlgn="base" latinLnBrk="0" hangingPunct="1">
              <a:lnSpc>
                <a:spcPts val="2400"/>
              </a:lnSpc>
              <a:spcBef>
                <a:spcPct val="0"/>
              </a:spcBef>
              <a:spcAft>
                <a:spcPct val="0"/>
              </a:spcAft>
              <a:defRPr lang="en-US" sz="1000" kern="1200" dirty="0" smtClean="0">
                <a:solidFill>
                  <a:srgbClr val="000000"/>
                </a:solidFill>
                <a:latin typeface="+mj-lt"/>
                <a:ea typeface="Segoe UI" pitchFamily="34" charset="0"/>
                <a:cs typeface="Segoe UI" pitchFamily="34" charset="0"/>
              </a:defRPr>
            </a:lvl1pPr>
            <a:lvl2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2pPr>
            <a:lvl3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3pPr>
            <a:lvl4pPr marL="0" algn="l" defTabSz="932472" rtl="0" eaLnBrk="1" fontAlgn="base" latinLnBrk="0" hangingPunct="1">
              <a:lnSpc>
                <a:spcPts val="2400"/>
              </a:lnSpc>
              <a:spcBef>
                <a:spcPct val="0"/>
              </a:spcBef>
              <a:spcAft>
                <a:spcPct val="0"/>
              </a:spcAft>
              <a:defRPr lang="en-US" sz="1000" kern="1200" dirty="0" smtClean="0">
                <a:solidFill>
                  <a:schemeClr val="tx1"/>
                </a:solidFill>
                <a:latin typeface="+mj-lt"/>
                <a:ea typeface="Segoe UI" pitchFamily="34" charset="0"/>
                <a:cs typeface="Segoe UI" pitchFamily="34" charset="0"/>
              </a:defRPr>
            </a:lvl4pPr>
            <a:lvl5pPr marL="0" algn="l" defTabSz="932472" rtl="0" eaLnBrk="1" fontAlgn="base" latinLnBrk="0" hangingPunct="1">
              <a:lnSpc>
                <a:spcPts val="2400"/>
              </a:lnSpc>
              <a:spcBef>
                <a:spcPct val="0"/>
              </a:spcBef>
              <a:spcAft>
                <a:spcPct val="0"/>
              </a:spcAft>
              <a:defRPr lang="en-US" sz="1000" kern="1200" dirty="0">
                <a:solidFill>
                  <a:schemeClr val="tx1"/>
                </a:solidFill>
                <a:latin typeface="+mj-lt"/>
                <a:ea typeface="Segoe UI" pitchFamily="34" charset="0"/>
                <a:cs typeface="Segoe UI" pitchFamily="34" charset="0"/>
              </a:defRPr>
            </a:lvl5pPr>
          </a:lstStyle>
          <a:p>
            <a:pPr lvl="0"/>
            <a:r>
              <a:rPr lang="en-US"/>
              <a:t>6.</a:t>
            </a:r>
          </a:p>
        </p:txBody>
      </p:sp>
      <p:sp>
        <p:nvSpPr>
          <p:cNvPr id="33" name="Text Box 3">
            <a:extLst>
              <a:ext uri="{FF2B5EF4-FFF2-40B4-BE49-F238E27FC236}">
                <a16:creationId xmlns:a16="http://schemas.microsoft.com/office/drawing/2014/main" id="{75395D73-9049-014E-BEF9-A35587DB4139}"/>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34" name="Text Placeholder 4">
            <a:extLst>
              <a:ext uri="{FF2B5EF4-FFF2-40B4-BE49-F238E27FC236}">
                <a16:creationId xmlns:a16="http://schemas.microsoft.com/office/drawing/2014/main" id="{3CC09D91-3BB7-5C4A-98CF-F87FD6AACD86}"/>
              </a:ext>
            </a:extLst>
          </p:cNvPr>
          <p:cNvSpPr>
            <a:spLocks noGrp="1"/>
          </p:cNvSpPr>
          <p:nvPr>
            <p:ph type="body" sz="quarter" idx="24" hasCustomPrompt="1"/>
          </p:nvPr>
        </p:nvSpPr>
        <p:spPr>
          <a:xfrm>
            <a:off x="463276"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5" name="Text Placeholder 4">
            <a:extLst>
              <a:ext uri="{FF2B5EF4-FFF2-40B4-BE49-F238E27FC236}">
                <a16:creationId xmlns:a16="http://schemas.microsoft.com/office/drawing/2014/main" id="{90A489FF-470D-734F-9769-61F47A78897E}"/>
              </a:ext>
            </a:extLst>
          </p:cNvPr>
          <p:cNvSpPr>
            <a:spLocks noGrp="1"/>
          </p:cNvSpPr>
          <p:nvPr>
            <p:ph type="body" sz="quarter" idx="37" hasCustomPrompt="1"/>
          </p:nvPr>
        </p:nvSpPr>
        <p:spPr>
          <a:xfrm>
            <a:off x="242601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36" name="Text Placeholder 4">
            <a:extLst>
              <a:ext uri="{FF2B5EF4-FFF2-40B4-BE49-F238E27FC236}">
                <a16:creationId xmlns:a16="http://schemas.microsoft.com/office/drawing/2014/main" id="{6F43AC1C-4836-034C-B18E-A886EB0A0954}"/>
              </a:ext>
            </a:extLst>
          </p:cNvPr>
          <p:cNvSpPr>
            <a:spLocks noGrp="1"/>
          </p:cNvSpPr>
          <p:nvPr>
            <p:ph type="body" sz="quarter" idx="38" hasCustomPrompt="1"/>
          </p:nvPr>
        </p:nvSpPr>
        <p:spPr>
          <a:xfrm>
            <a:off x="4386899"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2" name="Text Placeholder 4">
            <a:extLst>
              <a:ext uri="{FF2B5EF4-FFF2-40B4-BE49-F238E27FC236}">
                <a16:creationId xmlns:a16="http://schemas.microsoft.com/office/drawing/2014/main" id="{9221C77D-8F08-6C49-9011-B244AD138F0B}"/>
              </a:ext>
            </a:extLst>
          </p:cNvPr>
          <p:cNvSpPr>
            <a:spLocks noGrp="1"/>
          </p:cNvSpPr>
          <p:nvPr>
            <p:ph type="body" sz="quarter" idx="39" hasCustomPrompt="1"/>
          </p:nvPr>
        </p:nvSpPr>
        <p:spPr>
          <a:xfrm>
            <a:off x="6354763"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3" name="Text Placeholder 4">
            <a:extLst>
              <a:ext uri="{FF2B5EF4-FFF2-40B4-BE49-F238E27FC236}">
                <a16:creationId xmlns:a16="http://schemas.microsoft.com/office/drawing/2014/main" id="{F3776908-857F-F24D-9AF6-14CF938B5693}"/>
              </a:ext>
            </a:extLst>
          </p:cNvPr>
          <p:cNvSpPr>
            <a:spLocks noGrp="1"/>
          </p:cNvSpPr>
          <p:nvPr>
            <p:ph type="body" sz="quarter" idx="40" hasCustomPrompt="1"/>
          </p:nvPr>
        </p:nvSpPr>
        <p:spPr>
          <a:xfrm>
            <a:off x="8302625"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44" name="Text Placeholder 4">
            <a:extLst>
              <a:ext uri="{FF2B5EF4-FFF2-40B4-BE49-F238E27FC236}">
                <a16:creationId xmlns:a16="http://schemas.microsoft.com/office/drawing/2014/main" id="{EFB7F2E6-D12A-0A47-939B-737BAD817601}"/>
              </a:ext>
            </a:extLst>
          </p:cNvPr>
          <p:cNvSpPr>
            <a:spLocks noGrp="1"/>
          </p:cNvSpPr>
          <p:nvPr>
            <p:ph type="body" sz="quarter" idx="41" hasCustomPrompt="1"/>
          </p:nvPr>
        </p:nvSpPr>
        <p:spPr>
          <a:xfrm>
            <a:off x="10245998" y="3694402"/>
            <a:ext cx="1727201" cy="189370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pic>
        <p:nvPicPr>
          <p:cNvPr id="46" name="Picture 45">
            <a:extLst>
              <a:ext uri="{FF2B5EF4-FFF2-40B4-BE49-F238E27FC236}">
                <a16:creationId xmlns:a16="http://schemas.microsoft.com/office/drawing/2014/main" id="{15EF402B-0A39-4444-AF7E-380A1C257394}"/>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2940440" y="2347335"/>
            <a:ext cx="660400" cy="660400"/>
          </a:xfrm>
          <a:prstGeom prst="rect">
            <a:avLst/>
          </a:prstGeom>
        </p:spPr>
      </p:pic>
      <p:pic>
        <p:nvPicPr>
          <p:cNvPr id="47" name="Picture 46">
            <a:extLst>
              <a:ext uri="{FF2B5EF4-FFF2-40B4-BE49-F238E27FC236}">
                <a16:creationId xmlns:a16="http://schemas.microsoft.com/office/drawing/2014/main" id="{3E2F996C-B451-5D43-A1A7-18659348D8DF}"/>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779398" y="2347335"/>
            <a:ext cx="660400" cy="660400"/>
          </a:xfrm>
          <a:prstGeom prst="rect">
            <a:avLst/>
          </a:prstGeom>
        </p:spPr>
      </p:pic>
      <p:pic>
        <p:nvPicPr>
          <p:cNvPr id="48" name="Picture 47">
            <a:extLst>
              <a:ext uri="{FF2B5EF4-FFF2-40B4-BE49-F238E27FC236}">
                <a16:creationId xmlns:a16="http://schemas.microsoft.com/office/drawing/2014/main" id="{2164D954-D4BE-604E-A1FA-5D4A16CC776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8860201" y="2347335"/>
            <a:ext cx="660400" cy="660400"/>
          </a:xfrm>
          <a:prstGeom prst="rect">
            <a:avLst/>
          </a:prstGeom>
        </p:spPr>
      </p:pic>
      <p:pic>
        <p:nvPicPr>
          <p:cNvPr id="49" name="Picture 48">
            <a:extLst>
              <a:ext uri="{FF2B5EF4-FFF2-40B4-BE49-F238E27FC236}">
                <a16:creationId xmlns:a16="http://schemas.microsoft.com/office/drawing/2014/main" id="{5FC96516-B0E2-964A-9976-F62D8A3CA03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888163" y="2347335"/>
            <a:ext cx="660400" cy="660400"/>
          </a:xfrm>
          <a:prstGeom prst="rect">
            <a:avLst/>
          </a:prstGeom>
        </p:spPr>
      </p:pic>
      <p:pic>
        <p:nvPicPr>
          <p:cNvPr id="50" name="Picture 49">
            <a:extLst>
              <a:ext uri="{FF2B5EF4-FFF2-40B4-BE49-F238E27FC236}">
                <a16:creationId xmlns:a16="http://schemas.microsoft.com/office/drawing/2014/main" id="{C42970E5-3D59-6D4C-802D-2A054118D50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4899298" y="2347335"/>
            <a:ext cx="660400" cy="660400"/>
          </a:xfrm>
          <a:prstGeom prst="rect">
            <a:avLst/>
          </a:prstGeom>
        </p:spPr>
      </p:pic>
      <p:pic>
        <p:nvPicPr>
          <p:cNvPr id="51" name="Picture 50">
            <a:extLst>
              <a:ext uri="{FF2B5EF4-FFF2-40B4-BE49-F238E27FC236}">
                <a16:creationId xmlns:a16="http://schemas.microsoft.com/office/drawing/2014/main" id="{32F713FA-C34D-0546-BEC6-2429F7B462C9}"/>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022715" y="2347335"/>
            <a:ext cx="660400" cy="660400"/>
          </a:xfrm>
          <a:prstGeom prst="rect">
            <a:avLst/>
          </a:prstGeom>
        </p:spPr>
      </p:pic>
    </p:spTree>
    <p:extLst>
      <p:ext uri="{BB962C8B-B14F-4D97-AF65-F5344CB8AC3E}">
        <p14:creationId xmlns:p14="http://schemas.microsoft.com/office/powerpoint/2010/main" val="245306977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strike="noStrike">
                <a:solidFill>
                  <a:srgbClr val="000000"/>
                </a:solidFill>
              </a:defRPr>
            </a:lvl1pPr>
          </a:lstStyle>
          <a:p>
            <a:r>
              <a:rPr lang="en-US"/>
              <a:t>Title</a:t>
            </a:r>
          </a:p>
        </p:txBody>
      </p:sp>
      <p:sp>
        <p:nvSpPr>
          <p:cNvPr id="8" name="Text Box 3">
            <a:extLst>
              <a:ext uri="{FF2B5EF4-FFF2-40B4-BE49-F238E27FC236}">
                <a16:creationId xmlns:a16="http://schemas.microsoft.com/office/drawing/2014/main" id="{3F1DAFF6-F27C-B74D-96EC-43A1B70AA06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title 1">
    <p:bg>
      <p:bgPr>
        <a:solidFill>
          <a:srgbClr val="F8F9FA"/>
        </a:solidFill>
        <a:effectLst/>
      </p:bgPr>
    </p:bg>
    <p:spTree>
      <p:nvGrpSpPr>
        <p:cNvPr id="1" name=""/>
        <p:cNvGrpSpPr/>
        <p:nvPr/>
      </p:nvGrpSpPr>
      <p:grpSpPr>
        <a:xfrm>
          <a:off x="0" y="0"/>
          <a:ext cx="0" cy="0"/>
          <a:chOff x="0" y="0"/>
          <a:chExt cx="0" cy="0"/>
        </a:xfrm>
      </p:grpSpPr>
      <p:sp>
        <p:nvSpPr>
          <p:cNvPr id="4"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000000"/>
                </a:solidFill>
              </a:defRPr>
            </a:lvl1pPr>
          </a:lstStyle>
          <a:p>
            <a:pPr marL="0" lvl="0">
              <a:lnSpc>
                <a:spcPts val="5600"/>
              </a:lnSpc>
            </a:pPr>
            <a:r>
              <a:rPr lang="en-US"/>
              <a:t>Section title</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2">
    <p:bg>
      <p:bgPr>
        <a:solidFill>
          <a:schemeClr val="bg2"/>
        </a:solidFill>
        <a:effectLst/>
      </p:bgPr>
    </p:bg>
    <p:spTree>
      <p:nvGrpSpPr>
        <p:cNvPr id="1" name=""/>
        <p:cNvGrpSpPr/>
        <p:nvPr/>
      </p:nvGrpSpPr>
      <p:grpSpPr>
        <a:xfrm>
          <a:off x="0" y="0"/>
          <a:ext cx="0" cy="0"/>
          <a:chOff x="0" y="0"/>
          <a:chExt cx="0" cy="0"/>
        </a:xfrm>
      </p:grpSpPr>
      <p:sp>
        <p:nvSpPr>
          <p:cNvPr id="3" name="Title 35"/>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rgbClr val="FFFFFF"/>
                </a:solidFill>
              </a:defRPr>
            </a:lvl1pPr>
          </a:lstStyle>
          <a:p>
            <a:pPr marL="0" lvl="0">
              <a:lnSpc>
                <a:spcPts val="5600"/>
              </a:lnSpc>
            </a:pPr>
            <a:r>
              <a:rPr lang="en-US"/>
              <a:t>Section title</a:t>
            </a:r>
          </a:p>
        </p:txBody>
      </p:sp>
    </p:spTree>
    <p:extLst>
      <p:ext uri="{BB962C8B-B14F-4D97-AF65-F5344CB8AC3E}">
        <p14:creationId xmlns:p14="http://schemas.microsoft.com/office/powerpoint/2010/main" val="284192692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rgbClr val="FFFFFF"/>
        </a:solidFill>
        <a:effectLst/>
      </p:bgPr>
    </p:bg>
    <p:spTree>
      <p:nvGrpSpPr>
        <p:cNvPr id="1" name=""/>
        <p:cNvGrpSpPr/>
        <p:nvPr/>
      </p:nvGrpSpPr>
      <p:grpSpPr>
        <a:xfrm>
          <a:off x="0" y="0"/>
          <a:ext cx="0" cy="0"/>
          <a:chOff x="0" y="0"/>
          <a:chExt cx="0" cy="0"/>
        </a:xfrm>
      </p:grpSpPr>
      <p:sp>
        <p:nvSpPr>
          <p:cNvPr id="5" name="Title 35">
            <a:extLst>
              <a:ext uri="{FF2B5EF4-FFF2-40B4-BE49-F238E27FC236}">
                <a16:creationId xmlns:a16="http://schemas.microsoft.com/office/drawing/2014/main" id="{60388DA1-8C2D-4FFD-88BD-DE4D7CEFD0D2}"/>
              </a:ext>
            </a:extLst>
          </p:cNvPr>
          <p:cNvSpPr>
            <a:spLocks noGrp="1"/>
          </p:cNvSpPr>
          <p:nvPr>
            <p:ph type="title" hasCustomPrompt="1"/>
          </p:nvPr>
        </p:nvSpPr>
        <p:spPr>
          <a:xfrm>
            <a:off x="465138" y="960438"/>
            <a:ext cx="7604124" cy="3629025"/>
          </a:xfrm>
          <a:prstGeom prst="rect">
            <a:avLst/>
          </a:prstGeom>
          <a:noFill/>
        </p:spPr>
        <p:txBody>
          <a:bodyPr vert="horz" wrap="square" lIns="0" tIns="0" rIns="0" bIns="0" rtlCol="0" anchor="t" anchorCtr="0">
            <a:noAutofit/>
          </a:bodyPr>
          <a:lstStyle>
            <a:lvl1pPr>
              <a:defRPr lang="en-US" sz="4800" spc="-50" baseline="0" dirty="0">
                <a:solidFill>
                  <a:schemeClr val="tx1"/>
                </a:solidFill>
              </a:defRPr>
            </a:lvl1pPr>
          </a:lstStyle>
          <a:p>
            <a:pPr marL="0" lvl="0">
              <a:lnSpc>
                <a:spcPts val="5600"/>
              </a:lnSpc>
            </a:pPr>
            <a:r>
              <a:rPr lang="en-US"/>
              <a:t>Section title</a:t>
            </a:r>
          </a:p>
        </p:txBody>
      </p:sp>
    </p:spTree>
    <p:extLst>
      <p:ext uri="{BB962C8B-B14F-4D97-AF65-F5344CB8AC3E}">
        <p14:creationId xmlns:p14="http://schemas.microsoft.com/office/powerpoint/2010/main" val="33835041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354762" y="-1"/>
            <a:ext cx="6093577" cy="6994525"/>
          </a:xfrm>
          <a:prstGeom prst="rect">
            <a:avLst/>
          </a:prstGeom>
        </p:spPr>
      </p:pic>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rgbClr val="000000"/>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rgbClr val="000000"/>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54763" y="3183626"/>
            <a:ext cx="6092825" cy="553998"/>
          </a:xfrm>
          <a:prstGeom prst="rect">
            <a:avLst/>
          </a:prstGeom>
        </p:spPr>
        <p:txBody>
          <a:bodyPr/>
          <a:lstStyle>
            <a:lvl1pPr algn="ctr">
              <a:defRPr>
                <a:solidFill>
                  <a:schemeClr val="bg1"/>
                </a:solidFill>
              </a:defRPr>
            </a:lvl1pPr>
          </a:lstStyle>
          <a:p>
            <a:r>
              <a:rPr lang="en-US"/>
              <a:t>Drop photo here</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727392"/>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1">
    <p:bg>
      <p:bgPr>
        <a:solidFill>
          <a:srgbClr val="1A1B20"/>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5653087" cy="411162"/>
          </a:xfrm>
          <a:prstGeom prst="rect">
            <a:avLst/>
          </a:prstGeom>
        </p:spPr>
        <p:txBody>
          <a:bodyPr wrap="square" lIns="0" tIns="0" rIns="0" bIns="0">
            <a:spAutoFit/>
          </a:bodyPr>
          <a:lstStyle>
            <a:lvl1pPr>
              <a:lnSpc>
                <a:spcPts val="3200"/>
              </a:lnSpc>
              <a:defRPr sz="2800" baseline="0">
                <a:solidFill>
                  <a:schemeClr val="bg1"/>
                </a:solidFill>
              </a:defRPr>
            </a:lvl1pPr>
          </a:lstStyle>
          <a:p>
            <a:r>
              <a:rPr lang="en-US"/>
              <a:t>Photo layout 1</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65138" y="2410676"/>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65138" y="1960860"/>
            <a:ext cx="4919661" cy="307777"/>
          </a:xfrm>
          <a:prstGeom prst="rect">
            <a:avLst/>
          </a:prstGeom>
        </p:spPr>
        <p:txBody>
          <a:bodyPr wrap="square" lIns="0" tIns="0" rIns="0" bIns="0">
            <a:spAutoFit/>
          </a:bodyPr>
          <a:lstStyle>
            <a:lvl1pPr marL="0" indent="0">
              <a:lnSpc>
                <a:spcPts val="2400"/>
              </a:lnSpc>
              <a:buNone/>
              <a:defRPr lang="en-US" sz="2000" kern="1200" spc="0" baseline="0" dirty="0">
                <a:solidFill>
                  <a:schemeClr val="bg1"/>
                </a:solidFill>
                <a:latin typeface="+mn-lt"/>
                <a:ea typeface="+mn-ea"/>
                <a:cs typeface="+mn-cs"/>
              </a:defRPr>
            </a:lvl1pPr>
            <a:lvl2pPr marL="228600" indent="0">
              <a:buNone/>
              <a:defRPr/>
            </a:lvl2pPr>
            <a:lvl3pPr marL="457200" indent="0">
              <a:buNone/>
              <a:defRPr/>
            </a:lvl3pPr>
            <a:lvl4pPr marL="685800" indent="0">
              <a:buNone/>
              <a:defRPr/>
            </a:lvl4pPr>
            <a:lvl5pPr marL="914400" indent="0">
              <a:buNone/>
              <a:defRPr/>
            </a:lvl5pPr>
          </a:lstStyle>
          <a:p>
            <a:pPr lvl="0"/>
            <a:r>
              <a:rPr lang="en-US"/>
              <a:t>Subhead Segoe UI Regular 20/24. </a:t>
            </a:r>
          </a:p>
        </p:txBody>
      </p:sp>
      <p:sp>
        <p:nvSpPr>
          <p:cNvPr id="13" name="Text Box 3">
            <a:extLst>
              <a:ext uri="{FF2B5EF4-FFF2-40B4-BE49-F238E27FC236}">
                <a16:creationId xmlns:a16="http://schemas.microsoft.com/office/drawing/2014/main" id="{9B6CD1B2-B033-3544-BC3C-77A135C65972}"/>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65138" y="2627970"/>
            <a:ext cx="4919661" cy="675441"/>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chemeClr val="bg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65137" y="3497262"/>
            <a:ext cx="4919662" cy="206794"/>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endParaRPr lang="en-US"/>
          </a:p>
          <a:p>
            <a:pPr lvl="1"/>
            <a:endParaRPr lang="en-US"/>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65137" y="3711916"/>
            <a:ext cx="4919661" cy="675441"/>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chemeClr val="bg1"/>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33345340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000000"/>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302B9254-503D-8F44-9D4B-18675DFDE809}"/>
              </a:ext>
            </a:extLst>
          </p:cNvPr>
          <p:cNvSpPr>
            <a:spLocks noGrp="1"/>
          </p:cNvSpPr>
          <p:nvPr>
            <p:ph type="title" hasCustomPrompt="1"/>
          </p:nvPr>
        </p:nvSpPr>
        <p:spPr>
          <a:xfrm>
            <a:off x="437277" y="2582862"/>
            <a:ext cx="9823498" cy="1828800"/>
          </a:xfrm>
          <a:prstGeom prst="rect">
            <a:avLst/>
          </a:prstGeom>
          <a:noFill/>
        </p:spPr>
        <p:txBody>
          <a:bodyPr lIns="0" tIns="0" rIns="0" bIns="182880" anchor="b" anchorCtr="0"/>
          <a:lstStyle>
            <a:lvl1pPr>
              <a:defRPr sz="4800" strike="noStrike" spc="-50" baseline="0">
                <a:solidFill>
                  <a:schemeClr val="bg2"/>
                </a:solidFill>
              </a:defRPr>
            </a:lvl1pPr>
          </a:lstStyle>
          <a:p>
            <a:r>
              <a:rPr lang="en-US"/>
              <a:t>Azure presentation title </a:t>
            </a:r>
            <a:br>
              <a:rPr lang="en-US"/>
            </a:br>
            <a:r>
              <a:rPr lang="en-US"/>
              <a:t>or event name</a:t>
            </a:r>
          </a:p>
        </p:txBody>
      </p:sp>
      <p:sp>
        <p:nvSpPr>
          <p:cNvPr id="12" name="Text Placeholder 10">
            <a:extLst>
              <a:ext uri="{FF2B5EF4-FFF2-40B4-BE49-F238E27FC236}">
                <a16:creationId xmlns:a16="http://schemas.microsoft.com/office/drawing/2014/main" id="{2D6C119F-8C39-DF40-90FE-09B7E3ECDBE0}"/>
              </a:ext>
            </a:extLst>
          </p:cNvPr>
          <p:cNvSpPr>
            <a:spLocks noGrp="1"/>
          </p:cNvSpPr>
          <p:nvPr>
            <p:ph type="body" sz="quarter" idx="15" hasCustomPrompt="1"/>
          </p:nvPr>
        </p:nvSpPr>
        <p:spPr>
          <a:xfrm>
            <a:off x="451338" y="4436713"/>
            <a:ext cx="9795376" cy="738664"/>
          </a:xfrm>
          <a:prstGeom prst="rect">
            <a:avLst/>
          </a:prstGeom>
        </p:spPr>
        <p:txBody>
          <a:bodyPr/>
          <a:lstStyle>
            <a:lvl1pPr>
              <a:defRPr sz="1800">
                <a:solidFill>
                  <a:schemeClr val="bg2"/>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54886129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Photo layout 2</a:t>
            </a:r>
          </a:p>
        </p:txBody>
      </p:sp>
      <p:sp>
        <p:nvSpPr>
          <p:cNvPr id="5" name="Text Placeholder 4"/>
          <p:cNvSpPr>
            <a:spLocks noGrp="1"/>
          </p:cNvSpPr>
          <p:nvPr>
            <p:ph type="body" sz="quarter" idx="11" hasCustomPrompt="1"/>
          </p:nvPr>
        </p:nvSpPr>
        <p:spPr>
          <a:xfrm>
            <a:off x="46513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lang="en-US" sz="1400" b="0" kern="1200" spc="0" baseline="0" dirty="0" smtClean="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9" name="Text Placeholder 4"/>
          <p:cNvSpPr>
            <a:spLocks noGrp="1"/>
          </p:cNvSpPr>
          <p:nvPr>
            <p:ph type="body" sz="quarter" idx="12" hasCustomPrompt="1"/>
          </p:nvPr>
        </p:nvSpPr>
        <p:spPr>
          <a:xfrm>
            <a:off x="4386263"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sp>
        <p:nvSpPr>
          <p:cNvPr id="10" name="Text Placeholder 4"/>
          <p:cNvSpPr>
            <a:spLocks noGrp="1"/>
          </p:cNvSpPr>
          <p:nvPr>
            <p:ph type="body" sz="quarter" idx="13" hasCustomPrompt="1"/>
          </p:nvPr>
        </p:nvSpPr>
        <p:spPr>
          <a:xfrm>
            <a:off x="8307388" y="5026024"/>
            <a:ext cx="3690937" cy="220510"/>
          </a:xfrm>
          <a:prstGeom prst="rect">
            <a:avLst/>
          </a:prstGeom>
        </p:spPr>
        <p:txBody>
          <a:bodyPr lIns="0" tIns="0" rIns="0" bIns="0"/>
          <a:lstStyle>
            <a:lvl1pPr marL="0" marR="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defRPr sz="1400">
                <a:solidFill>
                  <a:schemeClr val="tx2"/>
                </a:solidFill>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r>
              <a:rPr lang="en-US"/>
              <a:t> 14</a:t>
            </a:r>
          </a:p>
        </p:txBody>
      </p:sp>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a:ext>
            </a:extLst>
          </a:blip>
          <a:srcRect l="8032" t="1399" r="-1" b="1"/>
          <a:stretch/>
        </p:blipFill>
        <p:spPr>
          <a:xfrm>
            <a:off x="8313791" y="2195639"/>
            <a:ext cx="3695703" cy="2641473"/>
          </a:xfrm>
          <a:prstGeom prst="rect">
            <a:avLst/>
          </a:prstGeom>
        </p:spPr>
      </p:pic>
      <p:pic>
        <p:nvPicPr>
          <p:cNvPr id="16" name="Picture 15"/>
          <p:cNvPicPr>
            <a:picLocks noChangeAspect="1"/>
          </p:cNvPicPr>
          <p:nvPr userDrawn="1"/>
        </p:nvPicPr>
        <p:blipFill rotWithShape="1">
          <a:blip r:embed="rId2" cstate="screen">
            <a:extLst>
              <a:ext uri="{28A0092B-C50C-407E-A947-70E740481C1C}">
                <a14:useLocalDpi xmlns:a14="http://schemas.microsoft.com/office/drawing/2010/main"/>
              </a:ext>
            </a:extLst>
          </a:blip>
          <a:srcRect l="2642" r="3423"/>
          <a:stretch/>
        </p:blipFill>
        <p:spPr>
          <a:xfrm>
            <a:off x="434182" y="2195639"/>
            <a:ext cx="3721892" cy="2641473"/>
          </a:xfrm>
          <a:prstGeom prst="rect">
            <a:avLst/>
          </a:prstGeom>
        </p:spPr>
      </p:pic>
      <p:pic>
        <p:nvPicPr>
          <p:cNvPr id="17" name="Picture 16"/>
          <p:cNvPicPr>
            <a:picLocks noChangeAspect="1"/>
          </p:cNvPicPr>
          <p:nvPr userDrawn="1"/>
        </p:nvPicPr>
        <p:blipFill rotWithShape="1">
          <a:blip r:embed="rId2" cstate="screen">
            <a:extLst>
              <a:ext uri="{28A0092B-C50C-407E-A947-70E740481C1C}">
                <a14:useLocalDpi xmlns:a14="http://schemas.microsoft.com/office/drawing/2010/main"/>
              </a:ext>
            </a:extLst>
          </a:blip>
          <a:srcRect l="15330" t="28478" r="5415" b="33758"/>
          <a:stretch/>
        </p:blipFill>
        <p:spPr>
          <a:xfrm>
            <a:off x="4381499" y="2195637"/>
            <a:ext cx="3695702" cy="2641475"/>
          </a:xfrm>
          <a:prstGeom prst="rect">
            <a:avLst/>
          </a:prstGeom>
        </p:spPr>
      </p:pic>
      <p:sp>
        <p:nvSpPr>
          <p:cNvPr id="4" name="Picture Placeholder 3">
            <a:extLst>
              <a:ext uri="{FF2B5EF4-FFF2-40B4-BE49-F238E27FC236}">
                <a16:creationId xmlns:a16="http://schemas.microsoft.com/office/drawing/2014/main" id="{2717A0C5-B07A-A34B-9DBC-AEA2B456E25A}"/>
              </a:ext>
            </a:extLst>
          </p:cNvPr>
          <p:cNvSpPr>
            <a:spLocks noGrp="1"/>
          </p:cNvSpPr>
          <p:nvPr>
            <p:ph type="pic" sz="quarter" idx="14" hasCustomPrompt="1"/>
          </p:nvPr>
        </p:nvSpPr>
        <p:spPr>
          <a:xfrm>
            <a:off x="434975" y="3257272"/>
            <a:ext cx="3721100" cy="553998"/>
          </a:xfrm>
          <a:prstGeom prst="rect">
            <a:avLst/>
          </a:prstGeom>
        </p:spPr>
        <p:txBody>
          <a:bodyPr/>
          <a:lstStyle>
            <a:lvl1pPr algn="ctr">
              <a:defRPr>
                <a:solidFill>
                  <a:schemeClr val="bg1"/>
                </a:solidFill>
              </a:defRPr>
            </a:lvl1pPr>
          </a:lstStyle>
          <a:p>
            <a:r>
              <a:rPr lang="en-US"/>
              <a:t>Drop photo here</a:t>
            </a:r>
          </a:p>
        </p:txBody>
      </p:sp>
      <p:sp>
        <p:nvSpPr>
          <p:cNvPr id="7" name="Picture Placeholder 6">
            <a:extLst>
              <a:ext uri="{FF2B5EF4-FFF2-40B4-BE49-F238E27FC236}">
                <a16:creationId xmlns:a16="http://schemas.microsoft.com/office/drawing/2014/main" id="{F5287B92-3963-B94C-821F-3908B3544A42}"/>
              </a:ext>
            </a:extLst>
          </p:cNvPr>
          <p:cNvSpPr>
            <a:spLocks noGrp="1"/>
          </p:cNvSpPr>
          <p:nvPr>
            <p:ph type="pic" sz="quarter" idx="15" hasCustomPrompt="1"/>
          </p:nvPr>
        </p:nvSpPr>
        <p:spPr>
          <a:xfrm>
            <a:off x="4386263" y="3250274"/>
            <a:ext cx="3690937" cy="553998"/>
          </a:xfrm>
          <a:prstGeom prst="rect">
            <a:avLst/>
          </a:prstGeom>
        </p:spPr>
        <p:txBody>
          <a:bodyPr/>
          <a:lstStyle>
            <a:lvl1pPr algn="ctr">
              <a:defRPr>
                <a:solidFill>
                  <a:schemeClr val="bg1"/>
                </a:solidFill>
              </a:defRPr>
            </a:lvl1pPr>
          </a:lstStyle>
          <a:p>
            <a:r>
              <a:rPr lang="en-US"/>
              <a:t>Drop photo here</a:t>
            </a:r>
          </a:p>
        </p:txBody>
      </p:sp>
      <p:sp>
        <p:nvSpPr>
          <p:cNvPr id="11" name="Picture Placeholder 10">
            <a:extLst>
              <a:ext uri="{FF2B5EF4-FFF2-40B4-BE49-F238E27FC236}">
                <a16:creationId xmlns:a16="http://schemas.microsoft.com/office/drawing/2014/main" id="{1DC31788-B7D8-9D46-BE0A-6B7EED7110B6}"/>
              </a:ext>
            </a:extLst>
          </p:cNvPr>
          <p:cNvSpPr>
            <a:spLocks noGrp="1"/>
          </p:cNvSpPr>
          <p:nvPr>
            <p:ph type="pic" sz="quarter" idx="16" hasCustomPrompt="1"/>
          </p:nvPr>
        </p:nvSpPr>
        <p:spPr>
          <a:xfrm>
            <a:off x="8313738" y="3250274"/>
            <a:ext cx="3684587" cy="553998"/>
          </a:xfrm>
          <a:prstGeom prst="rect">
            <a:avLst/>
          </a:prstGeom>
        </p:spPr>
        <p:txBody>
          <a:bodyPr/>
          <a:lstStyle>
            <a:lvl1pPr algn="ctr">
              <a:defRPr>
                <a:solidFill>
                  <a:schemeClr val="bg1"/>
                </a:solidFill>
              </a:defRPr>
            </a:lvl1pPr>
          </a:lstStyle>
          <a:p>
            <a:r>
              <a:rPr lang="en-US"/>
              <a:t>Drop photo here</a:t>
            </a:r>
          </a:p>
        </p:txBody>
      </p:sp>
      <p:sp>
        <p:nvSpPr>
          <p:cNvPr id="20" name="Text Box 3">
            <a:extLst>
              <a:ext uri="{FF2B5EF4-FFF2-40B4-BE49-F238E27FC236}">
                <a16:creationId xmlns:a16="http://schemas.microsoft.com/office/drawing/2014/main" id="{F848FF14-9025-D34E-A47B-6D1957DCA63E}"/>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22" name="Text Placeholder 4">
            <a:extLst>
              <a:ext uri="{FF2B5EF4-FFF2-40B4-BE49-F238E27FC236}">
                <a16:creationId xmlns:a16="http://schemas.microsoft.com/office/drawing/2014/main" id="{B97163EF-E7E8-4446-98C1-DF17E29E7379}"/>
              </a:ext>
            </a:extLst>
          </p:cNvPr>
          <p:cNvSpPr>
            <a:spLocks noGrp="1"/>
          </p:cNvSpPr>
          <p:nvPr>
            <p:ph type="body" sz="quarter" idx="42" hasCustomPrompt="1"/>
          </p:nvPr>
        </p:nvSpPr>
        <p:spPr>
          <a:xfrm>
            <a:off x="463276"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3" name="Text Placeholder 4">
            <a:extLst>
              <a:ext uri="{FF2B5EF4-FFF2-40B4-BE49-F238E27FC236}">
                <a16:creationId xmlns:a16="http://schemas.microsoft.com/office/drawing/2014/main" id="{8E57B78A-F25C-4D46-917C-E53FD3A557E0}"/>
              </a:ext>
            </a:extLst>
          </p:cNvPr>
          <p:cNvSpPr>
            <a:spLocks noGrp="1"/>
          </p:cNvSpPr>
          <p:nvPr>
            <p:ph type="body" sz="quarter" idx="43" hasCustomPrompt="1"/>
          </p:nvPr>
        </p:nvSpPr>
        <p:spPr>
          <a:xfrm>
            <a:off x="4388443" y="5260860"/>
            <a:ext cx="3688758"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
        <p:nvSpPr>
          <p:cNvPr id="24" name="Text Placeholder 4">
            <a:extLst>
              <a:ext uri="{FF2B5EF4-FFF2-40B4-BE49-F238E27FC236}">
                <a16:creationId xmlns:a16="http://schemas.microsoft.com/office/drawing/2014/main" id="{A1AA5291-B66D-8249-B809-BA15DD1EEA3E}"/>
              </a:ext>
            </a:extLst>
          </p:cNvPr>
          <p:cNvSpPr>
            <a:spLocks noGrp="1"/>
          </p:cNvSpPr>
          <p:nvPr>
            <p:ph type="body" sz="quarter" idx="44" hasCustomPrompt="1"/>
          </p:nvPr>
        </p:nvSpPr>
        <p:spPr>
          <a:xfrm>
            <a:off x="8313738" y="5260860"/>
            <a:ext cx="3690937" cy="682110"/>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p>
        </p:txBody>
      </p:sp>
    </p:spTree>
    <p:extLst>
      <p:ext uri="{BB962C8B-B14F-4D97-AF65-F5344CB8AC3E}">
        <p14:creationId xmlns:p14="http://schemas.microsoft.com/office/powerpoint/2010/main" val="354089618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vice layou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1: one column</a:t>
            </a:r>
          </a:p>
        </p:txBody>
      </p:sp>
      <p:sp>
        <p:nvSpPr>
          <p:cNvPr id="4" name="Text Placeholder 3"/>
          <p:cNvSpPr>
            <a:spLocks noGrp="1"/>
          </p:cNvSpPr>
          <p:nvPr>
            <p:ph type="body" sz="quarter" idx="10" hasCustomPrompt="1"/>
          </p:nvPr>
        </p:nvSpPr>
        <p:spPr>
          <a:xfrm>
            <a:off x="465138" y="1961079"/>
            <a:ext cx="4853623" cy="615553"/>
          </a:xfrm>
          <a:prstGeom prst="rect">
            <a:avLst/>
          </a:prstGeom>
        </p:spPr>
        <p:txBody>
          <a:bodyPr wrap="square" lIns="0" tIns="0" rIns="0" bIns="0">
            <a:spAutoFit/>
          </a:bodyPr>
          <a:lstStyle>
            <a:lvl1pPr marL="0" indent="0">
              <a:lnSpc>
                <a:spcPts val="2400"/>
              </a:lnSpc>
              <a:buNone/>
              <a:defRPr sz="2000" b="0" i="0">
                <a:solidFill>
                  <a:srgbClr val="000000"/>
                </a:solidFill>
                <a:latin typeface="+mn-lt"/>
              </a:defRPr>
            </a:lvl1pPr>
            <a:lvl2pPr marL="228600" indent="0">
              <a:buNone/>
              <a:defRPr/>
            </a:lvl2pPr>
            <a:lvl3pPr marL="457200" indent="0">
              <a:buNone/>
              <a:defRPr/>
            </a:lvl3pPr>
            <a:lvl4pPr marL="685800" indent="0">
              <a:buNone/>
              <a:defRPr/>
            </a:lvl4pPr>
            <a:lvl5pPr marL="914400" indent="0">
              <a:buNone/>
              <a:defRPr/>
            </a:lvl5pPr>
          </a:lstStyle>
          <a:p>
            <a:pPr lvl="0"/>
            <a:r>
              <a:rPr lang="pt-BR"/>
              <a:t>Large subhead Segoe UI Regular 20/24. Em volor resequaectur.</a:t>
            </a:r>
            <a:endParaRPr lang="en-US"/>
          </a:p>
        </p:txBody>
      </p:sp>
      <p:sp>
        <p:nvSpPr>
          <p:cNvPr id="5" name="Text Placeholder 4"/>
          <p:cNvSpPr>
            <a:spLocks noGrp="1"/>
          </p:cNvSpPr>
          <p:nvPr>
            <p:ph type="body" sz="quarter" idx="11" hasCustomPrompt="1"/>
          </p:nvPr>
        </p:nvSpPr>
        <p:spPr>
          <a:xfrm>
            <a:off x="465139" y="2761498"/>
            <a:ext cx="4853622" cy="2522101"/>
          </a:xfrm>
          <a:prstGeom prst="rect">
            <a:avLst/>
          </a:prstGeom>
        </p:spPr>
        <p:txBody>
          <a:bodyPr lIns="0" tIns="0" rIns="0" bIns="0"/>
          <a:lstStyle>
            <a:lvl1pPr marL="285750" indent="-285750">
              <a:lnSpc>
                <a:spcPts val="1800"/>
              </a:lnSpc>
              <a:spcBef>
                <a:spcPts val="0"/>
              </a:spcBef>
              <a:buFont typeface="Arial" panose="020B0604020202020204" pitchFamily="34" charset="0"/>
              <a:buChar char="•"/>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a:p>
            <a:pPr lvl="0"/>
            <a:endParaRPr lang="en-US"/>
          </a:p>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a:t>
            </a:r>
          </a:p>
        </p:txBody>
      </p:sp>
      <p:sp>
        <p:nvSpPr>
          <p:cNvPr id="14" name="Text Box 3">
            <a:extLst>
              <a:ext uri="{FF2B5EF4-FFF2-40B4-BE49-F238E27FC236}">
                <a16:creationId xmlns:a16="http://schemas.microsoft.com/office/drawing/2014/main" id="{9732C163-B0E6-5B41-A1A7-C570F404A2CB}"/>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vice layout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99DE98C-91A8-4163-A280-8BB561692C8E}"/>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4533900" y="426474"/>
            <a:ext cx="7902575" cy="6568052"/>
          </a:xfrm>
          <a:prstGeom prst="rect">
            <a:avLst/>
          </a:prstGeom>
        </p:spPr>
      </p:pic>
      <p:sp>
        <p:nvSpPr>
          <p:cNvPr id="9" name="Picture Placeholder 11">
            <a:extLst>
              <a:ext uri="{FF2B5EF4-FFF2-40B4-BE49-F238E27FC236}">
                <a16:creationId xmlns:a16="http://schemas.microsoft.com/office/drawing/2014/main" id="{784CA30E-A92E-4E40-944A-73B1CF9EEE0A}"/>
              </a:ext>
            </a:extLst>
          </p:cNvPr>
          <p:cNvSpPr>
            <a:spLocks noGrp="1"/>
          </p:cNvSpPr>
          <p:nvPr>
            <p:ph type="pic" sz="quarter" idx="12"/>
          </p:nvPr>
        </p:nvSpPr>
        <p:spPr>
          <a:xfrm>
            <a:off x="6485449" y="3490932"/>
            <a:ext cx="5951026" cy="553998"/>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
        <p:nvSpPr>
          <p:cNvPr id="13" name="Text Placeholder 4">
            <a:extLst>
              <a:ext uri="{FF2B5EF4-FFF2-40B4-BE49-F238E27FC236}">
                <a16:creationId xmlns:a16="http://schemas.microsoft.com/office/drawing/2014/main" id="{8D17D4B4-B6B9-4273-ACCB-7A5ED46F35A8}"/>
              </a:ext>
            </a:extLst>
          </p:cNvPr>
          <p:cNvSpPr>
            <a:spLocks noGrp="1"/>
          </p:cNvSpPr>
          <p:nvPr>
            <p:ph type="body" sz="quarter" idx="11" hasCustomPrompt="1"/>
          </p:nvPr>
        </p:nvSpPr>
        <p:spPr>
          <a:xfrm>
            <a:off x="466849"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4" name="Text Placeholder 4">
            <a:extLst>
              <a:ext uri="{FF2B5EF4-FFF2-40B4-BE49-F238E27FC236}">
                <a16:creationId xmlns:a16="http://schemas.microsoft.com/office/drawing/2014/main" id="{FB204BE2-B985-4315-8D5B-9C54B1074DD6}"/>
              </a:ext>
            </a:extLst>
          </p:cNvPr>
          <p:cNvSpPr>
            <a:spLocks noGrp="1"/>
          </p:cNvSpPr>
          <p:nvPr>
            <p:ph type="body" sz="quarter" idx="13" hasCustomPrompt="1"/>
          </p:nvPr>
        </p:nvSpPr>
        <p:spPr>
          <a:xfrm>
            <a:off x="2433638" y="2040568"/>
            <a:ext cx="1727200" cy="451342"/>
          </a:xfrm>
          <a:prstGeom prst="rect">
            <a:avLst/>
          </a:prstGeom>
        </p:spPr>
        <p:txBody>
          <a:bodyPr lIns="0" tIns="0" rIns="0" bIns="0"/>
          <a:lstStyle>
            <a:lvl1pPr marL="0" indent="0">
              <a:lnSpc>
                <a:spcPts val="1800"/>
              </a:lnSpc>
              <a:spcBef>
                <a:spcPts val="900"/>
              </a:spcBef>
              <a:buNone/>
              <a:defRPr lang="en-US" sz="1400" b="0" kern="1200" spc="0" baseline="0" dirty="0">
                <a:solidFill>
                  <a:schemeClr val="tx2"/>
                </a:solidFill>
                <a:latin typeface="+mj-lt"/>
                <a:ea typeface="+mn-ea"/>
                <a:cs typeface="+mn-cs"/>
              </a:defRPr>
            </a:lvl1pPr>
            <a:lvl2pPr marL="0" marR="0" indent="0" algn="l" defTabSz="932742" rtl="0" eaLnBrk="1" fontAlgn="auto" latinLnBrk="0" hangingPunct="1">
              <a:lnSpc>
                <a:spcPts val="1800"/>
              </a:lnSpc>
              <a:spcBef>
                <a:spcPts val="450"/>
              </a:spcBef>
              <a:spcAft>
                <a:spcPts val="0"/>
              </a:spcAft>
              <a:buClrTx/>
              <a:buSzPct val="90000"/>
              <a:buFont typeface="Arial" panose="020B0604020202020204" pitchFamily="34" charset="0"/>
              <a:buNone/>
              <a:tabLst/>
              <a:defRPr sz="1400">
                <a:solidFill>
                  <a:srgbClr val="000000"/>
                </a:solidFill>
              </a:defRPr>
            </a:lvl2pPr>
            <a:lvl3pPr marL="457200" indent="0">
              <a:buNone/>
              <a:defRPr/>
            </a:lvl3pPr>
            <a:lvl4pPr marL="685800" indent="0">
              <a:buNone/>
              <a:defRPr/>
            </a:lvl4pPr>
            <a:lvl5pPr marL="914400" indent="0">
              <a:buNone/>
              <a:defRPr/>
            </a:lvl5pPr>
          </a:lstStyle>
          <a:p>
            <a:pPr marL="0" marR="0" lvl="0" indent="0" algn="l" defTabSz="932742" rtl="0" eaLnBrk="1" fontAlgn="auto" latinLnBrk="0" hangingPunct="1">
              <a:lnSpc>
                <a:spcPts val="1800"/>
              </a:lnSpc>
              <a:spcBef>
                <a:spcPts val="900"/>
              </a:spcBef>
              <a:spcAft>
                <a:spcPts val="0"/>
              </a:spcAft>
              <a:buClrTx/>
              <a:buSzPct val="90000"/>
              <a:buFont typeface="Wingdings" panose="05000000000000000000" pitchFamily="2" charset="2"/>
              <a:buNone/>
              <a:tabLst/>
            </a:pPr>
            <a:r>
              <a:rPr lang="en-US"/>
              <a:t>Paragraph title Segoe UI </a:t>
            </a:r>
            <a:r>
              <a:rPr lang="en-US" err="1"/>
              <a:t>Semibold</a:t>
            </a:r>
            <a:endParaRPr lang="en-US"/>
          </a:p>
        </p:txBody>
      </p:sp>
      <p:sp>
        <p:nvSpPr>
          <p:cNvPr id="15" name="Title 1">
            <a:extLst>
              <a:ext uri="{FF2B5EF4-FFF2-40B4-BE49-F238E27FC236}">
                <a16:creationId xmlns:a16="http://schemas.microsoft.com/office/drawing/2014/main" id="{889045D2-7C49-4F5C-A376-228A5A2B015B}"/>
              </a:ext>
            </a:extLst>
          </p:cNvPr>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2: two columns</a:t>
            </a:r>
          </a:p>
        </p:txBody>
      </p:sp>
      <p:sp>
        <p:nvSpPr>
          <p:cNvPr id="17" name="Text Box 3">
            <a:extLst>
              <a:ext uri="{FF2B5EF4-FFF2-40B4-BE49-F238E27FC236}">
                <a16:creationId xmlns:a16="http://schemas.microsoft.com/office/drawing/2014/main" id="{E9958694-2D93-5A49-BF9C-C2FD1753BAA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
        <p:nvSpPr>
          <p:cNvPr id="18" name="Text Placeholder 4">
            <a:extLst>
              <a:ext uri="{FF2B5EF4-FFF2-40B4-BE49-F238E27FC236}">
                <a16:creationId xmlns:a16="http://schemas.microsoft.com/office/drawing/2014/main" id="{02963930-27DC-A146-BED0-307A0CE5F43A}"/>
              </a:ext>
            </a:extLst>
          </p:cNvPr>
          <p:cNvSpPr>
            <a:spLocks noGrp="1"/>
          </p:cNvSpPr>
          <p:nvPr>
            <p:ph type="body" sz="quarter" idx="42" hasCustomPrompt="1"/>
          </p:nvPr>
        </p:nvSpPr>
        <p:spPr>
          <a:xfrm>
            <a:off x="463277"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
        <p:nvSpPr>
          <p:cNvPr id="19" name="Text Placeholder 4">
            <a:extLst>
              <a:ext uri="{FF2B5EF4-FFF2-40B4-BE49-F238E27FC236}">
                <a16:creationId xmlns:a16="http://schemas.microsoft.com/office/drawing/2014/main" id="{8EE99189-A4FF-8C44-809C-285F33AF913B}"/>
              </a:ext>
            </a:extLst>
          </p:cNvPr>
          <p:cNvSpPr>
            <a:spLocks noGrp="1"/>
          </p:cNvSpPr>
          <p:nvPr>
            <p:ph type="body" sz="quarter" idx="43" hasCustomPrompt="1"/>
          </p:nvPr>
        </p:nvSpPr>
        <p:spPr>
          <a:xfrm>
            <a:off x="2433365" y="2501585"/>
            <a:ext cx="1727200" cy="1985855"/>
          </a:xfrm>
          <a:prstGeom prst="rect">
            <a:avLst/>
          </a:prstGeom>
        </p:spPr>
        <p:txBody>
          <a:bodyPr lIns="0" tIns="0" rIns="0" bIns="0"/>
          <a:lstStyle>
            <a:lvl1pPr marL="0" indent="0">
              <a:lnSpc>
                <a:spcPts val="1800"/>
              </a:lnSpc>
              <a:spcBef>
                <a:spcPts val="0"/>
              </a:spcBef>
              <a:buFont typeface="Arial" panose="020B0604020202020204" pitchFamily="34" charset="0"/>
              <a:buNone/>
              <a:defRPr sz="1400" b="0" i="0" spc="0">
                <a:solidFill>
                  <a:srgbClr val="000000"/>
                </a:solidFill>
                <a:latin typeface="+mn-lt"/>
              </a:defRPr>
            </a:lvl1pPr>
            <a:lvl2pPr marL="0" indent="0">
              <a:lnSpc>
                <a:spcPts val="1800"/>
              </a:lnSpc>
              <a:spcBef>
                <a:spcPts val="0"/>
              </a:spcBef>
              <a:buNone/>
              <a:defRPr sz="1400">
                <a:solidFill>
                  <a:schemeClr val="tx1"/>
                </a:solidFill>
              </a:defRPr>
            </a:lvl2pPr>
            <a:lvl3pPr marL="457200" indent="0">
              <a:buNone/>
              <a:defRPr/>
            </a:lvl3pPr>
            <a:lvl4pPr marL="685800" indent="0">
              <a:buNone/>
              <a:defRPr/>
            </a:lvl4pPr>
            <a:lvl5pPr marL="914400" indent="0">
              <a:buNone/>
              <a:defRPr/>
            </a:lvl5pPr>
          </a:lstStyle>
          <a:p>
            <a:pPr lvl="0"/>
            <a:r>
              <a:rPr lang="en-US"/>
              <a:t>Body copy 14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sincit</a:t>
            </a:r>
            <a:r>
              <a:rPr lang="en-US"/>
              <a:t>, </a:t>
            </a:r>
            <a:r>
              <a:rPr lang="en-US" err="1"/>
              <a:t>omnimusdae</a:t>
            </a:r>
            <a:r>
              <a:rPr lang="en-US"/>
              <a:t>. </a:t>
            </a:r>
            <a:r>
              <a:rPr lang="en-US" err="1"/>
              <a:t>Icaecatur</a:t>
            </a:r>
            <a:r>
              <a:rPr lang="en-US"/>
              <a:t>. </a:t>
            </a:r>
            <a:r>
              <a:rPr lang="en-US" err="1"/>
              <a:t>Boribus</a:t>
            </a:r>
            <a:r>
              <a:rPr lang="en-US"/>
              <a:t> </a:t>
            </a:r>
            <a:r>
              <a:rPr lang="en-US" err="1"/>
              <a:t>sinctius</a:t>
            </a:r>
            <a:r>
              <a:rPr lang="en-US"/>
              <a:t> </a:t>
            </a:r>
            <a:r>
              <a:rPr lang="en-US" err="1"/>
              <a:t>nimaxime</a:t>
            </a:r>
            <a:r>
              <a:rPr lang="en-US"/>
              <a:t> </a:t>
            </a:r>
            <a:r>
              <a:rPr lang="en-US" err="1"/>
              <a:t>nonsequibus</a:t>
            </a:r>
            <a:r>
              <a:rPr lang="en-US"/>
              <a:t> </a:t>
            </a:r>
            <a:r>
              <a:rPr lang="en-US" err="1"/>
              <a:t>dollendis</a:t>
            </a:r>
            <a:r>
              <a:rPr lang="en-US"/>
              <a:t> as </a:t>
            </a:r>
            <a:r>
              <a:rPr lang="en-US" err="1"/>
              <a:t>autestiatur</a:t>
            </a:r>
            <a:r>
              <a:rPr lang="en-US"/>
              <a:t>. </a:t>
            </a:r>
          </a:p>
        </p:txBody>
      </p:sp>
    </p:spTree>
    <p:extLst>
      <p:ext uri="{BB962C8B-B14F-4D97-AF65-F5344CB8AC3E}">
        <p14:creationId xmlns:p14="http://schemas.microsoft.com/office/powerpoint/2010/main" val="85303834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vice layout 3">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91953" y="496641"/>
            <a:ext cx="11087895" cy="6497884"/>
          </a:xfrm>
          <a:prstGeom prst="rect">
            <a:avLst/>
          </a:prstGeom>
        </p:spPr>
      </p:pic>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Device layout 3</a:t>
            </a:r>
          </a:p>
        </p:txBody>
      </p:sp>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p:nvPr>
        </p:nvSpPr>
        <p:spPr>
          <a:xfrm>
            <a:off x="2339975" y="3559515"/>
            <a:ext cx="7832726" cy="553998"/>
          </a:xfrm>
          <a:prstGeom prst="rect">
            <a:avLst/>
          </a:prstGeom>
        </p:spPr>
        <p:txBody>
          <a:bodyPr anchor="ctr" anchorCtr="0"/>
          <a:lstStyle>
            <a:lvl1pPr algn="ctr">
              <a:defRPr>
                <a:solidFill>
                  <a:srgbClr val="000000"/>
                </a:solidFill>
              </a:defRPr>
            </a:lvl1pPr>
          </a:lstStyle>
          <a:p>
            <a:r>
              <a:rPr lang="en-US"/>
              <a:t>Drag picture to placeholder or click icon to add</a:t>
            </a:r>
          </a:p>
        </p:txBody>
      </p:sp>
      <p:sp>
        <p:nvSpPr>
          <p:cNvPr id="12" name="Text Box 3">
            <a:extLst>
              <a:ext uri="{FF2B5EF4-FFF2-40B4-BE49-F238E27FC236}">
                <a16:creationId xmlns:a16="http://schemas.microsoft.com/office/drawing/2014/main" id="{A8F5F40B-56C9-1D43-9521-8583515F1C5D}"/>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65139" y="1989614"/>
            <a:ext cx="3690933"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Chart examples</a:t>
            </a:r>
          </a:p>
        </p:txBody>
      </p:sp>
      <p:sp>
        <p:nvSpPr>
          <p:cNvPr id="9" name="Text Placeholder 4"/>
          <p:cNvSpPr>
            <a:spLocks noGrp="1"/>
          </p:cNvSpPr>
          <p:nvPr>
            <p:ph type="body" sz="quarter" idx="12" hasCustomPrompt="1"/>
          </p:nvPr>
        </p:nvSpPr>
        <p:spPr>
          <a:xfrm>
            <a:off x="465135" y="5973763"/>
            <a:ext cx="3690937" cy="307777"/>
          </a:xfrm>
          <a:prstGeom prst="rect">
            <a:avLst/>
          </a:prstGeom>
        </p:spPr>
        <p:txBody>
          <a:bodyPr lIns="0" tIns="0" rIns="0" bIns="0"/>
          <a:lstStyle>
            <a:lvl1pPr marL="0" indent="0">
              <a:lnSpc>
                <a:spcPts val="1200"/>
              </a:lnSpc>
              <a:spcBef>
                <a:spcPts val="900"/>
              </a:spcBef>
              <a:buFont typeface="Arial" panose="020B0604020202020204" pitchFamily="34" charset="0"/>
              <a:buNone/>
              <a:defRPr sz="1000" b="0" i="0" spc="0">
                <a:solidFill>
                  <a:srgbClr val="000000"/>
                </a:solidFill>
                <a:latin typeface="+mn-lt"/>
              </a:defRPr>
            </a:lvl1pPr>
            <a:lvl2pPr marL="0" marR="0" indent="0" algn="l" defTabSz="932742" rtl="0" eaLnBrk="1" fontAlgn="auto" latinLnBrk="0" hangingPunct="1">
              <a:lnSpc>
                <a:spcPts val="1200"/>
              </a:lnSpc>
              <a:spcBef>
                <a:spcPts val="450"/>
              </a:spcBef>
              <a:spcAft>
                <a:spcPts val="0"/>
              </a:spcAft>
              <a:buClrTx/>
              <a:buSzPct val="90000"/>
              <a:buFont typeface="Arial" panose="020B0604020202020204" pitchFamily="34" charset="0"/>
              <a:buNone/>
              <a:tabLst/>
              <a:defRPr sz="1000">
                <a:solidFill>
                  <a:schemeClr val="tx1"/>
                </a:solidFill>
              </a:defRPr>
            </a:lvl2pPr>
            <a:lvl3pPr marL="457200" indent="0">
              <a:buNone/>
              <a:defRPr/>
            </a:lvl3pPr>
            <a:lvl4pPr marL="685800" indent="0">
              <a:buNone/>
              <a:defRPr/>
            </a:lvl4pPr>
            <a:lvl5pPr marL="914400" indent="0">
              <a:buNone/>
              <a:defRPr/>
            </a:lvl5pPr>
          </a:lstStyle>
          <a:p>
            <a:pPr lvl="0"/>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7" name="Text Placeholder 4"/>
          <p:cNvSpPr>
            <a:spLocks noGrp="1"/>
          </p:cNvSpPr>
          <p:nvPr>
            <p:ph type="body" sz="quarter" idx="18" hasCustomPrompt="1"/>
          </p:nvPr>
        </p:nvSpPr>
        <p:spPr>
          <a:xfrm>
            <a:off x="4389438"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20" name="Chart Placeholder 6"/>
          <p:cNvSpPr>
            <a:spLocks noGrp="1"/>
          </p:cNvSpPr>
          <p:nvPr>
            <p:ph type="chart" sz="quarter" idx="22"/>
          </p:nvPr>
        </p:nvSpPr>
        <p:spPr>
          <a:xfrm>
            <a:off x="4389438" y="1989614"/>
            <a:ext cx="3679825"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21" name="Chart Placeholder 6"/>
          <p:cNvSpPr>
            <a:spLocks noGrp="1"/>
          </p:cNvSpPr>
          <p:nvPr>
            <p:ph type="chart" sz="quarter" idx="23"/>
          </p:nvPr>
        </p:nvSpPr>
        <p:spPr>
          <a:xfrm>
            <a:off x="8302624" y="1989614"/>
            <a:ext cx="3695701" cy="3605213"/>
          </a:xfrm>
          <a:prstGeom prst="rect">
            <a:avLst/>
          </a:prstGeom>
        </p:spPr>
        <p:txBody>
          <a:bodyPr anchor="ctr">
            <a:noAutofit/>
          </a:bodyPr>
          <a:lstStyle>
            <a:lvl1pPr marL="0" indent="0" algn="ctr">
              <a:buNone/>
              <a:defRPr sz="2400">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6513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400549"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302624" y="5783263"/>
            <a:ext cx="3702053" cy="246221"/>
          </a:xfrm>
          <a:prstGeom prst="rect">
            <a:avLst/>
          </a:prstGeom>
        </p:spPr>
        <p:txBody>
          <a:bodyPr tIns="0"/>
          <a:lstStyle>
            <a:lvl1pPr>
              <a:defRPr lang="en-US" sz="1000" b="1" kern="1200" spc="0" dirty="0" smtClean="0">
                <a:solidFill>
                  <a:srgbClr val="000000"/>
                </a:solidFill>
                <a:latin typeface="+mn-lt"/>
                <a:ea typeface="+mn-ea"/>
                <a:cs typeface="+mn-cs"/>
              </a:defRPr>
            </a:lvl1pPr>
          </a:lstStyle>
          <a:p>
            <a:pPr lvl="0"/>
            <a:r>
              <a:rPr lang="en-US"/>
              <a:t>Caption title Segoe bold 10/12. </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302624" y="5973763"/>
            <a:ext cx="3679825" cy="307777"/>
          </a:xfrm>
          <a:prstGeom prst="rect">
            <a:avLst/>
          </a:prstGeom>
        </p:spPr>
        <p:txBody>
          <a:bodyPr vert="horz" wrap="square" lIns="0" tIns="0" rIns="0" bIns="0" rtlCol="0">
            <a:spAutoFit/>
          </a:bodyPr>
          <a:lstStyle>
            <a:lvl1pPr>
              <a:tabLst/>
              <a:defRPr lang="en-US" sz="1000" b="0" i="0" spc="0" dirty="0" smtClean="0">
                <a:solidFill>
                  <a:srgbClr val="000000"/>
                </a:solidFill>
                <a:latin typeface="+mn-lt"/>
              </a:defRPr>
            </a:lvl1pPr>
          </a:lstStyle>
          <a:p>
            <a:pPr marL="0" lvl="0" indent="0">
              <a:lnSpc>
                <a:spcPts val="1200"/>
              </a:lnSpc>
              <a:spcBef>
                <a:spcPts val="900"/>
              </a:spcBef>
              <a:buFont typeface="Arial" panose="020B0604020202020204" pitchFamily="34" charset="0"/>
              <a:buNone/>
            </a:pPr>
            <a:r>
              <a:rPr lang="en-US"/>
              <a:t>Caption body copy Segoe Regular 10/12. </a:t>
            </a:r>
            <a:r>
              <a:rPr lang="en-US" err="1"/>
              <a:t>Cavorest</a:t>
            </a:r>
            <a:r>
              <a:rPr lang="en-US"/>
              <a:t> a </a:t>
            </a:r>
            <a:r>
              <a:rPr lang="en-US" err="1"/>
              <a:t>aut</a:t>
            </a:r>
            <a:r>
              <a:rPr lang="en-US"/>
              <a:t> arum </a:t>
            </a:r>
            <a:r>
              <a:rPr lang="en-US" err="1"/>
              <a:t>quam</a:t>
            </a:r>
            <a:r>
              <a:rPr lang="en-US"/>
              <a:t> id eat.</a:t>
            </a:r>
          </a:p>
        </p:txBody>
      </p:sp>
      <p:sp>
        <p:nvSpPr>
          <p:cNvPr id="19" name="Text Box 3">
            <a:extLst>
              <a:ext uri="{FF2B5EF4-FFF2-40B4-BE49-F238E27FC236}">
                <a16:creationId xmlns:a16="http://schemas.microsoft.com/office/drawing/2014/main" id="{DD3304D6-24AF-6742-A22C-8D78DC39B073}"/>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5138" y="632779"/>
            <a:ext cx="11533187" cy="411162"/>
          </a:xfrm>
          <a:prstGeom prst="rect">
            <a:avLst/>
          </a:prstGeom>
        </p:spPr>
        <p:txBody>
          <a:bodyPr wrap="square" lIns="0" tIns="0" rIns="0" bIns="0">
            <a:spAutoFit/>
          </a:bodyPr>
          <a:lstStyle>
            <a:lvl1pPr>
              <a:lnSpc>
                <a:spcPts val="3200"/>
              </a:lnSpc>
              <a:defRPr sz="2800">
                <a:solidFill>
                  <a:srgbClr val="000000"/>
                </a:solidFill>
              </a:defRPr>
            </a:lvl1pPr>
          </a:lstStyle>
          <a:p>
            <a:r>
              <a:rPr lang="en-US"/>
              <a:t>Table styling</a:t>
            </a:r>
          </a:p>
        </p:txBody>
      </p:sp>
      <p:sp>
        <p:nvSpPr>
          <p:cNvPr id="4" name="Table Placeholder 3"/>
          <p:cNvSpPr>
            <a:spLocks noGrp="1"/>
          </p:cNvSpPr>
          <p:nvPr>
            <p:ph type="tbl" sz="quarter" idx="10"/>
          </p:nvPr>
        </p:nvSpPr>
        <p:spPr>
          <a:xfrm>
            <a:off x="465138" y="2201862"/>
            <a:ext cx="11533187" cy="4159883"/>
          </a:xfrm>
          <a:prstGeom prst="rect">
            <a:avLst/>
          </a:prstGeom>
        </p:spPr>
        <p:txBody>
          <a:bodyPr anchor="ctr" anchorCtr="0"/>
          <a:lstStyle>
            <a:lvl1pPr algn="ctr">
              <a:defRPr/>
            </a:lvl1pPr>
          </a:lstStyle>
          <a:p>
            <a:r>
              <a:rPr lang="en-US"/>
              <a:t>Click icon to add table</a:t>
            </a:r>
          </a:p>
        </p:txBody>
      </p:sp>
      <p:sp>
        <p:nvSpPr>
          <p:cNvPr id="10" name="Text Box 3">
            <a:extLst>
              <a:ext uri="{FF2B5EF4-FFF2-40B4-BE49-F238E27FC236}">
                <a16:creationId xmlns:a16="http://schemas.microsoft.com/office/drawing/2014/main" id="{AD9F5927-827C-2E4D-8781-07CF39C27494}"/>
              </a:ext>
            </a:extLst>
          </p:cNvPr>
          <p:cNvSpPr txBox="1">
            <a:spLocks noChangeArrowheads="1"/>
          </p:cNvSpPr>
          <p:nvPr userDrawn="1"/>
        </p:nvSpPr>
        <p:spPr bwMode="blackWhite">
          <a:xfrm>
            <a:off x="463276" y="6583680"/>
            <a:ext cx="11533187"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accent6">
                    <a:lumMod val="75000"/>
                  </a:schemeClr>
                </a:solidFill>
                <a:cs typeface="Segoe UI" pitchFamily="34" charset="0"/>
              </a:rPr>
              <a:t>©Microsoft Corporation									                                                                                                                                             Azure </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losing slide 1">
    <p:bg>
      <p:bgPr>
        <a:solidFill>
          <a:schemeClr val="tx2"/>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C370E04-F3D7-44F1-9863-6604D12FE022}"/>
              </a:ext>
            </a:extLst>
          </p:cNvPr>
          <p:cNvSpPr>
            <a:spLocks noGrp="1"/>
          </p:cNvSpPr>
          <p:nvPr>
            <p:ph type="title" hasCustomPrompt="1"/>
          </p:nvPr>
        </p:nvSpPr>
        <p:spPr>
          <a:xfrm>
            <a:off x="465138" y="1882011"/>
            <a:ext cx="7604125" cy="1502728"/>
          </a:xfrm>
          <a:prstGeom prst="rect">
            <a:avLst/>
          </a:prstGeom>
          <a:noFill/>
        </p:spPr>
        <p:txBody>
          <a:bodyPr lIns="0" tIns="0" rIns="0" bIns="0" anchor="t" anchorCtr="0"/>
          <a:lstStyle>
            <a:lvl1pPr>
              <a:lnSpc>
                <a:spcPct val="100000"/>
              </a:lnSpc>
              <a:spcAft>
                <a:spcPts val="1300"/>
              </a:spcAft>
              <a:defRPr sz="2600" spc="-50" baseline="0">
                <a:solidFill>
                  <a:schemeClr val="bg1"/>
                </a:solidFill>
              </a:defRPr>
            </a:lvl1pPr>
          </a:lstStyle>
          <a:p>
            <a:r>
              <a:rPr lang="en-US"/>
              <a:t>Thank you.</a:t>
            </a:r>
          </a:p>
        </p:txBody>
      </p:sp>
      <p:sp>
        <p:nvSpPr>
          <p:cNvPr id="6" name="Text Box 3">
            <a:extLst>
              <a:ext uri="{FF2B5EF4-FFF2-40B4-BE49-F238E27FC236}">
                <a16:creationId xmlns:a16="http://schemas.microsoft.com/office/drawing/2014/main" id="{4071864E-755E-AD40-A80D-10E454980F16}"/>
              </a:ext>
            </a:extLst>
          </p:cNvPr>
          <p:cNvSpPr txBox="1">
            <a:spLocks noChangeArrowheads="1"/>
          </p:cNvSpPr>
          <p:nvPr userDrawn="1"/>
        </p:nvSpPr>
        <p:spPr bwMode="blackWhite">
          <a:xfrm>
            <a:off x="463277" y="6579623"/>
            <a:ext cx="4572000" cy="10772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DD58D804-6482-2A49-8411-A4FAA17BE3C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63277" y="448056"/>
            <a:ext cx="1362456" cy="194066"/>
          </a:xfrm>
          <a:prstGeom prst="rect">
            <a:avLst/>
          </a:prstGeom>
        </p:spPr>
      </p:pic>
    </p:spTree>
    <p:extLst>
      <p:ext uri="{BB962C8B-B14F-4D97-AF65-F5344CB8AC3E}">
        <p14:creationId xmlns:p14="http://schemas.microsoft.com/office/powerpoint/2010/main" val="85384436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oftware code slide">
    <p:bg>
      <p:bgPr>
        <a:solidFill>
          <a:srgbClr val="F8F9FA"/>
        </a:solidFill>
        <a:effectLst/>
      </p:bgPr>
    </p:bg>
    <p:spTree>
      <p:nvGrpSpPr>
        <p:cNvPr id="1" name=""/>
        <p:cNvGrpSpPr/>
        <p:nvPr/>
      </p:nvGrpSpPr>
      <p:grpSpPr>
        <a:xfrm>
          <a:off x="0" y="0"/>
          <a:ext cx="0" cy="0"/>
          <a:chOff x="0" y="0"/>
          <a:chExt cx="0" cy="0"/>
        </a:xfrm>
      </p:grpSpPr>
      <p:sp>
        <p:nvSpPr>
          <p:cNvPr id="6" name="Title Placeholder 1">
            <a:extLst>
              <a:ext uri="{FF2B5EF4-FFF2-40B4-BE49-F238E27FC236}">
                <a16:creationId xmlns:a16="http://schemas.microsoft.com/office/drawing/2014/main" id="{ACEE2ED2-76B4-9F41-8074-736FC3EE60AE}"/>
              </a:ext>
            </a:extLst>
          </p:cNvPr>
          <p:cNvSpPr>
            <a:spLocks noGrp="1"/>
          </p:cNvSpPr>
          <p:nvPr>
            <p:ph type="title" hasCustomPrompt="1"/>
          </p:nvPr>
        </p:nvSpPr>
        <p:spPr>
          <a:xfrm>
            <a:off x="465138" y="567457"/>
            <a:ext cx="11530584" cy="830020"/>
          </a:xfrm>
          <a:prstGeom prst="rect">
            <a:avLst/>
          </a:prstGeom>
        </p:spPr>
        <p:txBody>
          <a:bodyPr vert="horz" wrap="square" lIns="0" tIns="91440" rIns="146304" bIns="91440" rtlCol="0" anchor="t">
            <a:noAutofit/>
          </a:bodyPr>
          <a:lstStyle/>
          <a:p>
            <a:r>
              <a:rPr lang="en-US"/>
              <a:t>Software code slide</a:t>
            </a:r>
          </a:p>
        </p:txBody>
      </p:sp>
    </p:spTree>
    <p:extLst>
      <p:ext uri="{BB962C8B-B14F-4D97-AF65-F5344CB8AC3E}">
        <p14:creationId xmlns:p14="http://schemas.microsoft.com/office/powerpoint/2010/main" val="15073064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4">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83EBA8-9428-5042-A6AB-BA1563CB95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pic>
        <p:nvPicPr>
          <p:cNvPr id="5" name="Picture 4">
            <a:extLst>
              <a:ext uri="{FF2B5EF4-FFF2-40B4-BE49-F238E27FC236}">
                <a16:creationId xmlns:a16="http://schemas.microsoft.com/office/drawing/2014/main" id="{B0419340-DB0C-B34E-84FE-2AA1A19A58C9}"/>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5975074" y="0"/>
            <a:ext cx="6093577" cy="6994525"/>
          </a:xfrm>
          <a:prstGeom prst="rect">
            <a:avLst/>
          </a:prstGeom>
        </p:spPr>
      </p:pic>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5">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7" name="Picture 6">
            <a:extLst>
              <a:ext uri="{FF2B5EF4-FFF2-40B4-BE49-F238E27FC236}">
                <a16:creationId xmlns:a16="http://schemas.microsoft.com/office/drawing/2014/main" id="{F64BDF03-4137-9B4F-811A-B300BDF9B2A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412523" y="210208"/>
            <a:ext cx="5695363" cy="6537434"/>
          </a:xfrm>
          <a:prstGeom prst="rect">
            <a:avLst/>
          </a:prstGeom>
        </p:spPr>
      </p:pic>
    </p:spTree>
    <p:extLst>
      <p:ext uri="{BB962C8B-B14F-4D97-AF65-F5344CB8AC3E}">
        <p14:creationId xmlns:p14="http://schemas.microsoft.com/office/powerpoint/2010/main" val="34029454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 6">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pic>
        <p:nvPicPr>
          <p:cNvPr id="8" name="Picture 7">
            <a:extLst>
              <a:ext uri="{FF2B5EF4-FFF2-40B4-BE49-F238E27FC236}">
                <a16:creationId xmlns:a16="http://schemas.microsoft.com/office/drawing/2014/main" id="{67DB9C92-5B22-1645-98AA-DEA153351D4A}"/>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574421" y="327991"/>
            <a:ext cx="5522090" cy="6338542"/>
          </a:xfrm>
          <a:prstGeom prst="rect">
            <a:avLst/>
          </a:prstGeom>
        </p:spPr>
      </p:pic>
    </p:spTree>
    <p:extLst>
      <p:ext uri="{BB962C8B-B14F-4D97-AF65-F5344CB8AC3E}">
        <p14:creationId xmlns:p14="http://schemas.microsoft.com/office/powerpoint/2010/main" val="3820680019"/>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7">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7507D490-6D76-184D-B20A-2C0F2F3DD099}"/>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04B63C3A-8B21-B940-BD1D-D9281E6DD254}"/>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31174073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8">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D76228DA-C78B-F44C-94F8-7128E0B2D7A7}"/>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942E84EF-6F95-A646-8F37-FD94FE90797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7868" t="8847" r="8127" b="8616"/>
          <a:stretch/>
        </p:blipFill>
        <p:spPr>
          <a:xfrm>
            <a:off x="6234457" y="0"/>
            <a:ext cx="6202018" cy="6994525"/>
          </a:xfrm>
          <a:prstGeom prst="rect">
            <a:avLst/>
          </a:prstGeom>
        </p:spPr>
      </p:pic>
    </p:spTree>
    <p:extLst>
      <p:ext uri="{BB962C8B-B14F-4D97-AF65-F5344CB8AC3E}">
        <p14:creationId xmlns:p14="http://schemas.microsoft.com/office/powerpoint/2010/main" val="2433728358"/>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9">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FF9732-E389-084D-A7F3-09AC5EED73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37277" y="481923"/>
            <a:ext cx="1362456" cy="194066"/>
          </a:xfrm>
          <a:prstGeom prst="rect">
            <a:avLst/>
          </a:prstGeom>
        </p:spPr>
      </p:pic>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37277" y="2582862"/>
            <a:ext cx="5537797" cy="1828800"/>
          </a:xfrm>
          <a:prstGeom prst="rect">
            <a:avLst/>
          </a:prstGeom>
          <a:noFill/>
        </p:spPr>
        <p:txBody>
          <a:bodyPr lIns="0" tIns="0" rIns="0" bIns="182880" anchor="b" anchorCtr="0"/>
          <a:lstStyle>
            <a:lvl1pPr>
              <a:defRPr sz="4800" strike="noStrike" spc="-50" baseline="0">
                <a:solidFill>
                  <a:srgbClr val="000000"/>
                </a:solidFill>
              </a:defRPr>
            </a:lvl1pPr>
          </a:lstStyle>
          <a:p>
            <a:r>
              <a:rPr lang="en-US"/>
              <a:t>Azure presentation</a:t>
            </a:r>
            <a:br>
              <a:rPr lang="en-US"/>
            </a:br>
            <a:r>
              <a:rPr lang="en-US"/>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51338" y="4436713"/>
            <a:ext cx="5521944" cy="738664"/>
          </a:xfrm>
          <a:prstGeom prst="rect">
            <a:avLst/>
          </a:prstGeom>
        </p:spPr>
        <p:txBody>
          <a:bodyPr/>
          <a:lstStyle>
            <a:lvl1pPr>
              <a:defRPr sz="1800">
                <a:solidFill>
                  <a:srgbClr val="000000"/>
                </a:solidFill>
              </a:defRPr>
            </a:lvl1pPr>
            <a:lvl2pPr>
              <a:defRPr sz="1800">
                <a:solidFill>
                  <a:srgbClr val="000000"/>
                </a:solidFill>
              </a:defRPr>
            </a:lvl2pPr>
            <a:lvl3pPr>
              <a:defRPr sz="1400"/>
            </a:lvl3pPr>
            <a:lvl4pPr>
              <a:defRPr sz="1400"/>
            </a:lvl4pPr>
            <a:lvl5pPr>
              <a:defRPr sz="1050"/>
            </a:lvl5pPr>
          </a:lstStyle>
          <a:p>
            <a:pPr lvl="0"/>
            <a:r>
              <a:rPr lang="en-US"/>
              <a:t>Author name</a:t>
            </a:r>
            <a:br>
              <a:rPr lang="en-US"/>
            </a:br>
            <a:r>
              <a:rPr lang="en-US"/>
              <a:t>Date</a:t>
            </a:r>
          </a:p>
        </p:txBody>
      </p:sp>
      <p:sp>
        <p:nvSpPr>
          <p:cNvPr id="7" name="Rectangle 6">
            <a:extLst>
              <a:ext uri="{FF2B5EF4-FFF2-40B4-BE49-F238E27FC236}">
                <a16:creationId xmlns:a16="http://schemas.microsoft.com/office/drawing/2014/main" id="{01443AB1-0CDE-B44D-8883-27DEB7B914EA}"/>
              </a:ext>
            </a:extLst>
          </p:cNvPr>
          <p:cNvSpPr/>
          <p:nvPr userDrawn="1"/>
        </p:nvSpPr>
        <p:spPr bwMode="auto">
          <a:xfrm>
            <a:off x="6234457" y="0"/>
            <a:ext cx="6202018" cy="6994525"/>
          </a:xfrm>
          <a:prstGeom prst="rect">
            <a:avLst/>
          </a:prstGeom>
          <a:solidFill>
            <a:srgbClr val="00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solidFill>
                <a:schemeClr val="tx1"/>
              </a:solidFill>
              <a:ea typeface="Segoe UI" pitchFamily="34" charset="0"/>
              <a:cs typeface="Segoe UI" pitchFamily="34" charset="0"/>
            </a:endParaRPr>
          </a:p>
        </p:txBody>
      </p:sp>
      <p:pic>
        <p:nvPicPr>
          <p:cNvPr id="8" name="Picture 7">
            <a:extLst>
              <a:ext uri="{FF2B5EF4-FFF2-40B4-BE49-F238E27FC236}">
                <a16:creationId xmlns:a16="http://schemas.microsoft.com/office/drawing/2014/main" id="{64E0159D-061E-A640-B0A5-C7A703E35A97}"/>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6288677" y="0"/>
            <a:ext cx="6093577" cy="6994525"/>
          </a:xfrm>
          <a:prstGeom prst="rect">
            <a:avLst/>
          </a:prstGeom>
        </p:spPr>
      </p:pic>
    </p:spTree>
    <p:extLst>
      <p:ext uri="{BB962C8B-B14F-4D97-AF65-F5344CB8AC3E}">
        <p14:creationId xmlns:p14="http://schemas.microsoft.com/office/powerpoint/2010/main" val="1976269814"/>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_rels/slideMaster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theme" Target="../theme/theme2.xml"/><Relationship Id="rId1"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8F9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4" name="Text Placeholder 3"/>
          <p:cNvSpPr>
            <a:spLocks noGrp="1"/>
          </p:cNvSpPr>
          <p:nvPr>
            <p:ph type="body" idx="1"/>
          </p:nvPr>
        </p:nvSpPr>
        <p:spPr>
          <a:xfrm>
            <a:off x="465138" y="1853742"/>
            <a:ext cx="11456988" cy="2062103"/>
          </a:xfrm>
          <a:prstGeom prst="rect">
            <a:avLst/>
          </a:prstGeom>
        </p:spPr>
        <p:txBody>
          <a:bodyPr vert="horz" wrap="square" lIns="0" tIns="91440" rIns="146304" bIns="91440" rtlCol="0">
            <a:spAutoFit/>
          </a:bodyPr>
          <a:lstStyle/>
          <a:p>
            <a:pPr lvl="1"/>
            <a:r>
              <a:rPr lang="en-US"/>
              <a:t>Large: subhead Segoe UI Regular 20/24</a:t>
            </a:r>
          </a:p>
          <a:p>
            <a:pPr lvl="1"/>
            <a:endParaRPr lang="en-US"/>
          </a:p>
          <a:p>
            <a:pPr lvl="2"/>
            <a:r>
              <a:rPr lang="en-US"/>
              <a:t>Medium: paragraph heading Segoe UI </a:t>
            </a:r>
            <a:r>
              <a:rPr lang="en-US" err="1"/>
              <a:t>Semibold</a:t>
            </a:r>
            <a:r>
              <a:rPr lang="en-US"/>
              <a:t> 14/18</a:t>
            </a:r>
          </a:p>
          <a:p>
            <a:pPr lvl="3"/>
            <a:r>
              <a:rPr lang="en-US"/>
              <a:t>Medium: paragraph body copy Segoe UI Regular 14/18</a:t>
            </a:r>
          </a:p>
          <a:p>
            <a:pPr lvl="3"/>
            <a:endParaRPr lang="en-US"/>
          </a:p>
          <a:p>
            <a:pPr lvl="4"/>
            <a:r>
              <a:rPr lang="en-US"/>
              <a:t>Small: caption heading Segoe UI Bold 10/12</a:t>
            </a:r>
          </a:p>
          <a:p>
            <a:pPr lvl="6"/>
            <a:r>
              <a:rPr lang="en-US"/>
              <a:t>Small: caption body copy Segoe UI Regular 10/12</a:t>
            </a:r>
          </a:p>
          <a:p>
            <a:pPr lvl="6"/>
            <a:endParaRPr lang="en-US"/>
          </a:p>
          <a:p>
            <a:pPr lvl="6"/>
            <a:endParaRPr lang="en-US"/>
          </a:p>
        </p:txBody>
      </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1" r:id="rId3"/>
    <p:sldLayoutId id="2147484583" r:id="rId4"/>
    <p:sldLayoutId id="2147484585" r:id="rId5"/>
    <p:sldLayoutId id="2147484586" r:id="rId6"/>
    <p:sldLayoutId id="2147484587" r:id="rId7"/>
    <p:sldLayoutId id="2147484588" r:id="rId8"/>
    <p:sldLayoutId id="2147484589" r:id="rId9"/>
    <p:sldLayoutId id="2147484590" r:id="rId10"/>
    <p:sldLayoutId id="2147484591" r:id="rId11"/>
    <p:sldLayoutId id="2147484592" r:id="rId12"/>
    <p:sldLayoutId id="2147484556" r:id="rId13"/>
    <p:sldLayoutId id="2147484557" r:id="rId14"/>
    <p:sldLayoutId id="2147484612" r:id="rId15"/>
    <p:sldLayoutId id="2147484614" r:id="rId16"/>
    <p:sldLayoutId id="2147484615" r:id="rId17"/>
    <p:sldLayoutId id="2147484613" r:id="rId18"/>
    <p:sldLayoutId id="2147484610" r:id="rId19"/>
    <p:sldLayoutId id="2147484558" r:id="rId20"/>
    <p:sldLayoutId id="2147484559" r:id="rId21"/>
    <p:sldLayoutId id="2147484560" r:id="rId22"/>
    <p:sldLayoutId id="2147484561" r:id="rId23"/>
    <p:sldLayoutId id="2147484562" r:id="rId24"/>
    <p:sldLayoutId id="2147484580" r:id="rId25"/>
    <p:sldLayoutId id="2147484563" r:id="rId26"/>
    <p:sldLayoutId id="2147484564" r:id="rId27"/>
    <p:sldLayoutId id="2147484566" r:id="rId28"/>
    <p:sldLayoutId id="2147484611" r:id="rId29"/>
    <p:sldLayoutId id="2147484567" r:id="rId30"/>
    <p:sldLayoutId id="2147484568" r:id="rId31"/>
    <p:sldLayoutId id="2147484577" r:id="rId32"/>
    <p:sldLayoutId id="2147484570" r:id="rId33"/>
    <p:sldLayoutId id="2147484571" r:id="rId34"/>
    <p:sldLayoutId id="2147484572" r:id="rId35"/>
    <p:sldLayoutId id="2147484576" r:id="rId36"/>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Tx/>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userDrawn="1">
          <p15:clr>
            <a:srgbClr val="C35EA4"/>
          </p15:clr>
        </p15:guide>
        <p15:guide id="32" pos="1528" userDrawn="1">
          <p15:clr>
            <a:srgbClr val="C35EA4"/>
          </p15:clr>
        </p15:guide>
        <p15:guide id="33" pos="2621" userDrawn="1">
          <p15:clr>
            <a:srgbClr val="C35EA4"/>
          </p15:clr>
        </p15:guide>
        <p15:guide id="34" pos="2765" userDrawn="1">
          <p15:clr>
            <a:srgbClr val="C35EA4"/>
          </p15:clr>
        </p15:guide>
        <p15:guide id="35" pos="3854" userDrawn="1">
          <p15:clr>
            <a:srgbClr val="C35EA4"/>
          </p15:clr>
        </p15:guide>
        <p15:guide id="36" pos="4003" userDrawn="1">
          <p15:clr>
            <a:srgbClr val="C35EA4"/>
          </p15:clr>
        </p15:guide>
        <p15:guide id="37" pos="5083" userDrawn="1">
          <p15:clr>
            <a:srgbClr val="C35EA4"/>
          </p15:clr>
        </p15:guide>
        <p15:guide id="38" pos="5230" userDrawn="1">
          <p15:clr>
            <a:srgbClr val="C35EA4"/>
          </p15:clr>
        </p15:guide>
        <p15:guide id="39" pos="6323" userDrawn="1">
          <p15:clr>
            <a:srgbClr val="C35EA4"/>
          </p15:clr>
        </p15:guide>
        <p15:guide id="40" pos="6469" userDrawn="1">
          <p15:clr>
            <a:srgbClr val="C35EA4"/>
          </p15:clr>
        </p15:guide>
        <p15:guide id="41" pos="269" userDrawn="1">
          <p15:clr>
            <a:srgbClr val="F26B43"/>
          </p15:clr>
        </p15:guide>
        <p15:guide id="42" pos="7565" userDrawn="1">
          <p15:clr>
            <a:srgbClr val="F26B43"/>
          </p15:clr>
        </p15:guide>
        <p15:guide id="43" orient="horz" pos="751" userDrawn="1">
          <p15:clr>
            <a:srgbClr val="5ACBF0"/>
          </p15:clr>
        </p15:guide>
        <p15:guide id="44" orient="horz" pos="1387" userDrawn="1">
          <p15:clr>
            <a:srgbClr val="5ACBF0"/>
          </p15:clr>
        </p15:guide>
        <p15:guide id="45" orient="horz" pos="605" userDrawn="1">
          <p15:clr>
            <a:srgbClr val="5ACBF0"/>
          </p15:clr>
        </p15:guide>
        <p15:guide id="46" orient="horz" pos="1514" userDrawn="1">
          <p15:clr>
            <a:srgbClr val="5ACBF0"/>
          </p15:clr>
        </p15:guide>
        <p15:guide id="47" orient="horz" pos="2130" userDrawn="1">
          <p15:clr>
            <a:srgbClr val="5ACBF0"/>
          </p15:clr>
        </p15:guide>
        <p15:guide id="48" orient="horz" pos="2299" userDrawn="1">
          <p15:clr>
            <a:srgbClr val="5ACBF0"/>
          </p15:clr>
        </p15:guide>
        <p15:guide id="49" orient="horz" pos="283" userDrawn="1">
          <p15:clr>
            <a:srgbClr val="F26B43"/>
          </p15:clr>
        </p15:guide>
        <p15:guide id="50" orient="horz" pos="4123" userDrawn="1">
          <p15:clr>
            <a:srgbClr val="F26B43"/>
          </p15:clr>
        </p15:guide>
        <p15:guide id="51" orient="horz" pos="2891" userDrawn="1">
          <p15:clr>
            <a:srgbClr val="5ACBF0"/>
          </p15:clr>
        </p15:guide>
        <p15:guide id="52" orient="horz" pos="3019" userDrawn="1">
          <p15:clr>
            <a:srgbClr val="5ACBF0"/>
          </p15:clr>
        </p15:guide>
        <p15:guide id="53" orient="horz" pos="3643" userDrawn="1">
          <p15:clr>
            <a:srgbClr val="5ACBF0"/>
          </p15:clr>
        </p15:guide>
        <p15:guide id="54" orient="horz" pos="3763"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9FA"/>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65138" y="567457"/>
            <a:ext cx="11530584" cy="830020"/>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pic>
        <p:nvPicPr>
          <p:cNvPr id="7" name="Picture 6"/>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rot="5400000">
            <a:off x="9621908" y="2898552"/>
            <a:ext cx="6979503" cy="1188133"/>
          </a:xfrm>
          <a:prstGeom prst="rect">
            <a:avLst/>
          </a:prstGeom>
        </p:spPr>
      </p:pic>
      <p:sp>
        <p:nvSpPr>
          <p:cNvPr id="5" name="Text Placeholder 4">
            <a:extLst>
              <a:ext uri="{FF2B5EF4-FFF2-40B4-BE49-F238E27FC236}">
                <a16:creationId xmlns:a16="http://schemas.microsoft.com/office/drawing/2014/main" id="{58032683-9535-EA4A-933A-0D812239AE62}"/>
              </a:ext>
            </a:extLst>
          </p:cNvPr>
          <p:cNvSpPr txBox="1">
            <a:spLocks/>
          </p:cNvSpPr>
          <p:nvPr userDrawn="1"/>
        </p:nvSpPr>
        <p:spPr>
          <a:xfrm>
            <a:off x="465138" y="1853742"/>
            <a:ext cx="11456988" cy="1815882"/>
          </a:xfrm>
          <a:prstGeom prst="rect">
            <a:avLst/>
          </a:prstGeom>
        </p:spPr>
        <p:txBody>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400"/>
              </a:lnSpc>
            </a:pPr>
            <a:r>
              <a:rPr lang="en-US" sz="2000">
                <a:latin typeface="Consolas" charset="0"/>
                <a:ea typeface="Consolas" charset="0"/>
                <a:cs typeface="Consolas" charset="0"/>
              </a:rPr>
              <a:t>This slide layout uses Consolas 20/24pt, a monotype font which is ideal for showing software code. </a:t>
            </a:r>
          </a:p>
        </p:txBody>
      </p:sp>
    </p:spTree>
    <p:extLst>
      <p:ext uri="{BB962C8B-B14F-4D97-AF65-F5344CB8AC3E}">
        <p14:creationId xmlns:p14="http://schemas.microsoft.com/office/powerpoint/2010/main" val="3294407995"/>
      </p:ext>
    </p:extLst>
  </p:cSld>
  <p:clrMap bg1="lt1" tx1="dk1" bg2="lt2" tx2="dk2" accent1="accent1" accent2="accent2" accent3="accent3" accent4="accent4" accent5="accent5" accent6="accent6" hlink="hlink" folHlink="folHlink"/>
  <p:sldLayoutIdLst>
    <p:sldLayoutId id="2147484609" r:id="rId1"/>
  </p:sldLayoutIdLst>
  <p:transition>
    <p:fade/>
  </p:transition>
  <p:hf hdr="0" dt="0"/>
  <p:txStyles>
    <p:title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p:titleStyle>
    <p:body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400" kern="1200" spc="-50" baseline="0">
          <a:solidFill>
            <a:srgbClr val="000000"/>
          </a:solidFill>
          <a:latin typeface="+mj-lt"/>
          <a:ea typeface="+mn-ea"/>
          <a:cs typeface="+mn-cs"/>
        </a:defRPr>
      </a:lvl1pPr>
      <a:lvl2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chemeClr val="tx2"/>
          </a:solidFill>
          <a:latin typeface="+mj-lt"/>
          <a:ea typeface="+mn-ea"/>
          <a:cs typeface="+mn-cs"/>
        </a:defRPr>
      </a:lvl3pPr>
      <a:lvl4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1000" b="1" kern="1200" spc="0" baseline="0">
          <a:solidFill>
            <a:srgbClr val="000000"/>
          </a:solidFill>
          <a:latin typeface="+mn-lt"/>
          <a:ea typeface="+mn-ea"/>
          <a:cs typeface="+mn-cs"/>
        </a:defRPr>
      </a:lvl5pPr>
      <a:lvl6pPr marL="2331854" indent="0" algn="l" defTabSz="932742" rtl="0" eaLnBrk="1" latinLnBrk="0" hangingPunct="1">
        <a:spcBef>
          <a:spcPct val="20000"/>
        </a:spcBef>
        <a:buFont typeface="Arial" pitchFamily="34" charset="0"/>
        <a:buNone/>
        <a:defRPr sz="2000" kern="1200">
          <a:solidFill>
            <a:schemeClr val="tx1"/>
          </a:solidFill>
          <a:latin typeface="+mn-lt"/>
          <a:ea typeface="+mn-ea"/>
          <a:cs typeface="+mn-cs"/>
        </a:defRPr>
      </a:lvl6pPr>
      <a:lvl7pPr marL="0" indent="0" algn="l" defTabSz="932742" rtl="0" eaLnBrk="1" latinLnBrk="0" hangingPunct="1">
        <a:lnSpc>
          <a:spcPct val="100000"/>
        </a:lnSpc>
        <a:spcBef>
          <a:spcPts val="0"/>
        </a:spcBef>
        <a:spcAft>
          <a:spcPts val="0"/>
        </a:spcAft>
        <a:buFont typeface="Arial" pitchFamily="34" charset="0"/>
        <a:buNone/>
        <a:defRPr sz="1000" kern="1200">
          <a:solidFill>
            <a:srgbClr val="000000"/>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49">
          <p15:clr>
            <a:srgbClr val="C35EA4"/>
          </p15:clr>
        </p15:guide>
        <p15:guide id="32" pos="1528">
          <p15:clr>
            <a:srgbClr val="C35EA4"/>
          </p15:clr>
        </p15:guide>
        <p15:guide id="33" pos="2621">
          <p15:clr>
            <a:srgbClr val="C35EA4"/>
          </p15:clr>
        </p15:guide>
        <p15:guide id="34" pos="2765">
          <p15:clr>
            <a:srgbClr val="C35EA4"/>
          </p15:clr>
        </p15:guide>
        <p15:guide id="35" pos="3854">
          <p15:clr>
            <a:srgbClr val="C35EA4"/>
          </p15:clr>
        </p15:guide>
        <p15:guide id="36" pos="4003">
          <p15:clr>
            <a:srgbClr val="C35EA4"/>
          </p15:clr>
        </p15:guide>
        <p15:guide id="37" pos="5083">
          <p15:clr>
            <a:srgbClr val="C35EA4"/>
          </p15:clr>
        </p15:guide>
        <p15:guide id="38" pos="5230">
          <p15:clr>
            <a:srgbClr val="C35EA4"/>
          </p15:clr>
        </p15:guide>
        <p15:guide id="39" pos="6323">
          <p15:clr>
            <a:srgbClr val="C35EA4"/>
          </p15:clr>
        </p15:guide>
        <p15:guide id="40" pos="6469">
          <p15:clr>
            <a:srgbClr val="C35EA4"/>
          </p15:clr>
        </p15:guide>
        <p15:guide id="41" pos="269">
          <p15:clr>
            <a:srgbClr val="F26B43"/>
          </p15:clr>
        </p15:guide>
        <p15:guide id="42" pos="7565">
          <p15:clr>
            <a:srgbClr val="F26B43"/>
          </p15:clr>
        </p15:guide>
        <p15:guide id="43" orient="horz" pos="751">
          <p15:clr>
            <a:srgbClr val="5ACBF0"/>
          </p15:clr>
        </p15:guide>
        <p15:guide id="44" orient="horz" pos="1387">
          <p15:clr>
            <a:srgbClr val="5ACBF0"/>
          </p15:clr>
        </p15:guide>
        <p15:guide id="45" orient="horz" pos="605">
          <p15:clr>
            <a:srgbClr val="5ACBF0"/>
          </p15:clr>
        </p15:guide>
        <p15:guide id="46" orient="horz" pos="1514">
          <p15:clr>
            <a:srgbClr val="5ACBF0"/>
          </p15:clr>
        </p15:guide>
        <p15:guide id="47" orient="horz" pos="2130">
          <p15:clr>
            <a:srgbClr val="5ACBF0"/>
          </p15:clr>
        </p15:guide>
        <p15:guide id="48" orient="horz" pos="2299">
          <p15:clr>
            <a:srgbClr val="5ACBF0"/>
          </p15:clr>
        </p15:guide>
        <p15:guide id="49" orient="horz" pos="283">
          <p15:clr>
            <a:srgbClr val="F26B43"/>
          </p15:clr>
        </p15:guide>
        <p15:guide id="50" orient="horz" pos="4123">
          <p15:clr>
            <a:srgbClr val="F26B43"/>
          </p15:clr>
        </p15:guide>
        <p15:guide id="51" orient="horz" pos="2891">
          <p15:clr>
            <a:srgbClr val="5ACBF0"/>
          </p15:clr>
        </p15:guide>
        <p15:guide id="52" orient="horz" pos="3019">
          <p15:clr>
            <a:srgbClr val="5ACBF0"/>
          </p15:clr>
        </p15:guide>
        <p15:guide id="53" orient="horz" pos="3643">
          <p15:clr>
            <a:srgbClr val="5ACBF0"/>
          </p15:clr>
        </p15:guide>
        <p15:guide id="54" orient="horz" pos="3763">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35.emf"/><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6.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16.xm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1.xml"/><Relationship Id="rId1" Type="http://schemas.openxmlformats.org/officeDocument/2006/relationships/slideLayout" Target="../slideLayouts/slideLayout16.xml"/><Relationship Id="rId4" Type="http://schemas.openxmlformats.org/officeDocument/2006/relationships/image" Target="../media/image46.png"/></Relationships>
</file>

<file path=ppt/slides/_rels/slide22.xml.rels><?xml version="1.0" encoding="UTF-8" standalone="yes"?>
<Relationships xmlns="http://schemas.openxmlformats.org/package/2006/relationships"><Relationship Id="rId3" Type="http://schemas.openxmlformats.org/officeDocument/2006/relationships/image" Target="../media/image47.emf"/><Relationship Id="rId2" Type="http://schemas.openxmlformats.org/officeDocument/2006/relationships/notesSlide" Target="../notesSlides/notesSlide22.xml"/><Relationship Id="rId1" Type="http://schemas.openxmlformats.org/officeDocument/2006/relationships/slideLayout" Target="../slideLayouts/slideLayout16.xml"/><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notesSlide" Target="../notesSlides/notesSlide23.xml"/><Relationship Id="rId1" Type="http://schemas.openxmlformats.org/officeDocument/2006/relationships/slideLayout" Target="../slideLayouts/slideLayout16.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image" Target="../media/image51.emf"/><Relationship Id="rId2" Type="http://schemas.openxmlformats.org/officeDocument/2006/relationships/notesSlide" Target="../notesSlides/notesSlide24.xml"/><Relationship Id="rId1" Type="http://schemas.openxmlformats.org/officeDocument/2006/relationships/slideLayout" Target="../slideLayouts/slideLayout16.xml"/><Relationship Id="rId4"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emf"/><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16.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16.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74805" y="159405"/>
            <a:ext cx="12086864" cy="6675714"/>
          </a:xfrm>
          <a:prstGeom prst="rect">
            <a:avLst/>
          </a:prstGeom>
        </p:spPr>
      </p:pic>
      <p:sp>
        <p:nvSpPr>
          <p:cNvPr id="16" name="Title 15">
            <a:extLst>
              <a:ext uri="{FF2B5EF4-FFF2-40B4-BE49-F238E27FC236}">
                <a16:creationId xmlns:a16="http://schemas.microsoft.com/office/drawing/2014/main" id="{C928E299-0EF9-FE4C-958C-2F04B40D54CE}"/>
              </a:ext>
            </a:extLst>
          </p:cNvPr>
          <p:cNvSpPr>
            <a:spLocks noGrp="1"/>
          </p:cNvSpPr>
          <p:nvPr>
            <p:ph type="title" idx="4294967295"/>
          </p:nvPr>
        </p:nvSpPr>
        <p:spPr>
          <a:xfrm>
            <a:off x="2161943" y="1"/>
            <a:ext cx="8112588" cy="6994524"/>
          </a:xfrm>
          <a:noFill/>
        </p:spPr>
        <p:txBody>
          <a:bodyPr bIns="0" anchor="ctr"/>
          <a:lstStyle/>
          <a:p>
            <a:pPr algn="ctr">
              <a:spcAft>
                <a:spcPts val="600"/>
              </a:spcAft>
            </a:pPr>
            <a:r>
              <a:rPr lang="en-US" sz="3200">
                <a:solidFill>
                  <a:schemeClr val="bg1"/>
                </a:solidFill>
                <a:latin typeface="Segoe UI" charset="0"/>
                <a:ea typeface="Segoe UI" charset="0"/>
                <a:cs typeface="Segoe UI" charset="0"/>
              </a:rPr>
              <a:t>The </a:t>
            </a:r>
            <a:r>
              <a:rPr lang="en-US" sz="3200">
                <a:gradFill>
                  <a:gsLst>
                    <a:gs pos="0">
                      <a:srgbClr val="22D2B4"/>
                    </a:gs>
                    <a:gs pos="100000">
                      <a:srgbClr val="3F71E8"/>
                    </a:gs>
                  </a:gsLst>
                  <a:lin ang="5400000" scaled="0"/>
                </a:gradFill>
                <a:latin typeface="Segoe UI" charset="0"/>
                <a:ea typeface="Segoe UI" charset="0"/>
                <a:cs typeface="Segoe UI" charset="0"/>
              </a:rPr>
              <a:t>SPACE</a:t>
            </a:r>
            <a:r>
              <a:rPr lang="en-US" sz="3200">
                <a:solidFill>
                  <a:schemeClr val="bg1"/>
                </a:solidFill>
                <a:latin typeface="Segoe UI" charset="0"/>
                <a:ea typeface="Segoe UI" charset="0"/>
                <a:cs typeface="Segoe UI" charset="0"/>
              </a:rPr>
              <a:t> of </a:t>
            </a:r>
            <a:br>
              <a:rPr lang="en-US" sz="96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Developer </a:t>
            </a:r>
            <a:br>
              <a:rPr lang="en-US" sz="80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Productivity</a:t>
            </a:r>
          </a:p>
        </p:txBody>
      </p:sp>
    </p:spTree>
    <p:extLst>
      <p:ext uri="{BB962C8B-B14F-4D97-AF65-F5344CB8AC3E}">
        <p14:creationId xmlns:p14="http://schemas.microsoft.com/office/powerpoint/2010/main" val="96982085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5F8E58C-FBF8-804F-A5FA-BC7A4C68A494}"/>
              </a:ext>
            </a:extLst>
          </p:cNvPr>
          <p:cNvSpPr/>
          <p:nvPr/>
        </p:nvSpPr>
        <p:spPr>
          <a:xfrm>
            <a:off x="629271" y="4369415"/>
            <a:ext cx="3756992"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Engineering tools and systems can affect developer productivity, but there are other less tangible factors that have a big influence. </a:t>
            </a:r>
            <a:r>
              <a:rPr lang="en-US" sz="1600" dirty="0">
                <a:solidFill>
                  <a:schemeClr val="bg1"/>
                </a:solidFill>
                <a:latin typeface="Segoe UI Semilight" charset="0"/>
                <a:ea typeface="Segoe UI Semilight" charset="0"/>
                <a:cs typeface="Segoe UI Semilight" charset="0"/>
              </a:rPr>
              <a:t>Those factors include: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625230" cy="2406521"/>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Productivity </a:t>
            </a:r>
            <a:br>
              <a:rPr lang="en-US" sz="3600" b="1">
                <a:solidFill>
                  <a:srgbClr val="9DE4F0"/>
                </a:solidFill>
                <a:latin typeface="Segoe UI" charset="0"/>
                <a:ea typeface="Segoe UI" charset="0"/>
                <a:cs typeface="Segoe UI" charset="0"/>
              </a:rPr>
            </a:br>
            <a:r>
              <a:rPr lang="en-US" sz="3600" b="1">
                <a:solidFill>
                  <a:srgbClr val="9DE4F0"/>
                </a:solidFill>
                <a:latin typeface="Segoe UI" charset="0"/>
                <a:ea typeface="Segoe UI" charset="0"/>
                <a:cs typeface="Segoe UI" charset="0"/>
              </a:rPr>
              <a:t>comes down to engineering systems and developer tools</a:t>
            </a:r>
            <a:endParaRPr lang="en-US" sz="3600" b="1" spc="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05:</a:t>
            </a:r>
          </a:p>
        </p:txBody>
      </p:sp>
      <p:sp>
        <p:nvSpPr>
          <p:cNvPr id="12" name="Oval 11"/>
          <p:cNvSpPr/>
          <p:nvPr/>
        </p:nvSpPr>
        <p:spPr bwMode="auto">
          <a:xfrm>
            <a:off x="5789202" y="1074413"/>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7790495" y="1074413"/>
            <a:ext cx="1587112" cy="1587112"/>
          </a:xfrm>
          <a:prstGeom prst="ellipse">
            <a:avLst/>
          </a:prstGeom>
          <a:gradFill>
            <a:gsLst>
              <a:gs pos="1000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5789202" y="3416989"/>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7790495" y="3416989"/>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5789202" y="2780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Environment</a:t>
            </a:r>
          </a:p>
        </p:txBody>
      </p:sp>
      <p:sp>
        <p:nvSpPr>
          <p:cNvPr id="18" name="TextBox 17"/>
          <p:cNvSpPr txBox="1"/>
          <p:nvPr/>
        </p:nvSpPr>
        <p:spPr>
          <a:xfrm>
            <a:off x="7943297" y="2780677"/>
            <a:ext cx="1281510"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Mentoring</a:t>
            </a:r>
          </a:p>
        </p:txBody>
      </p:sp>
      <p:sp>
        <p:nvSpPr>
          <p:cNvPr id="19" name="TextBox 18"/>
          <p:cNvSpPr txBox="1"/>
          <p:nvPr/>
        </p:nvSpPr>
        <p:spPr>
          <a:xfrm>
            <a:off x="5508702" y="5106383"/>
            <a:ext cx="2136518"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Company morale</a:t>
            </a:r>
          </a:p>
        </p:txBody>
      </p:sp>
      <p:sp>
        <p:nvSpPr>
          <p:cNvPr id="20" name="TextBox 19"/>
          <p:cNvSpPr txBox="1"/>
          <p:nvPr/>
        </p:nvSpPr>
        <p:spPr>
          <a:xfrm>
            <a:off x="7461494" y="5106383"/>
            <a:ext cx="2245114"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Work culture</a:t>
            </a:r>
          </a:p>
        </p:txBody>
      </p:sp>
      <p:sp>
        <p:nvSpPr>
          <p:cNvPr id="21" name="Oval 20"/>
          <p:cNvSpPr/>
          <p:nvPr/>
        </p:nvSpPr>
        <p:spPr bwMode="auto">
          <a:xfrm>
            <a:off x="9791788" y="2419736"/>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extBox 22"/>
          <p:cNvSpPr txBox="1"/>
          <p:nvPr/>
        </p:nvSpPr>
        <p:spPr>
          <a:xfrm>
            <a:off x="9944590" y="4126000"/>
            <a:ext cx="1281510"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Developer knowledge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p:blipFill>
        <p:spPr>
          <a:xfrm>
            <a:off x="6144501" y="1385369"/>
            <a:ext cx="864919" cy="965200"/>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rcRect/>
          <a:stretch/>
        </p:blipFill>
        <p:spPr>
          <a:xfrm>
            <a:off x="8101451" y="1368291"/>
            <a:ext cx="965200" cy="965200"/>
          </a:xfrm>
          <a:prstGeom prst="rect">
            <a:avLst/>
          </a:prstGeom>
        </p:spPr>
      </p:pic>
      <p:pic>
        <p:nvPicPr>
          <p:cNvPr id="5" name="Picture 4"/>
          <p:cNvPicPr>
            <a:picLocks noChangeAspect="1"/>
          </p:cNvPicPr>
          <p:nvPr/>
        </p:nvPicPr>
        <p:blipFill>
          <a:blip r:embed="rId5">
            <a:extLst>
              <a:ext uri="{28A0092B-C50C-407E-A947-70E740481C1C}">
                <a14:useLocalDpi xmlns:a14="http://schemas.microsoft.com/office/drawing/2010/main" val="0"/>
              </a:ext>
            </a:extLst>
          </a:blip>
          <a:srcRect/>
          <a:stretch/>
        </p:blipFill>
        <p:spPr>
          <a:xfrm>
            <a:off x="6100711" y="3727945"/>
            <a:ext cx="952499" cy="965200"/>
          </a:xfrm>
          <a:prstGeom prst="rect">
            <a:avLst/>
          </a:prstGeom>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rcRect/>
          <a:stretch/>
        </p:blipFill>
        <p:spPr>
          <a:xfrm>
            <a:off x="8051133" y="3683425"/>
            <a:ext cx="1065835" cy="990600"/>
          </a:xfrm>
          <a:prstGeom prst="rect">
            <a:avLst/>
          </a:prstGeom>
        </p:spPr>
      </p:pic>
      <p:pic>
        <p:nvPicPr>
          <p:cNvPr id="9" name="Picture 8"/>
          <p:cNvPicPr>
            <a:picLocks noChangeAspect="1"/>
          </p:cNvPicPr>
          <p:nvPr/>
        </p:nvPicPr>
        <p:blipFill>
          <a:blip r:embed="rId7">
            <a:extLst>
              <a:ext uri="{28A0092B-C50C-407E-A947-70E740481C1C}">
                <a14:useLocalDpi xmlns:a14="http://schemas.microsoft.com/office/drawing/2010/main" val="0"/>
              </a:ext>
            </a:extLst>
          </a:blip>
          <a:srcRect/>
          <a:stretch/>
        </p:blipFill>
        <p:spPr>
          <a:xfrm>
            <a:off x="10096394" y="2730611"/>
            <a:ext cx="977900" cy="965362"/>
          </a:xfrm>
          <a:prstGeom prst="rect">
            <a:avLst/>
          </a:prstGeom>
        </p:spPr>
      </p:pic>
      <p:pic>
        <p:nvPicPr>
          <p:cNvPr id="24" name="Picture 23"/>
          <p:cNvPicPr>
            <a:picLocks noChangeAspect="1"/>
          </p:cNvPicPr>
          <p:nvPr/>
        </p:nvPicPr>
        <p:blipFill>
          <a:blip r:embed="rId8"/>
          <a:stretch>
            <a:fillRect/>
          </a:stretch>
        </p:blipFill>
        <p:spPr>
          <a:xfrm>
            <a:off x="4966" y="22997"/>
            <a:ext cx="3442348" cy="6248296"/>
          </a:xfrm>
          <a:prstGeom prst="rect">
            <a:avLst/>
          </a:prstGeom>
        </p:spPr>
      </p:pic>
    </p:spTree>
    <p:extLst>
      <p:ext uri="{BB962C8B-B14F-4D97-AF65-F5344CB8AC3E}">
        <p14:creationId xmlns:p14="http://schemas.microsoft.com/office/powerpoint/2010/main" val="173917361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1BB4EA5-ABA5-4547-979F-6EA12D2AD72C}"/>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2699718"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The SPACE framework</a:t>
            </a:r>
          </a:p>
        </p:txBody>
      </p:sp>
      <p:sp>
        <p:nvSpPr>
          <p:cNvPr id="32" name="Rectangle 31">
            <a:extLst>
              <a:ext uri="{FF2B5EF4-FFF2-40B4-BE49-F238E27FC236}">
                <a16:creationId xmlns:a16="http://schemas.microsoft.com/office/drawing/2014/main" id="{BCBF3059-2EB8-B043-B66C-0D15D523D7FF}"/>
              </a:ext>
            </a:extLst>
          </p:cNvPr>
          <p:cNvSpPr/>
          <p:nvPr/>
        </p:nvSpPr>
        <p:spPr>
          <a:xfrm>
            <a:off x="6876600" y="1250600"/>
            <a:ext cx="3032562"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Satisfaction and well-being</a:t>
            </a:r>
          </a:p>
        </p:txBody>
      </p:sp>
      <p:sp>
        <p:nvSpPr>
          <p:cNvPr id="33" name="Rectangle 32">
            <a:extLst>
              <a:ext uri="{FF2B5EF4-FFF2-40B4-BE49-F238E27FC236}">
                <a16:creationId xmlns:a16="http://schemas.microsoft.com/office/drawing/2014/main" id="{BCBF3059-2EB8-B043-B66C-0D15D523D7FF}"/>
              </a:ext>
            </a:extLst>
          </p:cNvPr>
          <p:cNvSpPr/>
          <p:nvPr/>
        </p:nvSpPr>
        <p:spPr>
          <a:xfrm>
            <a:off x="6876600" y="2198798"/>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Performance</a:t>
            </a:r>
          </a:p>
        </p:txBody>
      </p:sp>
      <p:sp>
        <p:nvSpPr>
          <p:cNvPr id="34" name="Rectangle 33">
            <a:extLst>
              <a:ext uri="{FF2B5EF4-FFF2-40B4-BE49-F238E27FC236}">
                <a16:creationId xmlns:a16="http://schemas.microsoft.com/office/drawing/2014/main" id="{BCBF3059-2EB8-B043-B66C-0D15D523D7FF}"/>
              </a:ext>
            </a:extLst>
          </p:cNvPr>
          <p:cNvSpPr/>
          <p:nvPr/>
        </p:nvSpPr>
        <p:spPr>
          <a:xfrm>
            <a:off x="6876600" y="3198105"/>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Activity</a:t>
            </a:r>
          </a:p>
        </p:txBody>
      </p:sp>
      <p:sp>
        <p:nvSpPr>
          <p:cNvPr id="35" name="Rectangle 34">
            <a:extLst>
              <a:ext uri="{FF2B5EF4-FFF2-40B4-BE49-F238E27FC236}">
                <a16:creationId xmlns:a16="http://schemas.microsoft.com/office/drawing/2014/main" id="{BCBF3059-2EB8-B043-B66C-0D15D523D7FF}"/>
              </a:ext>
            </a:extLst>
          </p:cNvPr>
          <p:cNvSpPr/>
          <p:nvPr/>
        </p:nvSpPr>
        <p:spPr>
          <a:xfrm>
            <a:off x="6860066" y="4233694"/>
            <a:ext cx="33538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Communication and collaboration</a:t>
            </a:r>
          </a:p>
        </p:txBody>
      </p:sp>
      <p:sp>
        <p:nvSpPr>
          <p:cNvPr id="36" name="Rectangle 35">
            <a:extLst>
              <a:ext uri="{FF2B5EF4-FFF2-40B4-BE49-F238E27FC236}">
                <a16:creationId xmlns:a16="http://schemas.microsoft.com/office/drawing/2014/main" id="{BCBF3059-2EB8-B043-B66C-0D15D523D7FF}"/>
              </a:ext>
            </a:extLst>
          </p:cNvPr>
          <p:cNvSpPr/>
          <p:nvPr/>
        </p:nvSpPr>
        <p:spPr>
          <a:xfrm>
            <a:off x="6860066" y="5187705"/>
            <a:ext cx="29347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Efficiency and flow</a:t>
            </a:r>
          </a:p>
        </p:txBody>
      </p:sp>
      <p:pic>
        <p:nvPicPr>
          <p:cNvPr id="19" name="Picture 18"/>
          <p:cNvPicPr>
            <a:picLocks noChangeAspect="1"/>
          </p:cNvPicPr>
          <p:nvPr/>
        </p:nvPicPr>
        <p:blipFill>
          <a:blip r:embed="rId3"/>
          <a:stretch>
            <a:fillRect/>
          </a:stretch>
        </p:blipFill>
        <p:spPr>
          <a:xfrm>
            <a:off x="4966" y="23002"/>
            <a:ext cx="3448580" cy="6259607"/>
          </a:xfrm>
          <a:prstGeom prst="rect">
            <a:avLst/>
          </a:prstGeom>
        </p:spPr>
      </p:pic>
      <p:grpSp>
        <p:nvGrpSpPr>
          <p:cNvPr id="2" name="Group 1">
            <a:extLst>
              <a:ext uri="{FF2B5EF4-FFF2-40B4-BE49-F238E27FC236}">
                <a16:creationId xmlns:a16="http://schemas.microsoft.com/office/drawing/2014/main" id="{930E782B-C075-704E-A762-559CB9BAF057}"/>
              </a:ext>
            </a:extLst>
          </p:cNvPr>
          <p:cNvGrpSpPr/>
          <p:nvPr/>
        </p:nvGrpSpPr>
        <p:grpSpPr>
          <a:xfrm>
            <a:off x="5734480" y="913509"/>
            <a:ext cx="887016" cy="4866214"/>
            <a:chOff x="4680416" y="913509"/>
            <a:chExt cx="887016" cy="4866214"/>
          </a:xfrm>
        </p:grpSpPr>
        <p:grpSp>
          <p:nvGrpSpPr>
            <p:cNvPr id="26" name="Group 25">
              <a:extLst>
                <a:ext uri="{FF2B5EF4-FFF2-40B4-BE49-F238E27FC236}">
                  <a16:creationId xmlns:a16="http://schemas.microsoft.com/office/drawing/2014/main" id="{79DD7623-38CE-F54B-92A3-13B165D7A3CE}"/>
                </a:ext>
              </a:extLst>
            </p:cNvPr>
            <p:cNvGrpSpPr/>
            <p:nvPr/>
          </p:nvGrpSpPr>
          <p:grpSpPr>
            <a:xfrm>
              <a:off x="4680416" y="913509"/>
              <a:ext cx="887016" cy="887014"/>
              <a:chOff x="5733330" y="913509"/>
              <a:chExt cx="887016" cy="887014"/>
            </a:xfrm>
          </p:grpSpPr>
          <p:sp>
            <p:nvSpPr>
              <p:cNvPr id="30" name="Rounded Rectangle 24">
                <a:extLst>
                  <a:ext uri="{FF2B5EF4-FFF2-40B4-BE49-F238E27FC236}">
                    <a16:creationId xmlns:a16="http://schemas.microsoft.com/office/drawing/2014/main" id="{67A82FDE-26A3-FB48-BC1E-02363F9481DB}"/>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Title 8">
                <a:extLst>
                  <a:ext uri="{FF2B5EF4-FFF2-40B4-BE49-F238E27FC236}">
                    <a16:creationId xmlns:a16="http://schemas.microsoft.com/office/drawing/2014/main" id="{EFD5C7FC-EA0E-C24D-AB73-C8D9FE2088B9}"/>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43" name="Group 42">
              <a:extLst>
                <a:ext uri="{FF2B5EF4-FFF2-40B4-BE49-F238E27FC236}">
                  <a16:creationId xmlns:a16="http://schemas.microsoft.com/office/drawing/2014/main" id="{145BD3F7-0586-C14F-BF84-29870EC4625A}"/>
                </a:ext>
              </a:extLst>
            </p:cNvPr>
            <p:cNvGrpSpPr/>
            <p:nvPr/>
          </p:nvGrpSpPr>
          <p:grpSpPr>
            <a:xfrm>
              <a:off x="4680416" y="1908309"/>
              <a:ext cx="887016" cy="887014"/>
              <a:chOff x="5733330" y="1908309"/>
              <a:chExt cx="887016" cy="887014"/>
            </a:xfrm>
          </p:grpSpPr>
          <p:sp>
            <p:nvSpPr>
              <p:cNvPr id="44" name="Rounded Rectangle 27">
                <a:extLst>
                  <a:ext uri="{FF2B5EF4-FFF2-40B4-BE49-F238E27FC236}">
                    <a16:creationId xmlns:a16="http://schemas.microsoft.com/office/drawing/2014/main" id="{E5EE8B96-EA1A-424E-B4BC-F4B7475E0690}"/>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Title 8">
                <a:extLst>
                  <a:ext uri="{FF2B5EF4-FFF2-40B4-BE49-F238E27FC236}">
                    <a16:creationId xmlns:a16="http://schemas.microsoft.com/office/drawing/2014/main" id="{A0D020FF-E3E8-C646-8757-7F43AC036886}"/>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46" name="Group 45">
              <a:extLst>
                <a:ext uri="{FF2B5EF4-FFF2-40B4-BE49-F238E27FC236}">
                  <a16:creationId xmlns:a16="http://schemas.microsoft.com/office/drawing/2014/main" id="{3FB72FFA-5911-1741-973C-F71B337726FB}"/>
                </a:ext>
              </a:extLst>
            </p:cNvPr>
            <p:cNvGrpSpPr/>
            <p:nvPr/>
          </p:nvGrpSpPr>
          <p:grpSpPr>
            <a:xfrm>
              <a:off x="4680416" y="2903109"/>
              <a:ext cx="887016" cy="887014"/>
              <a:chOff x="5733330" y="2903109"/>
              <a:chExt cx="887016" cy="887014"/>
            </a:xfrm>
          </p:grpSpPr>
          <p:sp>
            <p:nvSpPr>
              <p:cNvPr id="47" name="Rounded Rectangle 41">
                <a:extLst>
                  <a:ext uri="{FF2B5EF4-FFF2-40B4-BE49-F238E27FC236}">
                    <a16:creationId xmlns:a16="http://schemas.microsoft.com/office/drawing/2014/main" id="{DE514684-D4B4-0844-97AF-2F96D18EE031}"/>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8" name="Title 8">
                <a:extLst>
                  <a:ext uri="{FF2B5EF4-FFF2-40B4-BE49-F238E27FC236}">
                    <a16:creationId xmlns:a16="http://schemas.microsoft.com/office/drawing/2014/main" id="{FC74E17D-98C1-D84E-AAFC-F900FF932079}"/>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9" name="Group 48">
              <a:extLst>
                <a:ext uri="{FF2B5EF4-FFF2-40B4-BE49-F238E27FC236}">
                  <a16:creationId xmlns:a16="http://schemas.microsoft.com/office/drawing/2014/main" id="{FD6155D7-9DD8-514F-91D8-F824B1BAF2A6}"/>
                </a:ext>
              </a:extLst>
            </p:cNvPr>
            <p:cNvGrpSpPr/>
            <p:nvPr/>
          </p:nvGrpSpPr>
          <p:grpSpPr>
            <a:xfrm>
              <a:off x="4680416" y="3897909"/>
              <a:ext cx="887016" cy="887014"/>
              <a:chOff x="5733330" y="3897909"/>
              <a:chExt cx="887016" cy="887014"/>
            </a:xfrm>
          </p:grpSpPr>
          <p:sp>
            <p:nvSpPr>
              <p:cNvPr id="56" name="Rounded Rectangle 44">
                <a:extLst>
                  <a:ext uri="{FF2B5EF4-FFF2-40B4-BE49-F238E27FC236}">
                    <a16:creationId xmlns:a16="http://schemas.microsoft.com/office/drawing/2014/main" id="{D419CB88-4EBB-884A-A5E6-186A5EF807EC}"/>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Title 8">
                <a:extLst>
                  <a:ext uri="{FF2B5EF4-FFF2-40B4-BE49-F238E27FC236}">
                    <a16:creationId xmlns:a16="http://schemas.microsoft.com/office/drawing/2014/main" id="{C939BC2B-6E99-FB4F-B50A-F8D98BC1EF39}"/>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58" name="Group 57">
              <a:extLst>
                <a:ext uri="{FF2B5EF4-FFF2-40B4-BE49-F238E27FC236}">
                  <a16:creationId xmlns:a16="http://schemas.microsoft.com/office/drawing/2014/main" id="{02A97CC0-7613-3340-B121-EFF3BA888999}"/>
                </a:ext>
              </a:extLst>
            </p:cNvPr>
            <p:cNvGrpSpPr/>
            <p:nvPr/>
          </p:nvGrpSpPr>
          <p:grpSpPr>
            <a:xfrm>
              <a:off x="4680416" y="4892709"/>
              <a:ext cx="887016" cy="887014"/>
              <a:chOff x="5733330" y="4892709"/>
              <a:chExt cx="887016" cy="887014"/>
            </a:xfrm>
          </p:grpSpPr>
          <p:sp>
            <p:nvSpPr>
              <p:cNvPr id="59" name="Rounded Rectangle 48">
                <a:extLst>
                  <a:ext uri="{FF2B5EF4-FFF2-40B4-BE49-F238E27FC236}">
                    <a16:creationId xmlns:a16="http://schemas.microsoft.com/office/drawing/2014/main" id="{08406C4A-897D-9B47-B74F-CB497A80563B}"/>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0" name="Title 8">
                <a:extLst>
                  <a:ext uri="{FF2B5EF4-FFF2-40B4-BE49-F238E27FC236}">
                    <a16:creationId xmlns:a16="http://schemas.microsoft.com/office/drawing/2014/main" id="{5D5DFE9B-B525-2F43-B561-8571823FDD53}"/>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205098693"/>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9A9C0C5-CD8E-E94B-8F52-A24B8FBA064F}"/>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9" name="Rectangle 8"/>
          <p:cNvSpPr/>
          <p:nvPr/>
        </p:nvSpPr>
        <p:spPr bwMode="auto">
          <a:xfrm>
            <a:off x="5055079" y="1801967"/>
            <a:ext cx="7376430" cy="1673944"/>
          </a:xfrm>
          <a:prstGeom prst="rect">
            <a:avLst/>
          </a:prstGeom>
          <a:gradFill>
            <a:gsLst>
              <a:gs pos="57000">
                <a:srgbClr val="92E1B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4" name="Picture 13"/>
          <p:cNvPicPr>
            <a:picLocks noChangeAspect="1"/>
          </p:cNvPicPr>
          <p:nvPr/>
        </p:nvPicPr>
        <p:blipFill>
          <a:blip r:embed="rId3"/>
          <a:stretch>
            <a:fillRect/>
          </a:stretch>
        </p:blipFill>
        <p:spPr>
          <a:xfrm>
            <a:off x="4966" y="23001"/>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05409"/>
            <a:ext cx="3485530" cy="1477328"/>
          </a:xfrm>
          <a:prstGeom prst="rect">
            <a:avLst/>
          </a:prstGeom>
        </p:spPr>
        <p:txBody>
          <a:bodyPr wrap="square" lIns="0" tIns="0" rIns="0" bIns="0">
            <a:spAutoFit/>
          </a:bodyPr>
          <a:lstStyle/>
          <a:p>
            <a:r>
              <a:rPr lang="en-US" sz="1600" b="1">
                <a:solidFill>
                  <a:schemeClr val="bg1"/>
                </a:solidFill>
                <a:latin typeface="Segoe UI" charset="0"/>
                <a:ea typeface="Segoe UI" charset="0"/>
                <a:cs typeface="Segoe UI" charset="0"/>
              </a:rPr>
              <a:t>Satisfaction</a:t>
            </a:r>
          </a:p>
          <a:p>
            <a:r>
              <a:rPr lang="en-US" sz="1600">
                <a:solidFill>
                  <a:schemeClr val="bg1"/>
                </a:solidFill>
                <a:latin typeface="Segoe UI Semilight" charset="0"/>
                <a:ea typeface="Segoe UI Semilight" charset="0"/>
                <a:cs typeface="Segoe UI Semilight" charset="0"/>
              </a:rPr>
              <a:t>How fulfilled developers feel with their work, team, tools, or culture</a:t>
            </a:r>
          </a:p>
          <a:p>
            <a:endParaRPr lang="en-US" sz="1600">
              <a:solidFill>
                <a:schemeClr val="bg1"/>
              </a:solidFill>
              <a:latin typeface="Segoe UI Semilight" charset="0"/>
              <a:ea typeface="Segoe UI Semilight" charset="0"/>
              <a:cs typeface="Segoe UI Semilight" charset="0"/>
            </a:endParaRPr>
          </a:p>
          <a:p>
            <a:r>
              <a:rPr lang="en-US" sz="1600" b="1">
                <a:solidFill>
                  <a:schemeClr val="bg1"/>
                </a:solidFill>
                <a:latin typeface="Segoe UI" charset="0"/>
                <a:ea typeface="Segoe UI" charset="0"/>
                <a:cs typeface="Segoe UI" charset="0"/>
              </a:rPr>
              <a:t>Well-being</a:t>
            </a:r>
            <a:r>
              <a:rPr lang="en-US" sz="1600">
                <a:solidFill>
                  <a:schemeClr val="bg1"/>
                </a:solidFill>
                <a:latin typeface="Segoe UI Semilight" charset="0"/>
                <a:ea typeface="Segoe UI Semilight" charset="0"/>
                <a:cs typeface="Segoe UI Semilight" charset="0"/>
              </a:rPr>
              <a:t> </a:t>
            </a:r>
          </a:p>
          <a:p>
            <a:r>
              <a:rPr lang="en-US" sz="1600">
                <a:solidFill>
                  <a:schemeClr val="bg1"/>
                </a:solidFill>
                <a:latin typeface="Segoe UI Semilight" charset="0"/>
                <a:ea typeface="Segoe UI Semilight" charset="0"/>
                <a:cs typeface="Segoe UI Semilight" charset="0"/>
              </a:rPr>
              <a:t>How healthy and happy developers are</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322016"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4AE4B6"/>
                </a:solidFill>
                <a:latin typeface="Segoe UI" charset="0"/>
                <a:ea typeface="Segoe UI" charset="0"/>
                <a:cs typeface="Segoe UI" charset="0"/>
              </a:rPr>
              <a:t>Satisfaction and well-being</a:t>
            </a:r>
            <a:endParaRPr lang="en-US" sz="3600" b="1" spc="0" dirty="0">
              <a:solidFill>
                <a:srgbClr val="4AE4B6"/>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CBF3059-2EB8-B043-B66C-0D15D523D7FF}"/>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5344573" y="2095544"/>
            <a:ext cx="2729663" cy="1077218"/>
          </a:xfrm>
          <a:prstGeom prst="rect">
            <a:avLst/>
          </a:prstGeom>
        </p:spPr>
        <p:txBody>
          <a:bodyPr wrap="square">
            <a:spAutoFit/>
          </a:bodyPr>
          <a:lstStyle/>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Employee satisfaction</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Developer efficacy</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Engagement </a:t>
            </a:r>
          </a:p>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Burnout</a:t>
            </a:r>
          </a:p>
        </p:txBody>
      </p:sp>
      <p:grpSp>
        <p:nvGrpSpPr>
          <p:cNvPr id="12" name="Group 11">
            <a:extLst>
              <a:ext uri="{FF2B5EF4-FFF2-40B4-BE49-F238E27FC236}">
                <a16:creationId xmlns:a16="http://schemas.microsoft.com/office/drawing/2014/main" id="{D128B4A1-B18A-4D4C-AB92-E18D4A8E4A28}"/>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50180A98-CA1A-2542-BE22-EDA978477CFA}"/>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3B658FF2-B9D6-AC44-8968-E4E46EDA6A2E}"/>
                </a:ext>
              </a:extLst>
            </p:cNvPr>
            <p:cNvSpPr txBox="1">
              <a:spLocks/>
            </p:cNvSpPr>
            <p:nvPr/>
          </p:nvSpPr>
          <p:spPr>
            <a:xfrm>
              <a:off x="583580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S</a:t>
              </a:r>
            </a:p>
          </p:txBody>
        </p:sp>
      </p:grpSp>
    </p:spTree>
    <p:extLst>
      <p:ext uri="{BB962C8B-B14F-4D97-AF65-F5344CB8AC3E}">
        <p14:creationId xmlns:p14="http://schemas.microsoft.com/office/powerpoint/2010/main" val="264921325"/>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801964"/>
            <a:ext cx="7376430" cy="3270367"/>
          </a:xfrm>
          <a:prstGeom prst="rect">
            <a:avLst/>
          </a:prstGeom>
          <a:gradFill>
            <a:gsLst>
              <a:gs pos="54000">
                <a:srgbClr val="DFE97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8" name="Picture 17"/>
          <p:cNvPicPr>
            <a:picLocks noChangeAspect="1"/>
          </p:cNvPicPr>
          <p:nvPr/>
        </p:nvPicPr>
        <p:blipFill>
          <a:blip r:embed="rId3"/>
          <a:stretch>
            <a:fillRect/>
          </a:stretch>
        </p:blipFill>
        <p:spPr>
          <a:xfrm>
            <a:off x="4966" y="2300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489695"/>
            <a:ext cx="3485530" cy="984885"/>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Performance</a:t>
            </a:r>
          </a:p>
          <a:p>
            <a:r>
              <a:rPr lang="en-US" sz="1600" dirty="0">
                <a:solidFill>
                  <a:schemeClr val="bg1"/>
                </a:solidFill>
                <a:latin typeface="Segoe UI Semilight" charset="0"/>
                <a:ea typeface="Segoe UI Semilight" charset="0"/>
                <a:cs typeface="Segoe UI Semilight" charset="0"/>
              </a:rPr>
              <a:t>The outcome of a system or process. It’s hard to quantify performance because there are so many variables.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322016"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D1E976"/>
                </a:solidFill>
                <a:latin typeface="Segoe UI" charset="0"/>
                <a:ea typeface="Segoe UI" charset="0"/>
                <a:cs typeface="Segoe UI" charset="0"/>
              </a:rPr>
              <a:t>Performance</a:t>
            </a:r>
            <a:endParaRPr lang="en-US" sz="3600" b="1" spc="0" dirty="0">
              <a:solidFill>
                <a:srgbClr val="D1E976"/>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97413"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253D1E8-9903-7843-9064-3EBCAEDD606B}"/>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68DD4133-FD1E-C041-AFC0-709883DE5DDA}"/>
                </a:ext>
              </a:extLst>
            </p:cNvPr>
            <p:cNvSpPr/>
            <p:nvPr/>
          </p:nvSpPr>
          <p:spPr bwMode="auto">
            <a:xfrm>
              <a:off x="5733330" y="913509"/>
              <a:ext cx="887016" cy="887014"/>
            </a:xfrm>
            <a:prstGeom prst="rect">
              <a:avLst/>
            </a:prstGeom>
            <a:solidFill>
              <a:srgbClr val="D1E97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itle 8">
              <a:extLst>
                <a:ext uri="{FF2B5EF4-FFF2-40B4-BE49-F238E27FC236}">
                  <a16:creationId xmlns:a16="http://schemas.microsoft.com/office/drawing/2014/main" id="{387E7789-D423-9540-AC7D-39551FC7609F}"/>
                </a:ext>
              </a:extLst>
            </p:cNvPr>
            <p:cNvSpPr txBox="1">
              <a:spLocks/>
            </p:cNvSpPr>
            <p:nvPr/>
          </p:nvSpPr>
          <p:spPr>
            <a:xfrm>
              <a:off x="583580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P</a:t>
              </a:r>
            </a:p>
          </p:txBody>
        </p:sp>
      </p:grpSp>
      <p:sp>
        <p:nvSpPr>
          <p:cNvPr id="21" name="Rectangle 20"/>
          <p:cNvSpPr/>
          <p:nvPr/>
        </p:nvSpPr>
        <p:spPr>
          <a:xfrm>
            <a:off x="5344573" y="2120363"/>
            <a:ext cx="3759445" cy="2708434"/>
          </a:xfrm>
          <a:prstGeom prst="rect">
            <a:avLst/>
          </a:prstGeom>
        </p:spPr>
        <p:txBody>
          <a:bodyPr wrap="square">
            <a:spAutoFit/>
          </a:bodyPr>
          <a:lstStyle/>
          <a:p>
            <a:pPr marL="14288" fontAlgn="base">
              <a:spcAft>
                <a:spcPts val="600"/>
              </a:spcAft>
              <a:buClr>
                <a:schemeClr val="bg1"/>
              </a:buClr>
            </a:pPr>
            <a:r>
              <a:rPr lang="en-US" sz="1600" b="1" dirty="0">
                <a:solidFill>
                  <a:srgbClr val="161D2C"/>
                </a:solidFill>
                <a:latin typeface="Segoe UI" charset="0"/>
                <a:ea typeface="Segoe UI" charset="0"/>
                <a:cs typeface="Segoe UI" charset="0"/>
              </a:rPr>
              <a:t>Quality of code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Reliability</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Absence of bugs</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Ongoing service health</a:t>
            </a:r>
          </a:p>
          <a:p>
            <a:pPr marL="466090" lvl="1" fontAlgn="base">
              <a:buClr>
                <a:schemeClr val="bg1"/>
              </a:buClr>
            </a:pPr>
            <a:endParaRPr lang="en-US" sz="1600" dirty="0">
              <a:solidFill>
                <a:srgbClr val="161D2C"/>
              </a:solidFill>
              <a:latin typeface="Segoe UI Semilight" charset="0"/>
              <a:ea typeface="Segoe UI Semilight" charset="0"/>
              <a:cs typeface="Segoe UI Semilight" charset="0"/>
            </a:endParaRPr>
          </a:p>
          <a:p>
            <a:pPr marL="14288" lvl="1" fontAlgn="base">
              <a:spcAft>
                <a:spcPts val="600"/>
              </a:spcAft>
              <a:buClr>
                <a:schemeClr val="bg1"/>
              </a:buClr>
            </a:pPr>
            <a:r>
              <a:rPr lang="en-US" sz="1600" b="1" dirty="0">
                <a:solidFill>
                  <a:srgbClr val="161D2C"/>
                </a:solidFill>
                <a:latin typeface="Segoe UI" charset="0"/>
                <a:ea typeface="Segoe UI" charset="0"/>
                <a:cs typeface="Segoe UI" charset="0"/>
              </a:rPr>
              <a:t>Impact of code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Customer satisfaction</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Customer adoption and retention</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Feature usage</a:t>
            </a:r>
          </a:p>
          <a:p>
            <a:pPr marL="517525" lvl="1"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Cost reduction</a:t>
            </a:r>
          </a:p>
        </p:txBody>
      </p:sp>
      <p:sp>
        <p:nvSpPr>
          <p:cNvPr id="14" name="Rectangle 13">
            <a:extLst>
              <a:ext uri="{FF2B5EF4-FFF2-40B4-BE49-F238E27FC236}">
                <a16:creationId xmlns:a16="http://schemas.microsoft.com/office/drawing/2014/main" id="{F1EF92B9-28DE-EE42-A1BB-754455F6EE97}"/>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DC2B5625-A84C-5C4B-A6D8-E5D9198884CE}"/>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55421364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5"/>
            <a:ext cx="7376430" cy="1673944"/>
          </a:xfrm>
          <a:prstGeom prst="rect">
            <a:avLst/>
          </a:prstGeom>
          <a:gradFill>
            <a:gsLst>
              <a:gs pos="57000">
                <a:srgbClr val="E4B064"/>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5344573" y="2095544"/>
            <a:ext cx="4610310" cy="1077218"/>
          </a:xfrm>
          <a:prstGeom prst="rect">
            <a:avLst/>
          </a:prstGeom>
        </p:spPr>
        <p:txBody>
          <a:bodyPr wrap="square">
            <a:spAutoFit/>
          </a:bodyPr>
          <a:lstStyle/>
          <a:p>
            <a:pPr marL="300038" indent="-285750" fontAlgn="base">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Design and coding</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Continuous integration and deployment</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Operational activity</a:t>
            </a:r>
          </a:p>
          <a:p>
            <a:pPr marL="300038" indent="-285750">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Intractable activities</a:t>
            </a:r>
          </a:p>
        </p:txBody>
      </p:sp>
      <p:pic>
        <p:nvPicPr>
          <p:cNvPr id="14" name="Picture 13"/>
          <p:cNvPicPr>
            <a:picLocks noChangeAspect="1"/>
          </p:cNvPicPr>
          <p:nvPr/>
        </p:nvPicPr>
        <p:blipFill>
          <a:blip r:embed="rId3"/>
          <a:stretch>
            <a:fillRect/>
          </a:stretch>
        </p:blipFill>
        <p:spPr>
          <a:xfrm>
            <a:off x="0" y="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489695"/>
            <a:ext cx="3064589" cy="984885"/>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Activity</a:t>
            </a:r>
          </a:p>
          <a:p>
            <a:r>
              <a:rPr lang="en-US" sz="1600" dirty="0">
                <a:solidFill>
                  <a:schemeClr val="bg1"/>
                </a:solidFill>
                <a:latin typeface="Segoe UI Semilight" charset="0"/>
                <a:ea typeface="Segoe UI Semilight" charset="0"/>
                <a:cs typeface="Segoe UI Semilight" charset="0"/>
              </a:rPr>
              <a:t>the number of actions or outputs completed in the course of performing work</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322016"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E4B064"/>
                </a:solidFill>
                <a:latin typeface="Segoe UI" charset="0"/>
                <a:ea typeface="Segoe UI" charset="0"/>
                <a:cs typeface="Segoe UI" charset="0"/>
              </a:rPr>
              <a:t>Activity</a:t>
            </a:r>
            <a:endParaRPr lang="en-US" sz="3600" b="1" spc="0">
              <a:solidFill>
                <a:srgbClr val="E4B064"/>
              </a:solidFill>
              <a:latin typeface="Segoe UI" charset="0"/>
              <a:ea typeface="Segoe UI" charset="0"/>
              <a:cs typeface="Segoe UI" charset="0"/>
            </a:endParaRPr>
          </a:p>
        </p:txBody>
      </p:sp>
      <p:cxnSp>
        <p:nvCxnSpPr>
          <p:cNvPr id="6" name="Straight Connector 5"/>
          <p:cNvCxnSpPr/>
          <p:nvPr/>
        </p:nvCxnSpPr>
        <p:spPr>
          <a:xfrm>
            <a:off x="629270" y="1308100"/>
            <a:ext cx="38665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06D9A4B8-35B0-434B-A8E8-4A7EC86D0A9B}"/>
              </a:ext>
            </a:extLst>
          </p:cNvPr>
          <p:cNvGrpSpPr>
            <a:grpSpLocks noChangeAspect="1"/>
          </p:cNvGrpSpPr>
          <p:nvPr/>
        </p:nvGrpSpPr>
        <p:grpSpPr>
          <a:xfrm>
            <a:off x="685236" y="908912"/>
            <a:ext cx="302297" cy="302281"/>
            <a:chOff x="5733330" y="913509"/>
            <a:chExt cx="887016" cy="887014"/>
          </a:xfrm>
        </p:grpSpPr>
        <p:sp>
          <p:nvSpPr>
            <p:cNvPr id="17" name="Rounded Rectangle 16">
              <a:extLst>
                <a:ext uri="{FF2B5EF4-FFF2-40B4-BE49-F238E27FC236}">
                  <a16:creationId xmlns:a16="http://schemas.microsoft.com/office/drawing/2014/main" id="{D1B1B2BC-08E2-AA45-B856-ACEF9136E9D2}"/>
                </a:ext>
              </a:extLst>
            </p:cNvPr>
            <p:cNvSpPr/>
            <p:nvPr/>
          </p:nvSpPr>
          <p:spPr bwMode="auto">
            <a:xfrm>
              <a:off x="5733330" y="9135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9AFDA1CD-3287-6442-8651-3B7BE86E894D}"/>
                </a:ext>
              </a:extLst>
            </p:cNvPr>
            <p:cNvSpPr txBox="1">
              <a:spLocks/>
            </p:cNvSpPr>
            <p:nvPr/>
          </p:nvSpPr>
          <p:spPr>
            <a:xfrm>
              <a:off x="5818925"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A</a:t>
              </a:r>
            </a:p>
          </p:txBody>
        </p:sp>
      </p:grpSp>
      <p:sp>
        <p:nvSpPr>
          <p:cNvPr id="20" name="Rectangle 19">
            <a:extLst>
              <a:ext uri="{FF2B5EF4-FFF2-40B4-BE49-F238E27FC236}">
                <a16:creationId xmlns:a16="http://schemas.microsoft.com/office/drawing/2014/main" id="{CCC011F3-849B-3E4E-B9D0-594E07CA5E6E}"/>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387A8FE-399B-B844-8E1A-2FA97A6B274B}"/>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1725694060"/>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4"/>
            <a:ext cx="7376430" cy="2726367"/>
          </a:xfrm>
          <a:prstGeom prst="rect">
            <a:avLst/>
          </a:prstGeom>
          <a:gradFill>
            <a:gsLst>
              <a:gs pos="58000">
                <a:srgbClr val="FFB2BE"/>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a:xfrm>
            <a:off x="5344573" y="2095544"/>
            <a:ext cx="3851185" cy="2123658"/>
          </a:xfrm>
          <a:prstGeom prst="rect">
            <a:avLst/>
          </a:prstGeom>
        </p:spPr>
        <p:txBody>
          <a:bodyPr wrap="square">
            <a:spAutoFit/>
          </a:bodyPr>
          <a:lstStyle/>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Discoverability of documentation </a:t>
            </a:r>
            <a:br>
              <a:rPr lang="en-US" sz="1600" dirty="0">
                <a:solidFill>
                  <a:srgbClr val="161D2C"/>
                </a:solidFill>
                <a:latin typeface="Segoe UI Semilight" charset="0"/>
                <a:ea typeface="Segoe UI Semilight" charset="0"/>
                <a:cs typeface="Segoe UI Semilight" charset="0"/>
              </a:rPr>
            </a:br>
            <a:r>
              <a:rPr lang="en-US" sz="1600" dirty="0">
                <a:solidFill>
                  <a:srgbClr val="161D2C"/>
                </a:solidFill>
                <a:latin typeface="Segoe UI Semilight" charset="0"/>
                <a:ea typeface="Segoe UI Semilight" charset="0"/>
                <a:cs typeface="Segoe UI Semilight" charset="0"/>
              </a:rPr>
              <a:t>and expertise</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How quickly work is integrated</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Quality of reviews of work contributed by team members</a:t>
            </a:r>
          </a:p>
          <a:p>
            <a:pPr marL="300038" indent="-285750">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Network metrics that show who is connected to whom and how</a:t>
            </a:r>
          </a:p>
        </p:txBody>
      </p:sp>
      <p:pic>
        <p:nvPicPr>
          <p:cNvPr id="17" name="Picture 16"/>
          <p:cNvPicPr>
            <a:picLocks noChangeAspect="1"/>
          </p:cNvPicPr>
          <p:nvPr/>
        </p:nvPicPr>
        <p:blipFill>
          <a:blip r:embed="rId3"/>
          <a:stretch>
            <a:fillRect/>
          </a:stretch>
        </p:blipFill>
        <p:spPr>
          <a:xfrm>
            <a:off x="4966" y="22998"/>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46895"/>
            <a:ext cx="3414093" cy="738664"/>
          </a:xfrm>
          <a:prstGeom prst="rect">
            <a:avLst/>
          </a:prstGeom>
        </p:spPr>
        <p:txBody>
          <a:bodyPr wrap="square" lIns="0" tIns="0" rIns="0" bIns="0">
            <a:spAutoFit/>
          </a:bodyPr>
          <a:lstStyle/>
          <a:p>
            <a:r>
              <a:rPr lang="en-US" sz="1600" b="1" dirty="0">
                <a:solidFill>
                  <a:schemeClr val="bg1"/>
                </a:solidFill>
                <a:latin typeface="Segoe UI" charset="0"/>
                <a:ea typeface="Segoe UI" charset="0"/>
                <a:cs typeface="Segoe UI" charset="0"/>
              </a:rPr>
              <a:t>Communication and collaboration</a:t>
            </a:r>
          </a:p>
          <a:p>
            <a:r>
              <a:rPr lang="en-US" sz="1600" dirty="0">
                <a:solidFill>
                  <a:schemeClr val="bg1"/>
                </a:solidFill>
                <a:latin typeface="Segoe UI Semilight" charset="0"/>
                <a:ea typeface="Segoe UI Semilight" charset="0"/>
                <a:cs typeface="Segoe UI Semilight" charset="0"/>
              </a:rPr>
              <a:t>capture how people and teams communicate and work together.</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3785568"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FFB2BE"/>
                </a:solidFill>
                <a:latin typeface="Segoe UI" charset="0"/>
                <a:ea typeface="Segoe UI" charset="0"/>
                <a:cs typeface="Segoe UI" charset="0"/>
              </a:rPr>
              <a:t>Communication and collaboration</a:t>
            </a:r>
            <a:endParaRPr lang="en-US" sz="3600" b="1" spc="0">
              <a:solidFill>
                <a:srgbClr val="FFB2BE"/>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A0F41C2C-1023-0749-8EC7-5E615B62FBAA}"/>
              </a:ext>
            </a:extLst>
          </p:cNvPr>
          <p:cNvGrpSpPr>
            <a:grpSpLocks noChangeAspect="1"/>
          </p:cNvGrpSpPr>
          <p:nvPr/>
        </p:nvGrpSpPr>
        <p:grpSpPr>
          <a:xfrm>
            <a:off x="685236" y="908912"/>
            <a:ext cx="302297" cy="302281"/>
            <a:chOff x="5733330" y="913509"/>
            <a:chExt cx="887016" cy="887014"/>
          </a:xfrm>
        </p:grpSpPr>
        <p:sp>
          <p:nvSpPr>
            <p:cNvPr id="18" name="Rounded Rectangle 17">
              <a:extLst>
                <a:ext uri="{FF2B5EF4-FFF2-40B4-BE49-F238E27FC236}">
                  <a16:creationId xmlns:a16="http://schemas.microsoft.com/office/drawing/2014/main" id="{0AED1E54-FD7F-9E4C-82C7-DD7B202D1F4E}"/>
                </a:ext>
              </a:extLst>
            </p:cNvPr>
            <p:cNvSpPr/>
            <p:nvPr/>
          </p:nvSpPr>
          <p:spPr bwMode="auto">
            <a:xfrm>
              <a:off x="5733330" y="9135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Title 8">
              <a:extLst>
                <a:ext uri="{FF2B5EF4-FFF2-40B4-BE49-F238E27FC236}">
                  <a16:creationId xmlns:a16="http://schemas.microsoft.com/office/drawing/2014/main" id="{B0BB1E5D-0A7C-E345-84F0-344AA1AD76AF}"/>
                </a:ext>
              </a:extLst>
            </p:cNvPr>
            <p:cNvSpPr txBox="1">
              <a:spLocks/>
            </p:cNvSpPr>
            <p:nvPr/>
          </p:nvSpPr>
          <p:spPr>
            <a:xfrm>
              <a:off x="5802050"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C</a:t>
              </a:r>
            </a:p>
          </p:txBody>
        </p:sp>
      </p:grpSp>
      <p:sp>
        <p:nvSpPr>
          <p:cNvPr id="21" name="Rectangle 20">
            <a:extLst>
              <a:ext uri="{FF2B5EF4-FFF2-40B4-BE49-F238E27FC236}">
                <a16:creationId xmlns:a16="http://schemas.microsoft.com/office/drawing/2014/main" id="{9E94F172-6372-5947-BE2B-E1361660A99A}"/>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0B4F291B-56B1-0449-BAFF-2E144DE75A2B}"/>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2378936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5055079" y="1793874"/>
            <a:ext cx="7376430" cy="2726367"/>
          </a:xfrm>
          <a:prstGeom prst="rect">
            <a:avLst/>
          </a:prstGeom>
          <a:gradFill>
            <a:gsLst>
              <a:gs pos="60000">
                <a:srgbClr val="D0CAFF"/>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5344573" y="2095544"/>
            <a:ext cx="3851185" cy="2123658"/>
          </a:xfrm>
          <a:prstGeom prst="rect">
            <a:avLst/>
          </a:prstGeom>
        </p:spPr>
        <p:txBody>
          <a:bodyPr wrap="square">
            <a:spAutoFit/>
          </a:bodyPr>
          <a:lstStyle/>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Number of handoffs in a process; number of handoffs across different teams in a process</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Perceived ability to stay in flow and complete work </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Interruptions</a:t>
            </a:r>
          </a:p>
          <a:p>
            <a:pPr marL="300038" indent="-285750" fontAlgn="base">
              <a:spcAft>
                <a:spcPts val="800"/>
              </a:spcAft>
              <a:buClr>
                <a:schemeClr val="bg1"/>
              </a:buClr>
              <a:buFont typeface="Arial" panose="020B0604020202020204" pitchFamily="34" charset="0"/>
              <a:buChar char="•"/>
            </a:pPr>
            <a:r>
              <a:rPr lang="en-US" sz="1600" dirty="0">
                <a:solidFill>
                  <a:srgbClr val="161D2C"/>
                </a:solidFill>
                <a:latin typeface="Segoe UI Semilight" charset="0"/>
                <a:ea typeface="Segoe UI Semilight" charset="0"/>
                <a:cs typeface="Segoe UI Semilight" charset="0"/>
              </a:rPr>
              <a:t>Time measures through a system</a:t>
            </a:r>
          </a:p>
        </p:txBody>
      </p:sp>
      <p:pic>
        <p:nvPicPr>
          <p:cNvPr id="17" name="Picture 16"/>
          <p:cNvPicPr>
            <a:picLocks noChangeAspect="1"/>
          </p:cNvPicPr>
          <p:nvPr/>
        </p:nvPicPr>
        <p:blipFill>
          <a:blip r:embed="rId3"/>
          <a:stretch>
            <a:fillRect/>
          </a:stretch>
        </p:blipFill>
        <p:spPr>
          <a:xfrm>
            <a:off x="4966" y="22997"/>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2946895"/>
            <a:ext cx="3168030" cy="1231106"/>
          </a:xfrm>
          <a:prstGeom prst="rect">
            <a:avLst/>
          </a:prstGeom>
        </p:spPr>
        <p:txBody>
          <a:bodyPr wrap="square" lIns="0" tIns="0" rIns="0" bIns="0">
            <a:spAutoFit/>
          </a:bodyPr>
          <a:lstStyle/>
          <a:p>
            <a:r>
              <a:rPr lang="en-US" sz="1600" b="1">
                <a:solidFill>
                  <a:schemeClr val="bg1"/>
                </a:solidFill>
                <a:latin typeface="Segoe UI" charset="0"/>
                <a:ea typeface="Segoe UI" charset="0"/>
                <a:cs typeface="Segoe UI" charset="0"/>
              </a:rPr>
              <a:t>Efficiency and flow</a:t>
            </a:r>
          </a:p>
          <a:p>
            <a:r>
              <a:rPr lang="en-US" sz="1600" dirty="0">
                <a:solidFill>
                  <a:schemeClr val="bg1"/>
                </a:solidFill>
                <a:latin typeface="Segoe UI Semilight" charset="0"/>
                <a:ea typeface="Segoe UI Semilight" charset="0"/>
                <a:cs typeface="Segoe UI Semilight" charset="0"/>
              </a:rPr>
              <a:t>refer to how well developers and teams can make progress on their work or complete it without interruptions or delays.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5"/>
            <a:ext cx="2856880" cy="793966"/>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D0CAFF"/>
                </a:solidFill>
                <a:latin typeface="Segoe UI" charset="0"/>
                <a:ea typeface="Segoe UI" charset="0"/>
                <a:cs typeface="Segoe UI" charset="0"/>
              </a:rPr>
              <a:t>Efficiency and flow</a:t>
            </a:r>
            <a:endParaRPr lang="en-US" sz="3600" b="1" spc="0">
              <a:solidFill>
                <a:srgbClr val="D0CAFF"/>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9ED4F8E4-C81A-5A4B-AE3F-D5B6C265B100}"/>
              </a:ext>
            </a:extLst>
          </p:cNvPr>
          <p:cNvGrpSpPr>
            <a:grpSpLocks noChangeAspect="1"/>
          </p:cNvGrpSpPr>
          <p:nvPr/>
        </p:nvGrpSpPr>
        <p:grpSpPr>
          <a:xfrm>
            <a:off x="685236" y="908912"/>
            <a:ext cx="302297" cy="302281"/>
            <a:chOff x="5733330" y="913509"/>
            <a:chExt cx="887016" cy="887014"/>
          </a:xfrm>
        </p:grpSpPr>
        <p:sp>
          <p:nvSpPr>
            <p:cNvPr id="14" name="Rounded Rectangle 13">
              <a:extLst>
                <a:ext uri="{FF2B5EF4-FFF2-40B4-BE49-F238E27FC236}">
                  <a16:creationId xmlns:a16="http://schemas.microsoft.com/office/drawing/2014/main" id="{F26BBCCF-6BA2-BE4B-A1BB-606353E1E877}"/>
                </a:ext>
              </a:extLst>
            </p:cNvPr>
            <p:cNvSpPr/>
            <p:nvPr/>
          </p:nvSpPr>
          <p:spPr bwMode="auto">
            <a:xfrm>
              <a:off x="5733330" y="9135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8" name="Title 8">
              <a:extLst>
                <a:ext uri="{FF2B5EF4-FFF2-40B4-BE49-F238E27FC236}">
                  <a16:creationId xmlns:a16="http://schemas.microsoft.com/office/drawing/2014/main" id="{7640467E-49D5-4443-9A45-9E2812CE1DE6}"/>
                </a:ext>
              </a:extLst>
            </p:cNvPr>
            <p:cNvSpPr txBox="1">
              <a:spLocks/>
            </p:cNvSpPr>
            <p:nvPr/>
          </p:nvSpPr>
          <p:spPr>
            <a:xfrm>
              <a:off x="5818925" y="1004420"/>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2000" b="1" dirty="0">
                  <a:solidFill>
                    <a:srgbClr val="161E2C"/>
                  </a:solidFill>
                  <a:latin typeface="Segoe UI Semilight" charset="0"/>
                  <a:ea typeface="Segoe UI Semilight" charset="0"/>
                  <a:cs typeface="Segoe UI Semilight" charset="0"/>
                </a:rPr>
                <a:t>E</a:t>
              </a:r>
            </a:p>
          </p:txBody>
        </p:sp>
      </p:grpSp>
      <p:sp>
        <p:nvSpPr>
          <p:cNvPr id="20" name="Rectangle 19">
            <a:extLst>
              <a:ext uri="{FF2B5EF4-FFF2-40B4-BE49-F238E27FC236}">
                <a16:creationId xmlns:a16="http://schemas.microsoft.com/office/drawing/2014/main" id="{B84AC73C-1223-2F41-B764-60FC816FA089}"/>
              </a:ext>
            </a:extLst>
          </p:cNvPr>
          <p:cNvSpPr/>
          <p:nvPr/>
        </p:nvSpPr>
        <p:spPr bwMode="auto">
          <a:xfrm>
            <a:off x="5055079" y="1219284"/>
            <a:ext cx="7376430" cy="582681"/>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1BFA7FC0-C9D6-1748-ADA8-C23A8D4B7636}"/>
              </a:ext>
            </a:extLst>
          </p:cNvPr>
          <p:cNvSpPr/>
          <p:nvPr/>
        </p:nvSpPr>
        <p:spPr>
          <a:xfrm>
            <a:off x="5430838" y="1339224"/>
            <a:ext cx="411480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Metrics:</a:t>
            </a:r>
          </a:p>
        </p:txBody>
      </p:sp>
    </p:spTree>
    <p:extLst>
      <p:ext uri="{BB962C8B-B14F-4D97-AF65-F5344CB8AC3E}">
        <p14:creationId xmlns:p14="http://schemas.microsoft.com/office/powerpoint/2010/main" val="73079454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61D2C"/>
        </a:solidFill>
        <a:effectLst/>
      </p:bgPr>
    </p:bg>
    <p:spTree>
      <p:nvGrpSpPr>
        <p:cNvPr id="1" name=""/>
        <p:cNvGrpSpPr/>
        <p:nvPr/>
      </p:nvGrpSpPr>
      <p:grpSpPr>
        <a:xfrm>
          <a:off x="0" y="0"/>
          <a:ext cx="0" cy="0"/>
          <a:chOff x="0" y="0"/>
          <a:chExt cx="0" cy="0"/>
        </a:xfrm>
      </p:grpSpPr>
      <p:sp>
        <p:nvSpPr>
          <p:cNvPr id="5" name="Rectangle 4"/>
          <p:cNvSpPr/>
          <p:nvPr/>
        </p:nvSpPr>
        <p:spPr bwMode="auto">
          <a:xfrm>
            <a:off x="4079266" y="1589854"/>
            <a:ext cx="1729551" cy="748896"/>
          </a:xfrm>
          <a:prstGeom prst="rect">
            <a:avLst/>
          </a:prstGeom>
          <a:solidFill>
            <a:srgbClr val="D1E97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0" name="Rectangle 89"/>
          <p:cNvSpPr/>
          <p:nvPr/>
        </p:nvSpPr>
        <p:spPr bwMode="auto">
          <a:xfrm>
            <a:off x="5798020" y="1589854"/>
            <a:ext cx="1576667" cy="748896"/>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1" name="Rectangle 90"/>
          <p:cNvSpPr/>
          <p:nvPr/>
        </p:nvSpPr>
        <p:spPr bwMode="auto">
          <a:xfrm>
            <a:off x="7369565" y="1589854"/>
            <a:ext cx="2564437" cy="748896"/>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93" name="Rectangle 92"/>
          <p:cNvSpPr/>
          <p:nvPr/>
        </p:nvSpPr>
        <p:spPr bwMode="auto">
          <a:xfrm>
            <a:off x="9921548" y="1589854"/>
            <a:ext cx="2514928" cy="748896"/>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Rectangle 2"/>
          <p:cNvSpPr/>
          <p:nvPr/>
        </p:nvSpPr>
        <p:spPr bwMode="auto">
          <a:xfrm>
            <a:off x="1969320" y="1586544"/>
            <a:ext cx="2113210" cy="749850"/>
          </a:xfrm>
          <a:prstGeom prst="rect">
            <a:avLst/>
          </a:prstGeom>
          <a:solidFill>
            <a:srgbClr val="70E1B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2" name="Title 8">
            <a:extLst>
              <a:ext uri="{FF2B5EF4-FFF2-40B4-BE49-F238E27FC236}">
                <a16:creationId xmlns:a16="http://schemas.microsoft.com/office/drawing/2014/main" id="{69D6E71D-2C26-D84A-A0A7-AB4BD656B3E0}"/>
              </a:ext>
            </a:extLst>
          </p:cNvPr>
          <p:cNvSpPr txBox="1">
            <a:spLocks/>
          </p:cNvSpPr>
          <p:nvPr/>
        </p:nvSpPr>
        <p:spPr>
          <a:xfrm>
            <a:off x="629270" y="761405"/>
            <a:ext cx="6437574" cy="529361"/>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chemeClr val="bg1"/>
                </a:solidFill>
                <a:latin typeface="Segoe UI" charset="0"/>
                <a:ea typeface="Segoe UI" charset="0"/>
                <a:cs typeface="Segoe UI" charset="0"/>
              </a:rPr>
              <a:t>SPACE framework in action</a:t>
            </a:r>
          </a:p>
        </p:txBody>
      </p:sp>
      <p:sp>
        <p:nvSpPr>
          <p:cNvPr id="4" name="TextBox 3"/>
          <p:cNvSpPr txBox="1"/>
          <p:nvPr/>
        </p:nvSpPr>
        <p:spPr>
          <a:xfrm>
            <a:off x="529254" y="2298294"/>
            <a:ext cx="2471118" cy="664797"/>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Individual</a:t>
            </a:r>
          </a:p>
          <a:p>
            <a:r>
              <a:rPr lang="en-US" sz="1200">
                <a:solidFill>
                  <a:schemeClr val="bg1"/>
                </a:solidFill>
                <a:latin typeface="Segoe UI Semilight" charset="0"/>
                <a:ea typeface="Segoe UI Semilight" charset="0"/>
                <a:cs typeface="Segoe UI Semilight" charset="0"/>
              </a:rPr>
              <a:t>One person</a:t>
            </a:r>
          </a:p>
        </p:txBody>
      </p:sp>
      <p:cxnSp>
        <p:nvCxnSpPr>
          <p:cNvPr id="8" name="Straight Connector 7"/>
          <p:cNvCxnSpPr/>
          <p:nvPr/>
        </p:nvCxnSpPr>
        <p:spPr>
          <a:xfrm>
            <a:off x="629270" y="2336394"/>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629270" y="3657600"/>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29254" y="3657600"/>
            <a:ext cx="1456709" cy="849463"/>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Team or group</a:t>
            </a:r>
          </a:p>
          <a:p>
            <a:r>
              <a:rPr lang="en-US" sz="1200">
                <a:solidFill>
                  <a:schemeClr val="bg1"/>
                </a:solidFill>
                <a:latin typeface="Segoe UI Semilight" charset="0"/>
                <a:ea typeface="Segoe UI Semilight" charset="0"/>
                <a:cs typeface="Segoe UI Semilight" charset="0"/>
              </a:rPr>
              <a:t>People that work together</a:t>
            </a:r>
          </a:p>
        </p:txBody>
      </p:sp>
      <p:cxnSp>
        <p:nvCxnSpPr>
          <p:cNvPr id="20" name="Straight Connector 19"/>
          <p:cNvCxnSpPr/>
          <p:nvPr/>
        </p:nvCxnSpPr>
        <p:spPr>
          <a:xfrm>
            <a:off x="629270" y="4670476"/>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529254" y="4670476"/>
            <a:ext cx="1456709" cy="1403461"/>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System</a:t>
            </a:r>
          </a:p>
          <a:p>
            <a:r>
              <a:rPr lang="en-US" sz="1200">
                <a:solidFill>
                  <a:schemeClr val="bg1"/>
                </a:solidFill>
                <a:latin typeface="Segoe UI Semilight" charset="0"/>
                <a:ea typeface="Segoe UI Semilight" charset="0"/>
                <a:cs typeface="Segoe UI Semilight" charset="0"/>
              </a:rPr>
              <a:t>End-to-end work through a system (like a development pipeline)</a:t>
            </a:r>
          </a:p>
        </p:txBody>
      </p:sp>
      <p:sp>
        <p:nvSpPr>
          <p:cNvPr id="23" name="TextBox 22"/>
          <p:cNvSpPr txBox="1"/>
          <p:nvPr/>
        </p:nvSpPr>
        <p:spPr>
          <a:xfrm>
            <a:off x="1928278" y="1536629"/>
            <a:ext cx="2253656"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Satisfaction &amp; Well-being</a:t>
            </a:r>
          </a:p>
          <a:p>
            <a:r>
              <a:rPr lang="en-US" sz="1200" dirty="0">
                <a:solidFill>
                  <a:srgbClr val="161E2C"/>
                </a:solidFill>
                <a:latin typeface="Segoe UI Semilight" charset="0"/>
                <a:ea typeface="Segoe UI Semilight" charset="0"/>
                <a:cs typeface="Segoe UI Semilight" charset="0"/>
              </a:rPr>
              <a:t>How fulfilled, happy, and healthy one it</a:t>
            </a:r>
          </a:p>
        </p:txBody>
      </p:sp>
      <p:sp>
        <p:nvSpPr>
          <p:cNvPr id="24" name="TextBox 23"/>
          <p:cNvSpPr txBox="1"/>
          <p:nvPr/>
        </p:nvSpPr>
        <p:spPr>
          <a:xfrm>
            <a:off x="1970638" y="2298294"/>
            <a:ext cx="2471118"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Developer satisfaction</a:t>
            </a:r>
          </a:p>
          <a:p>
            <a:r>
              <a:rPr lang="en-US" sz="1200">
                <a:solidFill>
                  <a:schemeClr val="bg1"/>
                </a:solidFill>
                <a:latin typeface="Segoe UI Semilight" charset="0"/>
                <a:ea typeface="Segoe UI Semilight" charset="0"/>
                <a:cs typeface="Segoe UI Semilight" charset="0"/>
              </a:rPr>
              <a:t>Retention*</a:t>
            </a:r>
          </a:p>
          <a:p>
            <a:r>
              <a:rPr lang="en-US" sz="1200">
                <a:solidFill>
                  <a:schemeClr val="bg1"/>
                </a:solidFill>
                <a:latin typeface="Segoe UI Semilight" charset="0"/>
                <a:ea typeface="Segoe UI Semilight" charset="0"/>
                <a:cs typeface="Segoe UI Semilight" charset="0"/>
              </a:rPr>
              <a:t>Satisfaction with code </a:t>
            </a:r>
            <a:br>
              <a:rPr lang="en-US" sz="1200">
                <a:solidFill>
                  <a:schemeClr val="bg1"/>
                </a:solidFill>
                <a:latin typeface="Segoe UI Semilight" charset="0"/>
                <a:ea typeface="Segoe UI Semilight" charset="0"/>
                <a:cs typeface="Segoe UI Semilight" charset="0"/>
              </a:rPr>
            </a:br>
            <a:r>
              <a:rPr lang="en-US" sz="1200">
                <a:solidFill>
                  <a:schemeClr val="bg1"/>
                </a:solidFill>
                <a:latin typeface="Segoe UI Semilight" charset="0"/>
                <a:ea typeface="Segoe UI Semilight" charset="0"/>
                <a:cs typeface="Segoe UI Semilight" charset="0"/>
              </a:rPr>
              <a:t>reviews assigned</a:t>
            </a:r>
          </a:p>
          <a:p>
            <a:r>
              <a:rPr lang="en-US" sz="1200">
                <a:solidFill>
                  <a:schemeClr val="bg1"/>
                </a:solidFill>
                <a:latin typeface="Segoe UI Semilight" charset="0"/>
                <a:ea typeface="Segoe UI Semilight" charset="0"/>
                <a:cs typeface="Segoe UI Semilight" charset="0"/>
              </a:rPr>
              <a:t>Perception of code reviews</a:t>
            </a:r>
          </a:p>
        </p:txBody>
      </p:sp>
      <p:sp>
        <p:nvSpPr>
          <p:cNvPr id="25" name="TextBox 24"/>
          <p:cNvSpPr txBox="1"/>
          <p:nvPr/>
        </p:nvSpPr>
        <p:spPr>
          <a:xfrm>
            <a:off x="1970638" y="3661232"/>
            <a:ext cx="2471118"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Developer satisfaction</a:t>
            </a:r>
          </a:p>
          <a:p>
            <a:r>
              <a:rPr lang="en-US" sz="1200">
                <a:solidFill>
                  <a:schemeClr val="bg1"/>
                </a:solidFill>
                <a:latin typeface="Segoe UI Semilight" charset="0"/>
                <a:ea typeface="Segoe UI Semilight" charset="0"/>
                <a:cs typeface="Segoe UI Semilight" charset="0"/>
              </a:rPr>
              <a:t>Retention*</a:t>
            </a:r>
          </a:p>
        </p:txBody>
      </p:sp>
      <p:cxnSp>
        <p:nvCxnSpPr>
          <p:cNvPr id="27" name="Straight Connector 26"/>
          <p:cNvCxnSpPr/>
          <p:nvPr/>
        </p:nvCxnSpPr>
        <p:spPr>
          <a:xfrm>
            <a:off x="1969320" y="2532562"/>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969320" y="2726375"/>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969320" y="2903420"/>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1969320" y="3277996"/>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1969320" y="3895183"/>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969320" y="4088996"/>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70638" y="4677727"/>
            <a:ext cx="1815676"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Satisfaction with engineering system (e.g., CI/CD pipeline)</a:t>
            </a:r>
          </a:p>
        </p:txBody>
      </p:sp>
      <p:cxnSp>
        <p:nvCxnSpPr>
          <p:cNvPr id="34" name="Straight Connector 33"/>
          <p:cNvCxnSpPr/>
          <p:nvPr/>
        </p:nvCxnSpPr>
        <p:spPr>
          <a:xfrm>
            <a:off x="1969320" y="4911171"/>
            <a:ext cx="121141" cy="0"/>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1969320" y="1586544"/>
            <a:ext cx="0" cy="4457413"/>
          </a:xfrm>
          <a:prstGeom prst="line">
            <a:avLst/>
          </a:prstGeom>
          <a:ln>
            <a:solidFill>
              <a:srgbClr val="70E1B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4082531" y="1586544"/>
            <a:ext cx="0" cy="4457413"/>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030066" y="1536629"/>
            <a:ext cx="1441384"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Performance</a:t>
            </a:r>
          </a:p>
          <a:p>
            <a:r>
              <a:rPr lang="en-US" sz="1200" dirty="0">
                <a:solidFill>
                  <a:srgbClr val="161E2C"/>
                </a:solidFill>
                <a:latin typeface="Segoe UI Semilight" charset="0"/>
                <a:ea typeface="Segoe UI Semilight" charset="0"/>
                <a:cs typeface="Segoe UI Semilight" charset="0"/>
              </a:rPr>
              <a:t>An outcome of a process</a:t>
            </a:r>
          </a:p>
        </p:txBody>
      </p:sp>
      <p:sp>
        <p:nvSpPr>
          <p:cNvPr id="42" name="TextBox 41"/>
          <p:cNvSpPr txBox="1"/>
          <p:nvPr/>
        </p:nvSpPr>
        <p:spPr>
          <a:xfrm>
            <a:off x="4082531" y="2298294"/>
            <a:ext cx="1290623" cy="659238"/>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p:txBody>
      </p:sp>
      <p:sp>
        <p:nvSpPr>
          <p:cNvPr id="43" name="TextBox 42"/>
          <p:cNvSpPr txBox="1"/>
          <p:nvPr/>
        </p:nvSpPr>
        <p:spPr>
          <a:xfrm>
            <a:off x="4082531" y="3661232"/>
            <a:ext cx="1290623" cy="1034129"/>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a:p>
            <a:r>
              <a:rPr lang="en-US" sz="1200">
                <a:solidFill>
                  <a:schemeClr val="bg1"/>
                </a:solidFill>
                <a:latin typeface="Segoe UI Semilight" charset="0"/>
                <a:ea typeface="Segoe UI Semilight" charset="0"/>
                <a:cs typeface="Segoe UI Semilight" charset="0"/>
              </a:rPr>
              <a:t>Story points shipped*</a:t>
            </a:r>
          </a:p>
        </p:txBody>
      </p:sp>
      <p:sp>
        <p:nvSpPr>
          <p:cNvPr id="44" name="TextBox 43"/>
          <p:cNvSpPr txBox="1"/>
          <p:nvPr/>
        </p:nvSpPr>
        <p:spPr>
          <a:xfrm>
            <a:off x="4082530" y="4677727"/>
            <a:ext cx="1775095"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velocity</a:t>
            </a:r>
          </a:p>
          <a:p>
            <a:r>
              <a:rPr lang="en-US" sz="1200">
                <a:solidFill>
                  <a:schemeClr val="bg1"/>
                </a:solidFill>
                <a:latin typeface="Segoe UI Semilight" charset="0"/>
                <a:ea typeface="Segoe UI Semilight" charset="0"/>
                <a:cs typeface="Segoe UI Semilight" charset="0"/>
              </a:rPr>
              <a:t>Code review (acceptance rate)</a:t>
            </a:r>
          </a:p>
          <a:p>
            <a:r>
              <a:rPr lang="en-US" sz="1200">
                <a:solidFill>
                  <a:schemeClr val="bg1"/>
                </a:solidFill>
                <a:latin typeface="Segoe UI Semilight" charset="0"/>
                <a:ea typeface="Segoe UI Semilight" charset="0"/>
                <a:cs typeface="Segoe UI Semilight" charset="0"/>
              </a:rPr>
              <a:t>Customer satisfaction</a:t>
            </a:r>
          </a:p>
          <a:p>
            <a:r>
              <a:rPr lang="en-US" sz="1200">
                <a:solidFill>
                  <a:schemeClr val="bg1"/>
                </a:solidFill>
                <a:latin typeface="Segoe UI Semilight" charset="0"/>
                <a:ea typeface="Segoe UI Semilight" charset="0"/>
                <a:cs typeface="Segoe UI Semilight" charset="0"/>
              </a:rPr>
              <a:t>Reliability (uptime)</a:t>
            </a:r>
          </a:p>
        </p:txBody>
      </p:sp>
      <p:cxnSp>
        <p:nvCxnSpPr>
          <p:cNvPr id="45" name="Straight Connector 44"/>
          <p:cNvCxnSpPr/>
          <p:nvPr/>
        </p:nvCxnSpPr>
        <p:spPr>
          <a:xfrm>
            <a:off x="4082531" y="2532562"/>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4082531" y="3895183"/>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4082531" y="4265724"/>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4082531" y="4911171"/>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a:off x="4082531" y="5102418"/>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82531" y="5466983"/>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082531" y="5652254"/>
            <a:ext cx="121141" cy="0"/>
          </a:xfrm>
          <a:prstGeom prst="line">
            <a:avLst/>
          </a:prstGeom>
          <a:ln>
            <a:solidFill>
              <a:srgbClr val="D1E976"/>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5801955" y="1586544"/>
            <a:ext cx="0" cy="4457413"/>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744538" y="1536629"/>
            <a:ext cx="1570823" cy="849463"/>
          </a:xfrm>
          <a:prstGeom prst="rect">
            <a:avLst/>
          </a:prstGeom>
          <a:noFill/>
        </p:spPr>
        <p:txBody>
          <a:bodyPr wrap="square" lIns="182880" tIns="146304" rIns="182880" bIns="146304" rtlCol="0" anchor="ctr">
            <a:spAutoFit/>
          </a:bodyPr>
          <a:lstStyle/>
          <a:p>
            <a:r>
              <a:rPr lang="en-US" sz="1200" b="1">
                <a:solidFill>
                  <a:srgbClr val="161E2C"/>
                </a:solidFill>
                <a:latin typeface="Segoe UI" charset="0"/>
                <a:ea typeface="Segoe UI" charset="0"/>
                <a:cs typeface="Segoe UI" charset="0"/>
              </a:rPr>
              <a:t>Activity</a:t>
            </a:r>
          </a:p>
          <a:p>
            <a:r>
              <a:rPr lang="en-US" sz="1200">
                <a:solidFill>
                  <a:srgbClr val="161E2C"/>
                </a:solidFill>
                <a:latin typeface="Segoe UI Semilight" charset="0"/>
                <a:ea typeface="Segoe UI Semilight" charset="0"/>
                <a:cs typeface="Segoe UI Semilight" charset="0"/>
              </a:rPr>
              <a:t>The count of actions or outputs</a:t>
            </a:r>
          </a:p>
        </p:txBody>
      </p:sp>
      <p:sp>
        <p:nvSpPr>
          <p:cNvPr id="55" name="TextBox 54"/>
          <p:cNvSpPr txBox="1"/>
          <p:nvPr/>
        </p:nvSpPr>
        <p:spPr>
          <a:xfrm>
            <a:off x="5812082" y="2298294"/>
            <a:ext cx="1685665" cy="1218795"/>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Number of code reviews completed</a:t>
            </a:r>
          </a:p>
          <a:p>
            <a:r>
              <a:rPr lang="en-US" sz="1200">
                <a:solidFill>
                  <a:schemeClr val="bg1"/>
                </a:solidFill>
                <a:latin typeface="Segoe UI Semilight" charset="0"/>
                <a:ea typeface="Segoe UI Semilight" charset="0"/>
                <a:cs typeface="Segoe UI Semilight" charset="0"/>
              </a:rPr>
              <a:t>Coding time</a:t>
            </a:r>
          </a:p>
          <a:p>
            <a:r>
              <a:rPr lang="en-US" sz="1200">
                <a:solidFill>
                  <a:schemeClr val="bg1"/>
                </a:solidFill>
                <a:latin typeface="Segoe UI Semilight" charset="0"/>
                <a:ea typeface="Segoe UI Semilight" charset="0"/>
                <a:cs typeface="Segoe UI Semilight" charset="0"/>
              </a:rPr>
              <a:t># commits</a:t>
            </a:r>
          </a:p>
          <a:p>
            <a:r>
              <a:rPr lang="en-US" sz="1200">
                <a:solidFill>
                  <a:schemeClr val="bg1"/>
                </a:solidFill>
                <a:latin typeface="Segoe UI Semilight" charset="0"/>
                <a:ea typeface="Segoe UI Semilight" charset="0"/>
                <a:cs typeface="Segoe UI Semilight" charset="0"/>
              </a:rPr>
              <a:t>Lines of code*</a:t>
            </a:r>
          </a:p>
        </p:txBody>
      </p:sp>
      <p:cxnSp>
        <p:nvCxnSpPr>
          <p:cNvPr id="56" name="Straight Connector 55"/>
          <p:cNvCxnSpPr/>
          <p:nvPr/>
        </p:nvCxnSpPr>
        <p:spPr>
          <a:xfrm>
            <a:off x="5809754" y="2532562"/>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5809754" y="2902510"/>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5809754" y="3083998"/>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5809754" y="3265485"/>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5804529" y="3661232"/>
            <a:ext cx="1290623"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 story points completed*</a:t>
            </a:r>
          </a:p>
        </p:txBody>
      </p:sp>
      <p:cxnSp>
        <p:nvCxnSpPr>
          <p:cNvPr id="61" name="Straight Connector 60"/>
          <p:cNvCxnSpPr/>
          <p:nvPr/>
        </p:nvCxnSpPr>
        <p:spPr>
          <a:xfrm>
            <a:off x="5809754" y="3895183"/>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804529" y="4677727"/>
            <a:ext cx="1775095"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Frequency of deployments</a:t>
            </a:r>
          </a:p>
        </p:txBody>
      </p:sp>
      <p:cxnSp>
        <p:nvCxnSpPr>
          <p:cNvPr id="63" name="Straight Connector 62"/>
          <p:cNvCxnSpPr/>
          <p:nvPr/>
        </p:nvCxnSpPr>
        <p:spPr>
          <a:xfrm>
            <a:off x="5804530" y="4911171"/>
            <a:ext cx="121141" cy="0"/>
          </a:xfrm>
          <a:prstGeom prst="line">
            <a:avLst/>
          </a:prstGeom>
          <a:ln>
            <a:solidFill>
              <a:srgbClr val="E4B06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364560" y="1586544"/>
            <a:ext cx="0" cy="4457413"/>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315361" y="1536629"/>
            <a:ext cx="2674861"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Communication &amp; collaboration</a:t>
            </a:r>
          </a:p>
          <a:p>
            <a:r>
              <a:rPr lang="en-US" sz="1200" dirty="0">
                <a:solidFill>
                  <a:srgbClr val="161E2C"/>
                </a:solidFill>
                <a:latin typeface="Segoe UI Semilight" charset="0"/>
                <a:ea typeface="Segoe UI Semilight" charset="0"/>
                <a:cs typeface="Segoe UI Semilight" charset="0"/>
              </a:rPr>
              <a:t>How people talk and </a:t>
            </a:r>
            <a:br>
              <a:rPr lang="en-US" sz="1200" dirty="0">
                <a:solidFill>
                  <a:srgbClr val="161E2C"/>
                </a:solidFill>
                <a:latin typeface="Segoe UI Semilight" charset="0"/>
                <a:ea typeface="Segoe UI Semilight" charset="0"/>
                <a:cs typeface="Segoe UI Semilight" charset="0"/>
              </a:rPr>
            </a:br>
            <a:r>
              <a:rPr lang="en-US" sz="1200" dirty="0">
                <a:solidFill>
                  <a:srgbClr val="161E2C"/>
                </a:solidFill>
                <a:latin typeface="Segoe UI Semilight" charset="0"/>
                <a:ea typeface="Segoe UI Semilight" charset="0"/>
                <a:cs typeface="Segoe UI Semilight" charset="0"/>
              </a:rPr>
              <a:t>work together</a:t>
            </a:r>
          </a:p>
        </p:txBody>
      </p:sp>
      <p:sp>
        <p:nvSpPr>
          <p:cNvPr id="66" name="TextBox 65"/>
          <p:cNvSpPr txBox="1"/>
          <p:nvPr/>
        </p:nvSpPr>
        <p:spPr>
          <a:xfrm>
            <a:off x="7363905" y="2298294"/>
            <a:ext cx="2681795" cy="1403461"/>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score (quality or thoughtfulness)</a:t>
            </a:r>
          </a:p>
          <a:p>
            <a:r>
              <a:rPr lang="en-US" sz="1200">
                <a:solidFill>
                  <a:schemeClr val="bg1"/>
                </a:solidFill>
                <a:latin typeface="Segoe UI Semilight" charset="0"/>
                <a:ea typeface="Segoe UI Semilight" charset="0"/>
                <a:cs typeface="Segoe UI Semilight" charset="0"/>
              </a:rPr>
              <a:t>PR merge times</a:t>
            </a:r>
          </a:p>
          <a:p>
            <a:r>
              <a:rPr lang="en-US" sz="1200">
                <a:solidFill>
                  <a:schemeClr val="bg1"/>
                </a:solidFill>
                <a:latin typeface="Segoe UI Semilight" charset="0"/>
                <a:ea typeface="Segoe UI Semilight" charset="0"/>
                <a:cs typeface="Segoe UI Semilight" charset="0"/>
              </a:rPr>
              <a:t>Quality of meetings*</a:t>
            </a:r>
          </a:p>
          <a:p>
            <a:r>
              <a:rPr lang="en-US" sz="1200">
                <a:solidFill>
                  <a:schemeClr val="bg1"/>
                </a:solidFill>
                <a:latin typeface="Segoe UI Semilight" charset="0"/>
                <a:ea typeface="Segoe UI Semilight" charset="0"/>
                <a:cs typeface="Segoe UI Semilight" charset="0"/>
              </a:rPr>
              <a:t>Knowledge sharing, discoverability (quality of documentation)</a:t>
            </a:r>
          </a:p>
        </p:txBody>
      </p:sp>
      <p:cxnSp>
        <p:nvCxnSpPr>
          <p:cNvPr id="67" name="Straight Connector 66"/>
          <p:cNvCxnSpPr/>
          <p:nvPr/>
        </p:nvCxnSpPr>
        <p:spPr>
          <a:xfrm>
            <a:off x="7361577" y="2532562"/>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923876" y="1586544"/>
            <a:ext cx="0" cy="4457413"/>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9871411" y="1536629"/>
            <a:ext cx="2103024" cy="849463"/>
          </a:xfrm>
          <a:prstGeom prst="rect">
            <a:avLst/>
          </a:prstGeom>
          <a:noFill/>
        </p:spPr>
        <p:txBody>
          <a:bodyPr wrap="square" lIns="182880" tIns="146304" rIns="182880" bIns="146304" rtlCol="0" anchor="ctr">
            <a:spAutoFit/>
          </a:bodyPr>
          <a:lstStyle/>
          <a:p>
            <a:r>
              <a:rPr lang="en-US" sz="1200" b="1" dirty="0">
                <a:solidFill>
                  <a:srgbClr val="161E2C"/>
                </a:solidFill>
                <a:latin typeface="Segoe UI" charset="0"/>
                <a:ea typeface="Segoe UI" charset="0"/>
                <a:cs typeface="Segoe UI" charset="0"/>
              </a:rPr>
              <a:t>Efficiency &amp; flow</a:t>
            </a:r>
          </a:p>
          <a:p>
            <a:r>
              <a:rPr lang="en-US" sz="1200" dirty="0">
                <a:solidFill>
                  <a:srgbClr val="161E2C"/>
                </a:solidFill>
                <a:latin typeface="Segoe UI Semilight" charset="0"/>
                <a:ea typeface="Segoe UI Semilight" charset="0"/>
                <a:cs typeface="Segoe UI Semilight" charset="0"/>
              </a:rPr>
              <a:t>Doing work with minimal delays or interruptions</a:t>
            </a:r>
          </a:p>
        </p:txBody>
      </p:sp>
      <p:cxnSp>
        <p:nvCxnSpPr>
          <p:cNvPr id="70" name="Straight Connector 69"/>
          <p:cNvCxnSpPr/>
          <p:nvPr/>
        </p:nvCxnSpPr>
        <p:spPr>
          <a:xfrm>
            <a:off x="7361577" y="2898349"/>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7361577" y="3083998"/>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7361577" y="3265485"/>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9923875" y="2298294"/>
            <a:ext cx="2103025"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Productivity perception</a:t>
            </a:r>
          </a:p>
          <a:p>
            <a:r>
              <a:rPr lang="en-US" sz="1200">
                <a:solidFill>
                  <a:schemeClr val="bg1"/>
                </a:solidFill>
                <a:latin typeface="Segoe UI Semilight" charset="0"/>
                <a:ea typeface="Segoe UI Semilight" charset="0"/>
                <a:cs typeface="Segoe UI Semilight" charset="0"/>
              </a:rPr>
              <a:t>Lack of interruptions</a:t>
            </a:r>
          </a:p>
        </p:txBody>
      </p:sp>
      <p:cxnSp>
        <p:nvCxnSpPr>
          <p:cNvPr id="74" name="Straight Connector 73"/>
          <p:cNvCxnSpPr/>
          <p:nvPr/>
        </p:nvCxnSpPr>
        <p:spPr>
          <a:xfrm>
            <a:off x="9921547" y="2532562"/>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9921547" y="2722030"/>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a:off x="9921547" y="2907691"/>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7363904" y="3661232"/>
            <a:ext cx="2678783" cy="1034129"/>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PR merge times</a:t>
            </a:r>
          </a:p>
          <a:p>
            <a:r>
              <a:rPr lang="en-US" sz="1200">
                <a:solidFill>
                  <a:schemeClr val="bg1"/>
                </a:solidFill>
                <a:latin typeface="Segoe UI Semilight" charset="0"/>
                <a:ea typeface="Segoe UI Semilight" charset="0"/>
                <a:cs typeface="Segoe UI Semilight" charset="0"/>
              </a:rPr>
              <a:t>Quality of meetings*</a:t>
            </a:r>
          </a:p>
          <a:p>
            <a:r>
              <a:rPr lang="en-US" sz="1200">
                <a:solidFill>
                  <a:schemeClr val="bg1"/>
                </a:solidFill>
                <a:latin typeface="Segoe UI Semilight" charset="0"/>
                <a:ea typeface="Segoe UI Semilight" charset="0"/>
                <a:cs typeface="Segoe UI Semilight" charset="0"/>
              </a:rPr>
              <a:t>Knowledge sharing, discoverability (quality of documentation)</a:t>
            </a:r>
          </a:p>
        </p:txBody>
      </p:sp>
      <p:sp>
        <p:nvSpPr>
          <p:cNvPr id="78" name="TextBox 77"/>
          <p:cNvSpPr txBox="1"/>
          <p:nvPr/>
        </p:nvSpPr>
        <p:spPr>
          <a:xfrm>
            <a:off x="9923875" y="3661232"/>
            <a:ext cx="2103025"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Handoffs</a:t>
            </a:r>
          </a:p>
        </p:txBody>
      </p:sp>
      <p:sp>
        <p:nvSpPr>
          <p:cNvPr id="79" name="TextBox 78"/>
          <p:cNvSpPr txBox="1"/>
          <p:nvPr/>
        </p:nvSpPr>
        <p:spPr>
          <a:xfrm>
            <a:off x="7363905" y="4677727"/>
            <a:ext cx="2678782" cy="664797"/>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Knowledge sharing, discoverability (quality of documentation)</a:t>
            </a:r>
          </a:p>
        </p:txBody>
      </p:sp>
      <p:sp>
        <p:nvSpPr>
          <p:cNvPr id="80" name="TextBox 79"/>
          <p:cNvSpPr txBox="1"/>
          <p:nvPr/>
        </p:nvSpPr>
        <p:spPr>
          <a:xfrm>
            <a:off x="9923875" y="4677727"/>
            <a:ext cx="1775095" cy="849463"/>
          </a:xfrm>
          <a:prstGeom prst="rect">
            <a:avLst/>
          </a:prstGeom>
          <a:noFill/>
        </p:spPr>
        <p:txBody>
          <a:bodyPr wrap="square" lIns="182880" tIns="146304" rIns="182880" bIns="146304" rtlCol="0">
            <a:spAutoFit/>
          </a:bodyPr>
          <a:lstStyle/>
          <a:p>
            <a:r>
              <a:rPr lang="en-US" sz="1200">
                <a:solidFill>
                  <a:schemeClr val="bg1"/>
                </a:solidFill>
                <a:latin typeface="Segoe UI Semilight" charset="0"/>
                <a:ea typeface="Segoe UI Semilight" charset="0"/>
                <a:cs typeface="Segoe UI Semilight" charset="0"/>
              </a:rPr>
              <a:t>Code review timing</a:t>
            </a:r>
          </a:p>
          <a:p>
            <a:r>
              <a:rPr lang="en-US" sz="1200">
                <a:solidFill>
                  <a:schemeClr val="bg1"/>
                </a:solidFill>
                <a:latin typeface="Segoe UI Semilight" charset="0"/>
                <a:ea typeface="Segoe UI Semilight" charset="0"/>
                <a:cs typeface="Segoe UI Semilight" charset="0"/>
              </a:rPr>
              <a:t>Velocity/flow through the system</a:t>
            </a:r>
          </a:p>
        </p:txBody>
      </p:sp>
      <p:cxnSp>
        <p:nvCxnSpPr>
          <p:cNvPr id="81" name="Straight Connector 80"/>
          <p:cNvCxnSpPr/>
          <p:nvPr/>
        </p:nvCxnSpPr>
        <p:spPr>
          <a:xfrm>
            <a:off x="7361135" y="3895183"/>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9921547" y="3895183"/>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7361134" y="4911171"/>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9921547" y="4911171"/>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361135" y="4088996"/>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7361135" y="4265724"/>
            <a:ext cx="121141" cy="0"/>
          </a:xfrm>
          <a:prstGeom prst="line">
            <a:avLst/>
          </a:prstGeom>
          <a:ln>
            <a:solidFill>
              <a:srgbClr val="FFB2BE"/>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9921547" y="4086549"/>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9921547" y="5102418"/>
            <a:ext cx="121141" cy="0"/>
          </a:xfrm>
          <a:prstGeom prst="line">
            <a:avLst/>
          </a:prstGeom>
          <a:ln>
            <a:solidFill>
              <a:srgbClr val="D0CAFF"/>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629270" y="6043957"/>
            <a:ext cx="11807205"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8" name="TextBox 97"/>
          <p:cNvSpPr txBox="1"/>
          <p:nvPr/>
        </p:nvSpPr>
        <p:spPr>
          <a:xfrm>
            <a:off x="529254" y="6016391"/>
            <a:ext cx="7619529" cy="449354"/>
          </a:xfrm>
          <a:prstGeom prst="rect">
            <a:avLst/>
          </a:prstGeom>
          <a:noFill/>
        </p:spPr>
        <p:txBody>
          <a:bodyPr wrap="square" lIns="182880" tIns="146304" rIns="182880" bIns="146304" rtlCol="0">
            <a:spAutoFit/>
          </a:bodyPr>
          <a:lstStyle/>
          <a:p>
            <a:r>
              <a:rPr lang="en-US" sz="1000" i="1">
                <a:solidFill>
                  <a:schemeClr val="bg1"/>
                </a:solidFill>
                <a:latin typeface="Segoe UI Semilight" charset="0"/>
                <a:ea typeface="Segoe UI Semilight" charset="0"/>
                <a:cs typeface="Segoe UI Semilight" charset="0"/>
              </a:rPr>
              <a:t>* Use these metrics with (even more) caution </a:t>
            </a:r>
            <a:r>
              <a:rPr lang="mr-IN" sz="1000" i="1" dirty="0">
                <a:solidFill>
                  <a:schemeClr val="bg1"/>
                </a:solidFill>
                <a:latin typeface="Segoe UI Semilight" charset="0"/>
                <a:ea typeface="Segoe UI Semilight" charset="0"/>
                <a:cs typeface="Segoe UI Semilight" charset="0"/>
              </a:rPr>
              <a:t>–</a:t>
            </a:r>
            <a:r>
              <a:rPr lang="en-US" sz="1000" i="1" dirty="0">
                <a:solidFill>
                  <a:schemeClr val="bg1"/>
                </a:solidFill>
                <a:latin typeface="Segoe UI Semilight" charset="0"/>
                <a:ea typeface="Segoe UI Semilight" charset="0"/>
                <a:cs typeface="Segoe UI Semilight" charset="0"/>
              </a:rPr>
              <a:t> they can proxy more things.</a:t>
            </a:r>
          </a:p>
        </p:txBody>
      </p:sp>
      <p:sp>
        <p:nvSpPr>
          <p:cNvPr id="89" name="TextBox 88"/>
          <p:cNvSpPr txBox="1"/>
          <p:nvPr/>
        </p:nvSpPr>
        <p:spPr>
          <a:xfrm>
            <a:off x="529254" y="1981662"/>
            <a:ext cx="2471118" cy="480131"/>
          </a:xfrm>
          <a:prstGeom prst="rect">
            <a:avLst/>
          </a:prstGeom>
          <a:noFill/>
        </p:spPr>
        <p:txBody>
          <a:bodyPr wrap="square" lIns="182880" tIns="146304" rIns="182880" bIns="146304" rtlCol="0">
            <a:spAutoFit/>
          </a:bodyPr>
          <a:lstStyle/>
          <a:p>
            <a:r>
              <a:rPr lang="en-US" sz="1200" b="1">
                <a:solidFill>
                  <a:schemeClr val="bg1"/>
                </a:solidFill>
                <a:latin typeface="Segoe UI" charset="0"/>
                <a:ea typeface="Segoe UI" charset="0"/>
                <a:cs typeface="Segoe UI" charset="0"/>
              </a:rPr>
              <a:t>Level</a:t>
            </a:r>
            <a:endParaRPr lang="en-US" sz="1200">
              <a:solidFill>
                <a:schemeClr val="bg1"/>
              </a:solidFill>
            </a:endParaRPr>
          </a:p>
        </p:txBody>
      </p:sp>
    </p:spTree>
    <p:extLst>
      <p:ext uri="{BB962C8B-B14F-4D97-AF65-F5344CB8AC3E}">
        <p14:creationId xmlns:p14="http://schemas.microsoft.com/office/powerpoint/2010/main" val="424899421"/>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477A1685-594E-0B40-8822-BEDA3131A09F}"/>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564358"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01: measuring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S, C, and E</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4"/>
            <a:ext cx="346997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engineering system</a:t>
            </a:r>
            <a:endParaRPr lang="en-US" sz="1600" b="1"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228705"/>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217768"/>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Activity</a:t>
            </a: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095194"/>
            <a:ext cx="33538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Communication and collaboration</a:t>
            </a:r>
          </a:p>
          <a:p>
            <a:r>
              <a:rPr lang="en-US" sz="1600" dirty="0">
                <a:solidFill>
                  <a:schemeClr val="bg1"/>
                </a:solidFill>
                <a:latin typeface="Segoe UI"/>
                <a:ea typeface="Segoe UI" charset="0"/>
                <a:cs typeface="Segoe UI"/>
              </a:rPr>
              <a:t>1:1s</a:t>
            </a:r>
            <a:endParaRPr lang="en-US" sz="1600" dirty="0">
              <a:solidFill>
                <a:schemeClr val="bg1"/>
              </a:solidFill>
              <a:latin typeface="Segoe UI" charset="0"/>
              <a:ea typeface="Segoe UI" charset="0"/>
              <a:cs typeface="Segoe UI" charset="0"/>
            </a:endParaRPr>
          </a:p>
        </p:txBody>
      </p:sp>
      <p:sp>
        <p:nvSpPr>
          <p:cNvPr id="23" name="Rectangle 22">
            <a:extLst>
              <a:ext uri="{FF2B5EF4-FFF2-40B4-BE49-F238E27FC236}">
                <a16:creationId xmlns:a16="http://schemas.microsoft.com/office/drawing/2014/main" id="{BCBF3059-2EB8-B043-B66C-0D15D523D7FF}"/>
              </a:ext>
            </a:extLst>
          </p:cNvPr>
          <p:cNvSpPr/>
          <p:nvPr/>
        </p:nvSpPr>
        <p:spPr>
          <a:xfrm>
            <a:off x="6937128" y="4966884"/>
            <a:ext cx="2934795" cy="738664"/>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ea typeface="Segoe UI" charset="0"/>
                <a:cs typeface="Segoe UI"/>
              </a:rPr>
              <a:t>Handoffs</a:t>
            </a:r>
            <a:endParaRPr lang="en-US" sz="1600" dirty="0">
              <a:solidFill>
                <a:schemeClr val="bg1"/>
              </a:solidFill>
              <a:latin typeface="Segoe UI"/>
              <a:ea typeface="Segoe UI" charset="0"/>
              <a:cs typeface="Segoe UI" charset="0"/>
            </a:endParaRPr>
          </a:p>
          <a:p>
            <a:r>
              <a:rPr lang="en-US" sz="1600" dirty="0">
                <a:solidFill>
                  <a:schemeClr val="bg1"/>
                </a:solidFill>
                <a:latin typeface="Segoe UI"/>
                <a:ea typeface="Segoe UI" charset="0"/>
                <a:cs typeface="Segoe UI"/>
              </a:rPr>
              <a:t>Flow through the system</a:t>
            </a:r>
            <a:endParaRPr lang="en-US" sz="1600" dirty="0">
              <a:solidFill>
                <a:schemeClr val="bg1"/>
              </a:solidFill>
              <a:latin typeface="Segoe UI"/>
              <a:ea typeface="Segoe UI" charset="0"/>
              <a:cs typeface="Segoe UI" charset="0"/>
            </a:endParaRPr>
          </a:p>
        </p:txBody>
      </p:sp>
      <p:grpSp>
        <p:nvGrpSpPr>
          <p:cNvPr id="24" name="Group 23">
            <a:extLst>
              <a:ext uri="{FF2B5EF4-FFF2-40B4-BE49-F238E27FC236}">
                <a16:creationId xmlns:a16="http://schemas.microsoft.com/office/drawing/2014/main" id="{F539C2CA-0BD0-904A-AE61-740B78522A0F}"/>
              </a:ext>
            </a:extLst>
          </p:cNvPr>
          <p:cNvGrpSpPr/>
          <p:nvPr/>
        </p:nvGrpSpPr>
        <p:grpSpPr>
          <a:xfrm>
            <a:off x="5733330" y="913509"/>
            <a:ext cx="887016" cy="887014"/>
            <a:chOff x="5733330" y="913509"/>
            <a:chExt cx="887016" cy="887014"/>
          </a:xfrm>
        </p:grpSpPr>
        <p:sp>
          <p:nvSpPr>
            <p:cNvPr id="25" name="Rounded Rectangle 24">
              <a:extLst>
                <a:ext uri="{FF2B5EF4-FFF2-40B4-BE49-F238E27FC236}">
                  <a16:creationId xmlns:a16="http://schemas.microsoft.com/office/drawing/2014/main" id="{8F517B84-AE28-314E-973C-71775B15558E}"/>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6" name="Title 8">
              <a:extLst>
                <a:ext uri="{FF2B5EF4-FFF2-40B4-BE49-F238E27FC236}">
                  <a16:creationId xmlns:a16="http://schemas.microsoft.com/office/drawing/2014/main" id="{E223D964-DE2C-1944-A71E-D4CBD56F447E}"/>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27" name="Group 26">
            <a:extLst>
              <a:ext uri="{FF2B5EF4-FFF2-40B4-BE49-F238E27FC236}">
                <a16:creationId xmlns:a16="http://schemas.microsoft.com/office/drawing/2014/main" id="{BC128381-E6A4-2642-AF80-9D0C3FCE7C9D}"/>
              </a:ext>
            </a:extLst>
          </p:cNvPr>
          <p:cNvGrpSpPr/>
          <p:nvPr/>
        </p:nvGrpSpPr>
        <p:grpSpPr>
          <a:xfrm>
            <a:off x="5733330" y="1908309"/>
            <a:ext cx="887016" cy="887014"/>
            <a:chOff x="5733330" y="1908309"/>
            <a:chExt cx="887016" cy="887014"/>
          </a:xfrm>
        </p:grpSpPr>
        <p:sp>
          <p:nvSpPr>
            <p:cNvPr id="28" name="Rounded Rectangle 27">
              <a:extLst>
                <a:ext uri="{FF2B5EF4-FFF2-40B4-BE49-F238E27FC236}">
                  <a16:creationId xmlns:a16="http://schemas.microsoft.com/office/drawing/2014/main" id="{B699D10A-18A4-C048-87A2-94292B1AE27B}"/>
                </a:ext>
              </a:extLst>
            </p:cNvPr>
            <p:cNvSpPr/>
            <p:nvPr/>
          </p:nvSpPr>
          <p:spPr bwMode="auto">
            <a:xfrm>
              <a:off x="5733330" y="19083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9" name="Title 8">
              <a:extLst>
                <a:ext uri="{FF2B5EF4-FFF2-40B4-BE49-F238E27FC236}">
                  <a16:creationId xmlns:a16="http://schemas.microsoft.com/office/drawing/2014/main" id="{7FF2ED91-ED16-184E-A7C3-B37B17BAEEC9}"/>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30" name="Group 29">
            <a:extLst>
              <a:ext uri="{FF2B5EF4-FFF2-40B4-BE49-F238E27FC236}">
                <a16:creationId xmlns:a16="http://schemas.microsoft.com/office/drawing/2014/main" id="{C2447E7E-DBFB-8F48-BF9C-1B4A5131B245}"/>
              </a:ext>
            </a:extLst>
          </p:cNvPr>
          <p:cNvGrpSpPr/>
          <p:nvPr/>
        </p:nvGrpSpPr>
        <p:grpSpPr>
          <a:xfrm>
            <a:off x="5733330" y="2903109"/>
            <a:ext cx="887016" cy="887014"/>
            <a:chOff x="5733330" y="2903109"/>
            <a:chExt cx="887016" cy="887014"/>
          </a:xfrm>
        </p:grpSpPr>
        <p:sp>
          <p:nvSpPr>
            <p:cNvPr id="42" name="Rounded Rectangle 41">
              <a:extLst>
                <a:ext uri="{FF2B5EF4-FFF2-40B4-BE49-F238E27FC236}">
                  <a16:creationId xmlns:a16="http://schemas.microsoft.com/office/drawing/2014/main" id="{4F985312-AC85-1F4A-9655-8D3C87A3408C}"/>
                </a:ext>
              </a:extLst>
            </p:cNvPr>
            <p:cNvSpPr/>
            <p:nvPr/>
          </p:nvSpPr>
          <p:spPr bwMode="auto">
            <a:xfrm>
              <a:off x="5733330" y="29031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Title 8">
              <a:extLst>
                <a:ext uri="{FF2B5EF4-FFF2-40B4-BE49-F238E27FC236}">
                  <a16:creationId xmlns:a16="http://schemas.microsoft.com/office/drawing/2014/main" id="{88DFCADC-F8BD-7942-A35F-AF0ED5DBB30F}"/>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4" name="Group 43">
            <a:extLst>
              <a:ext uri="{FF2B5EF4-FFF2-40B4-BE49-F238E27FC236}">
                <a16:creationId xmlns:a16="http://schemas.microsoft.com/office/drawing/2014/main" id="{1A272857-B997-E740-80A6-027987EA9AA8}"/>
              </a:ext>
            </a:extLst>
          </p:cNvPr>
          <p:cNvGrpSpPr/>
          <p:nvPr/>
        </p:nvGrpSpPr>
        <p:grpSpPr>
          <a:xfrm>
            <a:off x="5733330" y="3897909"/>
            <a:ext cx="887016" cy="887014"/>
            <a:chOff x="5733330" y="3897909"/>
            <a:chExt cx="887016" cy="887014"/>
          </a:xfrm>
        </p:grpSpPr>
        <p:sp>
          <p:nvSpPr>
            <p:cNvPr id="45" name="Rounded Rectangle 44">
              <a:extLst>
                <a:ext uri="{FF2B5EF4-FFF2-40B4-BE49-F238E27FC236}">
                  <a16:creationId xmlns:a16="http://schemas.microsoft.com/office/drawing/2014/main" id="{38D58218-AEC2-6249-AFE5-12DE2E89FD26}"/>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Title 8">
              <a:extLst>
                <a:ext uri="{FF2B5EF4-FFF2-40B4-BE49-F238E27FC236}">
                  <a16:creationId xmlns:a16="http://schemas.microsoft.com/office/drawing/2014/main" id="{6991521E-B97F-5240-8EB8-712C2800A9A3}"/>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48" name="Group 47">
            <a:extLst>
              <a:ext uri="{FF2B5EF4-FFF2-40B4-BE49-F238E27FC236}">
                <a16:creationId xmlns:a16="http://schemas.microsoft.com/office/drawing/2014/main" id="{A695EE93-31CC-4F46-9283-26E9C18A4D1D}"/>
              </a:ext>
            </a:extLst>
          </p:cNvPr>
          <p:cNvGrpSpPr/>
          <p:nvPr/>
        </p:nvGrpSpPr>
        <p:grpSpPr>
          <a:xfrm>
            <a:off x="5733330" y="4892709"/>
            <a:ext cx="887016" cy="887014"/>
            <a:chOff x="5733330" y="4892709"/>
            <a:chExt cx="887016" cy="887014"/>
          </a:xfrm>
        </p:grpSpPr>
        <p:sp>
          <p:nvSpPr>
            <p:cNvPr id="49" name="Rounded Rectangle 48">
              <a:extLst>
                <a:ext uri="{FF2B5EF4-FFF2-40B4-BE49-F238E27FC236}">
                  <a16:creationId xmlns:a16="http://schemas.microsoft.com/office/drawing/2014/main" id="{6E7DD991-836E-3843-99A5-C65D167E135B}"/>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Title 8">
              <a:extLst>
                <a:ext uri="{FF2B5EF4-FFF2-40B4-BE49-F238E27FC236}">
                  <a16:creationId xmlns:a16="http://schemas.microsoft.com/office/drawing/2014/main" id="{01747FD4-51D5-5542-B8D5-CAB682687B93}"/>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spTree>
    <p:extLst>
      <p:ext uri="{BB962C8B-B14F-4D97-AF65-F5344CB8AC3E}">
        <p14:creationId xmlns:p14="http://schemas.microsoft.com/office/powerpoint/2010/main" val="11543811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0" name="Straight Connector 49">
            <a:extLst>
              <a:ext uri="{FF2B5EF4-FFF2-40B4-BE49-F238E27FC236}">
                <a16:creationId xmlns:a16="http://schemas.microsoft.com/office/drawing/2014/main" id="{7DAC5FD8-8104-1547-B7BB-CDBCF5D395C6}"/>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3" name="Picture 42"/>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548592"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02: measuring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S, A, and E</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5"/>
            <a:ext cx="3352326"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engineering system</a:t>
            </a:r>
            <a:endParaRPr lang="en-US" sz="1600"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228705"/>
            <a:ext cx="1748928"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100394"/>
            <a:ext cx="3240111"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Activity</a:t>
            </a:r>
          </a:p>
          <a:p>
            <a:r>
              <a:rPr lang="en-US" sz="1600" dirty="0">
                <a:solidFill>
                  <a:schemeClr val="bg1"/>
                </a:solidFill>
                <a:latin typeface="Segoe UI"/>
                <a:ea typeface="Segoe UI" charset="0"/>
                <a:cs typeface="Segoe UI"/>
              </a:rPr>
              <a:t>Number of commits</a:t>
            </a:r>
            <a:endParaRPr lang="en-US" sz="1600" dirty="0">
              <a:solidFill>
                <a:schemeClr val="bg1"/>
              </a:solidFill>
              <a:latin typeface="Segoe UI"/>
              <a:ea typeface="Segoe UI" charset="0"/>
              <a:cs typeface="Segoe UI" charset="0"/>
            </a:endParaRP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221096"/>
            <a:ext cx="3353895" cy="246221"/>
          </a:xfrm>
          <a:prstGeom prst="rect">
            <a:avLst/>
          </a:prstGeom>
        </p:spPr>
        <p:txBody>
          <a:bodyPr wrap="square" lIns="0" tIns="0" rIns="0" bIns="0" anchor="ctr">
            <a:spAutoFit/>
          </a:bodyPr>
          <a:lstStyle/>
          <a:p>
            <a:r>
              <a:rPr lang="en-US" sz="1600" b="1" dirty="0">
                <a:solidFill>
                  <a:srgbClr val="4B505A"/>
                </a:solidFill>
                <a:latin typeface="Segoe UI" charset="0"/>
                <a:ea typeface="Segoe UI" charset="0"/>
                <a:cs typeface="Segoe UI" charset="0"/>
              </a:rPr>
              <a:t>Communication and collaboration</a:t>
            </a:r>
          </a:p>
        </p:txBody>
      </p:sp>
      <p:sp>
        <p:nvSpPr>
          <p:cNvPr id="23" name="Rectangle 22">
            <a:extLst>
              <a:ext uri="{FF2B5EF4-FFF2-40B4-BE49-F238E27FC236}">
                <a16:creationId xmlns:a16="http://schemas.microsoft.com/office/drawing/2014/main" id="{BCBF3059-2EB8-B043-B66C-0D15D523D7FF}"/>
              </a:ext>
            </a:extLst>
          </p:cNvPr>
          <p:cNvSpPr/>
          <p:nvPr/>
        </p:nvSpPr>
        <p:spPr>
          <a:xfrm>
            <a:off x="6937128" y="4966885"/>
            <a:ext cx="3352326" cy="738664"/>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ea typeface="Segoe UI" charset="0"/>
                <a:cs typeface="Segoe UI"/>
              </a:rPr>
              <a:t>Lack of interruptions in coding time</a:t>
            </a:r>
          </a:p>
          <a:p>
            <a:r>
              <a:rPr lang="en-US" sz="1600" dirty="0">
                <a:solidFill>
                  <a:schemeClr val="bg1"/>
                </a:solidFill>
                <a:latin typeface="Segoe UI"/>
                <a:ea typeface="Segoe UI" charset="0"/>
                <a:cs typeface="Segoe UI"/>
              </a:rPr>
              <a:t>Flow through the system</a:t>
            </a:r>
            <a:endParaRPr lang="en-US" sz="1600" dirty="0">
              <a:solidFill>
                <a:schemeClr val="bg1"/>
              </a:solidFill>
              <a:latin typeface="Segoe UI"/>
              <a:ea typeface="Segoe UI" charset="0"/>
              <a:cs typeface="Segoe UI" charset="0"/>
            </a:endParaRPr>
          </a:p>
        </p:txBody>
      </p:sp>
      <p:grpSp>
        <p:nvGrpSpPr>
          <p:cNvPr id="2" name="Group 1">
            <a:extLst>
              <a:ext uri="{FF2B5EF4-FFF2-40B4-BE49-F238E27FC236}">
                <a16:creationId xmlns:a16="http://schemas.microsoft.com/office/drawing/2014/main" id="{ABA2FC48-1B40-7444-833E-84ACE9B646D1}"/>
              </a:ext>
            </a:extLst>
          </p:cNvPr>
          <p:cNvGrpSpPr/>
          <p:nvPr/>
        </p:nvGrpSpPr>
        <p:grpSpPr>
          <a:xfrm>
            <a:off x="5734480" y="913509"/>
            <a:ext cx="887016" cy="4866214"/>
            <a:chOff x="4743844" y="913509"/>
            <a:chExt cx="887016" cy="4866214"/>
          </a:xfrm>
        </p:grpSpPr>
        <p:grpSp>
          <p:nvGrpSpPr>
            <p:cNvPr id="31" name="Group 30">
              <a:extLst>
                <a:ext uri="{FF2B5EF4-FFF2-40B4-BE49-F238E27FC236}">
                  <a16:creationId xmlns:a16="http://schemas.microsoft.com/office/drawing/2014/main" id="{66773ABC-D0DF-4B49-9EAC-324524001D48}"/>
                </a:ext>
              </a:extLst>
            </p:cNvPr>
            <p:cNvGrpSpPr/>
            <p:nvPr/>
          </p:nvGrpSpPr>
          <p:grpSpPr>
            <a:xfrm>
              <a:off x="4743844" y="913509"/>
              <a:ext cx="887016" cy="887014"/>
              <a:chOff x="5733330" y="913509"/>
              <a:chExt cx="887016" cy="887014"/>
            </a:xfrm>
          </p:grpSpPr>
          <p:sp>
            <p:nvSpPr>
              <p:cNvPr id="32" name="Rounded Rectangle 24">
                <a:extLst>
                  <a:ext uri="{FF2B5EF4-FFF2-40B4-BE49-F238E27FC236}">
                    <a16:creationId xmlns:a16="http://schemas.microsoft.com/office/drawing/2014/main" id="{13D51073-A7EE-C74C-89A6-855A129B3967}"/>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3" name="Title 8">
                <a:extLst>
                  <a:ext uri="{FF2B5EF4-FFF2-40B4-BE49-F238E27FC236}">
                    <a16:creationId xmlns:a16="http://schemas.microsoft.com/office/drawing/2014/main" id="{C47783BE-DEEF-A24E-ADDD-6BB95880A65C}"/>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34" name="Group 33">
              <a:extLst>
                <a:ext uri="{FF2B5EF4-FFF2-40B4-BE49-F238E27FC236}">
                  <a16:creationId xmlns:a16="http://schemas.microsoft.com/office/drawing/2014/main" id="{B05FD0CF-A76A-DB42-B1A5-DED54F83FF3F}"/>
                </a:ext>
              </a:extLst>
            </p:cNvPr>
            <p:cNvGrpSpPr/>
            <p:nvPr/>
          </p:nvGrpSpPr>
          <p:grpSpPr>
            <a:xfrm>
              <a:off x="4743844" y="1908309"/>
              <a:ext cx="887016" cy="887014"/>
              <a:chOff x="5733330" y="1908309"/>
              <a:chExt cx="887016" cy="887014"/>
            </a:xfrm>
          </p:grpSpPr>
          <p:sp>
            <p:nvSpPr>
              <p:cNvPr id="35" name="Rounded Rectangle 27">
                <a:extLst>
                  <a:ext uri="{FF2B5EF4-FFF2-40B4-BE49-F238E27FC236}">
                    <a16:creationId xmlns:a16="http://schemas.microsoft.com/office/drawing/2014/main" id="{A39A6C4C-7498-8F4E-B6E4-14DF3385CCBC}"/>
                  </a:ext>
                </a:extLst>
              </p:cNvPr>
              <p:cNvSpPr/>
              <p:nvPr/>
            </p:nvSpPr>
            <p:spPr bwMode="auto">
              <a:xfrm>
                <a:off x="5733330" y="19083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6" name="Title 8">
                <a:extLst>
                  <a:ext uri="{FF2B5EF4-FFF2-40B4-BE49-F238E27FC236}">
                    <a16:creationId xmlns:a16="http://schemas.microsoft.com/office/drawing/2014/main" id="{8BE0FC10-3C62-7940-912B-09A4E3D456A0}"/>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37" name="Group 36">
              <a:extLst>
                <a:ext uri="{FF2B5EF4-FFF2-40B4-BE49-F238E27FC236}">
                  <a16:creationId xmlns:a16="http://schemas.microsoft.com/office/drawing/2014/main" id="{A0B65120-3AF5-694D-B58D-8063072EA50E}"/>
                </a:ext>
              </a:extLst>
            </p:cNvPr>
            <p:cNvGrpSpPr/>
            <p:nvPr/>
          </p:nvGrpSpPr>
          <p:grpSpPr>
            <a:xfrm>
              <a:off x="4743844" y="2903109"/>
              <a:ext cx="887016" cy="887014"/>
              <a:chOff x="5733330" y="2903109"/>
              <a:chExt cx="887016" cy="887014"/>
            </a:xfrm>
          </p:grpSpPr>
          <p:sp>
            <p:nvSpPr>
              <p:cNvPr id="38" name="Rounded Rectangle 41">
                <a:extLst>
                  <a:ext uri="{FF2B5EF4-FFF2-40B4-BE49-F238E27FC236}">
                    <a16:creationId xmlns:a16="http://schemas.microsoft.com/office/drawing/2014/main" id="{CF421B9C-8001-7A4F-9AE8-F54BD3DCBC3C}"/>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Title 8">
                <a:extLst>
                  <a:ext uri="{FF2B5EF4-FFF2-40B4-BE49-F238E27FC236}">
                    <a16:creationId xmlns:a16="http://schemas.microsoft.com/office/drawing/2014/main" id="{1D86C86E-10C6-7141-BDFE-BE44BDB38F93}"/>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40" name="Group 39">
              <a:extLst>
                <a:ext uri="{FF2B5EF4-FFF2-40B4-BE49-F238E27FC236}">
                  <a16:creationId xmlns:a16="http://schemas.microsoft.com/office/drawing/2014/main" id="{64B71A0A-CF8E-BD48-AE8A-D3F91AD481BE}"/>
                </a:ext>
              </a:extLst>
            </p:cNvPr>
            <p:cNvGrpSpPr/>
            <p:nvPr/>
          </p:nvGrpSpPr>
          <p:grpSpPr>
            <a:xfrm>
              <a:off x="4743844" y="3897909"/>
              <a:ext cx="887016" cy="887014"/>
              <a:chOff x="5733330" y="3897909"/>
              <a:chExt cx="887016" cy="887014"/>
            </a:xfrm>
          </p:grpSpPr>
          <p:sp>
            <p:nvSpPr>
              <p:cNvPr id="51" name="Rounded Rectangle 44">
                <a:extLst>
                  <a:ext uri="{FF2B5EF4-FFF2-40B4-BE49-F238E27FC236}">
                    <a16:creationId xmlns:a16="http://schemas.microsoft.com/office/drawing/2014/main" id="{24D1EEFD-AB46-A348-B767-C4CAE6439A82}"/>
                  </a:ext>
                </a:extLst>
              </p:cNvPr>
              <p:cNvSpPr/>
              <p:nvPr/>
            </p:nvSpPr>
            <p:spPr bwMode="auto">
              <a:xfrm>
                <a:off x="5733330" y="3897909"/>
                <a:ext cx="887016" cy="887014"/>
              </a:xfrm>
              <a:prstGeom prst="rect">
                <a:avLst/>
              </a:prstGeom>
              <a:solidFill>
                <a:srgbClr val="4B505A"/>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2" name="Title 8">
                <a:extLst>
                  <a:ext uri="{FF2B5EF4-FFF2-40B4-BE49-F238E27FC236}">
                    <a16:creationId xmlns:a16="http://schemas.microsoft.com/office/drawing/2014/main" id="{6732E00F-926C-F540-BB55-113DA9EC7D80}"/>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53" name="Group 52">
              <a:extLst>
                <a:ext uri="{FF2B5EF4-FFF2-40B4-BE49-F238E27FC236}">
                  <a16:creationId xmlns:a16="http://schemas.microsoft.com/office/drawing/2014/main" id="{EB1C1626-F3A8-4A4D-8DDA-C5D3A0F26286}"/>
                </a:ext>
              </a:extLst>
            </p:cNvPr>
            <p:cNvGrpSpPr/>
            <p:nvPr/>
          </p:nvGrpSpPr>
          <p:grpSpPr>
            <a:xfrm>
              <a:off x="4743844" y="4892709"/>
              <a:ext cx="887016" cy="887014"/>
              <a:chOff x="5733330" y="4892709"/>
              <a:chExt cx="887016" cy="887014"/>
            </a:xfrm>
          </p:grpSpPr>
          <p:sp>
            <p:nvSpPr>
              <p:cNvPr id="54" name="Rounded Rectangle 48">
                <a:extLst>
                  <a:ext uri="{FF2B5EF4-FFF2-40B4-BE49-F238E27FC236}">
                    <a16:creationId xmlns:a16="http://schemas.microsoft.com/office/drawing/2014/main" id="{BEB6FBC7-9759-404A-B7E0-245696C4D17A}"/>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Title 8">
                <a:extLst>
                  <a:ext uri="{FF2B5EF4-FFF2-40B4-BE49-F238E27FC236}">
                    <a16:creationId xmlns:a16="http://schemas.microsoft.com/office/drawing/2014/main" id="{30CA308A-D1F0-4A46-A188-2778385C717A}"/>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881153044"/>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pic>
        <p:nvPicPr>
          <p:cNvPr id="27" name="Picture 26"/>
          <p:cNvPicPr>
            <a:picLocks noChangeAspect="1"/>
          </p:cNvPicPr>
          <p:nvPr/>
        </p:nvPicPr>
        <p:blipFill>
          <a:blip r:embed="rId3"/>
          <a:stretch>
            <a:fillRect/>
          </a:stretch>
        </p:blipFill>
        <p:spPr>
          <a:xfrm>
            <a:off x="174804" y="159405"/>
            <a:ext cx="12086866" cy="6675714"/>
          </a:xfrm>
          <a:prstGeom prst="rect">
            <a:avLst/>
          </a:prstGeom>
        </p:spPr>
      </p:pic>
      <p:sp>
        <p:nvSpPr>
          <p:cNvPr id="12" name="Title 15">
            <a:extLst>
              <a:ext uri="{FF2B5EF4-FFF2-40B4-BE49-F238E27FC236}">
                <a16:creationId xmlns:a16="http://schemas.microsoft.com/office/drawing/2014/main" id="{C928E299-0EF9-FE4C-958C-2F04B40D54CE}"/>
              </a:ext>
            </a:extLst>
          </p:cNvPr>
          <p:cNvSpPr txBox="1">
            <a:spLocks/>
          </p:cNvSpPr>
          <p:nvPr/>
        </p:nvSpPr>
        <p:spPr>
          <a:xfrm>
            <a:off x="3447046" y="2338211"/>
            <a:ext cx="8112588" cy="2517712"/>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spcAft>
                <a:spcPts val="600"/>
              </a:spcAft>
            </a:pPr>
            <a:r>
              <a:rPr lang="en-US" sz="8000" b="1">
                <a:solidFill>
                  <a:schemeClr val="bg1"/>
                </a:solidFill>
                <a:latin typeface="Segoe UI" charset="0"/>
                <a:ea typeface="Segoe UI" charset="0"/>
                <a:cs typeface="Segoe UI" charset="0"/>
              </a:rPr>
              <a:t>Developer </a:t>
            </a:r>
            <a:br>
              <a:rPr lang="en-US" sz="8000" b="1">
                <a:solidFill>
                  <a:schemeClr val="bg1"/>
                </a:solidFill>
                <a:latin typeface="Segoe UI" charset="0"/>
                <a:ea typeface="Segoe UI" charset="0"/>
                <a:cs typeface="Segoe UI" charset="0"/>
              </a:rPr>
            </a:br>
            <a:r>
              <a:rPr lang="en-US" sz="8000" b="1">
                <a:solidFill>
                  <a:schemeClr val="bg1"/>
                </a:solidFill>
                <a:latin typeface="Segoe UI" charset="0"/>
                <a:ea typeface="Segoe UI" charset="0"/>
                <a:cs typeface="Segoe UI" charset="0"/>
              </a:rPr>
              <a:t>Productivity</a:t>
            </a:r>
          </a:p>
        </p:txBody>
      </p:sp>
      <p:cxnSp>
        <p:nvCxnSpPr>
          <p:cNvPr id="5" name="Straight Connector 4"/>
          <p:cNvCxnSpPr/>
          <p:nvPr/>
        </p:nvCxnSpPr>
        <p:spPr>
          <a:xfrm>
            <a:off x="3249827" y="23475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85592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97D160DC-264C-3548-9950-504558EE0B70}"/>
              </a:ext>
            </a:extLst>
          </p:cNvPr>
          <p:cNvSpPr txBox="1">
            <a:spLocks/>
          </p:cNvSpPr>
          <p:nvPr/>
        </p:nvSpPr>
        <p:spPr>
          <a:xfrm>
            <a:off x="4318438" y="4865214"/>
            <a:ext cx="5175805" cy="609409"/>
          </a:xfrm>
          <a:prstGeom prst="rect">
            <a:avLst/>
          </a:prstGeom>
        </p:spPr>
        <p:txBody>
          <a:bodyPr vert="horz" wrap="square" lIns="0" tIns="91440" rIns="146304" bIns="91440" rtlCol="0" anchor="t">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r">
              <a:lnSpc>
                <a:spcPct val="130000"/>
              </a:lnSpc>
            </a:pPr>
            <a:r>
              <a:rPr lang="en-US" sz="2000">
                <a:solidFill>
                  <a:schemeClr val="bg1"/>
                </a:solidFill>
                <a:latin typeface="Segoe UI" charset="0"/>
                <a:ea typeface="Segoe UI" charset="0"/>
                <a:cs typeface="Segoe UI" charset="0"/>
              </a:rPr>
              <a:t>There's more to it than you think</a:t>
            </a:r>
          </a:p>
        </p:txBody>
      </p:sp>
      <p:sp>
        <p:nvSpPr>
          <p:cNvPr id="20" name="Rectangle 19"/>
          <p:cNvSpPr/>
          <p:nvPr/>
        </p:nvSpPr>
        <p:spPr bwMode="auto">
          <a:xfrm>
            <a:off x="3891576" y="1615870"/>
            <a:ext cx="1394848" cy="578136"/>
          </a:xfrm>
          <a:prstGeom prst="rect">
            <a:avLst/>
          </a:prstGeom>
          <a:gradFill>
            <a:gsLst>
              <a:gs pos="0">
                <a:srgbClr val="EF4B95"/>
              </a:gs>
              <a:gs pos="100000">
                <a:srgbClr val="FBA028"/>
              </a:gs>
            </a:gsLst>
            <a:lin ang="540000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0" name="Title 15">
            <a:extLst>
              <a:ext uri="{FF2B5EF4-FFF2-40B4-BE49-F238E27FC236}">
                <a16:creationId xmlns:a16="http://schemas.microsoft.com/office/drawing/2014/main" id="{C928E299-0EF9-FE4C-958C-2F04B40D54CE}"/>
              </a:ext>
            </a:extLst>
          </p:cNvPr>
          <p:cNvSpPr txBox="1">
            <a:spLocks/>
          </p:cNvSpPr>
          <p:nvPr/>
        </p:nvSpPr>
        <p:spPr>
          <a:xfrm>
            <a:off x="3215056" y="1519901"/>
            <a:ext cx="3003181" cy="728747"/>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spcAft>
                <a:spcPts val="600"/>
              </a:spcAft>
            </a:pPr>
            <a:r>
              <a:rPr lang="en-US" sz="3200">
                <a:solidFill>
                  <a:schemeClr val="bg1"/>
                </a:solidFill>
                <a:latin typeface="Segoe UI" charset="0"/>
                <a:ea typeface="Segoe UI" charset="0"/>
                <a:cs typeface="Segoe UI" charset="0"/>
              </a:rPr>
              <a:t>The  SPACE  of</a:t>
            </a:r>
            <a:endParaRPr lang="en-US" sz="8000" b="1">
              <a:solidFill>
                <a:schemeClr val="bg1"/>
              </a:solidFill>
              <a:latin typeface="Segoe UI" charset="0"/>
              <a:ea typeface="Segoe UI" charset="0"/>
              <a:cs typeface="Segoe UI" charset="0"/>
            </a:endParaRPr>
          </a:p>
        </p:txBody>
      </p:sp>
    </p:spTree>
    <p:extLst>
      <p:ext uri="{BB962C8B-B14F-4D97-AF65-F5344CB8AC3E}">
        <p14:creationId xmlns:p14="http://schemas.microsoft.com/office/powerpoint/2010/main" val="413159516"/>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51" name="Straight Connector 50">
            <a:extLst>
              <a:ext uri="{FF2B5EF4-FFF2-40B4-BE49-F238E27FC236}">
                <a16:creationId xmlns:a16="http://schemas.microsoft.com/office/drawing/2014/main" id="{F396869C-2959-F84E-9D47-9C4319697654}"/>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46" name="Picture 45"/>
          <p:cNvPicPr>
            <a:picLocks noChangeAspect="1"/>
          </p:cNvPicPr>
          <p:nvPr/>
        </p:nvPicPr>
        <p:blipFill>
          <a:blip r:embed="rId3"/>
          <a:stretch>
            <a:fillRect/>
          </a:stretch>
        </p:blipFill>
        <p:spPr>
          <a:xfrm>
            <a:off x="4966" y="22997"/>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2"/>
            <a:ext cx="3674716" cy="25689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framework example 03: </a:t>
            </a:r>
            <a:br>
              <a:rPr lang="en-US" sz="3600" b="1" spc="0" dirty="0">
                <a:solidFill>
                  <a:srgbClr val="9DE4F0"/>
                </a:solidFill>
                <a:latin typeface="Segoe UI" charset="0"/>
                <a:ea typeface="Segoe UI" charset="0"/>
                <a:cs typeface="Segoe UI" charset="0"/>
              </a:rPr>
            </a:br>
            <a:r>
              <a:rPr lang="en-US" sz="3600" b="1" spc="0" dirty="0">
                <a:solidFill>
                  <a:srgbClr val="9DE4F0"/>
                </a:solidFill>
                <a:latin typeface="Segoe UI" charset="0"/>
                <a:ea typeface="Segoe UI" charset="0"/>
                <a:cs typeface="Segoe UI" charset="0"/>
              </a:rPr>
              <a:t>code review</a:t>
            </a:r>
          </a:p>
        </p:txBody>
      </p:sp>
      <p:sp>
        <p:nvSpPr>
          <p:cNvPr id="19" name="Rectangle 18">
            <a:extLst>
              <a:ext uri="{FF2B5EF4-FFF2-40B4-BE49-F238E27FC236}">
                <a16:creationId xmlns:a16="http://schemas.microsoft.com/office/drawing/2014/main" id="{BCBF3059-2EB8-B043-B66C-0D15D523D7FF}"/>
              </a:ext>
            </a:extLst>
          </p:cNvPr>
          <p:cNvSpPr/>
          <p:nvPr/>
        </p:nvSpPr>
        <p:spPr>
          <a:xfrm>
            <a:off x="6937128" y="1110794"/>
            <a:ext cx="3032562"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Satisfaction and well-being</a:t>
            </a:r>
          </a:p>
          <a:p>
            <a:r>
              <a:rPr lang="en-US" sz="1600" dirty="0">
                <a:solidFill>
                  <a:schemeClr val="bg1"/>
                </a:solidFill>
                <a:latin typeface="Segoe UI"/>
                <a:ea typeface="Segoe UI" charset="0"/>
                <a:cs typeface="Segoe UI"/>
              </a:rPr>
              <a:t>Satisfaction with code reviews</a:t>
            </a:r>
            <a:endParaRPr lang="en-US" sz="1600" dirty="0">
              <a:solidFill>
                <a:schemeClr val="bg1"/>
              </a:solidFill>
              <a:latin typeface="Segoe UI"/>
              <a:ea typeface="Segoe UI" charset="0"/>
              <a:cs typeface="Segoe UI" charset="0"/>
            </a:endParaRPr>
          </a:p>
        </p:txBody>
      </p:sp>
      <p:sp>
        <p:nvSpPr>
          <p:cNvPr id="20" name="Rectangle 19">
            <a:extLst>
              <a:ext uri="{FF2B5EF4-FFF2-40B4-BE49-F238E27FC236}">
                <a16:creationId xmlns:a16="http://schemas.microsoft.com/office/drawing/2014/main" id="{BCBF3059-2EB8-B043-B66C-0D15D523D7FF}"/>
              </a:ext>
            </a:extLst>
          </p:cNvPr>
          <p:cNvSpPr/>
          <p:nvPr/>
        </p:nvSpPr>
        <p:spPr>
          <a:xfrm>
            <a:off x="6937128" y="2105594"/>
            <a:ext cx="2822580"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Performance</a:t>
            </a:r>
          </a:p>
          <a:p>
            <a:r>
              <a:rPr lang="en-US" sz="1600" dirty="0">
                <a:solidFill>
                  <a:schemeClr val="bg1"/>
                </a:solidFill>
                <a:latin typeface="Segoe UI"/>
                <a:ea typeface="Segoe UI" charset="0"/>
                <a:cs typeface="Segoe UI"/>
              </a:rPr>
              <a:t>Code review velocity</a:t>
            </a:r>
            <a:endParaRPr lang="en-US" sz="1600" b="1" dirty="0">
              <a:solidFill>
                <a:schemeClr val="bg1"/>
              </a:solidFill>
              <a:latin typeface="Segoe UI"/>
              <a:ea typeface="Segoe UI" charset="0"/>
              <a:cs typeface="Segoe UI"/>
            </a:endParaRPr>
          </a:p>
        </p:txBody>
      </p:sp>
      <p:sp>
        <p:nvSpPr>
          <p:cNvPr id="21" name="Rectangle 20">
            <a:extLst>
              <a:ext uri="{FF2B5EF4-FFF2-40B4-BE49-F238E27FC236}">
                <a16:creationId xmlns:a16="http://schemas.microsoft.com/office/drawing/2014/main" id="{BCBF3059-2EB8-B043-B66C-0D15D523D7FF}"/>
              </a:ext>
            </a:extLst>
          </p:cNvPr>
          <p:cNvSpPr/>
          <p:nvPr/>
        </p:nvSpPr>
        <p:spPr>
          <a:xfrm>
            <a:off x="6937128" y="3100394"/>
            <a:ext cx="1748928"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Activity</a:t>
            </a:r>
          </a:p>
          <a:p>
            <a:r>
              <a:rPr lang="en-US" sz="1600" dirty="0">
                <a:solidFill>
                  <a:schemeClr val="bg1"/>
                </a:solidFill>
                <a:latin typeface="Segoe UI"/>
                <a:ea typeface="Segoe UI" charset="0"/>
                <a:cs typeface="Segoe UI"/>
              </a:rPr>
              <a:t># Code reviews</a:t>
            </a:r>
            <a:endParaRPr lang="en-US" sz="1600" dirty="0">
              <a:solidFill>
                <a:schemeClr val="bg1"/>
              </a:solidFill>
              <a:latin typeface="Segoe UI"/>
              <a:ea typeface="Segoe UI" charset="0"/>
              <a:cs typeface="Segoe UI" charset="0"/>
            </a:endParaRPr>
          </a:p>
        </p:txBody>
      </p:sp>
      <p:sp>
        <p:nvSpPr>
          <p:cNvPr id="22" name="Rectangle 21">
            <a:extLst>
              <a:ext uri="{FF2B5EF4-FFF2-40B4-BE49-F238E27FC236}">
                <a16:creationId xmlns:a16="http://schemas.microsoft.com/office/drawing/2014/main" id="{BCBF3059-2EB8-B043-B66C-0D15D523D7FF}"/>
              </a:ext>
            </a:extLst>
          </p:cNvPr>
          <p:cNvSpPr/>
          <p:nvPr/>
        </p:nvSpPr>
        <p:spPr>
          <a:xfrm>
            <a:off x="6937128" y="4090930"/>
            <a:ext cx="33538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Communication and collaboration</a:t>
            </a:r>
          </a:p>
          <a:p>
            <a:r>
              <a:rPr lang="en-US" sz="1600">
                <a:solidFill>
                  <a:schemeClr val="bg1"/>
                </a:solidFill>
                <a:latin typeface="Segoe UI"/>
                <a:ea typeface="Segoe UI" charset="0"/>
                <a:cs typeface="Segoe UI"/>
              </a:rPr>
              <a:t>Quality/thoughtfulness of reviews</a:t>
            </a:r>
          </a:p>
        </p:txBody>
      </p:sp>
      <p:sp>
        <p:nvSpPr>
          <p:cNvPr id="23" name="Rectangle 22">
            <a:extLst>
              <a:ext uri="{FF2B5EF4-FFF2-40B4-BE49-F238E27FC236}">
                <a16:creationId xmlns:a16="http://schemas.microsoft.com/office/drawing/2014/main" id="{BCBF3059-2EB8-B043-B66C-0D15D523D7FF}"/>
              </a:ext>
            </a:extLst>
          </p:cNvPr>
          <p:cNvSpPr/>
          <p:nvPr/>
        </p:nvSpPr>
        <p:spPr>
          <a:xfrm>
            <a:off x="6937128" y="5081466"/>
            <a:ext cx="2934795" cy="492443"/>
          </a:xfrm>
          <a:prstGeom prst="rect">
            <a:avLst/>
          </a:prstGeom>
        </p:spPr>
        <p:txBody>
          <a:bodyPr wrap="square" lIns="0" tIns="0" rIns="0" bIns="0" anchor="ctr">
            <a:spAutoFit/>
          </a:bodyPr>
          <a:lstStyle/>
          <a:p>
            <a:r>
              <a:rPr lang="en-US" sz="1600" b="1" dirty="0">
                <a:solidFill>
                  <a:schemeClr val="bg1"/>
                </a:solidFill>
                <a:latin typeface="Segoe UI"/>
                <a:ea typeface="Segoe UI" charset="0"/>
                <a:cs typeface="Segoe UI"/>
              </a:rPr>
              <a:t>Efficiency and flow</a:t>
            </a:r>
          </a:p>
          <a:p>
            <a:r>
              <a:rPr lang="en-US" sz="1600" dirty="0">
                <a:solidFill>
                  <a:schemeClr val="bg1"/>
                </a:solidFill>
                <a:latin typeface="Segoe UI"/>
                <a:cs typeface="Segoe UI"/>
              </a:rPr>
              <a:t>Code review timing</a:t>
            </a:r>
            <a:endParaRPr lang="en-US" dirty="0">
              <a:solidFill>
                <a:schemeClr val="bg1"/>
              </a:solidFill>
            </a:endParaRPr>
          </a:p>
        </p:txBody>
      </p:sp>
      <p:grpSp>
        <p:nvGrpSpPr>
          <p:cNvPr id="58" name="Group 57">
            <a:extLst>
              <a:ext uri="{FF2B5EF4-FFF2-40B4-BE49-F238E27FC236}">
                <a16:creationId xmlns:a16="http://schemas.microsoft.com/office/drawing/2014/main" id="{C5E68FDA-1568-B147-8CCE-D016C05648B8}"/>
              </a:ext>
            </a:extLst>
          </p:cNvPr>
          <p:cNvGrpSpPr/>
          <p:nvPr/>
        </p:nvGrpSpPr>
        <p:grpSpPr>
          <a:xfrm>
            <a:off x="5734480" y="913509"/>
            <a:ext cx="887016" cy="4866214"/>
            <a:chOff x="4680416" y="913509"/>
            <a:chExt cx="887016" cy="4866214"/>
          </a:xfrm>
        </p:grpSpPr>
        <p:grpSp>
          <p:nvGrpSpPr>
            <p:cNvPr id="59" name="Group 58">
              <a:extLst>
                <a:ext uri="{FF2B5EF4-FFF2-40B4-BE49-F238E27FC236}">
                  <a16:creationId xmlns:a16="http://schemas.microsoft.com/office/drawing/2014/main" id="{87AFE2B9-E5FE-4844-9055-3BAE926AF954}"/>
                </a:ext>
              </a:extLst>
            </p:cNvPr>
            <p:cNvGrpSpPr/>
            <p:nvPr/>
          </p:nvGrpSpPr>
          <p:grpSpPr>
            <a:xfrm>
              <a:off x="4680416" y="913509"/>
              <a:ext cx="887016" cy="887014"/>
              <a:chOff x="5733330" y="913509"/>
              <a:chExt cx="887016" cy="887014"/>
            </a:xfrm>
          </p:grpSpPr>
          <p:sp>
            <p:nvSpPr>
              <p:cNvPr id="72" name="Rounded Rectangle 24">
                <a:extLst>
                  <a:ext uri="{FF2B5EF4-FFF2-40B4-BE49-F238E27FC236}">
                    <a16:creationId xmlns:a16="http://schemas.microsoft.com/office/drawing/2014/main" id="{8BDB8244-82F8-EC4F-BC8A-6E718A7941BC}"/>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73" name="Title 8">
                <a:extLst>
                  <a:ext uri="{FF2B5EF4-FFF2-40B4-BE49-F238E27FC236}">
                    <a16:creationId xmlns:a16="http://schemas.microsoft.com/office/drawing/2014/main" id="{39D0937D-7A6F-0841-BCFB-C923AE169924}"/>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60" name="Group 59">
              <a:extLst>
                <a:ext uri="{FF2B5EF4-FFF2-40B4-BE49-F238E27FC236}">
                  <a16:creationId xmlns:a16="http://schemas.microsoft.com/office/drawing/2014/main" id="{E084807B-011F-0E41-9E5F-B62BAA36BF69}"/>
                </a:ext>
              </a:extLst>
            </p:cNvPr>
            <p:cNvGrpSpPr/>
            <p:nvPr/>
          </p:nvGrpSpPr>
          <p:grpSpPr>
            <a:xfrm>
              <a:off x="4680416" y="1908309"/>
              <a:ext cx="887016" cy="887014"/>
              <a:chOff x="5733330" y="1908309"/>
              <a:chExt cx="887016" cy="887014"/>
            </a:xfrm>
          </p:grpSpPr>
          <p:sp>
            <p:nvSpPr>
              <p:cNvPr id="70" name="Rounded Rectangle 27">
                <a:extLst>
                  <a:ext uri="{FF2B5EF4-FFF2-40B4-BE49-F238E27FC236}">
                    <a16:creationId xmlns:a16="http://schemas.microsoft.com/office/drawing/2014/main" id="{6313E373-193B-2D41-A788-928DD22FF503}"/>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71" name="Title 8">
                <a:extLst>
                  <a:ext uri="{FF2B5EF4-FFF2-40B4-BE49-F238E27FC236}">
                    <a16:creationId xmlns:a16="http://schemas.microsoft.com/office/drawing/2014/main" id="{13EC3C7F-A9C7-1347-A21F-DDB7457BA31D}"/>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61" name="Group 60">
              <a:extLst>
                <a:ext uri="{FF2B5EF4-FFF2-40B4-BE49-F238E27FC236}">
                  <a16:creationId xmlns:a16="http://schemas.microsoft.com/office/drawing/2014/main" id="{D8E7CFD6-BA1F-AB4A-8272-E099CCA266CB}"/>
                </a:ext>
              </a:extLst>
            </p:cNvPr>
            <p:cNvGrpSpPr/>
            <p:nvPr/>
          </p:nvGrpSpPr>
          <p:grpSpPr>
            <a:xfrm>
              <a:off x="4680416" y="2903109"/>
              <a:ext cx="887016" cy="887014"/>
              <a:chOff x="5733330" y="2903109"/>
              <a:chExt cx="887016" cy="887014"/>
            </a:xfrm>
          </p:grpSpPr>
          <p:sp>
            <p:nvSpPr>
              <p:cNvPr id="68" name="Rounded Rectangle 41">
                <a:extLst>
                  <a:ext uri="{FF2B5EF4-FFF2-40B4-BE49-F238E27FC236}">
                    <a16:creationId xmlns:a16="http://schemas.microsoft.com/office/drawing/2014/main" id="{E346EB4A-8D23-1D49-8C72-3816E38ACDD2}"/>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9" name="Title 8">
                <a:extLst>
                  <a:ext uri="{FF2B5EF4-FFF2-40B4-BE49-F238E27FC236}">
                    <a16:creationId xmlns:a16="http://schemas.microsoft.com/office/drawing/2014/main" id="{2E0CFF33-B968-1B4E-8EC7-47F42D02C158}"/>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62" name="Group 61">
              <a:extLst>
                <a:ext uri="{FF2B5EF4-FFF2-40B4-BE49-F238E27FC236}">
                  <a16:creationId xmlns:a16="http://schemas.microsoft.com/office/drawing/2014/main" id="{7C1242AA-C7AB-8643-9226-D11BE25050E4}"/>
                </a:ext>
              </a:extLst>
            </p:cNvPr>
            <p:cNvGrpSpPr/>
            <p:nvPr/>
          </p:nvGrpSpPr>
          <p:grpSpPr>
            <a:xfrm>
              <a:off x="4680416" y="3897909"/>
              <a:ext cx="887016" cy="887014"/>
              <a:chOff x="5733330" y="3897909"/>
              <a:chExt cx="887016" cy="887014"/>
            </a:xfrm>
          </p:grpSpPr>
          <p:sp>
            <p:nvSpPr>
              <p:cNvPr id="66" name="Rounded Rectangle 44">
                <a:extLst>
                  <a:ext uri="{FF2B5EF4-FFF2-40B4-BE49-F238E27FC236}">
                    <a16:creationId xmlns:a16="http://schemas.microsoft.com/office/drawing/2014/main" id="{47E7353F-C392-254C-85B4-DB335A19587E}"/>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7" name="Title 8">
                <a:extLst>
                  <a:ext uri="{FF2B5EF4-FFF2-40B4-BE49-F238E27FC236}">
                    <a16:creationId xmlns:a16="http://schemas.microsoft.com/office/drawing/2014/main" id="{52C41907-0A71-0343-9741-3780E71A0BE2}"/>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63" name="Group 62">
              <a:extLst>
                <a:ext uri="{FF2B5EF4-FFF2-40B4-BE49-F238E27FC236}">
                  <a16:creationId xmlns:a16="http://schemas.microsoft.com/office/drawing/2014/main" id="{44082161-22A9-AE4A-9248-509A979599F7}"/>
                </a:ext>
              </a:extLst>
            </p:cNvPr>
            <p:cNvGrpSpPr/>
            <p:nvPr/>
          </p:nvGrpSpPr>
          <p:grpSpPr>
            <a:xfrm>
              <a:off x="4680416" y="4892709"/>
              <a:ext cx="887016" cy="887014"/>
              <a:chOff x="5733330" y="4892709"/>
              <a:chExt cx="887016" cy="887014"/>
            </a:xfrm>
          </p:grpSpPr>
          <p:sp>
            <p:nvSpPr>
              <p:cNvPr id="64" name="Rounded Rectangle 48">
                <a:extLst>
                  <a:ext uri="{FF2B5EF4-FFF2-40B4-BE49-F238E27FC236}">
                    <a16:creationId xmlns:a16="http://schemas.microsoft.com/office/drawing/2014/main" id="{F3ABC93B-39C3-2A43-8923-ABBA7C27D0E3}"/>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5" name="Title 8">
                <a:extLst>
                  <a:ext uri="{FF2B5EF4-FFF2-40B4-BE49-F238E27FC236}">
                    <a16:creationId xmlns:a16="http://schemas.microsoft.com/office/drawing/2014/main" id="{B07E6B3A-9BEB-D542-9DC0-CE805C201C8B}"/>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319526079"/>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bwMode="auto">
          <a:xfrm>
            <a:off x="5055079" y="4116383"/>
            <a:ext cx="7376430" cy="1887602"/>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5055079" y="598456"/>
            <a:ext cx="7376430" cy="1558148"/>
          </a:xfrm>
          <a:prstGeom prst="rect">
            <a:avLst/>
          </a:prstGeom>
          <a:gradFill>
            <a:gsLst>
              <a:gs pos="26000">
                <a:srgbClr val="4B505A"/>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2" name="Picture 21"/>
          <p:cNvPicPr>
            <a:picLocks noChangeAspect="1"/>
          </p:cNvPicPr>
          <p:nvPr/>
        </p:nvPicPr>
        <p:blipFill>
          <a:blip r:embed="rId3"/>
          <a:stretch>
            <a:fillRect/>
          </a:stretch>
        </p:blipFill>
        <p:spPr>
          <a:xfrm>
            <a:off x="4966" y="22998"/>
            <a:ext cx="3448580" cy="6259607"/>
          </a:xfrm>
          <a:prstGeom prst="rect">
            <a:avLst/>
          </a:prstGeom>
        </p:spPr>
      </p:pic>
      <p:sp>
        <p:nvSpPr>
          <p:cNvPr id="7" name="Title 8">
            <a:extLst>
              <a:ext uri="{FF2B5EF4-FFF2-40B4-BE49-F238E27FC236}">
                <a16:creationId xmlns:a16="http://schemas.microsoft.com/office/drawing/2014/main" id="{69D6E71D-2C26-D84A-A0A7-AB4BD656B3E0}"/>
              </a:ext>
            </a:extLst>
          </p:cNvPr>
          <p:cNvSpPr txBox="1">
            <a:spLocks/>
          </p:cNvSpPr>
          <p:nvPr/>
        </p:nvSpPr>
        <p:spPr>
          <a:xfrm>
            <a:off x="629269" y="1501914"/>
            <a:ext cx="3690940" cy="9232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How to use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the framework</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7416"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Review</a:t>
            </a:r>
          </a:p>
        </p:txBody>
      </p:sp>
      <p:sp>
        <p:nvSpPr>
          <p:cNvPr id="13" name="Rectangle 12">
            <a:extLst>
              <a:ext uri="{FF2B5EF4-FFF2-40B4-BE49-F238E27FC236}">
                <a16:creationId xmlns:a16="http://schemas.microsoft.com/office/drawing/2014/main" id="{BCBF3059-2EB8-B043-B66C-0D15D523D7FF}"/>
              </a:ext>
            </a:extLst>
          </p:cNvPr>
          <p:cNvSpPr/>
          <p:nvPr/>
        </p:nvSpPr>
        <p:spPr>
          <a:xfrm>
            <a:off x="5443537" y="887514"/>
            <a:ext cx="4371975" cy="1015663"/>
          </a:xfrm>
          <a:prstGeom prst="rect">
            <a:avLst/>
          </a:prstGeom>
        </p:spPr>
        <p:txBody>
          <a:bodyPr wrap="square" lIns="0" tIns="0" rIns="0" bIns="0" anchor="t">
            <a:spAutoFit/>
          </a:bodyPr>
          <a:lstStyle/>
          <a:p>
            <a:r>
              <a:rPr lang="en-US" sz="2200" b="1">
                <a:solidFill>
                  <a:schemeClr val="bg1"/>
                </a:solidFill>
                <a:latin typeface="Segoe UI" charset="0"/>
                <a:ea typeface="Segoe UI" charset="0"/>
                <a:cs typeface="Segoe UI" charset="0"/>
              </a:rPr>
              <a:t>Measuring metrics across at </a:t>
            </a:r>
            <a:br>
              <a:rPr lang="en-US" sz="2200" b="1">
                <a:solidFill>
                  <a:schemeClr val="bg1"/>
                </a:solidFill>
                <a:latin typeface="Segoe UI" charset="0"/>
                <a:ea typeface="Segoe UI" charset="0"/>
                <a:cs typeface="Segoe UI" charset="0"/>
              </a:rPr>
            </a:br>
            <a:r>
              <a:rPr lang="en-US" sz="2200" b="1">
                <a:solidFill>
                  <a:schemeClr val="bg1"/>
                </a:solidFill>
                <a:latin typeface="Segoe UI" charset="0"/>
                <a:ea typeface="Segoe UI" charset="0"/>
                <a:cs typeface="Segoe UI" charset="0"/>
              </a:rPr>
              <a:t>least three different dimensions of the framework. </a:t>
            </a:r>
            <a:endParaRPr lang="en-US" sz="2200" b="1" dirty="0">
              <a:solidFill>
                <a:schemeClr val="bg1"/>
              </a:solidFill>
              <a:latin typeface="Segoe UI" charset="0"/>
              <a:ea typeface="Segoe UI" charset="0"/>
              <a:cs typeface="Segoe UI" charset="0"/>
            </a:endParaRPr>
          </a:p>
        </p:txBody>
      </p:sp>
      <p:cxnSp>
        <p:nvCxnSpPr>
          <p:cNvPr id="16" name="Straight Connector 15"/>
          <p:cNvCxnSpPr/>
          <p:nvPr/>
        </p:nvCxnSpPr>
        <p:spPr>
          <a:xfrm>
            <a:off x="4700588" y="1041413"/>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4700588" y="2832880"/>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700588" y="4592662"/>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bwMode="auto">
          <a:xfrm>
            <a:off x="5055079" y="2393138"/>
            <a:ext cx="7376430" cy="1486712"/>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a:xfrm>
            <a:off x="5356592" y="3032473"/>
            <a:ext cx="3696650" cy="584775"/>
          </a:xfrm>
          <a:prstGeom prst="rect">
            <a:avLst/>
          </a:prstGeom>
        </p:spPr>
        <p:txBody>
          <a:bodyPr wrap="square">
            <a:spAutoFit/>
          </a:bodyPr>
          <a:lstStyle/>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Consider your organization</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Review multiple metrics</a:t>
            </a:r>
          </a:p>
        </p:txBody>
      </p:sp>
      <p:sp>
        <p:nvSpPr>
          <p:cNvPr id="19" name="Rectangle 18">
            <a:extLst>
              <a:ext uri="{FF2B5EF4-FFF2-40B4-BE49-F238E27FC236}">
                <a16:creationId xmlns:a16="http://schemas.microsoft.com/office/drawing/2014/main" id="{BCBF3059-2EB8-B043-B66C-0D15D523D7FF}"/>
              </a:ext>
            </a:extLst>
          </p:cNvPr>
          <p:cNvSpPr/>
          <p:nvPr/>
        </p:nvSpPr>
        <p:spPr>
          <a:xfrm>
            <a:off x="5443537" y="4424004"/>
            <a:ext cx="4371975" cy="338554"/>
          </a:xfrm>
          <a:prstGeom prst="rect">
            <a:avLst/>
          </a:prstGeom>
        </p:spPr>
        <p:txBody>
          <a:bodyPr wrap="square" lIns="0" tIns="0" rIns="0" bIns="0" anchor="t">
            <a:spAutoFit/>
          </a:bodyPr>
          <a:lstStyle/>
          <a:p>
            <a:r>
              <a:rPr lang="en-US" sz="2200" b="1">
                <a:solidFill>
                  <a:schemeClr val="bg1"/>
                </a:solidFill>
                <a:latin typeface="Segoe UI" charset="0"/>
                <a:ea typeface="Segoe UI" charset="0"/>
                <a:cs typeface="Segoe UI" charset="0"/>
              </a:rPr>
              <a:t>Remember</a:t>
            </a:r>
            <a:endParaRPr lang="en-US" sz="1600">
              <a:solidFill>
                <a:schemeClr val="bg1"/>
              </a:solidFill>
              <a:latin typeface="Segoe UI Semilight" charset="0"/>
              <a:ea typeface="Segoe UI Semilight" charset="0"/>
              <a:cs typeface="Segoe UI Semilight" charset="0"/>
            </a:endParaRPr>
          </a:p>
        </p:txBody>
      </p:sp>
      <p:sp>
        <p:nvSpPr>
          <p:cNvPr id="21" name="Rectangle 20"/>
          <p:cNvSpPr/>
          <p:nvPr/>
        </p:nvSpPr>
        <p:spPr>
          <a:xfrm>
            <a:off x="5356592" y="4881508"/>
            <a:ext cx="4379024" cy="830997"/>
          </a:xfrm>
          <a:prstGeom prst="rect">
            <a:avLst/>
          </a:prstGeom>
        </p:spPr>
        <p:txBody>
          <a:bodyPr wrap="square">
            <a:spAutoFit/>
          </a:bodyPr>
          <a:lstStyle/>
          <a:p>
            <a:pPr marL="14288"/>
            <a:r>
              <a:rPr lang="en-US" sz="1600" dirty="0">
                <a:solidFill>
                  <a:schemeClr val="bg1"/>
                </a:solidFill>
                <a:latin typeface="Segoe UI Semilight" charset="0"/>
                <a:ea typeface="Segoe UI Semilight" charset="0"/>
                <a:cs typeface="Segoe UI Semilight" charset="0"/>
              </a:rPr>
              <a:t>Metrics signal what a company values. The more varied the metrics, the more balanced your picture of overall developer productivity.</a:t>
            </a:r>
          </a:p>
        </p:txBody>
      </p:sp>
      <p:pic>
        <p:nvPicPr>
          <p:cNvPr id="2" name="Picture 1"/>
          <p:cNvPicPr>
            <a:picLocks noChangeAspect="1"/>
          </p:cNvPicPr>
          <p:nvPr/>
        </p:nvPicPr>
        <p:blipFill>
          <a:blip r:embed="rId4">
            <a:alphaModFix amt="20000"/>
          </a:blip>
          <a:stretch>
            <a:fillRect/>
          </a:stretch>
        </p:blipFill>
        <p:spPr>
          <a:xfrm>
            <a:off x="641779" y="3320136"/>
            <a:ext cx="3858769" cy="3044490"/>
          </a:xfrm>
          <a:prstGeom prst="rect">
            <a:avLst/>
          </a:prstGeom>
          <a:solidFill>
            <a:srgbClr val="161D2C"/>
          </a:solidFill>
        </p:spPr>
      </p:pic>
      <p:sp>
        <p:nvSpPr>
          <p:cNvPr id="3" name="Rectangle 2">
            <a:extLst>
              <a:ext uri="{FF2B5EF4-FFF2-40B4-BE49-F238E27FC236}">
                <a16:creationId xmlns:a16="http://schemas.microsoft.com/office/drawing/2014/main" id="{0B08B374-E1D5-B241-94C5-F1A57B726A33}"/>
              </a:ext>
            </a:extLst>
          </p:cNvPr>
          <p:cNvSpPr/>
          <p:nvPr/>
        </p:nvSpPr>
        <p:spPr bwMode="auto">
          <a:xfrm rot="5400000">
            <a:off x="1624760" y="2337156"/>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BCBF3059-2EB8-B043-B66C-0D15D523D7FF}"/>
              </a:ext>
            </a:extLst>
          </p:cNvPr>
          <p:cNvSpPr/>
          <p:nvPr/>
        </p:nvSpPr>
        <p:spPr>
          <a:xfrm>
            <a:off x="5443537" y="2663603"/>
            <a:ext cx="4371975" cy="338554"/>
          </a:xfrm>
          <a:prstGeom prst="rect">
            <a:avLst/>
          </a:prstGeom>
        </p:spPr>
        <p:txBody>
          <a:bodyPr wrap="square" lIns="0" tIns="0" rIns="0" bIns="0" anchor="t">
            <a:spAutoFit/>
          </a:bodyPr>
          <a:lstStyle/>
          <a:p>
            <a:pPr>
              <a:spcAft>
                <a:spcPts val="600"/>
              </a:spcAft>
            </a:pPr>
            <a:r>
              <a:rPr lang="en-US" sz="2200" b="1" dirty="0">
                <a:solidFill>
                  <a:schemeClr val="bg1"/>
                </a:solidFill>
                <a:latin typeface="Segoe UI" charset="0"/>
                <a:ea typeface="Segoe UI" charset="0"/>
                <a:cs typeface="Segoe UI" charset="0"/>
              </a:rPr>
              <a:t>Balance your metrics:</a:t>
            </a:r>
            <a:endParaRPr lang="en-US" sz="1600" dirty="0">
              <a:solidFill>
                <a:schemeClr val="bg1"/>
              </a:solidFill>
              <a:latin typeface="Segoe UI Semilight" charset="0"/>
              <a:ea typeface="Segoe UI Semilight" charset="0"/>
              <a:cs typeface="Segoe UI Semilight" charset="0"/>
            </a:endParaRPr>
          </a:p>
        </p:txBody>
      </p:sp>
    </p:spTree>
    <p:extLst>
      <p:ext uri="{BB962C8B-B14F-4D97-AF65-F5344CB8AC3E}">
        <p14:creationId xmlns:p14="http://schemas.microsoft.com/office/powerpoint/2010/main" val="1628116380"/>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69277"/>
            <a:ext cx="7376430" cy="1835304"/>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Rectangle 12">
            <a:extLst>
              <a:ext uri="{FF2B5EF4-FFF2-40B4-BE49-F238E27FC236}">
                <a16:creationId xmlns:a16="http://schemas.microsoft.com/office/drawing/2014/main" id="{BCBF3059-2EB8-B043-B66C-0D15D523D7FF}"/>
              </a:ext>
            </a:extLst>
          </p:cNvPr>
          <p:cNvSpPr/>
          <p:nvPr/>
        </p:nvSpPr>
        <p:spPr>
          <a:xfrm>
            <a:off x="5430475" y="1217390"/>
            <a:ext cx="4242770" cy="338554"/>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Keep the following in mind:</a:t>
            </a:r>
            <a:endParaRPr lang="en-US" sz="1600" dirty="0">
              <a:solidFill>
                <a:schemeClr val="bg1"/>
              </a:solidFill>
              <a:latin typeface="Segoe UI Semilight" charset="0"/>
              <a:ea typeface="Segoe UI Semilight" charset="0"/>
              <a:cs typeface="Segoe UI Semilight" charset="0"/>
            </a:endParaRPr>
          </a:p>
        </p:txBody>
      </p:sp>
      <p:cxnSp>
        <p:nvCxnSpPr>
          <p:cNvPr id="16" name="Straight Connector 15"/>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4966" y="22997"/>
            <a:ext cx="3448580" cy="6259607"/>
          </a:xfrm>
          <a:prstGeom prst="rect">
            <a:avLst/>
          </a:prstGeom>
        </p:spPr>
      </p:pic>
      <p:pic>
        <p:nvPicPr>
          <p:cNvPr id="8" name="Picture 7"/>
          <p:cNvPicPr>
            <a:picLocks noChangeAspect="1"/>
          </p:cNvPicPr>
          <p:nvPr/>
        </p:nvPicPr>
        <p:blipFill rotWithShape="1">
          <a:blip r:embed="rId4" cstate="screen">
            <a:alphaModFix amt="20000"/>
            <a:extLst>
              <a:ext uri="{28A0092B-C50C-407E-A947-70E740481C1C}">
                <a14:useLocalDpi xmlns:a14="http://schemas.microsoft.com/office/drawing/2010/main"/>
              </a:ext>
            </a:extLst>
          </a:blip>
          <a:srcRect/>
          <a:stretch/>
        </p:blipFill>
        <p:spPr>
          <a:xfrm>
            <a:off x="635408" y="2804581"/>
            <a:ext cx="3862950" cy="3550363"/>
          </a:xfrm>
          <a:prstGeom prst="rect">
            <a:avLst/>
          </a:prstGeom>
        </p:spPr>
      </p:pic>
      <p:sp>
        <p:nvSpPr>
          <p:cNvPr id="12" name="Rectangle 11">
            <a:extLst>
              <a:ext uri="{FF2B5EF4-FFF2-40B4-BE49-F238E27FC236}">
                <a16:creationId xmlns:a16="http://schemas.microsoft.com/office/drawing/2014/main" id="{FEFAF646-E1DF-C442-B009-7BBF1D927507}"/>
              </a:ext>
            </a:extLst>
          </p:cNvPr>
          <p:cNvSpPr/>
          <p:nvPr/>
        </p:nvSpPr>
        <p:spPr bwMode="auto">
          <a:xfrm rot="5400000">
            <a:off x="1620478" y="1819513"/>
            <a:ext cx="1892807" cy="3862949"/>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p:cNvSpPr/>
          <p:nvPr/>
        </p:nvSpPr>
        <p:spPr>
          <a:xfrm>
            <a:off x="5343528" y="1699986"/>
            <a:ext cx="3759452" cy="830997"/>
          </a:xfrm>
          <a:prstGeom prst="rect">
            <a:avLst/>
          </a:prstGeom>
        </p:spPr>
        <p:txBody>
          <a:bodyPr wrap="square">
            <a:spAutoFit/>
          </a:bodyPr>
          <a:lstStyle/>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Metric type and volume</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Developer privacy</a:t>
            </a:r>
          </a:p>
          <a:p>
            <a:pPr marL="300038"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Biases and norms</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966226"/>
            <a:ext cx="3681473" cy="113689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What to watch out for when using the framework</a:t>
            </a:r>
            <a:endParaRPr lang="en-US" sz="3600" b="1" spc="0" dirty="0">
              <a:solidFill>
                <a:srgbClr val="9DE4F0"/>
              </a:solidFill>
              <a:latin typeface="Segoe UI" charset="0"/>
              <a:ea typeface="Segoe UI" charset="0"/>
              <a:cs typeface="Segoe UI" charset="0"/>
            </a:endParaRPr>
          </a:p>
        </p:txBody>
      </p:sp>
    </p:spTree>
    <p:extLst>
      <p:ext uri="{BB962C8B-B14F-4D97-AF65-F5344CB8AC3E}">
        <p14:creationId xmlns:p14="http://schemas.microsoft.com/office/powerpoint/2010/main" val="3858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49822"/>
            <a:ext cx="7376430" cy="2561147"/>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a:xfrm>
            <a:off x="5343528" y="2023458"/>
            <a:ext cx="4831604" cy="1077218"/>
          </a:xfrm>
          <a:prstGeom prst="rect">
            <a:avLst/>
          </a:prstGeom>
        </p:spPr>
        <p:txBody>
          <a:bodyPr wrap="square">
            <a:spAutoFit/>
          </a:bodyPr>
          <a:lstStyle/>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Link developer metrics to organization goals</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Account for invisible work</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Identify problems and gaps in processes</a:t>
            </a:r>
          </a:p>
          <a:p>
            <a:pPr marL="303213"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Create greater impact</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966226"/>
            <a:ext cx="3067519" cy="2116608"/>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Rethinking developer productivity</a:t>
            </a:r>
            <a:endParaRPr lang="en-US" sz="3600" b="1" spc="0">
              <a:solidFill>
                <a:srgbClr val="9DE4F0"/>
              </a:solidFill>
              <a:latin typeface="Segoe UI" charset="0"/>
              <a:ea typeface="Segoe UI" charset="0"/>
              <a:cs typeface="Segoe UI" charset="0"/>
            </a:endParaRPr>
          </a:p>
        </p:txBody>
      </p:sp>
      <p:sp>
        <p:nvSpPr>
          <p:cNvPr id="13" name="Rectangle 12">
            <a:extLst>
              <a:ext uri="{FF2B5EF4-FFF2-40B4-BE49-F238E27FC236}">
                <a16:creationId xmlns:a16="http://schemas.microsoft.com/office/drawing/2014/main" id="{BCBF3059-2EB8-B043-B66C-0D15D523D7FF}"/>
              </a:ext>
            </a:extLst>
          </p:cNvPr>
          <p:cNvSpPr/>
          <p:nvPr/>
        </p:nvSpPr>
        <p:spPr>
          <a:xfrm>
            <a:off x="5430475" y="1221719"/>
            <a:ext cx="3892051" cy="677108"/>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The SPACE framework can help you:</a:t>
            </a:r>
            <a:endParaRPr lang="en-US" sz="1600" dirty="0">
              <a:solidFill>
                <a:schemeClr val="bg1"/>
              </a:solidFill>
              <a:latin typeface="Segoe UI Semilight" charset="0"/>
              <a:ea typeface="Segoe UI Semilight" charset="0"/>
              <a:cs typeface="Segoe UI Semilight" charset="0"/>
            </a:endParaRPr>
          </a:p>
        </p:txBody>
      </p:sp>
      <p:pic>
        <p:nvPicPr>
          <p:cNvPr id="12" name="Picture 11"/>
          <p:cNvPicPr>
            <a:picLocks noChangeAspect="1"/>
          </p:cNvPicPr>
          <p:nvPr/>
        </p:nvPicPr>
        <p:blipFill>
          <a:blip r:embed="rId3"/>
          <a:stretch>
            <a:fillRect/>
          </a:stretch>
        </p:blipFill>
        <p:spPr>
          <a:xfrm>
            <a:off x="4966" y="22996"/>
            <a:ext cx="3448580" cy="6259607"/>
          </a:xfrm>
          <a:prstGeom prst="rect">
            <a:avLst/>
          </a:prstGeom>
        </p:spPr>
      </p:pic>
      <p:pic>
        <p:nvPicPr>
          <p:cNvPr id="2" name="Picture 1"/>
          <p:cNvPicPr>
            <a:picLocks noChangeAspect="1"/>
          </p:cNvPicPr>
          <p:nvPr/>
        </p:nvPicPr>
        <p:blipFill rotWithShape="1">
          <a:blip r:embed="rId4" cstate="screen">
            <a:alphaModFix amt="20000"/>
            <a:extLst>
              <a:ext uri="{28A0092B-C50C-407E-A947-70E740481C1C}">
                <a14:useLocalDpi xmlns:a14="http://schemas.microsoft.com/office/drawing/2010/main"/>
              </a:ext>
            </a:extLst>
          </a:blip>
          <a:srcRect/>
          <a:stretch/>
        </p:blipFill>
        <p:spPr>
          <a:xfrm>
            <a:off x="640930" y="3546358"/>
            <a:ext cx="3857428" cy="2811305"/>
          </a:xfrm>
          <a:prstGeom prst="rect">
            <a:avLst/>
          </a:prstGeom>
        </p:spPr>
      </p:pic>
      <p:sp>
        <p:nvSpPr>
          <p:cNvPr id="10" name="Rectangle 9">
            <a:extLst>
              <a:ext uri="{FF2B5EF4-FFF2-40B4-BE49-F238E27FC236}">
                <a16:creationId xmlns:a16="http://schemas.microsoft.com/office/drawing/2014/main" id="{B24EE0C9-53D7-6040-B21E-5F9737414AF8}"/>
              </a:ext>
            </a:extLst>
          </p:cNvPr>
          <p:cNvSpPr/>
          <p:nvPr/>
        </p:nvSpPr>
        <p:spPr bwMode="auto">
          <a:xfrm rot="5400000">
            <a:off x="1624760" y="2547444"/>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cxnSp>
        <p:nvCxnSpPr>
          <p:cNvPr id="19" name="Straight Connector 18"/>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1382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055079" y="949822"/>
            <a:ext cx="7376430" cy="3057974"/>
          </a:xfrm>
          <a:prstGeom prst="rect">
            <a:avLst/>
          </a:prstGeom>
          <a:gradFill>
            <a:gsLst>
              <a:gs pos="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a:xfrm>
            <a:off x="5343528" y="2377322"/>
            <a:ext cx="4831604" cy="1323439"/>
          </a:xfrm>
          <a:prstGeom prst="rect">
            <a:avLst/>
          </a:prstGeom>
        </p:spPr>
        <p:txBody>
          <a:bodyPr wrap="square">
            <a:spAutoFit/>
          </a:bodyPr>
          <a:lstStyle/>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Smarter work processes</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Improved collaboration</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Happier developers</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Better software</a:t>
            </a:r>
          </a:p>
          <a:p>
            <a:pPr marL="298450"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More satisfied customers</a:t>
            </a:r>
          </a:p>
        </p:txBody>
      </p:sp>
      <p:sp>
        <p:nvSpPr>
          <p:cNvPr id="17" name="Rectangle 16">
            <a:extLst>
              <a:ext uri="{FF2B5EF4-FFF2-40B4-BE49-F238E27FC236}">
                <a16:creationId xmlns:a16="http://schemas.microsoft.com/office/drawing/2014/main" id="{BCBF3059-2EB8-B043-B66C-0D15D523D7FF}"/>
              </a:ext>
            </a:extLst>
          </p:cNvPr>
          <p:cNvSpPr/>
          <p:nvPr/>
        </p:nvSpPr>
        <p:spPr>
          <a:xfrm>
            <a:off x="5430475" y="1221719"/>
            <a:ext cx="4511193" cy="1015663"/>
          </a:xfrm>
          <a:prstGeom prst="rect">
            <a:avLst/>
          </a:prstGeom>
        </p:spPr>
        <p:txBody>
          <a:bodyPr wrap="square" lIns="0" tIns="0" rIns="0" bIns="0" anchor="t">
            <a:spAutoFit/>
          </a:bodyPr>
          <a:lstStyle/>
          <a:p>
            <a:pPr fontAlgn="base">
              <a:spcAft>
                <a:spcPts val="1200"/>
              </a:spcAft>
            </a:pPr>
            <a:r>
              <a:rPr lang="en-US" sz="2200" b="1">
                <a:solidFill>
                  <a:schemeClr val="bg1"/>
                </a:solidFill>
                <a:latin typeface="Segoe UI" charset="0"/>
                <a:ea typeface="Segoe UI" charset="0"/>
                <a:cs typeface="Segoe UI" charset="0"/>
              </a:rPr>
              <a:t>Stronger developer productivity means more successful outcomes for an organization</a:t>
            </a:r>
            <a:endParaRPr lang="en-US" sz="1600" dirty="0">
              <a:solidFill>
                <a:schemeClr val="bg1"/>
              </a:solidFill>
              <a:latin typeface="Segoe UI Semilight" charset="0"/>
              <a:ea typeface="Segoe UI Semilight" charset="0"/>
              <a:cs typeface="Segoe UI Semilight" charset="0"/>
            </a:endParaRPr>
          </a:p>
        </p:txBody>
      </p:sp>
      <p:cxnSp>
        <p:nvCxnSpPr>
          <p:cNvPr id="18" name="Straight Connector 17"/>
          <p:cNvCxnSpPr/>
          <p:nvPr/>
        </p:nvCxnSpPr>
        <p:spPr>
          <a:xfrm>
            <a:off x="4692912" y="1416319"/>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1" y="966226"/>
            <a:ext cx="3041582" cy="1975757"/>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a:solidFill>
                  <a:srgbClr val="9DE4F0"/>
                </a:solidFill>
                <a:latin typeface="Segoe UI" charset="0"/>
                <a:ea typeface="Segoe UI" charset="0"/>
                <a:cs typeface="Segoe UI" charset="0"/>
              </a:rPr>
              <a:t>Why is productivity so important?</a:t>
            </a:r>
            <a:endParaRPr lang="en-US" sz="3600" b="1" spc="0">
              <a:solidFill>
                <a:srgbClr val="9DE4F0"/>
              </a:solidFill>
              <a:latin typeface="Segoe UI" charset="0"/>
              <a:ea typeface="Segoe UI" charset="0"/>
              <a:cs typeface="Segoe UI" charset="0"/>
            </a:endParaRPr>
          </a:p>
        </p:txBody>
      </p:sp>
      <p:pic>
        <p:nvPicPr>
          <p:cNvPr id="10" name="Picture 9"/>
          <p:cNvPicPr>
            <a:picLocks noChangeAspect="1"/>
          </p:cNvPicPr>
          <p:nvPr/>
        </p:nvPicPr>
        <p:blipFill>
          <a:blip r:embed="rId3"/>
          <a:stretch>
            <a:fillRect/>
          </a:stretch>
        </p:blipFill>
        <p:spPr>
          <a:xfrm>
            <a:off x="4966" y="22995"/>
            <a:ext cx="3448580" cy="6259607"/>
          </a:xfrm>
          <a:prstGeom prst="rect">
            <a:avLst/>
          </a:prstGeom>
        </p:spPr>
      </p:pic>
      <p:pic>
        <p:nvPicPr>
          <p:cNvPr id="3" name="Picture 2"/>
          <p:cNvPicPr>
            <a:picLocks noChangeAspect="1"/>
          </p:cNvPicPr>
          <p:nvPr/>
        </p:nvPicPr>
        <p:blipFill>
          <a:blip r:embed="rId4" cstate="screen">
            <a:alphaModFix amt="20000"/>
            <a:extLst>
              <a:ext uri="{28A0092B-C50C-407E-A947-70E740481C1C}">
                <a14:useLocalDpi xmlns:a14="http://schemas.microsoft.com/office/drawing/2010/main"/>
              </a:ext>
            </a:extLst>
          </a:blip>
          <a:stretch>
            <a:fillRect/>
          </a:stretch>
        </p:blipFill>
        <p:spPr>
          <a:xfrm>
            <a:off x="640690" y="3490714"/>
            <a:ext cx="3863804" cy="2858406"/>
          </a:xfrm>
          <a:prstGeom prst="rect">
            <a:avLst/>
          </a:prstGeom>
        </p:spPr>
      </p:pic>
      <p:sp>
        <p:nvSpPr>
          <p:cNvPr id="12" name="Rectangle 11">
            <a:extLst>
              <a:ext uri="{FF2B5EF4-FFF2-40B4-BE49-F238E27FC236}">
                <a16:creationId xmlns:a16="http://schemas.microsoft.com/office/drawing/2014/main" id="{B7AB06BC-3922-8247-B216-FD3F2C94500B}"/>
              </a:ext>
            </a:extLst>
          </p:cNvPr>
          <p:cNvSpPr/>
          <p:nvPr/>
        </p:nvSpPr>
        <p:spPr bwMode="auto">
          <a:xfrm rot="5400000">
            <a:off x="1624760" y="2493671"/>
            <a:ext cx="1892807" cy="3858768"/>
          </a:xfrm>
          <a:prstGeom prst="rect">
            <a:avLst/>
          </a:prstGeom>
          <a:gradFill>
            <a:gsLst>
              <a:gs pos="10000">
                <a:srgbClr val="161E2C"/>
              </a:gs>
              <a:gs pos="100000">
                <a:srgbClr val="4B505A">
                  <a:alpha val="0"/>
                </a:srgb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901304144"/>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12" name="Title 15">
            <a:extLst>
              <a:ext uri="{FF2B5EF4-FFF2-40B4-BE49-F238E27FC236}">
                <a16:creationId xmlns:a16="http://schemas.microsoft.com/office/drawing/2014/main" id="{C928E299-0EF9-FE4C-958C-2F04B40D54CE}"/>
              </a:ext>
            </a:extLst>
          </p:cNvPr>
          <p:cNvSpPr txBox="1">
            <a:spLocks/>
          </p:cNvSpPr>
          <p:nvPr/>
        </p:nvSpPr>
        <p:spPr>
          <a:xfrm>
            <a:off x="3249828" y="2685011"/>
            <a:ext cx="6079524" cy="1624501"/>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spcAft>
                <a:spcPts val="600"/>
              </a:spcAft>
            </a:pPr>
            <a:r>
              <a:rPr lang="en-US" sz="8000" b="1">
                <a:solidFill>
                  <a:schemeClr val="bg1"/>
                </a:solidFill>
                <a:latin typeface="Segoe UI" charset="0"/>
                <a:ea typeface="Segoe UI" charset="0"/>
                <a:cs typeface="Segoe UI" charset="0"/>
              </a:rPr>
              <a:t>Questions?</a:t>
            </a:r>
          </a:p>
        </p:txBody>
      </p:sp>
      <p:grpSp>
        <p:nvGrpSpPr>
          <p:cNvPr id="2" name="Group 1"/>
          <p:cNvGrpSpPr/>
          <p:nvPr/>
        </p:nvGrpSpPr>
        <p:grpSpPr>
          <a:xfrm>
            <a:off x="3249827" y="2685012"/>
            <a:ext cx="6079524" cy="1624501"/>
            <a:chOff x="3249827" y="2804702"/>
            <a:chExt cx="6079524" cy="1624501"/>
          </a:xfrm>
        </p:grpSpPr>
        <p:cxnSp>
          <p:nvCxnSpPr>
            <p:cNvPr id="5" name="Straight Connector 4"/>
            <p:cNvCxnSpPr/>
            <p:nvPr/>
          </p:nvCxnSpPr>
          <p:spPr>
            <a:xfrm>
              <a:off x="3249827" y="28047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42920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11" name="Picture 10"/>
          <p:cNvPicPr>
            <a:picLocks noChangeAspect="1"/>
          </p:cNvPicPr>
          <p:nvPr/>
        </p:nvPicPr>
        <p:blipFill>
          <a:blip r:embed="rId3"/>
          <a:stretch>
            <a:fillRect/>
          </a:stretch>
        </p:blipFill>
        <p:spPr>
          <a:xfrm>
            <a:off x="174804" y="159405"/>
            <a:ext cx="12086866" cy="6675714"/>
          </a:xfrm>
          <a:prstGeom prst="rect">
            <a:avLst/>
          </a:prstGeom>
        </p:spPr>
      </p:pic>
    </p:spTree>
    <p:extLst>
      <p:ext uri="{BB962C8B-B14F-4D97-AF65-F5344CB8AC3E}">
        <p14:creationId xmlns:p14="http://schemas.microsoft.com/office/powerpoint/2010/main" val="506090858"/>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12" name="Title 15">
            <a:extLst>
              <a:ext uri="{FF2B5EF4-FFF2-40B4-BE49-F238E27FC236}">
                <a16:creationId xmlns:a16="http://schemas.microsoft.com/office/drawing/2014/main" id="{C928E299-0EF9-FE4C-958C-2F04B40D54CE}"/>
              </a:ext>
            </a:extLst>
          </p:cNvPr>
          <p:cNvSpPr txBox="1">
            <a:spLocks/>
          </p:cNvSpPr>
          <p:nvPr/>
        </p:nvSpPr>
        <p:spPr>
          <a:xfrm>
            <a:off x="3249828" y="2685011"/>
            <a:ext cx="6079524" cy="1624501"/>
          </a:xfrm>
          <a:prstGeom prst="rect">
            <a:avLst/>
          </a:prstGeom>
          <a:noFill/>
        </p:spPr>
        <p:txBody>
          <a:bodyPr vert="horz" wrap="square" lIns="0" tIns="91440" rIns="146304" bIns="0" rtlCol="0" anchor="ctr">
            <a:noAutofit/>
          </a:bodyP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spcAft>
                <a:spcPts val="600"/>
              </a:spcAft>
            </a:pPr>
            <a:r>
              <a:rPr lang="en-US" sz="8000" b="1">
                <a:solidFill>
                  <a:schemeClr val="bg1"/>
                </a:solidFill>
                <a:latin typeface="Segoe UI" charset="0"/>
                <a:ea typeface="Segoe UI" charset="0"/>
                <a:cs typeface="Segoe UI" charset="0"/>
              </a:rPr>
              <a:t>Thank you</a:t>
            </a:r>
          </a:p>
        </p:txBody>
      </p:sp>
      <p:grpSp>
        <p:nvGrpSpPr>
          <p:cNvPr id="2" name="Group 1"/>
          <p:cNvGrpSpPr/>
          <p:nvPr/>
        </p:nvGrpSpPr>
        <p:grpSpPr>
          <a:xfrm>
            <a:off x="3249827" y="2685012"/>
            <a:ext cx="6079524" cy="1624501"/>
            <a:chOff x="3249827" y="2804702"/>
            <a:chExt cx="6079524" cy="1624501"/>
          </a:xfrm>
        </p:grpSpPr>
        <p:cxnSp>
          <p:nvCxnSpPr>
            <p:cNvPr id="5" name="Straight Connector 4"/>
            <p:cNvCxnSpPr/>
            <p:nvPr/>
          </p:nvCxnSpPr>
          <p:spPr>
            <a:xfrm>
              <a:off x="3249827" y="2804702"/>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249827" y="4429203"/>
              <a:ext cx="6079524" cy="0"/>
            </a:xfrm>
            <a:prstGeom prst="line">
              <a:avLst/>
            </a:prstGeom>
            <a:ln w="12700">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pic>
        <p:nvPicPr>
          <p:cNvPr id="8" name="Picture 7"/>
          <p:cNvPicPr>
            <a:picLocks noChangeAspect="1"/>
          </p:cNvPicPr>
          <p:nvPr/>
        </p:nvPicPr>
        <p:blipFill>
          <a:blip r:embed="rId3"/>
          <a:stretch>
            <a:fillRect/>
          </a:stretch>
        </p:blipFill>
        <p:spPr>
          <a:xfrm>
            <a:off x="174804" y="159405"/>
            <a:ext cx="12086866" cy="6675714"/>
          </a:xfrm>
          <a:prstGeom prst="rect">
            <a:avLst/>
          </a:prstGeom>
        </p:spPr>
      </p:pic>
    </p:spTree>
    <p:extLst>
      <p:ext uri="{BB962C8B-B14F-4D97-AF65-F5344CB8AC3E}">
        <p14:creationId xmlns:p14="http://schemas.microsoft.com/office/powerpoint/2010/main" val="199172841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0358DB9-85C7-334C-8076-9715BD6FA1D4}"/>
              </a:ext>
            </a:extLst>
          </p:cNvPr>
          <p:cNvCxnSpPr>
            <a:cxnSpLocks/>
          </p:cNvCxnSpPr>
          <p:nvPr/>
        </p:nvCxnSpPr>
        <p:spPr>
          <a:xfrm>
            <a:off x="6167597" y="0"/>
            <a:ext cx="0" cy="6370115"/>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2984400"/>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SPACE: A framework for understanding developer productivity</a:t>
            </a:r>
          </a:p>
        </p:txBody>
      </p:sp>
      <p:sp>
        <p:nvSpPr>
          <p:cNvPr id="10" name="Title 8">
            <a:extLst>
              <a:ext uri="{FF2B5EF4-FFF2-40B4-BE49-F238E27FC236}">
                <a16:creationId xmlns:a16="http://schemas.microsoft.com/office/drawing/2014/main" id="{69D6E71D-2C26-D84A-A0A7-AB4BD656B3E0}"/>
              </a:ext>
            </a:extLst>
          </p:cNvPr>
          <p:cNvSpPr txBox="1">
            <a:spLocks/>
          </p:cNvSpPr>
          <p:nvPr/>
        </p:nvSpPr>
        <p:spPr>
          <a:xfrm>
            <a:off x="624758" y="3666106"/>
            <a:ext cx="3065500" cy="1521599"/>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nSpc>
                <a:spcPct val="100000"/>
              </a:lnSpc>
            </a:pPr>
            <a:r>
              <a:rPr lang="en-US" sz="1600" spc="0">
                <a:solidFill>
                  <a:schemeClr val="bg1"/>
                </a:solidFill>
                <a:latin typeface="Segoe UI" charset="0"/>
                <a:ea typeface="Segoe UI" charset="0"/>
                <a:cs typeface="Segoe UI" charset="0"/>
              </a:rPr>
              <a:t>The SPACE framework offers a new way of thinking about developer productivity.</a:t>
            </a:r>
            <a:r>
              <a:rPr lang="en-US" sz="1600">
                <a:solidFill>
                  <a:schemeClr val="bg1"/>
                </a:solidFill>
                <a:latin typeface="Segoe UI" charset="0"/>
                <a:ea typeface="Segoe UI" charset="0"/>
                <a:cs typeface="Segoe UI" charset="0"/>
              </a:rPr>
              <a:t> </a:t>
            </a:r>
          </a:p>
        </p:txBody>
      </p:sp>
      <p:sp>
        <p:nvSpPr>
          <p:cNvPr id="19" name="Rectangle 18">
            <a:extLst>
              <a:ext uri="{FF2B5EF4-FFF2-40B4-BE49-F238E27FC236}">
                <a16:creationId xmlns:a16="http://schemas.microsoft.com/office/drawing/2014/main" id="{BCBF3059-2EB8-B043-B66C-0D15D523D7FF}"/>
              </a:ext>
            </a:extLst>
          </p:cNvPr>
          <p:cNvSpPr/>
          <p:nvPr/>
        </p:nvSpPr>
        <p:spPr>
          <a:xfrm>
            <a:off x="6876600" y="1250600"/>
            <a:ext cx="3032562" cy="246221"/>
          </a:xfrm>
          <a:prstGeom prst="rect">
            <a:avLst/>
          </a:prstGeom>
        </p:spPr>
        <p:txBody>
          <a:bodyPr wrap="square" lIns="0" tIns="0" rIns="0" bIns="0" anchor="ctr">
            <a:spAutoFit/>
          </a:bodyPr>
          <a:lstStyle/>
          <a:p>
            <a:r>
              <a:rPr lang="en-US" sz="1600" dirty="0">
                <a:solidFill>
                  <a:schemeClr val="bg1"/>
                </a:solidFill>
                <a:latin typeface="Segoe UI" charset="0"/>
                <a:ea typeface="Segoe UI" charset="0"/>
                <a:cs typeface="Segoe UI" charset="0"/>
              </a:rPr>
              <a:t>Satisfaction and well-being</a:t>
            </a:r>
          </a:p>
        </p:txBody>
      </p:sp>
      <p:sp>
        <p:nvSpPr>
          <p:cNvPr id="20" name="Rectangle 19">
            <a:extLst>
              <a:ext uri="{FF2B5EF4-FFF2-40B4-BE49-F238E27FC236}">
                <a16:creationId xmlns:a16="http://schemas.microsoft.com/office/drawing/2014/main" id="{BCBF3059-2EB8-B043-B66C-0D15D523D7FF}"/>
              </a:ext>
            </a:extLst>
          </p:cNvPr>
          <p:cNvSpPr/>
          <p:nvPr/>
        </p:nvSpPr>
        <p:spPr>
          <a:xfrm>
            <a:off x="6876600" y="2198798"/>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Performance</a:t>
            </a:r>
          </a:p>
        </p:txBody>
      </p:sp>
      <p:sp>
        <p:nvSpPr>
          <p:cNvPr id="21" name="Rectangle 20">
            <a:extLst>
              <a:ext uri="{FF2B5EF4-FFF2-40B4-BE49-F238E27FC236}">
                <a16:creationId xmlns:a16="http://schemas.microsoft.com/office/drawing/2014/main" id="{BCBF3059-2EB8-B043-B66C-0D15D523D7FF}"/>
              </a:ext>
            </a:extLst>
          </p:cNvPr>
          <p:cNvSpPr/>
          <p:nvPr/>
        </p:nvSpPr>
        <p:spPr>
          <a:xfrm>
            <a:off x="6876600" y="3198105"/>
            <a:ext cx="1748928"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Activity</a:t>
            </a:r>
          </a:p>
        </p:txBody>
      </p:sp>
      <p:sp>
        <p:nvSpPr>
          <p:cNvPr id="22" name="Rectangle 21">
            <a:extLst>
              <a:ext uri="{FF2B5EF4-FFF2-40B4-BE49-F238E27FC236}">
                <a16:creationId xmlns:a16="http://schemas.microsoft.com/office/drawing/2014/main" id="{BCBF3059-2EB8-B043-B66C-0D15D523D7FF}"/>
              </a:ext>
            </a:extLst>
          </p:cNvPr>
          <p:cNvSpPr/>
          <p:nvPr/>
        </p:nvSpPr>
        <p:spPr>
          <a:xfrm>
            <a:off x="6860066" y="4233694"/>
            <a:ext cx="33538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Communication and collaboration</a:t>
            </a:r>
          </a:p>
        </p:txBody>
      </p:sp>
      <p:sp>
        <p:nvSpPr>
          <p:cNvPr id="23" name="Rectangle 22">
            <a:extLst>
              <a:ext uri="{FF2B5EF4-FFF2-40B4-BE49-F238E27FC236}">
                <a16:creationId xmlns:a16="http://schemas.microsoft.com/office/drawing/2014/main" id="{BCBF3059-2EB8-B043-B66C-0D15D523D7FF}"/>
              </a:ext>
            </a:extLst>
          </p:cNvPr>
          <p:cNvSpPr/>
          <p:nvPr/>
        </p:nvSpPr>
        <p:spPr>
          <a:xfrm>
            <a:off x="6860066" y="5187705"/>
            <a:ext cx="2934795" cy="246221"/>
          </a:xfrm>
          <a:prstGeom prst="rect">
            <a:avLst/>
          </a:prstGeom>
        </p:spPr>
        <p:txBody>
          <a:bodyPr wrap="square" lIns="0" tIns="0" rIns="0" bIns="0" anchor="ctr">
            <a:spAutoFit/>
          </a:bodyPr>
          <a:lstStyle/>
          <a:p>
            <a:r>
              <a:rPr lang="en-US" sz="1600">
                <a:solidFill>
                  <a:schemeClr val="bg1"/>
                </a:solidFill>
                <a:latin typeface="Segoe UI" charset="0"/>
                <a:ea typeface="Segoe UI" charset="0"/>
                <a:cs typeface="Segoe UI" charset="0"/>
              </a:rPr>
              <a:t>Efficiency and flow</a:t>
            </a:r>
          </a:p>
        </p:txBody>
      </p:sp>
      <p:pic>
        <p:nvPicPr>
          <p:cNvPr id="24" name="Picture 23"/>
          <p:cNvPicPr>
            <a:picLocks noChangeAspect="1"/>
          </p:cNvPicPr>
          <p:nvPr/>
        </p:nvPicPr>
        <p:blipFill>
          <a:blip r:embed="rId3"/>
          <a:stretch>
            <a:fillRect/>
          </a:stretch>
        </p:blipFill>
        <p:spPr>
          <a:xfrm>
            <a:off x="4966" y="23003"/>
            <a:ext cx="3448580" cy="6259607"/>
          </a:xfrm>
          <a:prstGeom prst="rect">
            <a:avLst/>
          </a:prstGeom>
        </p:spPr>
      </p:pic>
      <p:grpSp>
        <p:nvGrpSpPr>
          <p:cNvPr id="26" name="Group 25">
            <a:extLst>
              <a:ext uri="{FF2B5EF4-FFF2-40B4-BE49-F238E27FC236}">
                <a16:creationId xmlns:a16="http://schemas.microsoft.com/office/drawing/2014/main" id="{0599EA63-D520-B943-A060-0B86A581B578}"/>
              </a:ext>
            </a:extLst>
          </p:cNvPr>
          <p:cNvGrpSpPr/>
          <p:nvPr/>
        </p:nvGrpSpPr>
        <p:grpSpPr>
          <a:xfrm>
            <a:off x="5734480" y="913509"/>
            <a:ext cx="887016" cy="4866214"/>
            <a:chOff x="4680416" y="913509"/>
            <a:chExt cx="887016" cy="4866214"/>
          </a:xfrm>
        </p:grpSpPr>
        <p:grpSp>
          <p:nvGrpSpPr>
            <p:cNvPr id="27" name="Group 26">
              <a:extLst>
                <a:ext uri="{FF2B5EF4-FFF2-40B4-BE49-F238E27FC236}">
                  <a16:creationId xmlns:a16="http://schemas.microsoft.com/office/drawing/2014/main" id="{6FBEBD80-01FD-7743-8AAC-7480121BBF00}"/>
                </a:ext>
              </a:extLst>
            </p:cNvPr>
            <p:cNvGrpSpPr/>
            <p:nvPr/>
          </p:nvGrpSpPr>
          <p:grpSpPr>
            <a:xfrm>
              <a:off x="4680416" y="913509"/>
              <a:ext cx="887016" cy="887014"/>
              <a:chOff x="5733330" y="913509"/>
              <a:chExt cx="887016" cy="887014"/>
            </a:xfrm>
          </p:grpSpPr>
          <p:sp>
            <p:nvSpPr>
              <p:cNvPr id="44" name="Rounded Rectangle 24">
                <a:extLst>
                  <a:ext uri="{FF2B5EF4-FFF2-40B4-BE49-F238E27FC236}">
                    <a16:creationId xmlns:a16="http://schemas.microsoft.com/office/drawing/2014/main" id="{A2A6A50F-EDF3-8F43-8D1A-F18CD9563825}"/>
                  </a:ext>
                </a:extLst>
              </p:cNvPr>
              <p:cNvSpPr/>
              <p:nvPr/>
            </p:nvSpPr>
            <p:spPr bwMode="auto">
              <a:xfrm>
                <a:off x="5733330" y="913509"/>
                <a:ext cx="887016" cy="887014"/>
              </a:xfrm>
              <a:prstGeom prst="rect">
                <a:avLst/>
              </a:prstGeom>
              <a:solidFill>
                <a:srgbClr val="4AE4B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45" name="Title 8">
                <a:extLst>
                  <a:ext uri="{FF2B5EF4-FFF2-40B4-BE49-F238E27FC236}">
                    <a16:creationId xmlns:a16="http://schemas.microsoft.com/office/drawing/2014/main" id="{6A19AFCF-E277-594C-80EE-5C77CCFAEC73}"/>
                  </a:ext>
                </a:extLst>
              </p:cNvPr>
              <p:cNvSpPr txBox="1">
                <a:spLocks/>
              </p:cNvSpPr>
              <p:nvPr/>
            </p:nvSpPr>
            <p:spPr>
              <a:xfrm>
                <a:off x="5830049" y="10212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S</a:t>
                </a:r>
              </a:p>
            </p:txBody>
          </p:sp>
        </p:grpSp>
        <p:grpSp>
          <p:nvGrpSpPr>
            <p:cNvPr id="28" name="Group 27">
              <a:extLst>
                <a:ext uri="{FF2B5EF4-FFF2-40B4-BE49-F238E27FC236}">
                  <a16:creationId xmlns:a16="http://schemas.microsoft.com/office/drawing/2014/main" id="{E671126F-E385-FD4C-AEC2-43EA069C6EBC}"/>
                </a:ext>
              </a:extLst>
            </p:cNvPr>
            <p:cNvGrpSpPr/>
            <p:nvPr/>
          </p:nvGrpSpPr>
          <p:grpSpPr>
            <a:xfrm>
              <a:off x="4680416" y="1908309"/>
              <a:ext cx="887016" cy="887014"/>
              <a:chOff x="5733330" y="1908309"/>
              <a:chExt cx="887016" cy="887014"/>
            </a:xfrm>
          </p:grpSpPr>
          <p:sp>
            <p:nvSpPr>
              <p:cNvPr id="38" name="Rounded Rectangle 27">
                <a:extLst>
                  <a:ext uri="{FF2B5EF4-FFF2-40B4-BE49-F238E27FC236}">
                    <a16:creationId xmlns:a16="http://schemas.microsoft.com/office/drawing/2014/main" id="{3F6A76EE-15D8-0F4F-A84E-3A0293DFABDC}"/>
                  </a:ext>
                </a:extLst>
              </p:cNvPr>
              <p:cNvSpPr/>
              <p:nvPr/>
            </p:nvSpPr>
            <p:spPr bwMode="auto">
              <a:xfrm>
                <a:off x="5733330" y="1908309"/>
                <a:ext cx="887016" cy="887014"/>
              </a:xfrm>
              <a:prstGeom prst="rect">
                <a:avLst/>
              </a:prstGeom>
              <a:solidFill>
                <a:srgbClr val="DFE97C"/>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9" name="Title 8">
                <a:extLst>
                  <a:ext uri="{FF2B5EF4-FFF2-40B4-BE49-F238E27FC236}">
                    <a16:creationId xmlns:a16="http://schemas.microsoft.com/office/drawing/2014/main" id="{12342670-0F92-664D-8493-289C9B4734FD}"/>
                  </a:ext>
                </a:extLst>
              </p:cNvPr>
              <p:cNvSpPr txBox="1">
                <a:spLocks/>
              </p:cNvSpPr>
              <p:nvPr/>
            </p:nvSpPr>
            <p:spPr>
              <a:xfrm>
                <a:off x="5830049" y="20160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P</a:t>
                </a:r>
              </a:p>
            </p:txBody>
          </p:sp>
        </p:grpSp>
        <p:grpSp>
          <p:nvGrpSpPr>
            <p:cNvPr id="29" name="Group 28">
              <a:extLst>
                <a:ext uri="{FF2B5EF4-FFF2-40B4-BE49-F238E27FC236}">
                  <a16:creationId xmlns:a16="http://schemas.microsoft.com/office/drawing/2014/main" id="{768E3E94-FD0E-AE49-8D36-97E56F198CAE}"/>
                </a:ext>
              </a:extLst>
            </p:cNvPr>
            <p:cNvGrpSpPr/>
            <p:nvPr/>
          </p:nvGrpSpPr>
          <p:grpSpPr>
            <a:xfrm>
              <a:off x="4680416" y="2903109"/>
              <a:ext cx="887016" cy="887014"/>
              <a:chOff x="5733330" y="2903109"/>
              <a:chExt cx="887016" cy="887014"/>
            </a:xfrm>
          </p:grpSpPr>
          <p:sp>
            <p:nvSpPr>
              <p:cNvPr id="36" name="Rounded Rectangle 41">
                <a:extLst>
                  <a:ext uri="{FF2B5EF4-FFF2-40B4-BE49-F238E27FC236}">
                    <a16:creationId xmlns:a16="http://schemas.microsoft.com/office/drawing/2014/main" id="{054622AD-3EDE-6641-A207-4035F93785BC}"/>
                  </a:ext>
                </a:extLst>
              </p:cNvPr>
              <p:cNvSpPr/>
              <p:nvPr/>
            </p:nvSpPr>
            <p:spPr bwMode="auto">
              <a:xfrm>
                <a:off x="5733330" y="2903109"/>
                <a:ext cx="887016" cy="887014"/>
              </a:xfrm>
              <a:prstGeom prst="rect">
                <a:avLst/>
              </a:prstGeom>
              <a:solidFill>
                <a:srgbClr val="E4B06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7" name="Title 8">
                <a:extLst>
                  <a:ext uri="{FF2B5EF4-FFF2-40B4-BE49-F238E27FC236}">
                    <a16:creationId xmlns:a16="http://schemas.microsoft.com/office/drawing/2014/main" id="{57A34B60-6A4E-8D44-B76D-47AF941517D1}"/>
                  </a:ext>
                </a:extLst>
              </p:cNvPr>
              <p:cNvSpPr txBox="1">
                <a:spLocks/>
              </p:cNvSpPr>
              <p:nvPr/>
            </p:nvSpPr>
            <p:spPr>
              <a:xfrm>
                <a:off x="5830049" y="30108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A</a:t>
                </a:r>
              </a:p>
            </p:txBody>
          </p:sp>
        </p:grpSp>
        <p:grpSp>
          <p:nvGrpSpPr>
            <p:cNvPr id="30" name="Group 29">
              <a:extLst>
                <a:ext uri="{FF2B5EF4-FFF2-40B4-BE49-F238E27FC236}">
                  <a16:creationId xmlns:a16="http://schemas.microsoft.com/office/drawing/2014/main" id="{2E3163BE-5E04-ED4D-A707-0195AA83CD8F}"/>
                </a:ext>
              </a:extLst>
            </p:cNvPr>
            <p:cNvGrpSpPr/>
            <p:nvPr/>
          </p:nvGrpSpPr>
          <p:grpSpPr>
            <a:xfrm>
              <a:off x="4680416" y="3897909"/>
              <a:ext cx="887016" cy="887014"/>
              <a:chOff x="5733330" y="3897909"/>
              <a:chExt cx="887016" cy="887014"/>
            </a:xfrm>
          </p:grpSpPr>
          <p:sp>
            <p:nvSpPr>
              <p:cNvPr id="34" name="Rounded Rectangle 44">
                <a:extLst>
                  <a:ext uri="{FF2B5EF4-FFF2-40B4-BE49-F238E27FC236}">
                    <a16:creationId xmlns:a16="http://schemas.microsoft.com/office/drawing/2014/main" id="{952C91E7-7DE9-5547-ADE1-54AA84A9A2E7}"/>
                  </a:ext>
                </a:extLst>
              </p:cNvPr>
              <p:cNvSpPr/>
              <p:nvPr/>
            </p:nvSpPr>
            <p:spPr bwMode="auto">
              <a:xfrm>
                <a:off x="5733330" y="3897909"/>
                <a:ext cx="887016" cy="887014"/>
              </a:xfrm>
              <a:prstGeom prst="rect">
                <a:avLst/>
              </a:prstGeom>
              <a:solidFill>
                <a:srgbClr val="FFB2B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5" name="Title 8">
                <a:extLst>
                  <a:ext uri="{FF2B5EF4-FFF2-40B4-BE49-F238E27FC236}">
                    <a16:creationId xmlns:a16="http://schemas.microsoft.com/office/drawing/2014/main" id="{5C68C45D-8C16-0643-8691-A401236F5DCE}"/>
                  </a:ext>
                </a:extLst>
              </p:cNvPr>
              <p:cNvSpPr txBox="1">
                <a:spLocks/>
              </p:cNvSpPr>
              <p:nvPr/>
            </p:nvSpPr>
            <p:spPr>
              <a:xfrm>
                <a:off x="5809267" y="40056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C</a:t>
                </a:r>
              </a:p>
            </p:txBody>
          </p:sp>
        </p:grpSp>
        <p:grpSp>
          <p:nvGrpSpPr>
            <p:cNvPr id="31" name="Group 30">
              <a:extLst>
                <a:ext uri="{FF2B5EF4-FFF2-40B4-BE49-F238E27FC236}">
                  <a16:creationId xmlns:a16="http://schemas.microsoft.com/office/drawing/2014/main" id="{A0B554B0-B027-CD4B-83A5-EC204352FB38}"/>
                </a:ext>
              </a:extLst>
            </p:cNvPr>
            <p:cNvGrpSpPr/>
            <p:nvPr/>
          </p:nvGrpSpPr>
          <p:grpSpPr>
            <a:xfrm>
              <a:off x="4680416" y="4892709"/>
              <a:ext cx="887016" cy="887014"/>
              <a:chOff x="5733330" y="4892709"/>
              <a:chExt cx="887016" cy="887014"/>
            </a:xfrm>
          </p:grpSpPr>
          <p:sp>
            <p:nvSpPr>
              <p:cNvPr id="32" name="Rounded Rectangle 48">
                <a:extLst>
                  <a:ext uri="{FF2B5EF4-FFF2-40B4-BE49-F238E27FC236}">
                    <a16:creationId xmlns:a16="http://schemas.microsoft.com/office/drawing/2014/main" id="{2CB94545-E1EC-C04C-8A87-821C6A47138F}"/>
                  </a:ext>
                </a:extLst>
              </p:cNvPr>
              <p:cNvSpPr/>
              <p:nvPr/>
            </p:nvSpPr>
            <p:spPr bwMode="auto">
              <a:xfrm>
                <a:off x="5733330" y="4892709"/>
                <a:ext cx="887016" cy="887014"/>
              </a:xfrm>
              <a:prstGeom prst="rect">
                <a:avLst/>
              </a:prstGeom>
              <a:solidFill>
                <a:srgbClr val="D0CA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33" name="Title 8">
                <a:extLst>
                  <a:ext uri="{FF2B5EF4-FFF2-40B4-BE49-F238E27FC236}">
                    <a16:creationId xmlns:a16="http://schemas.microsoft.com/office/drawing/2014/main" id="{D32B8EB1-ABB5-BB4C-AF82-9D71438C32DE}"/>
                  </a:ext>
                </a:extLst>
              </p:cNvPr>
              <p:cNvSpPr txBox="1">
                <a:spLocks/>
              </p:cNvSpPr>
              <p:nvPr/>
            </p:nvSpPr>
            <p:spPr>
              <a:xfrm>
                <a:off x="5819658" y="5000495"/>
                <a:ext cx="682076" cy="753020"/>
              </a:xfrm>
              <a:prstGeom prst="rect">
                <a:avLst/>
              </a:prstGeom>
            </p:spPr>
            <p:txBody>
              <a:bodyPr lIns="0" tIns="0" rIns="0" bIns="0" anchor="ctr"/>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gn="ctr"/>
                <a:r>
                  <a:rPr lang="en-US" sz="6600" b="1" dirty="0">
                    <a:solidFill>
                      <a:srgbClr val="161E2C"/>
                    </a:solidFill>
                    <a:latin typeface="Segoe UI Semilight" charset="0"/>
                    <a:ea typeface="Segoe UI Semilight" charset="0"/>
                    <a:cs typeface="Segoe UI Semilight" charset="0"/>
                  </a:rPr>
                  <a:t>E</a:t>
                </a:r>
              </a:p>
            </p:txBody>
          </p:sp>
        </p:grpSp>
      </p:grpSp>
    </p:spTree>
    <p:extLst>
      <p:ext uri="{BB962C8B-B14F-4D97-AF65-F5344CB8AC3E}">
        <p14:creationId xmlns:p14="http://schemas.microsoft.com/office/powerpoint/2010/main" val="212503578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26" name="TextBox 25"/>
          <p:cNvSpPr txBox="1"/>
          <p:nvPr/>
        </p:nvSpPr>
        <p:spPr>
          <a:xfrm>
            <a:off x="5641612" y="2467377"/>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Make higher-quality software</a:t>
            </a:r>
          </a:p>
        </p:txBody>
      </p:sp>
      <p:sp>
        <p:nvSpPr>
          <p:cNvPr id="27" name="TextBox 26"/>
          <p:cNvSpPr txBox="1"/>
          <p:nvPr/>
        </p:nvSpPr>
        <p:spPr>
          <a:xfrm>
            <a:off x="7638270" y="24673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Produce software more efficiently</a:t>
            </a:r>
          </a:p>
        </p:txBody>
      </p:sp>
      <p:sp>
        <p:nvSpPr>
          <p:cNvPr id="28" name="TextBox 27"/>
          <p:cNvSpPr txBox="1"/>
          <p:nvPr/>
        </p:nvSpPr>
        <p:spPr>
          <a:xfrm>
            <a:off x="9634925" y="2467377"/>
            <a:ext cx="1587113"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Make smarter planning decisions</a:t>
            </a:r>
          </a:p>
        </p:txBody>
      </p:sp>
      <p:sp>
        <p:nvSpPr>
          <p:cNvPr id="29" name="TextBox 28"/>
          <p:cNvSpPr txBox="1"/>
          <p:nvPr/>
        </p:nvSpPr>
        <p:spPr>
          <a:xfrm>
            <a:off x="5674198" y="5013106"/>
            <a:ext cx="1510345" cy="86177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Improve </a:t>
            </a:r>
            <a:br>
              <a:rPr lang="en-US" sz="1400">
                <a:solidFill>
                  <a:schemeClr val="bg1"/>
                </a:solidFill>
                <a:latin typeface="Segoe UI" charset="0"/>
                <a:ea typeface="Segoe UI" charset="0"/>
                <a:cs typeface="Segoe UI" charset="0"/>
              </a:rPr>
            </a:br>
            <a:r>
              <a:rPr lang="en-US" sz="1400">
                <a:solidFill>
                  <a:schemeClr val="bg1"/>
                </a:solidFill>
                <a:latin typeface="Segoe UI" charset="0"/>
                <a:ea typeface="Segoe UI" charset="0"/>
                <a:cs typeface="Segoe UI" charset="0"/>
              </a:rPr>
              <a:t>the well-being and satisfaction of developers</a:t>
            </a:r>
          </a:p>
        </p:txBody>
      </p:sp>
      <p:sp>
        <p:nvSpPr>
          <p:cNvPr id="30" name="TextBox 29"/>
          <p:cNvSpPr txBox="1"/>
          <p:nvPr/>
        </p:nvSpPr>
        <p:spPr>
          <a:xfrm>
            <a:off x="7750485" y="5013106"/>
            <a:ext cx="1362679" cy="646331"/>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Facilitate team collaboration and success</a:t>
            </a:r>
          </a:p>
        </p:txBody>
      </p:sp>
      <p:sp>
        <p:nvSpPr>
          <p:cNvPr id="31" name="TextBox 30">
            <a:extLst>
              <a:ext uri="{FF2B5EF4-FFF2-40B4-BE49-F238E27FC236}">
                <a16:creationId xmlns:a16="http://schemas.microsoft.com/office/drawing/2014/main" id="{98622722-EF9E-AC4D-8D24-567C396F8B2E}"/>
              </a:ext>
            </a:extLst>
          </p:cNvPr>
          <p:cNvSpPr txBox="1"/>
          <p:nvPr/>
        </p:nvSpPr>
        <p:spPr>
          <a:xfrm>
            <a:off x="9706674" y="5013106"/>
            <a:ext cx="1443614" cy="646331"/>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Transition to a fully remote working world</a:t>
            </a:r>
          </a:p>
        </p:txBody>
      </p:sp>
      <p:sp>
        <p:nvSpPr>
          <p:cNvPr id="3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spc="0" dirty="0">
                <a:solidFill>
                  <a:srgbClr val="9DE4F0"/>
                </a:solidFill>
                <a:latin typeface="Segoe UI" charset="0"/>
                <a:ea typeface="Segoe UI" charset="0"/>
                <a:cs typeface="Segoe UI" charset="0"/>
              </a:rPr>
              <a:t>Why developer productivity matters</a:t>
            </a:r>
          </a:p>
        </p:txBody>
      </p:sp>
      <p:sp>
        <p:nvSpPr>
          <p:cNvPr id="38" name="Title 8">
            <a:extLst>
              <a:ext uri="{FF2B5EF4-FFF2-40B4-BE49-F238E27FC236}">
                <a16:creationId xmlns:a16="http://schemas.microsoft.com/office/drawing/2014/main" id="{69D6E71D-2C26-D84A-A0A7-AB4BD656B3E0}"/>
              </a:ext>
            </a:extLst>
          </p:cNvPr>
          <p:cNvSpPr txBox="1">
            <a:spLocks/>
          </p:cNvSpPr>
          <p:nvPr/>
        </p:nvSpPr>
        <p:spPr>
          <a:xfrm>
            <a:off x="624757" y="2673035"/>
            <a:ext cx="3236043" cy="105451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pPr>
              <a:lnSpc>
                <a:spcPct val="100000"/>
              </a:lnSpc>
            </a:pPr>
            <a:r>
              <a:rPr lang="en-US" sz="1600" spc="0" dirty="0">
                <a:solidFill>
                  <a:schemeClr val="bg1"/>
                </a:solidFill>
                <a:latin typeface="Segoe UI Semilight" charset="0"/>
                <a:ea typeface="Segoe UI Semilight" charset="0"/>
                <a:cs typeface="Segoe UI Semilight" charset="0"/>
              </a:rPr>
              <a:t>Learning how to define, measure, and predict developer productivity can help organizations:</a:t>
            </a:r>
            <a:endParaRPr lang="en-US" sz="1600" dirty="0">
              <a:solidFill>
                <a:schemeClr val="bg1"/>
              </a:solidFill>
              <a:latin typeface="Segoe UI Semilight" charset="0"/>
              <a:ea typeface="Segoe UI Semilight" charset="0"/>
              <a:cs typeface="Segoe UI Semilight" charset="0"/>
            </a:endParaRPr>
          </a:p>
        </p:txBody>
      </p:sp>
      <p:sp>
        <p:nvSpPr>
          <p:cNvPr id="44" name="Oval 43"/>
          <p:cNvSpPr/>
          <p:nvPr/>
        </p:nvSpPr>
        <p:spPr bwMode="auto">
          <a:xfrm>
            <a:off x="7638269" y="3323712"/>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p:cNvSpPr/>
          <p:nvPr/>
        </p:nvSpPr>
        <p:spPr bwMode="auto">
          <a:xfrm>
            <a:off x="5641612" y="3323712"/>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5" name="Oval 4"/>
          <p:cNvSpPr/>
          <p:nvPr/>
        </p:nvSpPr>
        <p:spPr bwMode="auto">
          <a:xfrm>
            <a:off x="5641612" y="761113"/>
            <a:ext cx="1587112" cy="1587112"/>
          </a:xfrm>
          <a:prstGeom prst="ellipse">
            <a:avLst/>
          </a:prstGeom>
          <a:gradFill>
            <a:gsLst>
              <a:gs pos="0">
                <a:srgbClr val="4B505A"/>
              </a:gs>
              <a:gs pos="100000">
                <a:srgbClr val="4B505A">
                  <a:alpha val="0"/>
                </a:srgbClr>
              </a:gs>
            </a:gsLst>
            <a:lin ang="0" scaled="0"/>
          </a:gradFill>
          <a:ln w="38100">
            <a:solidFill>
              <a:srgbClr val="D0CA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p:cNvSpPr/>
          <p:nvPr/>
        </p:nvSpPr>
        <p:spPr bwMode="auto">
          <a:xfrm>
            <a:off x="7638269" y="7611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p:cNvSpPr/>
          <p:nvPr/>
        </p:nvSpPr>
        <p:spPr bwMode="auto">
          <a:xfrm>
            <a:off x="9634926" y="761113"/>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p:cNvSpPr/>
          <p:nvPr/>
        </p:nvSpPr>
        <p:spPr bwMode="auto">
          <a:xfrm>
            <a:off x="9634926" y="3323712"/>
            <a:ext cx="1587112" cy="1587112"/>
          </a:xfrm>
          <a:prstGeom prst="ellipse">
            <a:avLst/>
          </a:prstGeom>
          <a:gradFill>
            <a:gsLst>
              <a:gs pos="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p:cNvPicPr>
            <a:picLocks noChangeAspect="1"/>
          </p:cNvPicPr>
          <p:nvPr/>
        </p:nvPicPr>
        <p:blipFill>
          <a:blip r:embed="rId3"/>
          <a:stretch>
            <a:fillRect/>
          </a:stretch>
        </p:blipFill>
        <p:spPr>
          <a:xfrm>
            <a:off x="4966" y="23002"/>
            <a:ext cx="3448580" cy="6259607"/>
          </a:xfrm>
          <a:prstGeom prst="rect">
            <a:avLst/>
          </a:prstGeom>
        </p:spPr>
      </p:pic>
      <p:pic>
        <p:nvPicPr>
          <p:cNvPr id="16" name="Picture 15" descr="Icon&#10;&#10;Description automatically generated">
            <a:extLst>
              <a:ext uri="{FF2B5EF4-FFF2-40B4-BE49-F238E27FC236}">
                <a16:creationId xmlns:a16="http://schemas.microsoft.com/office/drawing/2014/main" id="{017B8786-BA9F-7E42-A9FA-5674911C55F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7918" y="1133958"/>
            <a:ext cx="927100" cy="927100"/>
          </a:xfrm>
          <a:prstGeom prst="rect">
            <a:avLst/>
          </a:prstGeom>
        </p:spPr>
      </p:pic>
      <p:pic>
        <p:nvPicPr>
          <p:cNvPr id="18" name="Picture 17" descr="A picture containing text, light&#10;&#10;Description automatically generated">
            <a:extLst>
              <a:ext uri="{FF2B5EF4-FFF2-40B4-BE49-F238E27FC236}">
                <a16:creationId xmlns:a16="http://schemas.microsoft.com/office/drawing/2014/main" id="{0F328AC5-E4E6-6D4A-931C-6DCDD7D31A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0098" y="1078419"/>
            <a:ext cx="952500" cy="952500"/>
          </a:xfrm>
          <a:prstGeom prst="rect">
            <a:avLst/>
          </a:prstGeom>
        </p:spPr>
      </p:pic>
      <p:pic>
        <p:nvPicPr>
          <p:cNvPr id="20" name="Picture 19" descr="Icon&#10;&#10;Description automatically generated">
            <a:extLst>
              <a:ext uri="{FF2B5EF4-FFF2-40B4-BE49-F238E27FC236}">
                <a16:creationId xmlns:a16="http://schemas.microsoft.com/office/drawing/2014/main" id="{FB310EAB-68A3-4140-87EB-700D4249F19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39531" y="1070697"/>
            <a:ext cx="977900" cy="977900"/>
          </a:xfrm>
          <a:prstGeom prst="rect">
            <a:avLst/>
          </a:prstGeom>
        </p:spPr>
      </p:pic>
      <p:pic>
        <p:nvPicPr>
          <p:cNvPr id="22" name="Picture 21" descr="Icon&#10;&#10;Description automatically generated">
            <a:extLst>
              <a:ext uri="{FF2B5EF4-FFF2-40B4-BE49-F238E27FC236}">
                <a16:creationId xmlns:a16="http://schemas.microsoft.com/office/drawing/2014/main" id="{96722576-377C-1A41-BED9-A92E8F0259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934543" y="3615618"/>
            <a:ext cx="990600" cy="1003300"/>
          </a:xfrm>
          <a:prstGeom prst="rect">
            <a:avLst/>
          </a:prstGeom>
        </p:spPr>
      </p:pic>
      <p:pic>
        <p:nvPicPr>
          <p:cNvPr id="25" name="Picture 24" descr="Icon&#10;&#10;Description automatically generated">
            <a:extLst>
              <a:ext uri="{FF2B5EF4-FFF2-40B4-BE49-F238E27FC236}">
                <a16:creationId xmlns:a16="http://schemas.microsoft.com/office/drawing/2014/main" id="{9560D9A1-754B-904A-B952-52B45D094B2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8198" y="3699098"/>
            <a:ext cx="876300" cy="863600"/>
          </a:xfrm>
          <a:prstGeom prst="rect">
            <a:avLst/>
          </a:prstGeom>
        </p:spPr>
      </p:pic>
      <p:pic>
        <p:nvPicPr>
          <p:cNvPr id="33" name="Picture 32" descr="Icon&#10;&#10;Description automatically generated">
            <a:extLst>
              <a:ext uri="{FF2B5EF4-FFF2-40B4-BE49-F238E27FC236}">
                <a16:creationId xmlns:a16="http://schemas.microsoft.com/office/drawing/2014/main" id="{3129CB53-244A-F147-8D1F-B66E88C4F37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888731" y="3615618"/>
            <a:ext cx="1079500" cy="1079500"/>
          </a:xfrm>
          <a:prstGeom prst="rect">
            <a:avLst/>
          </a:prstGeom>
        </p:spPr>
      </p:pic>
    </p:spTree>
    <p:extLst>
      <p:ext uri="{BB962C8B-B14F-4D97-AF65-F5344CB8AC3E}">
        <p14:creationId xmlns:p14="http://schemas.microsoft.com/office/powerpoint/2010/main" val="174101573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61E2C"/>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BF3059-2EB8-B043-B66C-0D15D523D7FF}"/>
              </a:ext>
            </a:extLst>
          </p:cNvPr>
          <p:cNvSpPr/>
          <p:nvPr/>
        </p:nvSpPr>
        <p:spPr>
          <a:xfrm>
            <a:off x="4924825" y="1467783"/>
            <a:ext cx="2772559" cy="553998"/>
          </a:xfrm>
          <a:prstGeom prst="rect">
            <a:avLst/>
          </a:prstGeom>
        </p:spPr>
        <p:txBody>
          <a:bodyPr wrap="square" lIns="0" tIns="0" rIns="0" bIns="0">
            <a:spAutoFit/>
          </a:bodyPr>
          <a:lstStyle/>
          <a:p>
            <a:pPr fontAlgn="base"/>
            <a:r>
              <a:rPr lang="en-US">
                <a:solidFill>
                  <a:schemeClr val="bg1"/>
                </a:solidFill>
              </a:rPr>
              <a:t>Productivity is all about developer activity</a:t>
            </a:r>
          </a:p>
        </p:txBody>
      </p:sp>
      <p:sp>
        <p:nvSpPr>
          <p:cNvPr id="10" name="Rectangle 9">
            <a:extLst>
              <a:ext uri="{FF2B5EF4-FFF2-40B4-BE49-F238E27FC236}">
                <a16:creationId xmlns:a16="http://schemas.microsoft.com/office/drawing/2014/main" id="{F5F8E58C-FBF8-804F-A5FA-BC7A4C68A494}"/>
              </a:ext>
            </a:extLst>
          </p:cNvPr>
          <p:cNvSpPr/>
          <p:nvPr/>
        </p:nvSpPr>
        <p:spPr>
          <a:xfrm>
            <a:off x="629271" y="3208439"/>
            <a:ext cx="3434730"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You can’t improve what you don’t understand. Here are the common myths and misconceptions around developer productivity: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875413"/>
            <a:ext cx="3545841"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Myths and misconceptions about developer productivity</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4697376" y="1308100"/>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858471" y="875413"/>
            <a:ext cx="0" cy="43268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4808686" y="928242"/>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01</a:t>
            </a:r>
          </a:p>
        </p:txBody>
      </p:sp>
      <p:sp>
        <p:nvSpPr>
          <p:cNvPr id="19" name="Rectangle 18">
            <a:extLst>
              <a:ext uri="{FF2B5EF4-FFF2-40B4-BE49-F238E27FC236}">
                <a16:creationId xmlns:a16="http://schemas.microsoft.com/office/drawing/2014/main" id="{BCBF3059-2EB8-B043-B66C-0D15D523D7FF}"/>
              </a:ext>
            </a:extLst>
          </p:cNvPr>
          <p:cNvSpPr/>
          <p:nvPr/>
        </p:nvSpPr>
        <p:spPr>
          <a:xfrm>
            <a:off x="8089863" y="1467783"/>
            <a:ext cx="2772559" cy="553998"/>
          </a:xfrm>
          <a:prstGeom prst="rect">
            <a:avLst/>
          </a:prstGeom>
        </p:spPr>
        <p:txBody>
          <a:bodyPr wrap="square" lIns="0" tIns="0" rIns="0" bIns="0">
            <a:spAutoFit/>
          </a:bodyPr>
          <a:lstStyle/>
          <a:p>
            <a:pPr fontAlgn="base"/>
            <a:r>
              <a:rPr lang="en-US">
                <a:solidFill>
                  <a:schemeClr val="bg1"/>
                </a:solidFill>
              </a:rPr>
              <a:t>Productivity is only about individual performance</a:t>
            </a:r>
          </a:p>
        </p:txBody>
      </p:sp>
      <p:sp>
        <p:nvSpPr>
          <p:cNvPr id="20" name="Rectangle 19">
            <a:extLst>
              <a:ext uri="{FF2B5EF4-FFF2-40B4-BE49-F238E27FC236}">
                <a16:creationId xmlns:a16="http://schemas.microsoft.com/office/drawing/2014/main" id="{F5F8E58C-FBF8-804F-A5FA-BC7A4C68A494}"/>
              </a:ext>
            </a:extLst>
          </p:cNvPr>
          <p:cNvSpPr/>
          <p:nvPr/>
        </p:nvSpPr>
        <p:spPr>
          <a:xfrm>
            <a:off x="7973724" y="928241"/>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02</a:t>
            </a:r>
          </a:p>
        </p:txBody>
      </p:sp>
      <p:sp>
        <p:nvSpPr>
          <p:cNvPr id="21" name="Rectangle 20">
            <a:extLst>
              <a:ext uri="{FF2B5EF4-FFF2-40B4-BE49-F238E27FC236}">
                <a16:creationId xmlns:a16="http://schemas.microsoft.com/office/drawing/2014/main" id="{BCBF3059-2EB8-B043-B66C-0D15D523D7FF}"/>
              </a:ext>
            </a:extLst>
          </p:cNvPr>
          <p:cNvSpPr/>
          <p:nvPr/>
        </p:nvSpPr>
        <p:spPr>
          <a:xfrm>
            <a:off x="4924825" y="3182052"/>
            <a:ext cx="2772559" cy="553998"/>
          </a:xfrm>
          <a:prstGeom prst="rect">
            <a:avLst/>
          </a:prstGeom>
        </p:spPr>
        <p:txBody>
          <a:bodyPr wrap="square" lIns="0" tIns="0" rIns="0" bIns="0">
            <a:spAutoFit/>
          </a:bodyPr>
          <a:lstStyle/>
          <a:p>
            <a:pPr fontAlgn="base"/>
            <a:r>
              <a:rPr lang="en-US">
                <a:solidFill>
                  <a:schemeClr val="bg1"/>
                </a:solidFill>
              </a:rPr>
              <a:t>One productivity metric can tell you everything </a:t>
            </a:r>
          </a:p>
        </p:txBody>
      </p:sp>
      <p:cxnSp>
        <p:nvCxnSpPr>
          <p:cNvPr id="22" name="Straight Connector 21"/>
          <p:cNvCxnSpPr/>
          <p:nvPr/>
        </p:nvCxnSpPr>
        <p:spPr>
          <a:xfrm>
            <a:off x="4697376" y="3022369"/>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858471" y="2589682"/>
            <a:ext cx="0" cy="432687"/>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5F8E58C-FBF8-804F-A5FA-BC7A4C68A494}"/>
              </a:ext>
            </a:extLst>
          </p:cNvPr>
          <p:cNvSpPr/>
          <p:nvPr/>
        </p:nvSpPr>
        <p:spPr>
          <a:xfrm>
            <a:off x="4808686" y="2642510"/>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03</a:t>
            </a:r>
          </a:p>
        </p:txBody>
      </p:sp>
      <p:sp>
        <p:nvSpPr>
          <p:cNvPr id="26" name="Rectangle 25">
            <a:extLst>
              <a:ext uri="{FF2B5EF4-FFF2-40B4-BE49-F238E27FC236}">
                <a16:creationId xmlns:a16="http://schemas.microsoft.com/office/drawing/2014/main" id="{BCBF3059-2EB8-B043-B66C-0D15D523D7FF}"/>
              </a:ext>
            </a:extLst>
          </p:cNvPr>
          <p:cNvSpPr/>
          <p:nvPr/>
        </p:nvSpPr>
        <p:spPr>
          <a:xfrm>
            <a:off x="8089863" y="3182052"/>
            <a:ext cx="2772559" cy="553998"/>
          </a:xfrm>
          <a:prstGeom prst="rect">
            <a:avLst/>
          </a:prstGeom>
        </p:spPr>
        <p:txBody>
          <a:bodyPr wrap="square" lIns="0" tIns="0" rIns="0" bIns="0">
            <a:spAutoFit/>
          </a:bodyPr>
          <a:lstStyle/>
          <a:p>
            <a:pPr fontAlgn="base"/>
            <a:r>
              <a:rPr lang="en-US">
                <a:solidFill>
                  <a:schemeClr val="bg1"/>
                </a:solidFill>
              </a:rPr>
              <a:t>Productivity measures are only useful for managers</a:t>
            </a:r>
          </a:p>
        </p:txBody>
      </p:sp>
      <p:sp>
        <p:nvSpPr>
          <p:cNvPr id="27" name="Rectangle 26">
            <a:extLst>
              <a:ext uri="{FF2B5EF4-FFF2-40B4-BE49-F238E27FC236}">
                <a16:creationId xmlns:a16="http://schemas.microsoft.com/office/drawing/2014/main" id="{F5F8E58C-FBF8-804F-A5FA-BC7A4C68A494}"/>
              </a:ext>
            </a:extLst>
          </p:cNvPr>
          <p:cNvSpPr/>
          <p:nvPr/>
        </p:nvSpPr>
        <p:spPr>
          <a:xfrm>
            <a:off x="7973724" y="2642510"/>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04</a:t>
            </a:r>
          </a:p>
        </p:txBody>
      </p:sp>
      <p:sp>
        <p:nvSpPr>
          <p:cNvPr id="31" name="Rectangle 30">
            <a:extLst>
              <a:ext uri="{FF2B5EF4-FFF2-40B4-BE49-F238E27FC236}">
                <a16:creationId xmlns:a16="http://schemas.microsoft.com/office/drawing/2014/main" id="{BCBF3059-2EB8-B043-B66C-0D15D523D7FF}"/>
              </a:ext>
            </a:extLst>
          </p:cNvPr>
          <p:cNvSpPr/>
          <p:nvPr/>
        </p:nvSpPr>
        <p:spPr>
          <a:xfrm>
            <a:off x="4924825" y="4896320"/>
            <a:ext cx="2772559" cy="830997"/>
          </a:xfrm>
          <a:prstGeom prst="rect">
            <a:avLst/>
          </a:prstGeom>
        </p:spPr>
        <p:txBody>
          <a:bodyPr wrap="square" lIns="0" tIns="0" rIns="0" bIns="0">
            <a:spAutoFit/>
          </a:bodyPr>
          <a:lstStyle/>
          <a:p>
            <a:pPr fontAlgn="base"/>
            <a:r>
              <a:rPr lang="en-US">
                <a:solidFill>
                  <a:schemeClr val="bg1"/>
                </a:solidFill>
              </a:rPr>
              <a:t>Productivity comes down to engineering systems and developer tools</a:t>
            </a:r>
          </a:p>
        </p:txBody>
      </p:sp>
      <p:cxnSp>
        <p:nvCxnSpPr>
          <p:cNvPr id="32" name="Straight Connector 31"/>
          <p:cNvCxnSpPr/>
          <p:nvPr/>
        </p:nvCxnSpPr>
        <p:spPr>
          <a:xfrm>
            <a:off x="4697376" y="4736637"/>
            <a:ext cx="773909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F5F8E58C-FBF8-804F-A5FA-BC7A4C68A494}"/>
              </a:ext>
            </a:extLst>
          </p:cNvPr>
          <p:cNvSpPr/>
          <p:nvPr/>
        </p:nvSpPr>
        <p:spPr>
          <a:xfrm>
            <a:off x="4808686" y="4356778"/>
            <a:ext cx="360996" cy="276999"/>
          </a:xfrm>
          <a:prstGeom prst="rect">
            <a:avLst/>
          </a:prstGeom>
          <a:solidFill>
            <a:srgbClr val="4B505A"/>
          </a:solidFill>
        </p:spPr>
        <p:txBody>
          <a:bodyPr wrap="none" lIns="91440" tIns="45720" rIns="91440" bIns="45720">
            <a:spAutoFit/>
          </a:bodyPr>
          <a:lstStyle/>
          <a:p>
            <a:r>
              <a:rPr lang="en-US" sz="1200" b="1" dirty="0">
                <a:solidFill>
                  <a:srgbClr val="9DE4F0"/>
                </a:solidFill>
                <a:latin typeface="Segoe UI" charset="0"/>
                <a:ea typeface="Segoe UI" charset="0"/>
                <a:cs typeface="Segoe UI" charset="0"/>
              </a:rPr>
              <a:t>05</a:t>
            </a:r>
          </a:p>
        </p:txBody>
      </p:sp>
      <p:pic>
        <p:nvPicPr>
          <p:cNvPr id="28" name="Picture 27"/>
          <p:cNvPicPr>
            <a:picLocks noChangeAspect="1"/>
          </p:cNvPicPr>
          <p:nvPr/>
        </p:nvPicPr>
        <p:blipFill>
          <a:blip r:embed="rId3"/>
          <a:stretch>
            <a:fillRect/>
          </a:stretch>
        </p:blipFill>
        <p:spPr>
          <a:xfrm>
            <a:off x="4966" y="23001"/>
            <a:ext cx="3448580" cy="6259607"/>
          </a:xfrm>
          <a:prstGeom prst="rect">
            <a:avLst/>
          </a:prstGeom>
        </p:spPr>
      </p:pic>
    </p:spTree>
    <p:extLst>
      <p:ext uri="{BB962C8B-B14F-4D97-AF65-F5344CB8AC3E}">
        <p14:creationId xmlns:p14="http://schemas.microsoft.com/office/powerpoint/2010/main" val="543887749"/>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3"/>
          <a:stretch>
            <a:fillRect/>
          </a:stretch>
        </p:blipFill>
        <p:spPr>
          <a:xfrm>
            <a:off x="4966" y="23000"/>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1" y="3388231"/>
            <a:ext cx="3434730" cy="984885"/>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Developer activity—which is how often developers work and what they work on—isn’t a good indicator of overall productivity. Here’s why:</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985593"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is all about developer activity</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6469"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01:</a:t>
            </a:r>
          </a:p>
        </p:txBody>
      </p:sp>
      <p:sp>
        <p:nvSpPr>
          <p:cNvPr id="13" name="Oval 12"/>
          <p:cNvSpPr/>
          <p:nvPr/>
        </p:nvSpPr>
        <p:spPr bwMode="auto">
          <a:xfrm>
            <a:off x="6552030" y="10414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8548687" y="1041413"/>
            <a:ext cx="1587112" cy="1587112"/>
          </a:xfrm>
          <a:prstGeom prst="ellipse">
            <a:avLst/>
          </a:prstGeom>
          <a:gradFill>
            <a:gsLst>
              <a:gs pos="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Oval 15"/>
          <p:cNvSpPr/>
          <p:nvPr/>
        </p:nvSpPr>
        <p:spPr bwMode="auto">
          <a:xfrm>
            <a:off x="6552030" y="3383989"/>
            <a:ext cx="1587112" cy="1587112"/>
          </a:xfrm>
          <a:prstGeom prst="ellipse">
            <a:avLst/>
          </a:prstGeom>
          <a:gradFill>
            <a:gsLst>
              <a:gs pos="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Oval 16"/>
          <p:cNvSpPr/>
          <p:nvPr/>
        </p:nvSpPr>
        <p:spPr bwMode="auto">
          <a:xfrm>
            <a:off x="8548687" y="3383989"/>
            <a:ext cx="1587112" cy="1587112"/>
          </a:xfrm>
          <a:prstGeom prst="ellipse">
            <a:avLst/>
          </a:prstGeom>
          <a:gradFill>
            <a:gsLst>
              <a:gs pos="0">
                <a:srgbClr val="4B505A"/>
              </a:gs>
              <a:gs pos="100000">
                <a:srgbClr val="4B505A">
                  <a:alpha val="0"/>
                </a:srgbClr>
              </a:gs>
            </a:gsLst>
            <a:lin ang="0" scaled="0"/>
          </a:gradFill>
          <a:ln w="38100">
            <a:solidFill>
              <a:srgbClr val="D0CAF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p:cNvSpPr txBox="1"/>
          <p:nvPr/>
        </p:nvSpPr>
        <p:spPr>
          <a:xfrm>
            <a:off x="6552030" y="2747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Overtime</a:t>
            </a:r>
          </a:p>
        </p:txBody>
      </p:sp>
      <p:sp>
        <p:nvSpPr>
          <p:cNvPr id="19" name="TextBox 18"/>
          <p:cNvSpPr txBox="1"/>
          <p:nvPr/>
        </p:nvSpPr>
        <p:spPr>
          <a:xfrm>
            <a:off x="8548688" y="2747677"/>
            <a:ext cx="1587112"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Inconsistent hours</a:t>
            </a:r>
          </a:p>
        </p:txBody>
      </p:sp>
      <p:sp>
        <p:nvSpPr>
          <p:cNvPr id="20" name="TextBox 19"/>
          <p:cNvSpPr txBox="1"/>
          <p:nvPr/>
        </p:nvSpPr>
        <p:spPr>
          <a:xfrm>
            <a:off x="6584616" y="5073383"/>
            <a:ext cx="1510345" cy="215444"/>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Gaps in data</a:t>
            </a:r>
          </a:p>
        </p:txBody>
      </p:sp>
      <p:sp>
        <p:nvSpPr>
          <p:cNvPr id="21" name="TextBox 20"/>
          <p:cNvSpPr txBox="1"/>
          <p:nvPr/>
        </p:nvSpPr>
        <p:spPr>
          <a:xfrm>
            <a:off x="8548686" y="5073383"/>
            <a:ext cx="15871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Support systems and tools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p:blipFill>
        <p:spPr>
          <a:xfrm>
            <a:off x="6838138" y="1339669"/>
            <a:ext cx="1003300" cy="990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840593" y="1412340"/>
            <a:ext cx="1003300" cy="10033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6834655" y="3675895"/>
            <a:ext cx="863600" cy="10033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p:blipFill>
        <p:spPr>
          <a:xfrm>
            <a:off x="8865993" y="3688468"/>
            <a:ext cx="952500" cy="902368"/>
          </a:xfrm>
          <a:prstGeom prst="rect">
            <a:avLst/>
          </a:prstGeom>
        </p:spPr>
      </p:pic>
    </p:spTree>
    <p:extLst>
      <p:ext uri="{BB962C8B-B14F-4D97-AF65-F5344CB8AC3E}">
        <p14:creationId xmlns:p14="http://schemas.microsoft.com/office/powerpoint/2010/main" val="1351824297"/>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p:cNvPicPr>
            <a:picLocks noChangeAspect="1"/>
          </p:cNvPicPr>
          <p:nvPr/>
        </p:nvPicPr>
        <p:blipFill>
          <a:blip r:embed="rId3"/>
          <a:stretch>
            <a:fillRect/>
          </a:stretch>
        </p:blipFill>
        <p:spPr>
          <a:xfrm>
            <a:off x="4966" y="22999"/>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3921631"/>
            <a:ext cx="3485530" cy="1969770"/>
          </a:xfrm>
          <a:prstGeom prst="rect">
            <a:avLst/>
          </a:prstGeom>
        </p:spPr>
        <p:txBody>
          <a:bodyPr wrap="square" lIns="0" tIns="0" rIns="0" bIns="0">
            <a:spAutoFit/>
          </a:bodyPr>
          <a:lstStyle/>
          <a:p>
            <a:r>
              <a:rPr lang="en-US" sz="1600" dirty="0">
                <a:solidFill>
                  <a:schemeClr val="bg1"/>
                </a:solidFill>
                <a:latin typeface="Segoe UI Semilight" charset="0"/>
                <a:ea typeface="Segoe UI Semilight" charset="0"/>
                <a:cs typeface="Segoe UI Semilight" charset="0"/>
              </a:rPr>
              <a:t>Individual developer performance is important, but it’s not everything. Team contributions matter just as much. </a:t>
            </a:r>
          </a:p>
          <a:p>
            <a:endParaRPr lang="en-US" sz="1600" dirty="0">
              <a:solidFill>
                <a:schemeClr val="bg1"/>
              </a:solidFill>
              <a:latin typeface="Segoe UI Semilight" charset="0"/>
              <a:ea typeface="Segoe UI Semilight" charset="0"/>
              <a:cs typeface="Segoe UI Semilight" charset="0"/>
            </a:endParaRPr>
          </a:p>
          <a:p>
            <a:r>
              <a:rPr lang="en-US" sz="1600" dirty="0">
                <a:solidFill>
                  <a:schemeClr val="bg1"/>
                </a:solidFill>
                <a:latin typeface="Segoe UI Semilight" charset="0"/>
                <a:ea typeface="Segoe UI Semilight" charset="0"/>
                <a:cs typeface="Segoe UI Semilight" charset="0"/>
              </a:rPr>
              <a:t>To measure productivity, you have </a:t>
            </a:r>
            <a:br>
              <a:rPr lang="en-US" sz="1600" dirty="0">
                <a:solidFill>
                  <a:schemeClr val="bg1"/>
                </a:solidFill>
                <a:latin typeface="Segoe UI Semilight" charset="0"/>
                <a:ea typeface="Segoe UI Semilight" charset="0"/>
                <a:cs typeface="Segoe UI Semilight" charset="0"/>
              </a:rPr>
            </a:br>
            <a:r>
              <a:rPr lang="en-US" sz="1600" dirty="0">
                <a:solidFill>
                  <a:schemeClr val="bg1"/>
                </a:solidFill>
                <a:latin typeface="Segoe UI Semilight" charset="0"/>
                <a:ea typeface="Segoe UI Semilight" charset="0"/>
                <a:cs typeface="Segoe UI Semilight" charset="0"/>
              </a:rPr>
              <a:t>to consider: </a:t>
            </a:r>
          </a:p>
          <a:p>
            <a:br>
              <a:rPr lang="en-US" sz="1600" dirty="0">
                <a:solidFill>
                  <a:schemeClr val="bg1"/>
                </a:solidFill>
                <a:latin typeface="Segoe UI Semilight" charset="0"/>
                <a:ea typeface="Segoe UI Semilight" charset="0"/>
                <a:cs typeface="Segoe UI Semilight" charset="0"/>
              </a:rPr>
            </a:br>
            <a:endParaRPr lang="en-US" sz="1600" dirty="0">
              <a:solidFill>
                <a:schemeClr val="bg1"/>
              </a:solidFill>
              <a:latin typeface="Segoe UI Semilight" charset="0"/>
              <a:ea typeface="Segoe UI Semilight" charset="0"/>
              <a:cs typeface="Segoe UI Semilight" charset="0"/>
            </a:endParaRP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2748930"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is only about individual performance</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02:</a:t>
            </a:r>
          </a:p>
        </p:txBody>
      </p:sp>
      <p:sp>
        <p:nvSpPr>
          <p:cNvPr id="11" name="Oval 10"/>
          <p:cNvSpPr/>
          <p:nvPr/>
        </p:nvSpPr>
        <p:spPr bwMode="auto">
          <a:xfrm>
            <a:off x="5722018" y="2131613"/>
            <a:ext cx="1587112" cy="1587112"/>
          </a:xfrm>
          <a:prstGeom prst="ellipse">
            <a:avLst/>
          </a:prstGeom>
          <a:gradFill>
            <a:gsLst>
              <a:gs pos="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7718675" y="2131613"/>
            <a:ext cx="1587112" cy="1587112"/>
          </a:xfrm>
          <a:prstGeom prst="ellipse">
            <a:avLst/>
          </a:prstGeom>
          <a:gradFill>
            <a:gsLst>
              <a:gs pos="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TextBox 12"/>
          <p:cNvSpPr txBox="1"/>
          <p:nvPr/>
        </p:nvSpPr>
        <p:spPr>
          <a:xfrm>
            <a:off x="5722018"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Individual performance</a:t>
            </a:r>
          </a:p>
        </p:txBody>
      </p:sp>
      <p:sp>
        <p:nvSpPr>
          <p:cNvPr id="14" name="TextBox 13"/>
          <p:cNvSpPr txBox="1"/>
          <p:nvPr/>
        </p:nvSpPr>
        <p:spPr>
          <a:xfrm>
            <a:off x="7718676"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Team </a:t>
            </a:r>
            <a:br>
              <a:rPr lang="en-US" sz="1400">
                <a:solidFill>
                  <a:schemeClr val="bg1"/>
                </a:solidFill>
                <a:latin typeface="Segoe UI" charset="0"/>
                <a:ea typeface="Segoe UI" charset="0"/>
                <a:cs typeface="Segoe UI" charset="0"/>
              </a:rPr>
            </a:br>
            <a:r>
              <a:rPr lang="en-US" sz="1400">
                <a:solidFill>
                  <a:schemeClr val="bg1"/>
                </a:solidFill>
                <a:latin typeface="Segoe UI" charset="0"/>
                <a:ea typeface="Segoe UI" charset="0"/>
                <a:cs typeface="Segoe UI" charset="0"/>
              </a:rPr>
              <a:t>performance</a:t>
            </a:r>
          </a:p>
        </p:txBody>
      </p:sp>
      <p:sp>
        <p:nvSpPr>
          <p:cNvPr id="16" name="Oval 15"/>
          <p:cNvSpPr/>
          <p:nvPr/>
        </p:nvSpPr>
        <p:spPr bwMode="auto">
          <a:xfrm>
            <a:off x="9715332" y="2131613"/>
            <a:ext cx="1587112" cy="1587112"/>
          </a:xfrm>
          <a:prstGeom prst="ellipse">
            <a:avLst/>
          </a:prstGeom>
          <a:gradFill>
            <a:gsLst>
              <a:gs pos="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7" name="TextBox 16"/>
          <p:cNvSpPr txBox="1"/>
          <p:nvPr/>
        </p:nvSpPr>
        <p:spPr>
          <a:xfrm>
            <a:off x="9715333" y="3837877"/>
            <a:ext cx="1587112"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Organization success</a:t>
            </a:r>
          </a:p>
        </p:txBody>
      </p:sp>
      <p:pic>
        <p:nvPicPr>
          <p:cNvPr id="2" name="Picture 1"/>
          <p:cNvPicPr>
            <a:picLocks noChangeAspect="1"/>
          </p:cNvPicPr>
          <p:nvPr/>
        </p:nvPicPr>
        <p:blipFill rotWithShape="1">
          <a:blip r:embed="rId4" cstate="print">
            <a:extLst>
              <a:ext uri="{28A0092B-C50C-407E-A947-70E740481C1C}">
                <a14:useLocalDpi xmlns:a14="http://schemas.microsoft.com/office/drawing/2010/main" val="0"/>
              </a:ext>
            </a:extLst>
          </a:blip>
          <a:srcRect l="-1" r="-5794"/>
          <a:stretch/>
        </p:blipFill>
        <p:spPr>
          <a:xfrm>
            <a:off x="6007574" y="2429869"/>
            <a:ext cx="1074870" cy="9906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029631" y="2481360"/>
            <a:ext cx="965200" cy="9652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10038988" y="2408151"/>
            <a:ext cx="939800" cy="965200"/>
          </a:xfrm>
          <a:prstGeom prst="rect">
            <a:avLst/>
          </a:prstGeom>
        </p:spPr>
      </p:pic>
    </p:spTree>
    <p:extLst>
      <p:ext uri="{BB962C8B-B14F-4D97-AF65-F5344CB8AC3E}">
        <p14:creationId xmlns:p14="http://schemas.microsoft.com/office/powerpoint/2010/main" val="117548494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5120104" y="4363803"/>
            <a:ext cx="7316371" cy="997510"/>
          </a:xfrm>
          <a:prstGeom prst="rect">
            <a:avLst/>
          </a:prstGeom>
          <a:gradFill>
            <a:gsLst>
              <a:gs pos="3400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 name="Rectangle 1"/>
          <p:cNvSpPr/>
          <p:nvPr/>
        </p:nvSpPr>
        <p:spPr bwMode="auto">
          <a:xfrm>
            <a:off x="5120104" y="1367556"/>
            <a:ext cx="7316371" cy="2712321"/>
          </a:xfrm>
          <a:prstGeom prst="rect">
            <a:avLst/>
          </a:prstGeom>
          <a:gradFill>
            <a:gsLst>
              <a:gs pos="34000">
                <a:srgbClr val="4B505A"/>
              </a:gs>
              <a:gs pos="100000">
                <a:srgbClr val="4B505A">
                  <a:alpha val="0"/>
                </a:srgbClr>
              </a:gs>
            </a:gsLst>
            <a:lin ang="0" scaled="0"/>
          </a:gra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17" name="Picture 16"/>
          <p:cNvPicPr>
            <a:picLocks noChangeAspect="1"/>
          </p:cNvPicPr>
          <p:nvPr/>
        </p:nvPicPr>
        <p:blipFill>
          <a:blip r:embed="rId3"/>
          <a:stretch>
            <a:fillRect/>
          </a:stretch>
        </p:blipFill>
        <p:spPr>
          <a:xfrm>
            <a:off x="4966" y="22998"/>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0" y="3388231"/>
            <a:ext cx="3485530" cy="738664"/>
          </a:xfrm>
          <a:prstGeom prst="rect">
            <a:avLst/>
          </a:prstGeom>
        </p:spPr>
        <p:txBody>
          <a:bodyPr wrap="square" lIns="0" tIns="0" rIns="0" bIns="0">
            <a:spAutoFit/>
          </a:bodyPr>
          <a:lstStyle/>
          <a:p>
            <a:r>
              <a:rPr lang="en-US" sz="1600">
                <a:solidFill>
                  <a:schemeClr val="bg1"/>
                </a:solidFill>
                <a:latin typeface="Segoe UI Semilight" charset="0"/>
                <a:ea typeface="Segoe UI Semilight" charset="0"/>
                <a:cs typeface="Segoe UI Semilight" charset="0"/>
              </a:rPr>
              <a:t>You can’t use one single metric to measure developer productivity. Productivity is the measure of: </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4514230" cy="1526733"/>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One productivity metric can tell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you everything</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665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03:</a:t>
            </a:r>
          </a:p>
        </p:txBody>
      </p:sp>
      <p:sp>
        <p:nvSpPr>
          <p:cNvPr id="13" name="Rectangle 12">
            <a:extLst>
              <a:ext uri="{FF2B5EF4-FFF2-40B4-BE49-F238E27FC236}">
                <a16:creationId xmlns:a16="http://schemas.microsoft.com/office/drawing/2014/main" id="{BCBF3059-2EB8-B043-B66C-0D15D523D7FF}"/>
              </a:ext>
            </a:extLst>
          </p:cNvPr>
          <p:cNvSpPr/>
          <p:nvPr/>
        </p:nvSpPr>
        <p:spPr>
          <a:xfrm>
            <a:off x="5426762" y="1646705"/>
            <a:ext cx="4114800" cy="677108"/>
          </a:xfrm>
          <a:prstGeom prst="rect">
            <a:avLst/>
          </a:prstGeom>
        </p:spPr>
        <p:txBody>
          <a:bodyPr wrap="square" lIns="0" tIns="0" rIns="0" bIns="0" anchor="t">
            <a:spAutoFit/>
          </a:bodyPr>
          <a:lstStyle/>
          <a:p>
            <a:pPr fontAlgn="base">
              <a:spcAft>
                <a:spcPts val="1200"/>
              </a:spcAft>
            </a:pPr>
            <a:r>
              <a:rPr lang="en-US" sz="2200" b="1" dirty="0">
                <a:solidFill>
                  <a:schemeClr val="bg1"/>
                </a:solidFill>
                <a:latin typeface="Segoe UI" charset="0"/>
                <a:ea typeface="Segoe UI" charset="0"/>
                <a:cs typeface="Segoe UI" charset="0"/>
              </a:rPr>
              <a:t>Multiple different dimensions of work</a:t>
            </a:r>
          </a:p>
        </p:txBody>
      </p:sp>
      <p:cxnSp>
        <p:nvCxnSpPr>
          <p:cNvPr id="16" name="Straight Connector 15"/>
          <p:cNvCxnSpPr/>
          <p:nvPr/>
        </p:nvCxnSpPr>
        <p:spPr>
          <a:xfrm>
            <a:off x="4687888" y="1793875"/>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87888" y="4838021"/>
            <a:ext cx="51435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5362343" y="2456575"/>
            <a:ext cx="3207250" cy="1323439"/>
          </a:xfrm>
          <a:prstGeom prst="rect">
            <a:avLst/>
          </a:prstGeom>
        </p:spPr>
        <p:txBody>
          <a:bodyPr wrap="square">
            <a:spAutoFit/>
          </a:bodyPr>
          <a:lstStyle/>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Satisfaction and well-being</a:t>
            </a:r>
          </a:p>
          <a:p>
            <a:pPr marL="293688" lvl="1" indent="-285750">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Performance </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Communication</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Activity </a:t>
            </a:r>
          </a:p>
          <a:p>
            <a:pPr marL="293688" lvl="1" indent="-285750" fontAlgn="base">
              <a:buClr>
                <a:srgbClr val="9ADFEC"/>
              </a:buClr>
              <a:buFont typeface="Arial" panose="020B0604020202020204" pitchFamily="34" charset="0"/>
              <a:buChar char="•"/>
            </a:pPr>
            <a:r>
              <a:rPr lang="en-US" sz="1600" dirty="0">
                <a:solidFill>
                  <a:schemeClr val="bg1"/>
                </a:solidFill>
                <a:latin typeface="Segoe UI Semilight" charset="0"/>
                <a:ea typeface="Segoe UI Semilight" charset="0"/>
                <a:cs typeface="Segoe UI Semilight" charset="0"/>
              </a:rPr>
              <a:t>Flow</a:t>
            </a:r>
          </a:p>
        </p:txBody>
      </p:sp>
      <p:sp>
        <p:nvSpPr>
          <p:cNvPr id="5" name="Rectangle 4"/>
          <p:cNvSpPr/>
          <p:nvPr/>
        </p:nvSpPr>
        <p:spPr>
          <a:xfrm>
            <a:off x="5426762" y="4514855"/>
            <a:ext cx="6216650" cy="646331"/>
          </a:xfrm>
          <a:prstGeom prst="rect">
            <a:avLst/>
          </a:prstGeom>
        </p:spPr>
        <p:txBody>
          <a:bodyPr lIns="0" rIns="0">
            <a:spAutoFit/>
          </a:bodyPr>
          <a:lstStyle/>
          <a:p>
            <a:pPr fontAlgn="base"/>
            <a:r>
              <a:rPr lang="en-US" b="1">
                <a:solidFill>
                  <a:schemeClr val="bg1"/>
                </a:solidFill>
                <a:latin typeface="Segoe UI" charset="0"/>
                <a:ea typeface="Segoe UI" charset="0"/>
                <a:cs typeface="Segoe UI" charset="0"/>
              </a:rPr>
              <a:t>The context in which the </a:t>
            </a:r>
            <a:br>
              <a:rPr lang="en-US" b="1">
                <a:solidFill>
                  <a:schemeClr val="bg1"/>
                </a:solidFill>
                <a:latin typeface="Segoe UI" charset="0"/>
                <a:ea typeface="Segoe UI" charset="0"/>
                <a:cs typeface="Segoe UI" charset="0"/>
              </a:rPr>
            </a:br>
            <a:r>
              <a:rPr lang="en-US" b="1">
                <a:solidFill>
                  <a:schemeClr val="bg1"/>
                </a:solidFill>
                <a:latin typeface="Segoe UI" charset="0"/>
                <a:ea typeface="Segoe UI" charset="0"/>
                <a:cs typeface="Segoe UI" charset="0"/>
              </a:rPr>
              <a:t>work is done</a:t>
            </a:r>
          </a:p>
        </p:txBody>
      </p:sp>
    </p:spTree>
    <p:extLst>
      <p:ext uri="{BB962C8B-B14F-4D97-AF65-F5344CB8AC3E}">
        <p14:creationId xmlns:p14="http://schemas.microsoft.com/office/powerpoint/2010/main" val="24439141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3"/>
          <a:stretch>
            <a:fillRect/>
          </a:stretch>
        </p:blipFill>
        <p:spPr>
          <a:xfrm>
            <a:off x="4966" y="22997"/>
            <a:ext cx="3448580" cy="6259607"/>
          </a:xfrm>
          <a:prstGeom prst="rect">
            <a:avLst/>
          </a:prstGeom>
        </p:spPr>
      </p:pic>
      <p:sp>
        <p:nvSpPr>
          <p:cNvPr id="10" name="Rectangle 9">
            <a:extLst>
              <a:ext uri="{FF2B5EF4-FFF2-40B4-BE49-F238E27FC236}">
                <a16:creationId xmlns:a16="http://schemas.microsoft.com/office/drawing/2014/main" id="{F5F8E58C-FBF8-804F-A5FA-BC7A4C68A494}"/>
              </a:ext>
            </a:extLst>
          </p:cNvPr>
          <p:cNvSpPr/>
          <p:nvPr/>
        </p:nvSpPr>
        <p:spPr>
          <a:xfrm>
            <a:off x="629271" y="3937404"/>
            <a:ext cx="3434730" cy="1723549"/>
          </a:xfrm>
          <a:prstGeom prst="rect">
            <a:avLst/>
          </a:prstGeom>
        </p:spPr>
        <p:txBody>
          <a:bodyPr wrap="square" lIns="0" tIns="0" rIns="0" bIns="0">
            <a:spAutoFit/>
          </a:bodyPr>
          <a:lstStyle/>
          <a:p>
            <a:r>
              <a:rPr lang="en-US" sz="1600" dirty="0">
                <a:solidFill>
                  <a:schemeClr val="bg1"/>
                </a:solidFill>
                <a:latin typeface="Segoe UI Semilight" charset="0"/>
                <a:ea typeface="Segoe UI Semilight" charset="0"/>
                <a:cs typeface="Segoe UI Semilight" charset="0"/>
              </a:rPr>
              <a:t>Managers aren’t the only people who should be concerned with developer productivity. It’s important for developers to take an interest in their own productivity, too. </a:t>
            </a:r>
          </a:p>
          <a:p>
            <a:endParaRPr lang="en-US" sz="1600" dirty="0">
              <a:solidFill>
                <a:schemeClr val="bg1"/>
              </a:solidFill>
              <a:latin typeface="Segoe UI Semilight" charset="0"/>
              <a:ea typeface="Segoe UI Semilight" charset="0"/>
              <a:cs typeface="Segoe UI Semilight" charset="0"/>
            </a:endParaRPr>
          </a:p>
          <a:p>
            <a:r>
              <a:rPr lang="en-US" sz="1600" b="1" dirty="0">
                <a:solidFill>
                  <a:srgbClr val="9DE4F0"/>
                </a:solidFill>
                <a:latin typeface="Segoe UI" charset="0"/>
                <a:ea typeface="Segoe UI" charset="0"/>
                <a:cs typeface="Segoe UI" charset="0"/>
              </a:rPr>
              <a:t>Why?</a:t>
            </a:r>
          </a:p>
        </p:txBody>
      </p:sp>
      <p:sp>
        <p:nvSpPr>
          <p:cNvPr id="7" name="Title 8">
            <a:extLst>
              <a:ext uri="{FF2B5EF4-FFF2-40B4-BE49-F238E27FC236}">
                <a16:creationId xmlns:a16="http://schemas.microsoft.com/office/drawing/2014/main" id="{69D6E71D-2C26-D84A-A0A7-AB4BD656B3E0}"/>
              </a:ext>
            </a:extLst>
          </p:cNvPr>
          <p:cNvSpPr txBox="1">
            <a:spLocks/>
          </p:cNvSpPr>
          <p:nvPr/>
        </p:nvSpPr>
        <p:spPr>
          <a:xfrm>
            <a:off x="629270" y="1501914"/>
            <a:ext cx="3028330" cy="1886317"/>
          </a:xfrm>
          <a:prstGeom prst="rect">
            <a:avLst/>
          </a:prstGeom>
        </p:spPr>
        <p:txBody>
          <a:bodyPr lIns="0" rIns="0"/>
          <a:lstStyle>
            <a:lvl1pPr algn="l" defTabSz="932742" rtl="0" eaLnBrk="1" latinLnBrk="0" hangingPunct="1">
              <a:lnSpc>
                <a:spcPct val="90000"/>
              </a:lnSpc>
              <a:spcBef>
                <a:spcPct val="0"/>
              </a:spcBef>
              <a:buNone/>
              <a:defRPr lang="en-US" sz="2800" b="0" kern="1200" cap="none" spc="-50" baseline="0" dirty="0" smtClean="0">
                <a:ln w="3175">
                  <a:noFill/>
                </a:ln>
                <a:solidFill>
                  <a:srgbClr val="000000"/>
                </a:solidFill>
                <a:effectLst/>
                <a:latin typeface="+mj-lt"/>
                <a:ea typeface="+mn-ea"/>
                <a:cs typeface="Segoe UI" pitchFamily="34" charset="0"/>
              </a:defRPr>
            </a:lvl1pPr>
          </a:lstStyle>
          <a:p>
            <a:r>
              <a:rPr lang="en-US" sz="3600" b="1" dirty="0">
                <a:solidFill>
                  <a:srgbClr val="9DE4F0"/>
                </a:solidFill>
                <a:latin typeface="Segoe UI" charset="0"/>
                <a:ea typeface="Segoe UI" charset="0"/>
                <a:cs typeface="Segoe UI" charset="0"/>
              </a:rPr>
              <a:t>Productivity </a:t>
            </a:r>
            <a:br>
              <a:rPr lang="en-US" sz="3600" b="1" dirty="0">
                <a:solidFill>
                  <a:srgbClr val="9DE4F0"/>
                </a:solidFill>
                <a:latin typeface="Segoe UI" charset="0"/>
                <a:ea typeface="Segoe UI" charset="0"/>
                <a:cs typeface="Segoe UI" charset="0"/>
              </a:rPr>
            </a:br>
            <a:r>
              <a:rPr lang="en-US" sz="3600" b="1" dirty="0">
                <a:solidFill>
                  <a:srgbClr val="9DE4F0"/>
                </a:solidFill>
                <a:latin typeface="Segoe UI" charset="0"/>
                <a:ea typeface="Segoe UI" charset="0"/>
                <a:cs typeface="Segoe UI" charset="0"/>
              </a:rPr>
              <a:t>measures are useful only for managers</a:t>
            </a:r>
            <a:endParaRPr lang="en-US" sz="3600" b="1" spc="0" dirty="0">
              <a:solidFill>
                <a:srgbClr val="9DE4F0"/>
              </a:solidFill>
              <a:latin typeface="Segoe UI" charset="0"/>
              <a:ea typeface="Segoe UI" charset="0"/>
              <a:cs typeface="Segoe UI" charset="0"/>
            </a:endParaRPr>
          </a:p>
        </p:txBody>
      </p:sp>
      <p:cxnSp>
        <p:nvCxnSpPr>
          <p:cNvPr id="6" name="Straight Connector 5"/>
          <p:cNvCxnSpPr/>
          <p:nvPr/>
        </p:nvCxnSpPr>
        <p:spPr>
          <a:xfrm>
            <a:off x="629270" y="1308100"/>
            <a:ext cx="3879230" cy="0"/>
          </a:xfrm>
          <a:prstGeom prst="line">
            <a:avLst/>
          </a:prstGeom>
          <a:ln>
            <a:solidFill>
              <a:srgbClr val="4B505A"/>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F5F8E58C-FBF8-804F-A5FA-BC7A4C68A494}"/>
              </a:ext>
            </a:extLst>
          </p:cNvPr>
          <p:cNvSpPr/>
          <p:nvPr/>
        </p:nvSpPr>
        <p:spPr>
          <a:xfrm>
            <a:off x="740580" y="1041413"/>
            <a:ext cx="1488270" cy="184666"/>
          </a:xfrm>
          <a:prstGeom prst="rect">
            <a:avLst/>
          </a:prstGeom>
        </p:spPr>
        <p:txBody>
          <a:bodyPr wrap="square" lIns="0" tIns="0" rIns="0" bIns="0">
            <a:spAutoFit/>
          </a:bodyPr>
          <a:lstStyle/>
          <a:p>
            <a:r>
              <a:rPr lang="en-US" sz="1200" b="1">
                <a:solidFill>
                  <a:schemeClr val="bg1"/>
                </a:solidFill>
                <a:latin typeface="Segoe UI" charset="0"/>
                <a:ea typeface="Segoe UI" charset="0"/>
                <a:cs typeface="Segoe UI" charset="0"/>
              </a:rPr>
              <a:t>Myth 04:</a:t>
            </a:r>
          </a:p>
        </p:txBody>
      </p:sp>
      <p:sp>
        <p:nvSpPr>
          <p:cNvPr id="11" name="Oval 10"/>
          <p:cNvSpPr/>
          <p:nvPr/>
        </p:nvSpPr>
        <p:spPr bwMode="auto">
          <a:xfrm>
            <a:off x="6155994" y="934428"/>
            <a:ext cx="1587112" cy="1587112"/>
          </a:xfrm>
          <a:prstGeom prst="ellipse">
            <a:avLst/>
          </a:prstGeom>
          <a:gradFill>
            <a:gsLst>
              <a:gs pos="10000">
                <a:srgbClr val="4B505A"/>
              </a:gs>
              <a:gs pos="100000">
                <a:srgbClr val="4B505A">
                  <a:alpha val="0"/>
                </a:srgbClr>
              </a:gs>
            </a:gsLst>
            <a:lin ang="0" scaled="0"/>
          </a:gradFill>
          <a:ln w="38100">
            <a:solidFill>
              <a:srgbClr val="FFB2BE"/>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Oval 11"/>
          <p:cNvSpPr/>
          <p:nvPr/>
        </p:nvSpPr>
        <p:spPr bwMode="auto">
          <a:xfrm>
            <a:off x="8542312" y="934428"/>
            <a:ext cx="1587112" cy="1587112"/>
          </a:xfrm>
          <a:prstGeom prst="ellipse">
            <a:avLst/>
          </a:prstGeom>
          <a:gradFill>
            <a:gsLst>
              <a:gs pos="10000">
                <a:srgbClr val="4B505A"/>
              </a:gs>
              <a:gs pos="100000">
                <a:srgbClr val="4B505A">
                  <a:alpha val="0"/>
                </a:srgbClr>
              </a:gs>
            </a:gsLst>
            <a:lin ang="0" scaled="0"/>
          </a:gradFill>
          <a:ln w="38100">
            <a:solidFill>
              <a:srgbClr val="A2FACF"/>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p:cNvSpPr/>
          <p:nvPr/>
        </p:nvSpPr>
        <p:spPr bwMode="auto">
          <a:xfrm>
            <a:off x="6155994" y="3277004"/>
            <a:ext cx="1587112" cy="1587112"/>
          </a:xfrm>
          <a:prstGeom prst="ellipse">
            <a:avLst/>
          </a:prstGeom>
          <a:gradFill>
            <a:gsLst>
              <a:gs pos="10000">
                <a:srgbClr val="4B505A"/>
              </a:gs>
              <a:gs pos="100000">
                <a:srgbClr val="4B505A">
                  <a:alpha val="0"/>
                </a:srgbClr>
              </a:gs>
            </a:gsLst>
            <a:lin ang="0" scaled="0"/>
          </a:gradFill>
          <a:ln w="38100">
            <a:solidFill>
              <a:srgbClr val="9DE4F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13"/>
          <p:cNvSpPr/>
          <p:nvPr/>
        </p:nvSpPr>
        <p:spPr bwMode="auto">
          <a:xfrm>
            <a:off x="8542312" y="3277004"/>
            <a:ext cx="1587112" cy="1587112"/>
          </a:xfrm>
          <a:prstGeom prst="ellipse">
            <a:avLst/>
          </a:prstGeom>
          <a:gradFill>
            <a:gsLst>
              <a:gs pos="10000">
                <a:srgbClr val="4B505A"/>
              </a:gs>
              <a:gs pos="100000">
                <a:srgbClr val="4B505A">
                  <a:alpha val="0"/>
                </a:srgbClr>
              </a:gs>
            </a:gsLst>
            <a:lin ang="0" scaled="0"/>
          </a:gradFill>
          <a:ln w="38100">
            <a:solidFill>
              <a:srgbClr val="E4B06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6" name="TextBox 15"/>
          <p:cNvSpPr txBox="1"/>
          <p:nvPr/>
        </p:nvSpPr>
        <p:spPr>
          <a:xfrm>
            <a:off x="6155994" y="2640692"/>
            <a:ext cx="1587112" cy="430887"/>
          </a:xfrm>
          <a:prstGeom prst="rect">
            <a:avLst/>
          </a:prstGeom>
          <a:noFill/>
        </p:spPr>
        <p:txBody>
          <a:bodyPr wrap="square" lIns="0" tIns="0" rIns="0" bIns="0" rtlCol="0">
            <a:spAutoFit/>
          </a:bodyPr>
          <a:lstStyle/>
          <a:p>
            <a:pPr algn="ctr">
              <a:spcAft>
                <a:spcPts val="400"/>
              </a:spcAft>
              <a:buClr>
                <a:schemeClr val="tx2"/>
              </a:buClr>
            </a:pPr>
            <a:r>
              <a:rPr lang="en-US" sz="1400" dirty="0">
                <a:solidFill>
                  <a:schemeClr val="bg1"/>
                </a:solidFill>
                <a:latin typeface="Segoe UI" charset="0"/>
                <a:ea typeface="Segoe UI" charset="0"/>
                <a:cs typeface="Segoe UI" charset="0"/>
              </a:rPr>
              <a:t>It boosts </a:t>
            </a:r>
            <a:br>
              <a:rPr lang="en-US" sz="1400" dirty="0">
                <a:solidFill>
                  <a:schemeClr val="bg1"/>
                </a:solidFill>
                <a:latin typeface="Segoe UI" charset="0"/>
                <a:ea typeface="Segoe UI" charset="0"/>
                <a:cs typeface="Segoe UI" charset="0"/>
              </a:rPr>
            </a:br>
            <a:r>
              <a:rPr lang="en-US" sz="1400" dirty="0">
                <a:solidFill>
                  <a:schemeClr val="bg1"/>
                </a:solidFill>
                <a:latin typeface="Segoe UI" charset="0"/>
                <a:ea typeface="Segoe UI" charset="0"/>
                <a:cs typeface="Segoe UI" charset="0"/>
              </a:rPr>
              <a:t>their confidence</a:t>
            </a:r>
          </a:p>
        </p:txBody>
      </p:sp>
      <p:sp>
        <p:nvSpPr>
          <p:cNvPr id="17" name="TextBox 16"/>
          <p:cNvSpPr txBox="1"/>
          <p:nvPr/>
        </p:nvSpPr>
        <p:spPr>
          <a:xfrm>
            <a:off x="8012012" y="2640692"/>
            <a:ext cx="26477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improves their communication with others</a:t>
            </a:r>
          </a:p>
        </p:txBody>
      </p:sp>
      <p:sp>
        <p:nvSpPr>
          <p:cNvPr id="18" name="TextBox 17"/>
          <p:cNvSpPr txBox="1"/>
          <p:nvPr/>
        </p:nvSpPr>
        <p:spPr>
          <a:xfrm>
            <a:off x="5875494" y="4966398"/>
            <a:ext cx="2136518"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gives them insights into their work</a:t>
            </a:r>
          </a:p>
        </p:txBody>
      </p:sp>
      <p:sp>
        <p:nvSpPr>
          <p:cNvPr id="19" name="TextBox 18"/>
          <p:cNvSpPr txBox="1"/>
          <p:nvPr/>
        </p:nvSpPr>
        <p:spPr>
          <a:xfrm>
            <a:off x="8213311" y="4966398"/>
            <a:ext cx="2245114" cy="430887"/>
          </a:xfrm>
          <a:prstGeom prst="rect">
            <a:avLst/>
          </a:prstGeom>
          <a:noFill/>
        </p:spPr>
        <p:txBody>
          <a:bodyPr wrap="square" lIns="0" tIns="0" rIns="0" bIns="0" rtlCol="0">
            <a:spAutoFit/>
          </a:bodyPr>
          <a:lstStyle/>
          <a:p>
            <a:pPr algn="ctr">
              <a:spcAft>
                <a:spcPts val="400"/>
              </a:spcAft>
              <a:buClr>
                <a:schemeClr val="tx2"/>
              </a:buClr>
            </a:pPr>
            <a:r>
              <a:rPr lang="en-US" sz="1400">
                <a:solidFill>
                  <a:schemeClr val="bg1"/>
                </a:solidFill>
                <a:latin typeface="Segoe UI" charset="0"/>
                <a:ea typeface="Segoe UI" charset="0"/>
                <a:cs typeface="Segoe UI" charset="0"/>
              </a:rPr>
              <a:t>It reduces the chance of burnout and unhappiness</a:t>
            </a: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rcRect/>
          <a:stretch/>
        </p:blipFill>
        <p:spPr>
          <a:xfrm>
            <a:off x="6486384" y="1258084"/>
            <a:ext cx="914738" cy="939800"/>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rcRect/>
          <a:stretch/>
        </p:blipFill>
        <p:spPr>
          <a:xfrm>
            <a:off x="8869900" y="1346984"/>
            <a:ext cx="927100" cy="762000"/>
          </a:xfrm>
          <a:prstGeom prst="rect">
            <a:avLst/>
          </a:prstGeom>
        </p:spPr>
      </p:pic>
      <p:pic>
        <p:nvPicPr>
          <p:cNvPr id="4" name="Picture 3"/>
          <p:cNvPicPr>
            <a:picLocks noChangeAspect="1"/>
          </p:cNvPicPr>
          <p:nvPr/>
        </p:nvPicPr>
        <p:blipFill>
          <a:blip r:embed="rId6">
            <a:extLst>
              <a:ext uri="{28A0092B-C50C-407E-A947-70E740481C1C}">
                <a14:useLocalDpi xmlns:a14="http://schemas.microsoft.com/office/drawing/2010/main" val="0"/>
              </a:ext>
            </a:extLst>
          </a:blip>
          <a:srcRect/>
          <a:stretch/>
        </p:blipFill>
        <p:spPr>
          <a:xfrm>
            <a:off x="6467503" y="3510162"/>
            <a:ext cx="952500" cy="952500"/>
          </a:xfrm>
          <a:prstGeom prst="rect">
            <a:avLst/>
          </a:prstGeom>
        </p:spPr>
      </p:pic>
      <p:pic>
        <p:nvPicPr>
          <p:cNvPr id="5" name="Picture 4"/>
          <p:cNvPicPr>
            <a:picLocks noChangeAspect="1"/>
          </p:cNvPicPr>
          <p:nvPr/>
        </p:nvPicPr>
        <p:blipFill>
          <a:blip r:embed="rId7">
            <a:extLst>
              <a:ext uri="{28A0092B-C50C-407E-A947-70E740481C1C}">
                <a14:useLocalDpi xmlns:a14="http://schemas.microsoft.com/office/drawing/2010/main" val="0"/>
              </a:ext>
            </a:extLst>
          </a:blip>
          <a:srcRect/>
          <a:stretch/>
        </p:blipFill>
        <p:spPr>
          <a:xfrm>
            <a:off x="8857200" y="3606527"/>
            <a:ext cx="939800" cy="939800"/>
          </a:xfrm>
          <a:prstGeom prst="rect">
            <a:avLst/>
          </a:prstGeom>
        </p:spPr>
      </p:pic>
    </p:spTree>
    <p:extLst>
      <p:ext uri="{BB962C8B-B14F-4D97-AF65-F5344CB8AC3E}">
        <p14:creationId xmlns:p14="http://schemas.microsoft.com/office/powerpoint/2010/main" val="1269047404"/>
      </p:ext>
    </p:extLst>
  </p:cSld>
  <p:clrMapOvr>
    <a:masterClrMapping/>
  </p:clrMapOvr>
  <p:transition>
    <p:fade/>
  </p:transition>
</p:sld>
</file>

<file path=ppt/theme/theme1.xml><?xml version="1.0" encoding="utf-8"?>
<a:theme xmlns:a="http://schemas.openxmlformats.org/drawingml/2006/main" name="Azure 1">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2.xml><?xml version="1.0" encoding="utf-8"?>
<a:theme xmlns:a="http://schemas.openxmlformats.org/drawingml/2006/main" name="Azure 2">
  <a:themeElements>
    <a:clrScheme name="Custom 3">
      <a:dk1>
        <a:srgbClr val="000000"/>
      </a:dk1>
      <a:lt1>
        <a:srgbClr val="FFFFFF"/>
      </a:lt1>
      <a:dk2>
        <a:srgbClr val="0078D3"/>
      </a:dk2>
      <a:lt2>
        <a:srgbClr val="FFFFFF"/>
      </a:lt2>
      <a:accent1>
        <a:srgbClr val="EBEBEB"/>
      </a:accent1>
      <a:accent2>
        <a:srgbClr val="75757A"/>
      </a:accent2>
      <a:accent3>
        <a:srgbClr val="000041"/>
      </a:accent3>
      <a:accent4>
        <a:srgbClr val="0078D3"/>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1" id="{65B3B778-14F5-8246-A9D9-04A8D8071A60}" vid="{C9E98E11-734C-F14F-ADE3-6075149E549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19C9D67E274245B12BF79C55BE778C" ma:contentTypeVersion="22" ma:contentTypeDescription="Create a new document." ma:contentTypeScope="" ma:versionID="70f9963fe7888c73ff5d6cb2d4d70a0a">
  <xsd:schema xmlns:xsd="http://www.w3.org/2001/XMLSchema" xmlns:xs="http://www.w3.org/2001/XMLSchema" xmlns:p="http://schemas.microsoft.com/office/2006/metadata/properties" xmlns:ns1="http://schemas.microsoft.com/sharepoint/v3" xmlns:ns2="3a6239b1-84a2-436e-b281-9f1510ef4358" xmlns:ns3="ef4e99f7-fe95-4544-b30a-d4a0962d5b53" xmlns:ns4="230e9df3-be65-4c73-a93b-d1236ebd677e" targetNamespace="http://schemas.microsoft.com/office/2006/metadata/properties" ma:root="true" ma:fieldsID="b83ee42cc406eb19777309c5ca9e3259" ns1:_="" ns2:_="" ns3:_="" ns4:_="">
    <xsd:import namespace="http://schemas.microsoft.com/sharepoint/v3"/>
    <xsd:import namespace="3a6239b1-84a2-436e-b281-9f1510ef4358"/>
    <xsd:import namespace="ef4e99f7-fe95-4544-b30a-d4a0962d5b5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KeyPoints" minOccurs="0"/>
                <xsd:element ref="ns2:MediaServiceKeyPoints" minOccurs="0"/>
                <xsd:element ref="ns1:_ip_UnifiedCompliancePolicyProperties" minOccurs="0"/>
                <xsd:element ref="ns1:_ip_UnifiedCompliancePolicyUIAction"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Transcript" minOccurs="0"/>
                <xsd:element ref="ns2:MediaServiceLocation" minOccurs="0"/>
                <xsd:element ref="ns2:MediaLengthInSeconds" minOccurs="0"/>
                <xsd:element ref="ns2:lcf76f155ced4ddcb4097134ff3c332f" minOccurs="0"/>
                <xsd:element ref="ns4:TaxCatchAll"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a6239b1-84a2-436e-b281-9f1510ef43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ternalName="MediaServiceDateTaken" ma:readOnly="true">
      <xsd:simpleType>
        <xsd:restriction base="dms:Text"/>
      </xsd:simpleType>
    </xsd:element>
    <xsd:element name="MediaServiceTranscript" ma:index="20" nillable="true" ma:displayName="MediaServiceTranscript" ma:hidden="true" ma:internalName="MediaServiceTranscript" ma:readOnly="false">
      <xsd:simpleType>
        <xsd:restriction base="dms:Note"/>
      </xsd:simpleType>
    </xsd:element>
    <xsd:element name="MediaServiceLocation" ma:index="21" nillable="true" ma:displayName="Location" ma:internalName="MediaServiceLocation" ma:readOnly="true">
      <xsd:simpleType>
        <xsd:restriction base="dms:Text"/>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4e99f7-fe95-4544-b30a-d4a0962d5b5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4d1839f-5c86-4098-aa58-c39b0f908e3d}" ma:internalName="TaxCatchAll" ma:showField="CatchAllData" ma:web="ef4e99f7-fe95-4544-b30a-d4a0962d5b5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lcf76f155ced4ddcb4097134ff3c332f xmlns="3a6239b1-84a2-436e-b281-9f1510ef4358">
      <Terms xmlns="http://schemas.microsoft.com/office/infopath/2007/PartnerControls"/>
    </lcf76f155ced4ddcb4097134ff3c332f>
    <MediaServiceTranscript xmlns="3a6239b1-84a2-436e-b281-9f1510ef4358" xsi:nil="true"/>
    <TaxCatchAll xmlns="230e9df3-be65-4c73-a93b-d1236ebd677e" xsi:nil="tru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4E888DF0-3FC3-4D98-89D7-6BE908D9BA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3a6239b1-84a2-436e-b281-9f1510ef4358"/>
    <ds:schemaRef ds:uri="ef4e99f7-fe95-4544-b30a-d4a0962d5b5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schemas.microsoft.com/office/2006/documentManagement/types"/>
    <ds:schemaRef ds:uri="http://purl.org/dc/elements/1.1/"/>
    <ds:schemaRef ds:uri="http://www.w3.org/XML/1998/namespace"/>
    <ds:schemaRef ds:uri="http://schemas.microsoft.com/sharepoint/v3"/>
    <ds:schemaRef ds:uri="ef4e99f7-fe95-4544-b30a-d4a0962d5b53"/>
    <ds:schemaRef ds:uri="http://purl.org/dc/dcmitype/"/>
    <ds:schemaRef ds:uri="http://schemas.openxmlformats.org/package/2006/metadata/core-properties"/>
    <ds:schemaRef ds:uri="http://purl.org/dc/terms/"/>
    <ds:schemaRef ds:uri="http://schemas.microsoft.com/office/infopath/2007/PartnerControls"/>
    <ds:schemaRef ds:uri="230e9df3-be65-4c73-a93b-d1236ebd677e"/>
    <ds:schemaRef ds:uri="3a6239b1-84a2-436e-b281-9f1510ef4358"/>
    <ds:schemaRef ds:uri="http://schemas.microsoft.com/office/2006/metadata/properties"/>
  </ds:schemaRefs>
</ds:datastoreItem>
</file>

<file path=docMetadata/LabelInfo.xml><?xml version="1.0" encoding="utf-8"?>
<clbl:labelList xmlns:clbl="http://schemas.microsoft.com/office/2020/mipLabelMetadata">
  <clbl:label id="{87ba5c36-b7cf-4793-bbc2-bd5b3a9f95ca}"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Azure_PowerPoint_template_Oct18</Template>
  <TotalTime>16301</TotalTime>
  <Words>1850</Words>
  <Application>Microsoft Office PowerPoint</Application>
  <PresentationFormat>Custom</PresentationFormat>
  <Paragraphs>388</Paragraphs>
  <Slides>26</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26</vt:i4>
      </vt:variant>
    </vt:vector>
  </HeadingPairs>
  <TitlesOfParts>
    <vt:vector size="36" baseType="lpstr">
      <vt:lpstr>Arial</vt:lpstr>
      <vt:lpstr>Arial,Sans-Serif</vt:lpstr>
      <vt:lpstr>Consolas</vt:lpstr>
      <vt:lpstr>Segoe UI</vt:lpstr>
      <vt:lpstr>Segoe UI Light</vt:lpstr>
      <vt:lpstr>Segoe UI Semibold</vt:lpstr>
      <vt:lpstr>Segoe UI Semilight</vt:lpstr>
      <vt:lpstr>Wingdings</vt:lpstr>
      <vt:lpstr>Azure 1</vt:lpstr>
      <vt:lpstr>Azure 2</vt:lpstr>
      <vt:lpstr>The SPACE of  Developer  Productivity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&lt;Speech title here&gt;</dc:subject>
  <dc:creator>Marcela Vorel (Denny Mountain Media LLC)</dc:creator>
  <cp:keywords/>
  <dc:description>Template: Ariel Butz; ZUM Communications
Formatting: 
Audience Type:</dc:description>
  <cp:lastModifiedBy>Jason Cook</cp:lastModifiedBy>
  <cp:revision>118</cp:revision>
  <dcterms:created xsi:type="dcterms:W3CDTF">2021-04-02T15:57:03Z</dcterms:created>
  <dcterms:modified xsi:type="dcterms:W3CDTF">2025-09-23T15:42:47Z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0x0101001019C9D67E274245B12BF79C55BE778C</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ediaServiceImageTags">
    <vt:lpwstr/>
  </property>
</Properties>
</file>