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3" r:id="rId1"/>
  </p:sldMasterIdLst>
  <p:notesMasterIdLst>
    <p:notesMasterId r:id="rId15"/>
  </p:notesMasterIdLst>
  <p:sldIdLst>
    <p:sldId id="256" r:id="rId2"/>
    <p:sldId id="269" r:id="rId3"/>
    <p:sldId id="278" r:id="rId4"/>
    <p:sldId id="289" r:id="rId5"/>
    <p:sldId id="290" r:id="rId6"/>
    <p:sldId id="291" r:id="rId7"/>
    <p:sldId id="282" r:id="rId8"/>
    <p:sldId id="283" r:id="rId9"/>
    <p:sldId id="285" r:id="rId10"/>
    <p:sldId id="292" r:id="rId11"/>
    <p:sldId id="275" r:id="rId12"/>
    <p:sldId id="272" r:id="rId13"/>
    <p:sldId id="28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C264A7-7112-483E-B362-F2149DF62A43}" v="1971" dt="2024-01-28T22:00:22.7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78979" autoAdjust="0"/>
  </p:normalViewPr>
  <p:slideViewPr>
    <p:cSldViewPr snapToGrid="0">
      <p:cViewPr varScale="1">
        <p:scale>
          <a:sx n="95" d="100"/>
          <a:sy n="95" d="100"/>
        </p:scale>
        <p:origin x="664"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0" d="100"/>
          <a:sy n="120" d="100"/>
        </p:scale>
        <p:origin x="223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8A3-1E8F-4FC5-93A9-AEB7ECE25875}"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7CF9D-27D4-4FA3-B0CD-928819FBC547}" type="slidenum">
              <a:rPr lang="en-US" smtClean="0"/>
              <a:t>‹#›</a:t>
            </a:fld>
            <a:endParaRPr lang="en-US"/>
          </a:p>
        </p:txBody>
      </p:sp>
    </p:spTree>
    <p:extLst>
      <p:ext uri="{BB962C8B-B14F-4D97-AF65-F5344CB8AC3E}">
        <p14:creationId xmlns:p14="http://schemas.microsoft.com/office/powerpoint/2010/main" val="343537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i="1" dirty="0"/>
          </a:p>
        </p:txBody>
      </p:sp>
      <p:sp>
        <p:nvSpPr>
          <p:cNvPr id="4" name="Slide Number Placeholder 3"/>
          <p:cNvSpPr>
            <a:spLocks noGrp="1"/>
          </p:cNvSpPr>
          <p:nvPr>
            <p:ph type="sldNum" sz="quarter" idx="5"/>
          </p:nvPr>
        </p:nvSpPr>
        <p:spPr/>
        <p:txBody>
          <a:bodyPr/>
          <a:lstStyle/>
          <a:p>
            <a:fld id="{DC57CF9D-27D4-4FA3-B0CD-928819FBC547}" type="slidenum">
              <a:rPr lang="en-US" smtClean="0"/>
              <a:t>1</a:t>
            </a:fld>
            <a:endParaRPr lang="en-US"/>
          </a:p>
        </p:txBody>
      </p:sp>
    </p:spTree>
    <p:extLst>
      <p:ext uri="{BB962C8B-B14F-4D97-AF65-F5344CB8AC3E}">
        <p14:creationId xmlns:p14="http://schemas.microsoft.com/office/powerpoint/2010/main" val="3277524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p>
            <a:fld id="{5586B75A-687E-405C-8A0B-8D00578BA2C3}" type="datetimeFigureOut">
              <a:rPr lang="en-US" dirty="0"/>
              <a:pPr/>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682788326"/>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4E5243-F52A-4D37-9694-EB26C6C31910}"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11967897"/>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A77B6E1-634A-48DC-9E8B-D894023267EF}"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8876168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2D3E9E-A95C-48F2-B4BF-A71542E0BE9A}"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24231267"/>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10109253"/>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2952B5-7A2F-4CC8-B7CE-9234E21C2837}"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2143111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E1DA07A-9201-4B4B-BAF2-015AFA30F520}"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9258149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7087845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5077518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67193049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Date Placeholder 8"/>
          <p:cNvSpPr>
            <a:spLocks noGrp="1"/>
          </p:cNvSpPr>
          <p:nvPr>
            <p:ph type="dt" sz="half" idx="10"/>
          </p:nvPr>
        </p:nvSpPr>
        <p:spPr/>
        <p:txBody>
          <a:bodyPr/>
          <a:lstStyle/>
          <a:p>
            <a:fld id="{5586B75A-687E-405C-8A0B-8D00578BA2C3}" type="datetimeFigureOut">
              <a:rPr lang="en-US" dirty="0"/>
              <a:pPr/>
              <a:t>1/28/2024</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90490925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1/28/2024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28773783"/>
      </p:ext>
    </p:extLst>
  </p:cSld>
  <p:clrMap bg1="dk1" tx1="lt1" bg2="dk2" tx2="lt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Lst>
  <p:transition spd="slow">
    <p:wipe/>
  </p:transition>
  <p:hf sldNum="0" hdr="0" ftr="0" dt="0"/>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67218665-EA77-40EC-8172-4F17E2DED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199458" y="643467"/>
            <a:ext cx="3349075" cy="5584296"/>
          </a:xfrm>
        </p:spPr>
        <p:txBody>
          <a:bodyPr vert="horz" lIns="91440" tIns="45720" rIns="91440" bIns="45720" rtlCol="0" anchor="ctr" anchorCtr="1">
            <a:normAutofit/>
          </a:bodyPr>
          <a:lstStyle/>
          <a:p>
            <a:pPr>
              <a:lnSpc>
                <a:spcPct val="85000"/>
              </a:lnSpc>
            </a:pPr>
            <a:r>
              <a:rPr lang="en-US" sz="3700" b="1">
                <a:solidFill>
                  <a:srgbClr val="FFFFFF"/>
                </a:solidFill>
              </a:rPr>
              <a:t>Digital Forensics Technology and Practices: </a:t>
            </a:r>
            <a:br>
              <a:rPr lang="en-US" sz="3700" b="1">
                <a:solidFill>
                  <a:srgbClr val="FFFFFF"/>
                </a:solidFill>
              </a:rPr>
            </a:br>
            <a:br>
              <a:rPr lang="en-US" sz="3700" b="1">
                <a:solidFill>
                  <a:srgbClr val="FFFFFF"/>
                </a:solidFill>
              </a:rPr>
            </a:br>
            <a:r>
              <a:rPr lang="en-US" sz="3700" b="1">
                <a:solidFill>
                  <a:srgbClr val="FFFFFF"/>
                </a:solidFill>
              </a:rPr>
              <a:t>Project 1 - A Network Intrusion</a:t>
            </a:r>
            <a:br>
              <a:rPr lang="en-US" sz="3700" b="1">
                <a:solidFill>
                  <a:srgbClr val="FFFFFF"/>
                </a:solidFill>
              </a:rPr>
            </a:br>
            <a:br>
              <a:rPr lang="en-US" sz="3700" b="1">
                <a:solidFill>
                  <a:srgbClr val="FFFFFF"/>
                </a:solidFill>
              </a:rPr>
            </a:br>
            <a:r>
              <a:rPr lang="en-US" sz="3700" b="1">
                <a:solidFill>
                  <a:srgbClr val="FFFFFF"/>
                </a:solidFill>
              </a:rPr>
              <a:t>CST 640 Section 9042</a:t>
            </a:r>
            <a:br>
              <a:rPr lang="en-US" sz="3700" b="1">
                <a:solidFill>
                  <a:srgbClr val="FFFFFF"/>
                </a:solidFill>
              </a:rPr>
            </a:br>
            <a:r>
              <a:rPr lang="en-US" sz="3700" b="1">
                <a:solidFill>
                  <a:srgbClr val="FFFFFF"/>
                </a:solidFill>
              </a:rPr>
              <a:t>Ryan Steggerda</a:t>
            </a:r>
            <a:br>
              <a:rPr lang="en-US" sz="3700" b="1">
                <a:solidFill>
                  <a:srgbClr val="FFFFFF"/>
                </a:solidFill>
              </a:rPr>
            </a:br>
            <a:r>
              <a:rPr lang="en-US" sz="3700" b="1">
                <a:solidFill>
                  <a:srgbClr val="FFFFFF"/>
                </a:solidFill>
              </a:rPr>
              <a:t>1/28/2024</a:t>
            </a:r>
          </a:p>
        </p:txBody>
      </p:sp>
      <p:sp>
        <p:nvSpPr>
          <p:cNvPr id="59" name="Rectangle 8">
            <a:extLst>
              <a:ext uri="{FF2B5EF4-FFF2-40B4-BE49-F238E27FC236}">
                <a16:creationId xmlns:a16="http://schemas.microsoft.com/office/drawing/2014/main" id="{51ECD097-0E64-4D44-BF7C-28978D25D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8827" y="684213"/>
            <a:ext cx="5447733" cy="55435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1D48758-9760-4551-9A26-4B994A6666D1}"/>
              </a:ext>
            </a:extLst>
          </p:cNvPr>
          <p:cNvSpPr txBox="1"/>
          <p:nvPr/>
        </p:nvSpPr>
        <p:spPr>
          <a:xfrm>
            <a:off x="2523683" y="3194209"/>
            <a:ext cx="1811843" cy="313932"/>
          </a:xfrm>
          <a:prstGeom prst="rect">
            <a:avLst/>
          </a:prstGeom>
          <a:noFill/>
        </p:spPr>
        <p:txBody>
          <a:bodyPr wrap="none" rtlCol="0">
            <a:spAutoFit/>
          </a:bodyPr>
          <a:lstStyle/>
          <a:p>
            <a:pPr defTabSz="365760">
              <a:spcAft>
                <a:spcPts val="600"/>
              </a:spcAft>
            </a:pPr>
            <a:r>
              <a:rPr lang="en-US" sz="1440" kern="1200">
                <a:solidFill>
                  <a:srgbClr val="979797"/>
                </a:solidFill>
                <a:latin typeface="+mn-lt"/>
                <a:ea typeface="+mn-ea"/>
                <a:cs typeface="+mn-cs"/>
              </a:rPr>
              <a:t>&lt;Insert Graphic Here&gt;</a:t>
            </a:r>
            <a:endParaRPr lang="en-US">
              <a:solidFill>
                <a:schemeClr val="bg1"/>
              </a:solidFill>
            </a:endParaRPr>
          </a:p>
        </p:txBody>
      </p:sp>
      <p:pic>
        <p:nvPicPr>
          <p:cNvPr id="4" name="Picture 3" descr="A computer hacker in a black hoodie using a computer&#10;&#10;Description automatically generated">
            <a:extLst>
              <a:ext uri="{FF2B5EF4-FFF2-40B4-BE49-F238E27FC236}">
                <a16:creationId xmlns:a16="http://schemas.microsoft.com/office/drawing/2014/main" id="{453EC74F-A7DF-6748-5C01-9D192DEC7B3F}"/>
              </a:ext>
            </a:extLst>
          </p:cNvPr>
          <p:cNvPicPr>
            <a:picLocks noChangeAspect="1"/>
          </p:cNvPicPr>
          <p:nvPr/>
        </p:nvPicPr>
        <p:blipFill>
          <a:blip r:embed="rId3"/>
          <a:stretch>
            <a:fillRect/>
          </a:stretch>
        </p:blipFill>
        <p:spPr>
          <a:xfrm>
            <a:off x="832854" y="574619"/>
            <a:ext cx="5820820" cy="5651206"/>
          </a:xfrm>
          <a:prstGeom prst="rect">
            <a:avLst/>
          </a:prstGeom>
        </p:spPr>
      </p:pic>
    </p:spTree>
    <p:extLst>
      <p:ext uri="{BB962C8B-B14F-4D97-AF65-F5344CB8AC3E}">
        <p14:creationId xmlns:p14="http://schemas.microsoft.com/office/powerpoint/2010/main" val="55486297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3815-4004-4B0C-A408-2C66ECFA19F9}"/>
              </a:ext>
            </a:extLst>
          </p:cNvPr>
          <p:cNvSpPr>
            <a:spLocks noGrp="1"/>
          </p:cNvSpPr>
          <p:nvPr>
            <p:ph type="title"/>
          </p:nvPr>
        </p:nvSpPr>
        <p:spPr>
          <a:xfrm>
            <a:off x="657224" y="499533"/>
            <a:ext cx="10772775" cy="956734"/>
          </a:xfrm>
        </p:spPr>
        <p:txBody>
          <a:bodyPr>
            <a:normAutofit/>
          </a:bodyPr>
          <a:lstStyle/>
          <a:p>
            <a:pPr algn="ctr"/>
            <a:r>
              <a:rPr lang="en-US" dirty="0" err="1"/>
              <a:t>dirb</a:t>
            </a:r>
            <a:r>
              <a:rPr lang="en-US" dirty="0"/>
              <a:t> attack on the Windows Server</a:t>
            </a:r>
          </a:p>
        </p:txBody>
      </p:sp>
      <p:sp>
        <p:nvSpPr>
          <p:cNvPr id="3" name="Content Placeholder 2">
            <a:extLst>
              <a:ext uri="{FF2B5EF4-FFF2-40B4-BE49-F238E27FC236}">
                <a16:creationId xmlns:a16="http://schemas.microsoft.com/office/drawing/2014/main" id="{24653D6D-42E8-4D1D-B993-5EE51169A08B}"/>
              </a:ext>
            </a:extLst>
          </p:cNvPr>
          <p:cNvSpPr>
            <a:spLocks noGrp="1"/>
          </p:cNvSpPr>
          <p:nvPr>
            <p:ph idx="1"/>
          </p:nvPr>
        </p:nvSpPr>
        <p:spPr>
          <a:xfrm>
            <a:off x="676656" y="1634068"/>
            <a:ext cx="10753725" cy="4842932"/>
          </a:xfrm>
        </p:spPr>
        <p:txBody>
          <a:bodyPr vert="horz" lIns="91440" tIns="45720" rIns="91440" bIns="45720" rtlCol="0" anchor="t">
            <a:normAutofit/>
          </a:bodyPr>
          <a:lstStyle/>
          <a:p>
            <a:pPr marL="0" indent="0">
              <a:buNone/>
            </a:pPr>
            <a:endParaRPr lang="en-US" dirty="0">
              <a:solidFill>
                <a:schemeClr val="tx1"/>
              </a:solidFill>
              <a:cs typeface="Calibri Light"/>
            </a:endParaRPr>
          </a:p>
          <a:p>
            <a:pPr marL="0" indent="0">
              <a:buNone/>
            </a:pPr>
            <a:r>
              <a:rPr lang="en-US" dirty="0"/>
              <a:t>				</a:t>
            </a:r>
          </a:p>
        </p:txBody>
      </p:sp>
      <p:pic>
        <p:nvPicPr>
          <p:cNvPr id="4" name="Picture 3" descr="A screenshot of a computer&#10;&#10;Description automatically generated">
            <a:extLst>
              <a:ext uri="{FF2B5EF4-FFF2-40B4-BE49-F238E27FC236}">
                <a16:creationId xmlns:a16="http://schemas.microsoft.com/office/drawing/2014/main" id="{8D9D23FE-F8BF-0B90-F0E0-DB9F0000B2AC}"/>
              </a:ext>
            </a:extLst>
          </p:cNvPr>
          <p:cNvPicPr>
            <a:picLocks noChangeAspect="1"/>
          </p:cNvPicPr>
          <p:nvPr/>
        </p:nvPicPr>
        <p:blipFill>
          <a:blip r:embed="rId2"/>
          <a:stretch>
            <a:fillRect/>
          </a:stretch>
        </p:blipFill>
        <p:spPr>
          <a:xfrm>
            <a:off x="2905056" y="1886564"/>
            <a:ext cx="6096000" cy="3828585"/>
          </a:xfrm>
          <a:prstGeom prst="rect">
            <a:avLst/>
          </a:prstGeom>
        </p:spPr>
      </p:pic>
      <p:sp>
        <p:nvSpPr>
          <p:cNvPr id="5" name="TextBox 4">
            <a:extLst>
              <a:ext uri="{FF2B5EF4-FFF2-40B4-BE49-F238E27FC236}">
                <a16:creationId xmlns:a16="http://schemas.microsoft.com/office/drawing/2014/main" id="{DD7912AC-9814-2611-7C7E-F02C2570935D}"/>
              </a:ext>
            </a:extLst>
          </p:cNvPr>
          <p:cNvSpPr txBox="1"/>
          <p:nvPr/>
        </p:nvSpPr>
        <p:spPr>
          <a:xfrm>
            <a:off x="6181344" y="1883664"/>
            <a:ext cx="279196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0000"/>
                </a:solidFill>
                <a:ea typeface="+mn-lt"/>
                <a:cs typeface="+mn-lt"/>
              </a:rPr>
              <a:t>January ‎28, ‎2024, ‏‎12:34:08 PM</a:t>
            </a:r>
            <a:endParaRPr lang="en-US" sz="1400">
              <a:solidFill>
                <a:srgbClr val="FF0000"/>
              </a:solidFill>
              <a:cs typeface="Calibri Light"/>
            </a:endParaRPr>
          </a:p>
        </p:txBody>
      </p:sp>
    </p:spTree>
    <p:extLst>
      <p:ext uri="{BB962C8B-B14F-4D97-AF65-F5344CB8AC3E}">
        <p14:creationId xmlns:p14="http://schemas.microsoft.com/office/powerpoint/2010/main" val="18287287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A9EDB42-93F2-477F-BC50-73A615276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03815-4004-4B0C-A408-2C66ECFA19F9}"/>
              </a:ext>
            </a:extLst>
          </p:cNvPr>
          <p:cNvSpPr>
            <a:spLocks noGrp="1"/>
          </p:cNvSpPr>
          <p:nvPr>
            <p:ph type="title"/>
          </p:nvPr>
        </p:nvSpPr>
        <p:spPr>
          <a:xfrm>
            <a:off x="8191500" y="542205"/>
            <a:ext cx="3401568" cy="1920240"/>
          </a:xfrm>
        </p:spPr>
        <p:txBody>
          <a:bodyPr anchor="b">
            <a:normAutofit/>
          </a:bodyPr>
          <a:lstStyle/>
          <a:p>
            <a:pPr algn="ctr"/>
            <a:r>
              <a:rPr lang="en-US" sz="4000" dirty="0">
                <a:solidFill>
                  <a:srgbClr val="FFFFFF"/>
                </a:solidFill>
              </a:rPr>
              <a:t>Credentials Extracted</a:t>
            </a:r>
            <a:endParaRPr lang="en-US" dirty="0"/>
          </a:p>
        </p:txBody>
      </p:sp>
      <p:pic>
        <p:nvPicPr>
          <p:cNvPr id="4" name="Picture 3" descr="A screenshot of a computer&#10;&#10;Description automatically generated">
            <a:extLst>
              <a:ext uri="{FF2B5EF4-FFF2-40B4-BE49-F238E27FC236}">
                <a16:creationId xmlns:a16="http://schemas.microsoft.com/office/drawing/2014/main" id="{CB15A4B7-C5D3-6503-D291-8CEC9894B9FF}"/>
              </a:ext>
            </a:extLst>
          </p:cNvPr>
          <p:cNvPicPr>
            <a:picLocks noChangeAspect="1"/>
          </p:cNvPicPr>
          <p:nvPr/>
        </p:nvPicPr>
        <p:blipFill>
          <a:blip r:embed="rId2"/>
          <a:stretch>
            <a:fillRect/>
          </a:stretch>
        </p:blipFill>
        <p:spPr>
          <a:xfrm>
            <a:off x="633999" y="2311844"/>
            <a:ext cx="6278529" cy="2244573"/>
          </a:xfrm>
          <a:prstGeom prst="rect">
            <a:avLst/>
          </a:prstGeom>
        </p:spPr>
      </p:pic>
      <p:sp>
        <p:nvSpPr>
          <p:cNvPr id="6" name="TextBox 5">
            <a:extLst>
              <a:ext uri="{FF2B5EF4-FFF2-40B4-BE49-F238E27FC236}">
                <a16:creationId xmlns:a16="http://schemas.microsoft.com/office/drawing/2014/main" id="{F12C428B-A895-F2A0-1794-90A045902127}"/>
              </a:ext>
            </a:extLst>
          </p:cNvPr>
          <p:cNvSpPr txBox="1"/>
          <p:nvPr/>
        </p:nvSpPr>
        <p:spPr>
          <a:xfrm>
            <a:off x="4565903" y="2310384"/>
            <a:ext cx="25298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0000"/>
                </a:solidFill>
                <a:ea typeface="+mn-lt"/>
                <a:cs typeface="+mn-lt"/>
              </a:rPr>
              <a:t>‎January ‎28, ‎2024, ‏‎12:36:48 PM</a:t>
            </a:r>
            <a:endParaRPr lang="en-US" sz="1400">
              <a:solidFill>
                <a:srgbClr val="FF0000"/>
              </a:solidFill>
              <a:cs typeface="Calibri Light"/>
            </a:endParaRPr>
          </a:p>
        </p:txBody>
      </p:sp>
      <p:sp>
        <p:nvSpPr>
          <p:cNvPr id="8" name="Content Placeholder 7">
            <a:extLst>
              <a:ext uri="{FF2B5EF4-FFF2-40B4-BE49-F238E27FC236}">
                <a16:creationId xmlns:a16="http://schemas.microsoft.com/office/drawing/2014/main" id="{10817CC9-4C26-4258-53DD-E36F680E52CE}"/>
              </a:ext>
            </a:extLst>
          </p:cNvPr>
          <p:cNvSpPr>
            <a:spLocks noGrp="1"/>
          </p:cNvSpPr>
          <p:nvPr>
            <p:ph idx="1"/>
          </p:nvPr>
        </p:nvSpPr>
        <p:spPr>
          <a:xfrm>
            <a:off x="8119872" y="2529840"/>
            <a:ext cx="3511677" cy="3766185"/>
          </a:xfrm>
        </p:spPr>
        <p:txBody>
          <a:bodyPr vert="horz" lIns="91440" tIns="45720" rIns="91440" bIns="45720" rtlCol="0" anchor="t">
            <a:normAutofit/>
          </a:bodyPr>
          <a:lstStyle/>
          <a:p>
            <a:pPr marL="342900" indent="-342900" algn="ctr"/>
            <a:r>
              <a:rPr lang="en-US" sz="1600" b="1" dirty="0">
                <a:solidFill>
                  <a:schemeClr val="tx1"/>
                </a:solidFill>
                <a:cs typeface="Calibri Light"/>
              </a:rPr>
              <a:t>-Website Misconfiguration Examples-</a:t>
            </a:r>
            <a:endParaRPr lang="en-US" sz="1600" b="1">
              <a:solidFill>
                <a:schemeClr val="tx1"/>
              </a:solidFill>
              <a:cs typeface="Calibri Light"/>
            </a:endParaRPr>
          </a:p>
          <a:p>
            <a:pPr marL="171450" indent="-171450"/>
            <a:r>
              <a:rPr lang="en-US" sz="1200" b="1" dirty="0">
                <a:solidFill>
                  <a:schemeClr val="tx1"/>
                </a:solidFill>
                <a:ea typeface="+mn-lt"/>
                <a:cs typeface="+mn-lt"/>
              </a:rPr>
              <a:t>Default settings: </a:t>
            </a:r>
            <a:r>
              <a:rPr lang="en-US" sz="1200" dirty="0">
                <a:solidFill>
                  <a:schemeClr val="tx1"/>
                </a:solidFill>
                <a:ea typeface="+mn-lt"/>
                <a:cs typeface="+mn-lt"/>
              </a:rPr>
              <a:t>Default passwords, certificates, and installation settings are often left unchanged, making them vulnerable to attacks.</a:t>
            </a:r>
            <a:endParaRPr lang="en-US" dirty="0">
              <a:solidFill>
                <a:schemeClr val="tx1"/>
              </a:solidFill>
              <a:cs typeface="Calibri Light"/>
            </a:endParaRPr>
          </a:p>
          <a:p>
            <a:pPr marL="171450" indent="-171450"/>
            <a:r>
              <a:rPr lang="en-US" sz="1200" b="1" dirty="0">
                <a:solidFill>
                  <a:schemeClr val="tx1"/>
                </a:solidFill>
                <a:ea typeface="+mn-lt"/>
                <a:cs typeface="+mn-lt"/>
              </a:rPr>
              <a:t>Deprecated protocols and encryption:</a:t>
            </a:r>
            <a:r>
              <a:rPr lang="en-US" sz="1200" dirty="0">
                <a:solidFill>
                  <a:schemeClr val="tx1"/>
                </a:solidFill>
                <a:ea typeface="+mn-lt"/>
                <a:cs typeface="+mn-lt"/>
              </a:rPr>
              <a:t> Using outdated protocols and encryption methods can expose the system to vulnerabilities.</a:t>
            </a:r>
            <a:endParaRPr lang="en-US" dirty="0">
              <a:solidFill>
                <a:schemeClr val="tx1"/>
              </a:solidFill>
              <a:cs typeface="Calibri Light"/>
            </a:endParaRPr>
          </a:p>
          <a:p>
            <a:pPr marL="171450" indent="-171450"/>
            <a:r>
              <a:rPr lang="en-US" sz="1200" b="1" dirty="0">
                <a:solidFill>
                  <a:schemeClr val="tx1"/>
                </a:solidFill>
                <a:ea typeface="+mn-lt"/>
                <a:cs typeface="+mn-lt"/>
              </a:rPr>
              <a:t>Open database instances:</a:t>
            </a:r>
            <a:r>
              <a:rPr lang="en-US" sz="1200" dirty="0">
                <a:solidFill>
                  <a:schemeClr val="tx1"/>
                </a:solidFill>
                <a:ea typeface="+mn-lt"/>
                <a:cs typeface="+mn-lt"/>
              </a:rPr>
              <a:t> Leaving databases open to the public can allow attackers to access sensitive data.</a:t>
            </a:r>
            <a:endParaRPr lang="en-US" dirty="0">
              <a:solidFill>
                <a:schemeClr val="tx1"/>
              </a:solidFill>
              <a:cs typeface="Calibri Light"/>
            </a:endParaRPr>
          </a:p>
          <a:p>
            <a:pPr marL="171450" indent="-171450"/>
            <a:r>
              <a:rPr lang="en-US" sz="1200" b="1" dirty="0">
                <a:solidFill>
                  <a:schemeClr val="tx1"/>
                </a:solidFill>
                <a:ea typeface="+mn-lt"/>
                <a:cs typeface="+mn-lt"/>
              </a:rPr>
              <a:t>Directory listing: </a:t>
            </a:r>
            <a:r>
              <a:rPr lang="en-US" sz="1200" dirty="0">
                <a:solidFill>
                  <a:schemeClr val="tx1"/>
                </a:solidFill>
                <a:ea typeface="+mn-lt"/>
                <a:cs typeface="+mn-lt"/>
              </a:rPr>
              <a:t>Enabling directory listing can expose sensitive information to attackers(Dong et al., 2022).</a:t>
            </a:r>
            <a:endParaRPr lang="en-US" dirty="0">
              <a:solidFill>
                <a:schemeClr val="tx1"/>
              </a:solidFill>
              <a:cs typeface="Calibri Light" panose="020F0302020204030204"/>
            </a:endParaRPr>
          </a:p>
          <a:p>
            <a:pPr marL="0" indent="0">
              <a:buNone/>
            </a:pPr>
            <a:br>
              <a:rPr lang="en-US" dirty="0"/>
            </a:br>
            <a:endParaRPr lang="en-US" dirty="0"/>
          </a:p>
        </p:txBody>
      </p:sp>
    </p:spTree>
    <p:extLst>
      <p:ext uri="{BB962C8B-B14F-4D97-AF65-F5344CB8AC3E}">
        <p14:creationId xmlns:p14="http://schemas.microsoft.com/office/powerpoint/2010/main" val="255161146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59FA-7BDF-4F69-9D24-C57C71C4767B}"/>
              </a:ext>
            </a:extLst>
          </p:cNvPr>
          <p:cNvSpPr>
            <a:spLocks noGrp="1"/>
          </p:cNvSpPr>
          <p:nvPr>
            <p:ph type="title"/>
          </p:nvPr>
        </p:nvSpPr>
        <p:spPr>
          <a:xfrm>
            <a:off x="657224" y="499533"/>
            <a:ext cx="10772775" cy="1024467"/>
          </a:xfrm>
        </p:spPr>
        <p:txBody>
          <a:bodyPr>
            <a:normAutofit/>
          </a:bodyPr>
          <a:lstStyle/>
          <a:p>
            <a:pPr algn="ctr"/>
            <a:r>
              <a:rPr lang="en-US" sz="6000" b="1" spc="-120" dirty="0">
                <a:ea typeface="+mj-ea"/>
                <a:cs typeface="+mj-cs"/>
              </a:rPr>
              <a:t>Summary</a:t>
            </a:r>
            <a:endParaRPr lang="en-US" dirty="0"/>
          </a:p>
        </p:txBody>
      </p:sp>
      <p:sp>
        <p:nvSpPr>
          <p:cNvPr id="3" name="Content Placeholder 2">
            <a:extLst>
              <a:ext uri="{FF2B5EF4-FFF2-40B4-BE49-F238E27FC236}">
                <a16:creationId xmlns:a16="http://schemas.microsoft.com/office/drawing/2014/main" id="{79DD433C-F978-4434-B324-6AFEAF65DEE9}"/>
              </a:ext>
            </a:extLst>
          </p:cNvPr>
          <p:cNvSpPr>
            <a:spLocks noGrp="1"/>
          </p:cNvSpPr>
          <p:nvPr>
            <p:ph idx="1"/>
          </p:nvPr>
        </p:nvSpPr>
        <p:spPr>
          <a:xfrm>
            <a:off x="676656" y="1430868"/>
            <a:ext cx="10753725" cy="4346998"/>
          </a:xfrm>
        </p:spPr>
        <p:txBody>
          <a:bodyPr vert="horz" lIns="91440" tIns="45720" rIns="91440" bIns="45720" rtlCol="0" anchor="t">
            <a:normAutofit/>
          </a:bodyPr>
          <a:lstStyle/>
          <a:p>
            <a:pPr>
              <a:buFont typeface="Arial" panose="020B0604020202020204" pitchFamily="34" charset="0"/>
              <a:buChar char="•"/>
            </a:pPr>
            <a:r>
              <a:rPr lang="en-US" i="1" spc="-120" dirty="0">
                <a:solidFill>
                  <a:srgbClr val="FFFFFF"/>
                </a:solidFill>
                <a:ea typeface="+mj-lt"/>
                <a:cs typeface="+mj-lt"/>
              </a:rPr>
              <a:t> </a:t>
            </a:r>
            <a:r>
              <a:rPr lang="en-US" spc="-120" dirty="0">
                <a:ea typeface="+mj-lt"/>
                <a:cs typeface="+mj-lt"/>
              </a:rPr>
              <a:t>During the lab students were introduced to a myriad of tools including the net user, and </a:t>
            </a:r>
            <a:r>
              <a:rPr lang="en-US" spc="-120" dirty="0" err="1">
                <a:ea typeface="+mj-lt"/>
                <a:cs typeface="+mj-lt"/>
              </a:rPr>
              <a:t>netlocal</a:t>
            </a:r>
            <a:r>
              <a:rPr lang="en-US" spc="-120" dirty="0">
                <a:ea typeface="+mj-lt"/>
                <a:cs typeface="+mj-lt"/>
              </a:rPr>
              <a:t> group </a:t>
            </a:r>
            <a:r>
              <a:rPr lang="en-US" spc="-120" dirty="0" err="1">
                <a:ea typeface="+mj-lt"/>
                <a:cs typeface="+mj-lt"/>
              </a:rPr>
              <a:t>cmd</a:t>
            </a:r>
            <a:r>
              <a:rPr lang="en-US" spc="-120" dirty="0">
                <a:ea typeface="+mj-lt"/>
                <a:cs typeface="+mj-lt"/>
              </a:rPr>
              <a:t> tools for Windows. </a:t>
            </a:r>
            <a:endParaRPr lang="en-US" sz="2400" spc="-120" dirty="0">
              <a:ea typeface="+mj-lt"/>
              <a:cs typeface="+mj-lt"/>
            </a:endParaRPr>
          </a:p>
          <a:p>
            <a:pPr>
              <a:buFont typeface="Arial" panose="020B0604020202020204" pitchFamily="34" charset="0"/>
              <a:buChar char="•"/>
            </a:pPr>
            <a:r>
              <a:rPr lang="en-US" spc="-120" dirty="0">
                <a:ea typeface="+mj-lt"/>
                <a:cs typeface="+mj-lt"/>
              </a:rPr>
              <a:t>During the Lab the password policy rules were disabled and two new users were added, one being admin level. A hidden directory was also made containing the new Base64 encoded password.</a:t>
            </a:r>
          </a:p>
          <a:p>
            <a:pPr>
              <a:buFont typeface="Arial" panose="020B0604020202020204" pitchFamily="34" charset="0"/>
              <a:buChar char="•"/>
            </a:pPr>
            <a:r>
              <a:rPr lang="en-US" spc="-120" dirty="0">
                <a:ea typeface="+mj-lt"/>
                <a:cs typeface="+mj-lt"/>
              </a:rPr>
              <a:t>The attacker gained access to the site by performing a </a:t>
            </a:r>
            <a:r>
              <a:rPr lang="en-US" spc="-120" err="1">
                <a:ea typeface="+mj-lt"/>
                <a:cs typeface="+mj-lt"/>
              </a:rPr>
              <a:t>dirb</a:t>
            </a:r>
            <a:r>
              <a:rPr lang="en-US" spc="-120" dirty="0">
                <a:ea typeface="+mj-lt"/>
                <a:cs typeface="+mj-lt"/>
              </a:rPr>
              <a:t> attack on the IP address of the target system. After discovering the hidden path containing the Base64 password the attacker now has the users credentials. </a:t>
            </a:r>
            <a:endParaRPr lang="en-US" sz="2400" spc="-120" dirty="0">
              <a:ea typeface="+mj-lt"/>
              <a:cs typeface="+mj-lt"/>
            </a:endParaRPr>
          </a:p>
          <a:p>
            <a:endParaRPr lang="en-US" sz="2400" i="1" spc="-120" dirty="0">
              <a:solidFill>
                <a:srgbClr val="FFFFFF"/>
              </a:solidFill>
              <a:ea typeface="+mj-lt"/>
              <a:cs typeface="+mj-lt"/>
            </a:endParaRPr>
          </a:p>
          <a:p>
            <a:endParaRPr lang="en-US" dirty="0"/>
          </a:p>
        </p:txBody>
      </p:sp>
    </p:spTree>
    <p:extLst>
      <p:ext uri="{BB962C8B-B14F-4D97-AF65-F5344CB8AC3E}">
        <p14:creationId xmlns:p14="http://schemas.microsoft.com/office/powerpoint/2010/main" val="268825730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59FA-7BDF-4F69-9D24-C57C71C4767B}"/>
              </a:ext>
            </a:extLst>
          </p:cNvPr>
          <p:cNvSpPr>
            <a:spLocks noGrp="1"/>
          </p:cNvSpPr>
          <p:nvPr>
            <p:ph type="title"/>
          </p:nvPr>
        </p:nvSpPr>
        <p:spPr>
          <a:xfrm>
            <a:off x="657224" y="499532"/>
            <a:ext cx="10772775" cy="956735"/>
          </a:xfrm>
        </p:spPr>
        <p:txBody>
          <a:bodyPr>
            <a:normAutofit/>
          </a:bodyPr>
          <a:lstStyle/>
          <a:p>
            <a:pPr algn="ctr"/>
            <a:r>
              <a:rPr lang="en-US" sz="6000" b="1" spc="-120" dirty="0">
                <a:ea typeface="+mj-ea"/>
                <a:cs typeface="+mj-cs"/>
              </a:rPr>
              <a:t>References</a:t>
            </a:r>
            <a:endParaRPr lang="en-US" dirty="0">
              <a:cs typeface="Calibri Light" panose="020F0302020204030204"/>
            </a:endParaRPr>
          </a:p>
        </p:txBody>
      </p:sp>
      <p:sp>
        <p:nvSpPr>
          <p:cNvPr id="3" name="Content Placeholder 2">
            <a:extLst>
              <a:ext uri="{FF2B5EF4-FFF2-40B4-BE49-F238E27FC236}">
                <a16:creationId xmlns:a16="http://schemas.microsoft.com/office/drawing/2014/main" id="{79DD433C-F978-4434-B324-6AFEAF65DEE9}"/>
              </a:ext>
            </a:extLst>
          </p:cNvPr>
          <p:cNvSpPr>
            <a:spLocks noGrp="1"/>
          </p:cNvSpPr>
          <p:nvPr>
            <p:ph idx="1"/>
          </p:nvPr>
        </p:nvSpPr>
        <p:spPr>
          <a:xfrm>
            <a:off x="603504" y="1419692"/>
            <a:ext cx="10753725" cy="4321598"/>
          </a:xfrm>
        </p:spPr>
        <p:txBody>
          <a:bodyPr vert="horz" lIns="91440" tIns="45720" rIns="91440" bIns="45720" rtlCol="0" anchor="t">
            <a:noAutofit/>
          </a:bodyPr>
          <a:lstStyle/>
          <a:p>
            <a:pPr>
              <a:lnSpc>
                <a:spcPct val="150000"/>
              </a:lnSpc>
              <a:buFont typeface="Calibri" pitchFamily="34" charset="0"/>
              <a:buChar char="-"/>
            </a:pPr>
            <a:r>
              <a:rPr lang="en-US" sz="1400" dirty="0">
                <a:latin typeface="Calibri Light"/>
                <a:ea typeface="+mj-lt"/>
                <a:cs typeface="Calibri Light"/>
              </a:rPr>
              <a:t>Dong, G., Liu, F., &amp; Wu, G. (2022). A website’s network attack analysis and security countermeasures. Procedia Computer Science, 208, 577–582. https://doi.org/10.1016/j.procs.2022.10.080</a:t>
            </a:r>
            <a:endParaRPr lang="en-US">
              <a:cs typeface="Calibri Light" panose="020F0302020204030204"/>
            </a:endParaRPr>
          </a:p>
          <a:p>
            <a:pPr>
              <a:lnSpc>
                <a:spcPct val="150000"/>
              </a:lnSpc>
              <a:buFont typeface="Calibri" pitchFamily="34" charset="0"/>
              <a:buChar char="-"/>
            </a:pPr>
            <a:r>
              <a:rPr lang="en-US" sz="1400" dirty="0">
                <a:latin typeface="Calibri Light"/>
                <a:ea typeface="+mj-lt"/>
                <a:cs typeface="Calibri Light"/>
              </a:rPr>
              <a:t>Gou, W., Zhang, H., &amp; Zhang, R. (2023). Multi-Classification and Tree-Based ensemble network for the intrusion detection system in the internet of vehicles. Sensors, 23(21), 8788. https://doi.org/10.3390/s23218788</a:t>
            </a:r>
            <a:endParaRPr lang="en-US" sz="1400">
              <a:latin typeface="Calibri Light"/>
              <a:cs typeface="Calibri Light"/>
            </a:endParaRPr>
          </a:p>
          <a:p>
            <a:pPr>
              <a:lnSpc>
                <a:spcPct val="150000"/>
              </a:lnSpc>
              <a:buFont typeface="Calibri" pitchFamily="34" charset="0"/>
              <a:buChar char="-"/>
            </a:pPr>
            <a:r>
              <a:rPr lang="en-US" sz="1400" dirty="0">
                <a:latin typeface="Calibri Light"/>
                <a:ea typeface="+mj-lt"/>
                <a:cs typeface="Calibri Light"/>
              </a:rPr>
              <a:t>Net </a:t>
            </a:r>
            <a:r>
              <a:rPr lang="en-US" sz="1400" err="1">
                <a:latin typeface="Calibri Light"/>
                <a:ea typeface="+mj-lt"/>
                <a:cs typeface="Calibri Light"/>
              </a:rPr>
              <a:t>Localgroup</a:t>
            </a:r>
            <a:r>
              <a:rPr lang="en-US" sz="1400" dirty="0">
                <a:latin typeface="Calibri Light"/>
                <a:ea typeface="+mj-lt"/>
                <a:cs typeface="Calibri Light"/>
              </a:rPr>
              <a:t>. (n.d.). https://www.windows-commandline.com/net-localgroup/</a:t>
            </a:r>
            <a:endParaRPr lang="en-US" sz="1400">
              <a:latin typeface="Calibri Light"/>
              <a:cs typeface="Calibri Light"/>
            </a:endParaRPr>
          </a:p>
          <a:p>
            <a:pPr>
              <a:lnSpc>
                <a:spcPct val="150000"/>
              </a:lnSpc>
              <a:buFont typeface="Calibri" pitchFamily="34" charset="0"/>
              <a:buChar char="-"/>
            </a:pPr>
            <a:r>
              <a:rPr lang="en-US" sz="1400" dirty="0">
                <a:latin typeface="Calibri Light"/>
                <a:ea typeface="+mj-lt"/>
                <a:cs typeface="Calibri Light"/>
              </a:rPr>
              <a:t>Rosencrance, L., &amp; Bigelow, S. J. (2019, September 5). Internet Information Services (IIS). </a:t>
            </a:r>
            <a:r>
              <a:rPr lang="en-US" sz="1400" dirty="0" err="1">
                <a:latin typeface="Calibri Light"/>
                <a:ea typeface="+mj-lt"/>
                <a:cs typeface="Calibri Light"/>
              </a:rPr>
              <a:t>SearchWindowsServer</a:t>
            </a:r>
            <a:r>
              <a:rPr lang="en-US" sz="1400" dirty="0">
                <a:latin typeface="Calibri Light"/>
                <a:ea typeface="+mj-lt"/>
                <a:cs typeface="Calibri Light"/>
              </a:rPr>
              <a:t>. https://www.techtarget.com/searchwindowsserver/definition/IIS</a:t>
            </a:r>
            <a:endParaRPr lang="en-US" sz="1400">
              <a:latin typeface="Calibri Light"/>
              <a:cs typeface="Calibri Light"/>
            </a:endParaRPr>
          </a:p>
          <a:p>
            <a:pPr>
              <a:lnSpc>
                <a:spcPct val="150000"/>
              </a:lnSpc>
              <a:buFont typeface="Calibri" pitchFamily="34" charset="0"/>
              <a:buChar char="-"/>
            </a:pPr>
            <a:r>
              <a:rPr lang="en-US" sz="1400" dirty="0" err="1">
                <a:latin typeface="Calibri Light"/>
                <a:ea typeface="+mj-lt"/>
                <a:cs typeface="Calibri Light"/>
              </a:rPr>
              <a:t>Shaamood</a:t>
            </a:r>
            <a:r>
              <a:rPr lang="en-US" sz="1400" dirty="0">
                <a:latin typeface="Calibri Light"/>
                <a:ea typeface="+mj-lt"/>
                <a:cs typeface="Calibri Light"/>
              </a:rPr>
              <a:t>, M. (2021). Encoding JSON by using Base64. Al-</a:t>
            </a:r>
            <a:r>
              <a:rPr lang="en-US" sz="1400" dirty="0" err="1">
                <a:latin typeface="Calibri Light"/>
                <a:ea typeface="+mj-lt"/>
                <a:cs typeface="Calibri Light"/>
              </a:rPr>
              <a:t>maǧallaẗ</a:t>
            </a:r>
            <a:r>
              <a:rPr lang="en-US" sz="1400" dirty="0">
                <a:latin typeface="Calibri Light"/>
                <a:ea typeface="+mj-lt"/>
                <a:cs typeface="Calibri Light"/>
              </a:rPr>
              <a:t> Al-</a:t>
            </a:r>
            <a:r>
              <a:rPr lang="en-US" sz="1400" dirty="0" err="1">
                <a:latin typeface="Calibri Light"/>
                <a:ea typeface="+mj-lt"/>
                <a:cs typeface="Calibri Light"/>
              </a:rPr>
              <a:t>ʻirāqiyyaẗ</a:t>
            </a:r>
            <a:r>
              <a:rPr lang="en-US" sz="1400" dirty="0">
                <a:latin typeface="Calibri Light"/>
                <a:ea typeface="+mj-lt"/>
                <a:cs typeface="Calibri Light"/>
              </a:rPr>
              <a:t> Al-</a:t>
            </a:r>
            <a:r>
              <a:rPr lang="en-US" sz="1400" dirty="0" err="1">
                <a:latin typeface="Calibri Light"/>
                <a:ea typeface="+mj-lt"/>
                <a:cs typeface="Calibri Light"/>
              </a:rPr>
              <a:t>handasaẗ</a:t>
            </a:r>
            <a:r>
              <a:rPr lang="en-US" sz="1400" dirty="0">
                <a:latin typeface="Calibri Light"/>
                <a:ea typeface="+mj-lt"/>
                <a:cs typeface="Calibri Light"/>
              </a:rPr>
              <a:t> Al-</a:t>
            </a:r>
            <a:r>
              <a:rPr lang="en-US" sz="1400" dirty="0" err="1">
                <a:latin typeface="Calibri Light"/>
                <a:ea typeface="+mj-lt"/>
                <a:cs typeface="Calibri Light"/>
              </a:rPr>
              <a:t>kahrabāʼiyyaẗ</a:t>
            </a:r>
            <a:r>
              <a:rPr lang="en-US" sz="1400" dirty="0">
                <a:latin typeface="Calibri Light"/>
                <a:ea typeface="+mj-lt"/>
                <a:cs typeface="Calibri Light"/>
              </a:rPr>
              <a:t> </a:t>
            </a:r>
            <a:r>
              <a:rPr lang="en-US" sz="1400" dirty="0" err="1">
                <a:latin typeface="Calibri Light"/>
                <a:ea typeface="+mj-lt"/>
                <a:cs typeface="Calibri Light"/>
              </a:rPr>
              <a:t>Wa</a:t>
            </a:r>
            <a:r>
              <a:rPr lang="en-US" sz="1400" dirty="0">
                <a:latin typeface="Calibri Light"/>
                <a:ea typeface="+mj-lt"/>
                <a:cs typeface="Calibri Light"/>
              </a:rPr>
              <a:t>-al-</a:t>
            </a:r>
            <a:r>
              <a:rPr lang="en-US" sz="1400" dirty="0" err="1">
                <a:latin typeface="Calibri Light"/>
                <a:ea typeface="+mj-lt"/>
                <a:cs typeface="Calibri Light"/>
              </a:rPr>
              <a:t>ilikttrūniyyaẗ</a:t>
            </a:r>
            <a:r>
              <a:rPr lang="en-US" sz="1400" dirty="0">
                <a:latin typeface="Calibri Light"/>
                <a:ea typeface="+mj-lt"/>
                <a:cs typeface="Calibri Light"/>
              </a:rPr>
              <a:t>, 17(1), 1–9. https://doi.org/10.37917/ijeee.17.1.4</a:t>
            </a:r>
            <a:endParaRPr lang="en-US" sz="1400">
              <a:latin typeface="Calibri Light"/>
              <a:cs typeface="Calibri Light"/>
            </a:endParaRPr>
          </a:p>
          <a:p>
            <a:pPr>
              <a:lnSpc>
                <a:spcPct val="150000"/>
              </a:lnSpc>
              <a:buFont typeface="Calibri" pitchFamily="34" charset="0"/>
              <a:buChar char="-"/>
            </a:pPr>
            <a:r>
              <a:rPr lang="en-US" sz="1400" dirty="0">
                <a:latin typeface="Calibri Light"/>
                <a:ea typeface="+mj-lt"/>
                <a:cs typeface="Calibri Light"/>
              </a:rPr>
              <a:t>Touil, H., Akkad, N. E., Satori, K., Soliman, N. F., &amp; El‐Shafai, W. (2024). Efficient braille transformation for secure password hashing. IEEE Access, 1. https://doi.org/10.1109/access.2024.3349487</a:t>
            </a:r>
            <a:endParaRPr lang="en-US" sz="1400">
              <a:latin typeface="Calibri Light"/>
              <a:cs typeface="Calibri Light"/>
            </a:endParaRPr>
          </a:p>
          <a:p>
            <a:pPr>
              <a:buFont typeface="Calibri" pitchFamily="34" charset="0"/>
              <a:buChar char="-"/>
            </a:pPr>
            <a:endParaRPr lang="en-US" sz="2400" i="1" spc="-120" dirty="0">
              <a:solidFill>
                <a:srgbClr val="FFFFFF"/>
              </a:solidFill>
              <a:ea typeface="+mj-lt"/>
              <a:cs typeface="+mj-lt"/>
            </a:endParaRPr>
          </a:p>
          <a:p>
            <a:pPr>
              <a:buFont typeface="Calibri" pitchFamily="34" charset="0"/>
              <a:buChar char="-"/>
            </a:pPr>
            <a:endParaRPr lang="en-US" dirty="0">
              <a:cs typeface="Calibri Light" panose="020F0302020204030204"/>
            </a:endParaRPr>
          </a:p>
        </p:txBody>
      </p:sp>
    </p:spTree>
    <p:extLst>
      <p:ext uri="{BB962C8B-B14F-4D97-AF65-F5344CB8AC3E}">
        <p14:creationId xmlns:p14="http://schemas.microsoft.com/office/powerpoint/2010/main" val="8285858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3815-4004-4B0C-A408-2C66ECFA19F9}"/>
              </a:ext>
            </a:extLst>
          </p:cNvPr>
          <p:cNvSpPr>
            <a:spLocks noGrp="1"/>
          </p:cNvSpPr>
          <p:nvPr>
            <p:ph type="title"/>
          </p:nvPr>
        </p:nvSpPr>
        <p:spPr>
          <a:xfrm>
            <a:off x="6400800" y="499533"/>
            <a:ext cx="5142271" cy="1658198"/>
          </a:xfrm>
        </p:spPr>
        <p:txBody>
          <a:bodyPr>
            <a:normAutofit/>
          </a:bodyPr>
          <a:lstStyle/>
          <a:p>
            <a:r>
              <a:rPr lang="en-US" dirty="0"/>
              <a:t>Project 1 - Introduction</a:t>
            </a:r>
          </a:p>
        </p:txBody>
      </p:sp>
      <p:pic>
        <p:nvPicPr>
          <p:cNvPr id="4" name="Picture 3" descr="A blue circular pattern with a shield on it&#10;&#10;Description automatically generated">
            <a:extLst>
              <a:ext uri="{FF2B5EF4-FFF2-40B4-BE49-F238E27FC236}">
                <a16:creationId xmlns:a16="http://schemas.microsoft.com/office/drawing/2014/main" id="{578807E9-EA18-8A23-C8F9-8EC2AE47A19B}"/>
              </a:ext>
            </a:extLst>
          </p:cNvPr>
          <p:cNvPicPr>
            <a:picLocks noChangeAspect="1"/>
          </p:cNvPicPr>
          <p:nvPr/>
        </p:nvPicPr>
        <p:blipFill>
          <a:blip r:embed="rId2"/>
          <a:stretch>
            <a:fillRect/>
          </a:stretch>
        </p:blipFill>
        <p:spPr>
          <a:xfrm>
            <a:off x="643192" y="1233102"/>
            <a:ext cx="5451627" cy="4071754"/>
          </a:xfrm>
          <a:prstGeom prst="rect">
            <a:avLst/>
          </a:prstGeom>
        </p:spPr>
      </p:pic>
      <p:sp>
        <p:nvSpPr>
          <p:cNvPr id="3" name="Content Placeholder 2">
            <a:extLst>
              <a:ext uri="{FF2B5EF4-FFF2-40B4-BE49-F238E27FC236}">
                <a16:creationId xmlns:a16="http://schemas.microsoft.com/office/drawing/2014/main" id="{24653D6D-42E8-4D1D-B993-5EE51169A08B}"/>
              </a:ext>
            </a:extLst>
          </p:cNvPr>
          <p:cNvSpPr>
            <a:spLocks noGrp="1"/>
          </p:cNvSpPr>
          <p:nvPr>
            <p:ph idx="1"/>
          </p:nvPr>
        </p:nvSpPr>
        <p:spPr>
          <a:xfrm>
            <a:off x="6400800" y="2011680"/>
            <a:ext cx="5142271" cy="3864732"/>
          </a:xfrm>
        </p:spPr>
        <p:txBody>
          <a:bodyPr vert="horz" lIns="91440" tIns="45720" rIns="91440" bIns="45720" rtlCol="0" anchor="t">
            <a:normAutofit/>
          </a:bodyPr>
          <a:lstStyle/>
          <a:p>
            <a:pPr>
              <a:buFont typeface="Arial" panose="020B0604020202020204" pitchFamily="34" charset="0"/>
              <a:buChar char="•"/>
            </a:pPr>
            <a:r>
              <a:rPr lang="en-US" sz="1500" dirty="0"/>
              <a:t> The purpose of Project 1 is to play the role of a digital forensic analyst for a company that recently hired a small firm to manage one of several websites owned by the company</a:t>
            </a:r>
          </a:p>
          <a:p>
            <a:pPr marL="0" indent="0">
              <a:buNone/>
            </a:pPr>
            <a:endParaRPr lang="en-US" sz="1500">
              <a:cs typeface="Calibri Light"/>
            </a:endParaRPr>
          </a:p>
          <a:p>
            <a:pPr>
              <a:buFont typeface="Arial" panose="020B0604020202020204" pitchFamily="34" charset="0"/>
              <a:buChar char="•"/>
            </a:pPr>
            <a:r>
              <a:rPr lang="en-US" sz="1500" dirty="0">
                <a:ea typeface="+mn-lt"/>
                <a:cs typeface="+mn-lt"/>
              </a:rPr>
              <a:t>A network intrusion is any illegal activity carried out on a digital network. Network incursions frequently entail the theft of valuable network resources and virtually always compromise a network security and/or data security(Gou et al., 2023)</a:t>
            </a:r>
          </a:p>
          <a:p>
            <a:pPr marL="0" indent="0">
              <a:buNone/>
            </a:pPr>
            <a:endParaRPr lang="en-US" sz="1500">
              <a:cs typeface="Calibri Light"/>
            </a:endParaRPr>
          </a:p>
          <a:p>
            <a:pPr>
              <a:buFont typeface="Arial" panose="020B0604020202020204" pitchFamily="34" charset="0"/>
              <a:buChar char="•"/>
            </a:pPr>
            <a:r>
              <a:rPr lang="en-US" sz="1500" dirty="0"/>
              <a:t> A critical vector from the security incident is how the hidden folder was discovered by using a directory discovery tool as well as how the base64 was decoded.  </a:t>
            </a:r>
            <a:endParaRPr lang="en-US" sz="1500" dirty="0">
              <a:cs typeface="Calibri Light"/>
            </a:endParaRPr>
          </a:p>
          <a:p>
            <a:pPr marL="0" indent="0">
              <a:buNone/>
            </a:pPr>
            <a:endParaRPr lang="en-US" sz="1500">
              <a:cs typeface="Calibri Light"/>
            </a:endParaRPr>
          </a:p>
          <a:p>
            <a:r>
              <a:rPr lang="en-US" sz="1500" dirty="0"/>
              <a:t>		</a:t>
            </a:r>
            <a:endParaRPr lang="en-US" sz="1500" dirty="0">
              <a:cs typeface="Calibri Light"/>
            </a:endParaRPr>
          </a:p>
        </p:txBody>
      </p:sp>
    </p:spTree>
    <p:extLst>
      <p:ext uri="{BB962C8B-B14F-4D97-AF65-F5344CB8AC3E}">
        <p14:creationId xmlns:p14="http://schemas.microsoft.com/office/powerpoint/2010/main" val="384505310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3815-4004-4B0C-A408-2C66ECFA19F9}"/>
              </a:ext>
            </a:extLst>
          </p:cNvPr>
          <p:cNvSpPr>
            <a:spLocks noGrp="1"/>
          </p:cNvSpPr>
          <p:nvPr>
            <p:ph type="title"/>
          </p:nvPr>
        </p:nvSpPr>
        <p:spPr>
          <a:xfrm>
            <a:off x="481923" y="245533"/>
            <a:ext cx="10772775" cy="1075267"/>
          </a:xfrm>
        </p:spPr>
        <p:txBody>
          <a:bodyPr/>
          <a:lstStyle/>
          <a:p>
            <a:pPr algn="ctr"/>
            <a:r>
              <a:rPr lang="en-US" dirty="0"/>
              <a:t>MARS Linux System</a:t>
            </a:r>
          </a:p>
        </p:txBody>
      </p:sp>
      <p:sp>
        <p:nvSpPr>
          <p:cNvPr id="3" name="Content Placeholder 2">
            <a:extLst>
              <a:ext uri="{FF2B5EF4-FFF2-40B4-BE49-F238E27FC236}">
                <a16:creationId xmlns:a16="http://schemas.microsoft.com/office/drawing/2014/main" id="{24653D6D-42E8-4D1D-B993-5EE51169A08B}"/>
              </a:ext>
            </a:extLst>
          </p:cNvPr>
          <p:cNvSpPr>
            <a:spLocks noGrp="1"/>
          </p:cNvSpPr>
          <p:nvPr>
            <p:ph idx="1"/>
          </p:nvPr>
        </p:nvSpPr>
        <p:spPr>
          <a:xfrm>
            <a:off x="676656" y="3820510"/>
            <a:ext cx="10753725" cy="1428823"/>
          </a:xfrm>
        </p:spPr>
        <p:txBody>
          <a:bodyPr>
            <a:normAutofit/>
          </a:bodyPr>
          <a:lstStyle/>
          <a:p>
            <a:r>
              <a:rPr lang="en-US" dirty="0"/>
              <a:t>				</a:t>
            </a:r>
          </a:p>
        </p:txBody>
      </p:sp>
      <p:sp>
        <p:nvSpPr>
          <p:cNvPr id="8" name="Content Placeholder 2">
            <a:extLst>
              <a:ext uri="{FF2B5EF4-FFF2-40B4-BE49-F238E27FC236}">
                <a16:creationId xmlns:a16="http://schemas.microsoft.com/office/drawing/2014/main" id="{1414E588-0F7E-474B-B061-B5F996CFB3CD}"/>
              </a:ext>
            </a:extLst>
          </p:cNvPr>
          <p:cNvSpPr txBox="1">
            <a:spLocks/>
          </p:cNvSpPr>
          <p:nvPr/>
        </p:nvSpPr>
        <p:spPr>
          <a:xfrm>
            <a:off x="829056" y="1276424"/>
            <a:ext cx="10753725" cy="5192110"/>
          </a:xfrm>
          <a:prstGeom prst="rect">
            <a:avLst/>
          </a:prstGeom>
        </p:spPr>
        <p:txBody>
          <a:bodyPr vert="horz" lIns="91440" tIns="45720" rIns="91440" bIns="45720" rtlCol="0" anchor="t">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a:lstStyle>
          <a:p>
            <a:pPr>
              <a:buChar char="•"/>
            </a:pPr>
            <a:r>
              <a:rPr lang="en-US" dirty="0">
                <a:cs typeface="Calibri Light" panose="020F0302020204030204"/>
              </a:rPr>
              <a:t>The Linux system being used has an IP address of 10.138.16.136</a:t>
            </a:r>
          </a:p>
          <a:p>
            <a:pPr>
              <a:buChar char="•"/>
            </a:pPr>
            <a:r>
              <a:rPr lang="en-US" dirty="0">
                <a:cs typeface="Calibri Light" panose="020F0302020204030204"/>
              </a:rPr>
              <a:t>Netmask: 255.255.240.0</a:t>
            </a:r>
          </a:p>
          <a:p>
            <a:pPr>
              <a:buChar char="•"/>
            </a:pPr>
            <a:r>
              <a:rPr lang="en-US" dirty="0">
                <a:cs typeface="Calibri Light" panose="020F0302020204030204"/>
              </a:rPr>
              <a:t>Broadcast: 10.138.31.255</a:t>
            </a:r>
          </a:p>
          <a:p>
            <a:pPr marL="0" indent="0">
              <a:buNone/>
            </a:pPr>
            <a:endParaRPr lang="en-US" dirty="0">
              <a:solidFill>
                <a:schemeClr val="tx1"/>
              </a:solidFill>
              <a:cs typeface="Calibri Light"/>
            </a:endParaRPr>
          </a:p>
          <a:p>
            <a:pPr marL="0" indent="0">
              <a:buNone/>
            </a:pPr>
            <a:endParaRPr lang="en-US" dirty="0">
              <a:solidFill>
                <a:srgbClr val="FFFFFF"/>
              </a:solidFill>
            </a:endParaRPr>
          </a:p>
          <a:p>
            <a:r>
              <a:rPr lang="en-US" dirty="0"/>
              <a:t>	</a:t>
            </a:r>
          </a:p>
        </p:txBody>
      </p:sp>
      <p:pic>
        <p:nvPicPr>
          <p:cNvPr id="4" name="Picture 3" descr="A screenshot of a computer screen&#10;&#10;Description automatically generated">
            <a:extLst>
              <a:ext uri="{FF2B5EF4-FFF2-40B4-BE49-F238E27FC236}">
                <a16:creationId xmlns:a16="http://schemas.microsoft.com/office/drawing/2014/main" id="{82184434-3223-93BF-4D7D-D61F20A37447}"/>
              </a:ext>
            </a:extLst>
          </p:cNvPr>
          <p:cNvPicPr>
            <a:picLocks noChangeAspect="1"/>
          </p:cNvPicPr>
          <p:nvPr/>
        </p:nvPicPr>
        <p:blipFill>
          <a:blip r:embed="rId2"/>
          <a:stretch>
            <a:fillRect/>
          </a:stretch>
        </p:blipFill>
        <p:spPr>
          <a:xfrm>
            <a:off x="942660" y="2718472"/>
            <a:ext cx="9095232" cy="2867177"/>
          </a:xfrm>
          <a:prstGeom prst="rect">
            <a:avLst/>
          </a:prstGeom>
        </p:spPr>
      </p:pic>
      <p:sp>
        <p:nvSpPr>
          <p:cNvPr id="5" name="TextBox 4">
            <a:extLst>
              <a:ext uri="{FF2B5EF4-FFF2-40B4-BE49-F238E27FC236}">
                <a16:creationId xmlns:a16="http://schemas.microsoft.com/office/drawing/2014/main" id="{4873C6DC-DBB1-F8D7-4F30-38788A1DFD9E}"/>
              </a:ext>
            </a:extLst>
          </p:cNvPr>
          <p:cNvSpPr txBox="1"/>
          <p:nvPr/>
        </p:nvSpPr>
        <p:spPr>
          <a:xfrm>
            <a:off x="7334418" y="2686217"/>
            <a:ext cx="299633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0000"/>
                </a:solidFill>
                <a:ea typeface="+mn-lt"/>
                <a:cs typeface="+mn-lt"/>
              </a:rPr>
              <a:t>‎</a:t>
            </a:r>
            <a:r>
              <a:rPr lang="en-US" sz="1200" dirty="0">
                <a:solidFill>
                  <a:srgbClr val="FF0000"/>
                </a:solidFill>
                <a:ea typeface="+mn-lt"/>
                <a:cs typeface="+mn-lt"/>
              </a:rPr>
              <a:t>January ‎28, ‎2024, ‏‎11:59:14 AM</a:t>
            </a:r>
            <a:endParaRPr lang="en-US" sz="1200">
              <a:solidFill>
                <a:srgbClr val="FF0000"/>
              </a:solidFill>
              <a:cs typeface="Calibri Light"/>
            </a:endParaRPr>
          </a:p>
        </p:txBody>
      </p:sp>
    </p:spTree>
    <p:extLst>
      <p:ext uri="{BB962C8B-B14F-4D97-AF65-F5344CB8AC3E}">
        <p14:creationId xmlns:p14="http://schemas.microsoft.com/office/powerpoint/2010/main" val="379872220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3815-4004-4B0C-A408-2C66ECFA19F9}"/>
              </a:ext>
            </a:extLst>
          </p:cNvPr>
          <p:cNvSpPr>
            <a:spLocks noGrp="1"/>
          </p:cNvSpPr>
          <p:nvPr>
            <p:ph type="title"/>
          </p:nvPr>
        </p:nvSpPr>
        <p:spPr>
          <a:xfrm>
            <a:off x="481923" y="245533"/>
            <a:ext cx="10772775" cy="1075267"/>
          </a:xfrm>
        </p:spPr>
        <p:txBody>
          <a:bodyPr/>
          <a:lstStyle/>
          <a:p>
            <a:pPr algn="ctr"/>
            <a:r>
              <a:rPr lang="en-US" dirty="0"/>
              <a:t>MARS Windows System</a:t>
            </a:r>
          </a:p>
        </p:txBody>
      </p:sp>
      <p:sp>
        <p:nvSpPr>
          <p:cNvPr id="3" name="Content Placeholder 2">
            <a:extLst>
              <a:ext uri="{FF2B5EF4-FFF2-40B4-BE49-F238E27FC236}">
                <a16:creationId xmlns:a16="http://schemas.microsoft.com/office/drawing/2014/main" id="{24653D6D-42E8-4D1D-B993-5EE51169A08B}"/>
              </a:ext>
            </a:extLst>
          </p:cNvPr>
          <p:cNvSpPr>
            <a:spLocks noGrp="1"/>
          </p:cNvSpPr>
          <p:nvPr>
            <p:ph idx="1"/>
          </p:nvPr>
        </p:nvSpPr>
        <p:spPr>
          <a:xfrm>
            <a:off x="676656" y="3820510"/>
            <a:ext cx="10753725" cy="1428823"/>
          </a:xfrm>
        </p:spPr>
        <p:txBody>
          <a:bodyPr>
            <a:normAutofit/>
          </a:bodyPr>
          <a:lstStyle/>
          <a:p>
            <a:r>
              <a:rPr lang="en-US" dirty="0"/>
              <a:t>				</a:t>
            </a:r>
          </a:p>
        </p:txBody>
      </p:sp>
      <p:sp>
        <p:nvSpPr>
          <p:cNvPr id="8" name="Content Placeholder 2">
            <a:extLst>
              <a:ext uri="{FF2B5EF4-FFF2-40B4-BE49-F238E27FC236}">
                <a16:creationId xmlns:a16="http://schemas.microsoft.com/office/drawing/2014/main" id="{1414E588-0F7E-474B-B061-B5F996CFB3CD}"/>
              </a:ext>
            </a:extLst>
          </p:cNvPr>
          <p:cNvSpPr txBox="1">
            <a:spLocks/>
          </p:cNvSpPr>
          <p:nvPr/>
        </p:nvSpPr>
        <p:spPr>
          <a:xfrm>
            <a:off x="829056" y="1243012"/>
            <a:ext cx="10753725" cy="5369455"/>
          </a:xfrm>
          <a:prstGeom prst="rect">
            <a:avLst/>
          </a:prstGeom>
        </p:spPr>
        <p:txBody>
          <a:bodyPr vert="horz" lIns="91440" tIns="45720" rIns="91440" bIns="45720" rtlCol="0" anchor="t">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a:lstStyle>
          <a:p>
            <a:pPr>
              <a:buFont typeface="Arial" panose="020B0604020202020204" pitchFamily="34" charset="0"/>
              <a:buChar char="•"/>
            </a:pPr>
            <a:r>
              <a:rPr lang="en-US" dirty="0">
                <a:cs typeface="Calibri Light"/>
              </a:rPr>
              <a:t>IP address: 10.138.1.44</a:t>
            </a:r>
          </a:p>
          <a:p>
            <a:pPr>
              <a:buChar char="•"/>
            </a:pPr>
            <a:r>
              <a:rPr lang="en-US" dirty="0">
                <a:cs typeface="Calibri Light"/>
              </a:rPr>
              <a:t>Subnet Mask: 255.255.240.0</a:t>
            </a:r>
          </a:p>
          <a:p>
            <a:pPr>
              <a:buChar char="•"/>
            </a:pPr>
            <a:r>
              <a:rPr lang="en-US" dirty="0">
                <a:cs typeface="Calibri Light"/>
              </a:rPr>
              <a:t>Default Gateway: 10.138.0.1</a:t>
            </a:r>
            <a:endParaRPr lang="en-US" dirty="0"/>
          </a:p>
          <a:p>
            <a:r>
              <a:rPr lang="en-US" dirty="0"/>
              <a:t>	</a:t>
            </a:r>
          </a:p>
        </p:txBody>
      </p:sp>
      <p:pic>
        <p:nvPicPr>
          <p:cNvPr id="4" name="Picture 3" descr="A screenshot of a computer screen&#10;&#10;Description automatically generated">
            <a:extLst>
              <a:ext uri="{FF2B5EF4-FFF2-40B4-BE49-F238E27FC236}">
                <a16:creationId xmlns:a16="http://schemas.microsoft.com/office/drawing/2014/main" id="{DBCBCCCB-6DF3-805C-36AE-FD18CEFB5959}"/>
              </a:ext>
            </a:extLst>
          </p:cNvPr>
          <p:cNvPicPr>
            <a:picLocks noChangeAspect="1"/>
          </p:cNvPicPr>
          <p:nvPr/>
        </p:nvPicPr>
        <p:blipFill>
          <a:blip r:embed="rId2"/>
          <a:stretch>
            <a:fillRect/>
          </a:stretch>
        </p:blipFill>
        <p:spPr>
          <a:xfrm>
            <a:off x="678157" y="2919558"/>
            <a:ext cx="10544511" cy="3233166"/>
          </a:xfrm>
          <a:prstGeom prst="rect">
            <a:avLst/>
          </a:prstGeom>
        </p:spPr>
      </p:pic>
      <p:sp>
        <p:nvSpPr>
          <p:cNvPr id="6" name="TextBox 5">
            <a:extLst>
              <a:ext uri="{FF2B5EF4-FFF2-40B4-BE49-F238E27FC236}">
                <a16:creationId xmlns:a16="http://schemas.microsoft.com/office/drawing/2014/main" id="{21DF0E24-F7D6-896D-1789-505C0F3F8A02}"/>
              </a:ext>
            </a:extLst>
          </p:cNvPr>
          <p:cNvSpPr txBox="1"/>
          <p:nvPr/>
        </p:nvSpPr>
        <p:spPr>
          <a:xfrm>
            <a:off x="8820912" y="2919984"/>
            <a:ext cx="24323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t>
            </a:r>
            <a:r>
              <a:rPr lang="en-US" sz="1400" dirty="0">
                <a:solidFill>
                  <a:srgbClr val="FF0000"/>
                </a:solidFill>
                <a:ea typeface="+mn-lt"/>
                <a:cs typeface="+mn-lt"/>
              </a:rPr>
              <a:t>January ‎28, ‎2024, ‏‎12:07:33 PM</a:t>
            </a:r>
            <a:endParaRPr lang="en-US" sz="1200" dirty="0">
              <a:solidFill>
                <a:srgbClr val="FF0000"/>
              </a:solidFill>
              <a:cs typeface="Calibri Light" panose="020F0302020204030204"/>
            </a:endParaRPr>
          </a:p>
        </p:txBody>
      </p:sp>
    </p:spTree>
    <p:extLst>
      <p:ext uri="{BB962C8B-B14F-4D97-AF65-F5344CB8AC3E}">
        <p14:creationId xmlns:p14="http://schemas.microsoft.com/office/powerpoint/2010/main" val="231604315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3815-4004-4B0C-A408-2C66ECFA19F9}"/>
              </a:ext>
            </a:extLst>
          </p:cNvPr>
          <p:cNvSpPr>
            <a:spLocks noGrp="1"/>
          </p:cNvSpPr>
          <p:nvPr>
            <p:ph type="title"/>
          </p:nvPr>
        </p:nvSpPr>
        <p:spPr>
          <a:xfrm>
            <a:off x="481923" y="245533"/>
            <a:ext cx="10772775" cy="1075267"/>
          </a:xfrm>
        </p:spPr>
        <p:txBody>
          <a:bodyPr/>
          <a:lstStyle/>
          <a:p>
            <a:pPr algn="ctr"/>
            <a:r>
              <a:rPr lang="en-US" dirty="0"/>
              <a:t>IIS Setup</a:t>
            </a:r>
          </a:p>
        </p:txBody>
      </p:sp>
      <p:sp>
        <p:nvSpPr>
          <p:cNvPr id="3" name="Content Placeholder 2">
            <a:extLst>
              <a:ext uri="{FF2B5EF4-FFF2-40B4-BE49-F238E27FC236}">
                <a16:creationId xmlns:a16="http://schemas.microsoft.com/office/drawing/2014/main" id="{24653D6D-42E8-4D1D-B993-5EE51169A08B}"/>
              </a:ext>
            </a:extLst>
          </p:cNvPr>
          <p:cNvSpPr>
            <a:spLocks noGrp="1"/>
          </p:cNvSpPr>
          <p:nvPr>
            <p:ph idx="1"/>
          </p:nvPr>
        </p:nvSpPr>
        <p:spPr>
          <a:xfrm>
            <a:off x="676656" y="3820510"/>
            <a:ext cx="10753725" cy="1428823"/>
          </a:xfrm>
        </p:spPr>
        <p:txBody>
          <a:bodyPr>
            <a:normAutofit/>
          </a:bodyPr>
          <a:lstStyle/>
          <a:p>
            <a:r>
              <a:rPr lang="en-US" dirty="0"/>
              <a:t>				</a:t>
            </a:r>
          </a:p>
        </p:txBody>
      </p:sp>
      <p:sp>
        <p:nvSpPr>
          <p:cNvPr id="8" name="Content Placeholder 2">
            <a:extLst>
              <a:ext uri="{FF2B5EF4-FFF2-40B4-BE49-F238E27FC236}">
                <a16:creationId xmlns:a16="http://schemas.microsoft.com/office/drawing/2014/main" id="{1414E588-0F7E-474B-B061-B5F996CFB3CD}"/>
              </a:ext>
            </a:extLst>
          </p:cNvPr>
          <p:cNvSpPr txBox="1">
            <a:spLocks/>
          </p:cNvSpPr>
          <p:nvPr/>
        </p:nvSpPr>
        <p:spPr>
          <a:xfrm>
            <a:off x="829056" y="1600200"/>
            <a:ext cx="11049677" cy="5105400"/>
          </a:xfrm>
          <a:prstGeom prst="rect">
            <a:avLst/>
          </a:prstGeom>
        </p:spPr>
        <p:txBody>
          <a:bodyPr vert="horz" lIns="91440" tIns="45720" rIns="91440" bIns="45720" rtlCol="0" anchor="t">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a:lstStyle>
          <a:p>
            <a:pPr>
              <a:buFont typeface="Arial" panose="020B0604020202020204" pitchFamily="34" charset="0"/>
              <a:buChar char="•"/>
            </a:pPr>
            <a:r>
              <a:rPr lang="en-US" dirty="0">
                <a:ea typeface="+mn-lt"/>
                <a:cs typeface="+mn-lt"/>
              </a:rPr>
              <a:t>The Internet Information Service is an extensible web server created by Microsoft for use with the Windows NT family. IIS supports HTTP, HTTP/2, HTTPS, FTP, FTPS, SMTP and NNTP. It has been an integral part of the Windows NT family since Windows NT 4.0, though it may be absent from some editions (e.g. Windows XP Home edition), and is not active by default(Rosencrance &amp; Bigelow, 2019).</a:t>
            </a:r>
            <a:endParaRPr lang="en-US" dirty="0">
              <a:cs typeface="Calibri Light"/>
            </a:endParaRPr>
          </a:p>
          <a:p>
            <a:pPr marL="347345" lvl="1">
              <a:buFont typeface="Arial" panose="020B0604020202020204" pitchFamily="34" charset="0"/>
              <a:buChar char="•"/>
            </a:pPr>
            <a:endParaRPr lang="en-US" dirty="0">
              <a:solidFill>
                <a:schemeClr val="tx1"/>
              </a:solidFill>
              <a:cs typeface="Calibri Light" panose="020F0302020204030204"/>
            </a:endParaRPr>
          </a:p>
          <a:p>
            <a:r>
              <a:rPr lang="en-US" dirty="0"/>
              <a:t>	</a:t>
            </a:r>
          </a:p>
        </p:txBody>
      </p:sp>
      <p:pic>
        <p:nvPicPr>
          <p:cNvPr id="4" name="Picture 3" descr="A screenshot of a computer&#10;&#10;Description automatically generated">
            <a:extLst>
              <a:ext uri="{FF2B5EF4-FFF2-40B4-BE49-F238E27FC236}">
                <a16:creationId xmlns:a16="http://schemas.microsoft.com/office/drawing/2014/main" id="{472346D0-9C83-48AA-EDB1-789198EEFF54}"/>
              </a:ext>
            </a:extLst>
          </p:cNvPr>
          <p:cNvPicPr>
            <a:picLocks noChangeAspect="1"/>
          </p:cNvPicPr>
          <p:nvPr/>
        </p:nvPicPr>
        <p:blipFill>
          <a:blip r:embed="rId2"/>
          <a:stretch>
            <a:fillRect/>
          </a:stretch>
        </p:blipFill>
        <p:spPr>
          <a:xfrm>
            <a:off x="1977344" y="3713685"/>
            <a:ext cx="7781185" cy="2260248"/>
          </a:xfrm>
          <a:prstGeom prst="rect">
            <a:avLst/>
          </a:prstGeom>
        </p:spPr>
      </p:pic>
      <p:sp>
        <p:nvSpPr>
          <p:cNvPr id="5" name="TextBox 4">
            <a:extLst>
              <a:ext uri="{FF2B5EF4-FFF2-40B4-BE49-F238E27FC236}">
                <a16:creationId xmlns:a16="http://schemas.microsoft.com/office/drawing/2014/main" id="{ED7ED104-7E08-1E09-2381-5F50F678313B}"/>
              </a:ext>
            </a:extLst>
          </p:cNvPr>
          <p:cNvSpPr txBox="1"/>
          <p:nvPr/>
        </p:nvSpPr>
        <p:spPr>
          <a:xfrm>
            <a:off x="7370064" y="3669792"/>
            <a:ext cx="249936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0000"/>
                </a:solidFill>
                <a:ea typeface="+mn-lt"/>
                <a:cs typeface="+mn-lt"/>
              </a:rPr>
              <a:t>‎January ‎28, ‎2024, ‏‎12:12:37 PM</a:t>
            </a:r>
            <a:endParaRPr lang="en-US" sz="1400">
              <a:solidFill>
                <a:srgbClr val="FF0000"/>
              </a:solidFill>
              <a:cs typeface="Calibri Light"/>
            </a:endParaRPr>
          </a:p>
        </p:txBody>
      </p:sp>
    </p:spTree>
    <p:extLst>
      <p:ext uri="{BB962C8B-B14F-4D97-AF65-F5344CB8AC3E}">
        <p14:creationId xmlns:p14="http://schemas.microsoft.com/office/powerpoint/2010/main" val="200292895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3815-4004-4B0C-A408-2C66ECFA19F9}"/>
              </a:ext>
            </a:extLst>
          </p:cNvPr>
          <p:cNvSpPr>
            <a:spLocks noGrp="1"/>
          </p:cNvSpPr>
          <p:nvPr>
            <p:ph type="title"/>
          </p:nvPr>
        </p:nvSpPr>
        <p:spPr>
          <a:xfrm>
            <a:off x="481923" y="245533"/>
            <a:ext cx="10772775" cy="1075267"/>
          </a:xfrm>
        </p:spPr>
        <p:txBody>
          <a:bodyPr/>
          <a:lstStyle/>
          <a:p>
            <a:pPr algn="ctr"/>
            <a:r>
              <a:rPr lang="en-US" dirty="0"/>
              <a:t>Security Policy Changes</a:t>
            </a:r>
          </a:p>
        </p:txBody>
      </p:sp>
      <p:sp>
        <p:nvSpPr>
          <p:cNvPr id="3" name="Content Placeholder 2">
            <a:extLst>
              <a:ext uri="{FF2B5EF4-FFF2-40B4-BE49-F238E27FC236}">
                <a16:creationId xmlns:a16="http://schemas.microsoft.com/office/drawing/2014/main" id="{24653D6D-42E8-4D1D-B993-5EE51169A08B}"/>
              </a:ext>
            </a:extLst>
          </p:cNvPr>
          <p:cNvSpPr>
            <a:spLocks noGrp="1"/>
          </p:cNvSpPr>
          <p:nvPr>
            <p:ph idx="1"/>
          </p:nvPr>
        </p:nvSpPr>
        <p:spPr>
          <a:xfrm>
            <a:off x="676656" y="3820510"/>
            <a:ext cx="10753725" cy="1428823"/>
          </a:xfrm>
        </p:spPr>
        <p:txBody>
          <a:bodyPr>
            <a:normAutofit/>
          </a:bodyPr>
          <a:lstStyle/>
          <a:p>
            <a:r>
              <a:rPr lang="en-US" dirty="0"/>
              <a:t>				</a:t>
            </a:r>
          </a:p>
        </p:txBody>
      </p:sp>
      <p:sp>
        <p:nvSpPr>
          <p:cNvPr id="8" name="Content Placeholder 2">
            <a:extLst>
              <a:ext uri="{FF2B5EF4-FFF2-40B4-BE49-F238E27FC236}">
                <a16:creationId xmlns:a16="http://schemas.microsoft.com/office/drawing/2014/main" id="{1414E588-0F7E-474B-B061-B5F996CFB3CD}"/>
              </a:ext>
            </a:extLst>
          </p:cNvPr>
          <p:cNvSpPr txBox="1">
            <a:spLocks/>
          </p:cNvSpPr>
          <p:nvPr/>
        </p:nvSpPr>
        <p:spPr>
          <a:xfrm>
            <a:off x="761619" y="1202267"/>
            <a:ext cx="10753725" cy="5280533"/>
          </a:xfrm>
          <a:prstGeom prst="rect">
            <a:avLst/>
          </a:prstGeom>
        </p:spPr>
        <p:txBody>
          <a:bodyPr vert="horz" lIns="91440" tIns="45720" rIns="91440" bIns="45720" rtlCol="0" anchor="t">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a:lstStyle>
          <a:p>
            <a:pPr marL="0" indent="0" algn="ctr">
              <a:buNone/>
            </a:pPr>
            <a:r>
              <a:rPr lang="en-US" b="1" dirty="0">
                <a:ea typeface="+mn-lt"/>
                <a:cs typeface="+mn-lt"/>
              </a:rPr>
              <a:t>-Secure Password Policy Benefits- </a:t>
            </a:r>
          </a:p>
          <a:p>
            <a:pPr>
              <a:buFont typeface="Arial" panose="020B0604020202020204" pitchFamily="34" charset="0"/>
              <a:buChar char="•"/>
            </a:pPr>
            <a:r>
              <a:rPr lang="en-US" sz="1600" dirty="0">
                <a:ea typeface="+mn-lt"/>
                <a:cs typeface="+mn-lt"/>
              </a:rPr>
              <a:t>Mitigating the risk of weak passwords. </a:t>
            </a:r>
            <a:endParaRPr lang="en-US" dirty="0"/>
          </a:p>
          <a:p>
            <a:pPr>
              <a:buFont typeface="Arial" panose="020B0604020202020204" pitchFamily="34" charset="0"/>
              <a:buChar char="•"/>
            </a:pPr>
            <a:endParaRPr lang="en-US" sz="1600" dirty="0">
              <a:ea typeface="+mn-lt"/>
              <a:cs typeface="+mn-lt"/>
            </a:endParaRPr>
          </a:p>
          <a:p>
            <a:pPr>
              <a:buFont typeface="Arial" panose="020B0604020202020204" pitchFamily="34" charset="0"/>
              <a:buChar char="•"/>
            </a:pPr>
            <a:r>
              <a:rPr lang="en-US" sz="1600" dirty="0">
                <a:ea typeface="+mn-lt"/>
                <a:cs typeface="+mn-lt"/>
              </a:rPr>
              <a:t>Bringing consistency in password creation, use, and management.</a:t>
            </a:r>
          </a:p>
          <a:p>
            <a:pPr>
              <a:buFont typeface="Arial" panose="020B0604020202020204" pitchFamily="34" charset="0"/>
              <a:buChar char="•"/>
            </a:pPr>
            <a:endParaRPr lang="en-US"/>
          </a:p>
          <a:p>
            <a:pPr>
              <a:buFont typeface="Arial" panose="020B0604020202020204" pitchFamily="34" charset="0"/>
              <a:buChar char="•"/>
            </a:pPr>
            <a:r>
              <a:rPr lang="en-US" sz="1600" dirty="0">
                <a:ea typeface="+mn-lt"/>
                <a:cs typeface="+mn-lt"/>
              </a:rPr>
              <a:t>Establishing accountability for each activity performed on the organization’s systems. </a:t>
            </a:r>
          </a:p>
          <a:p>
            <a:pPr>
              <a:buFont typeface="Arial" panose="020B0604020202020204" pitchFamily="34" charset="0"/>
              <a:buChar char="•"/>
            </a:pPr>
            <a:endParaRPr lang="en-US" sz="1600" dirty="0">
              <a:ea typeface="+mn-lt"/>
              <a:cs typeface="+mn-lt"/>
            </a:endParaRPr>
          </a:p>
          <a:p>
            <a:pPr>
              <a:buFont typeface="Arial" panose="020B0604020202020204" pitchFamily="34" charset="0"/>
              <a:buChar char="•"/>
            </a:pPr>
            <a:r>
              <a:rPr lang="en-US" sz="1600" dirty="0">
                <a:ea typeface="+mn-lt"/>
                <a:cs typeface="+mn-lt"/>
              </a:rPr>
              <a:t>Adding an extra layer/s of security to password-based authentication. </a:t>
            </a:r>
          </a:p>
          <a:p>
            <a:pPr>
              <a:buFont typeface="Arial" panose="020B0604020202020204" pitchFamily="34" charset="0"/>
              <a:buChar char="•"/>
            </a:pPr>
            <a:endParaRPr lang="en-US" sz="1600" dirty="0">
              <a:ea typeface="+mn-lt"/>
              <a:cs typeface="+mn-lt"/>
            </a:endParaRPr>
          </a:p>
          <a:p>
            <a:pPr>
              <a:buFont typeface="Arial" panose="020B0604020202020204" pitchFamily="34" charset="0"/>
              <a:buChar char="•"/>
            </a:pPr>
            <a:r>
              <a:rPr lang="en-US" sz="1600" dirty="0">
                <a:ea typeface="+mn-lt"/>
                <a:cs typeface="+mn-lt"/>
              </a:rPr>
              <a:t>Preventing data breaches and safeguarding your business’ data and customer details. </a:t>
            </a:r>
          </a:p>
          <a:p>
            <a:pPr>
              <a:buFont typeface="Arial" panose="020B0604020202020204" pitchFamily="34" charset="0"/>
              <a:buChar char="•"/>
            </a:pPr>
            <a:endParaRPr lang="en-US" sz="1600" dirty="0">
              <a:ea typeface="+mn-lt"/>
              <a:cs typeface="+mn-lt"/>
            </a:endParaRPr>
          </a:p>
          <a:p>
            <a:pPr>
              <a:buFont typeface="Arial" panose="020B0604020202020204" pitchFamily="34" charset="0"/>
              <a:buChar char="•"/>
            </a:pPr>
            <a:r>
              <a:rPr lang="en-US" sz="1600" dirty="0">
                <a:ea typeface="+mn-lt"/>
                <a:cs typeface="+mn-lt"/>
              </a:rPr>
              <a:t>Maintaining order and building trust. Cultivating cybersecurity culture(Touil et al., 2024).</a:t>
            </a:r>
            <a:endParaRPr lang="en-US" sz="1600" dirty="0">
              <a:cs typeface="Calibri Light"/>
            </a:endParaRPr>
          </a:p>
        </p:txBody>
      </p:sp>
      <p:pic>
        <p:nvPicPr>
          <p:cNvPr id="4" name="Picture 3" descr="A screenshot of a computer&#10;&#10;Description automatically generated">
            <a:extLst>
              <a:ext uri="{FF2B5EF4-FFF2-40B4-BE49-F238E27FC236}">
                <a16:creationId xmlns:a16="http://schemas.microsoft.com/office/drawing/2014/main" id="{32BA4936-2D84-CB33-F67B-EF2E69041F07}"/>
              </a:ext>
            </a:extLst>
          </p:cNvPr>
          <p:cNvPicPr>
            <a:picLocks noChangeAspect="1"/>
          </p:cNvPicPr>
          <p:nvPr/>
        </p:nvPicPr>
        <p:blipFill>
          <a:blip r:embed="rId2"/>
          <a:stretch>
            <a:fillRect/>
          </a:stretch>
        </p:blipFill>
        <p:spPr>
          <a:xfrm>
            <a:off x="8713058" y="1349188"/>
            <a:ext cx="3397102" cy="3585883"/>
          </a:xfrm>
          <a:prstGeom prst="rect">
            <a:avLst/>
          </a:prstGeom>
        </p:spPr>
      </p:pic>
      <p:sp>
        <p:nvSpPr>
          <p:cNvPr id="5" name="TextBox 4">
            <a:extLst>
              <a:ext uri="{FF2B5EF4-FFF2-40B4-BE49-F238E27FC236}">
                <a16:creationId xmlns:a16="http://schemas.microsoft.com/office/drawing/2014/main" id="{30945D86-7EC2-D4D1-3D8A-2472E9ECCBD4}"/>
              </a:ext>
            </a:extLst>
          </p:cNvPr>
          <p:cNvSpPr txBox="1"/>
          <p:nvPr/>
        </p:nvSpPr>
        <p:spPr>
          <a:xfrm>
            <a:off x="9674352" y="4358640"/>
            <a:ext cx="261518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0000"/>
                </a:solidFill>
                <a:ea typeface="+mn-lt"/>
                <a:cs typeface="+mn-lt"/>
              </a:rPr>
              <a:t>‎January ‎28, ‎2024, ‏‎12:16:16 PM</a:t>
            </a:r>
            <a:endParaRPr lang="en-US" sz="1400">
              <a:solidFill>
                <a:srgbClr val="FF0000"/>
              </a:solidFill>
              <a:cs typeface="Calibri Light"/>
            </a:endParaRPr>
          </a:p>
        </p:txBody>
      </p:sp>
    </p:spTree>
    <p:extLst>
      <p:ext uri="{BB962C8B-B14F-4D97-AF65-F5344CB8AC3E}">
        <p14:creationId xmlns:p14="http://schemas.microsoft.com/office/powerpoint/2010/main" val="428498494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3815-4004-4B0C-A408-2C66ECFA19F9}"/>
              </a:ext>
            </a:extLst>
          </p:cNvPr>
          <p:cNvSpPr>
            <a:spLocks noGrp="1"/>
          </p:cNvSpPr>
          <p:nvPr>
            <p:ph type="title"/>
          </p:nvPr>
        </p:nvSpPr>
        <p:spPr>
          <a:xfrm>
            <a:off x="657224" y="499533"/>
            <a:ext cx="10772775" cy="956734"/>
          </a:xfrm>
        </p:spPr>
        <p:txBody>
          <a:bodyPr>
            <a:normAutofit/>
          </a:bodyPr>
          <a:lstStyle/>
          <a:p>
            <a:pPr algn="ctr"/>
            <a:r>
              <a:rPr lang="en-US" dirty="0"/>
              <a:t>Adding an Administrative Account</a:t>
            </a:r>
          </a:p>
        </p:txBody>
      </p:sp>
      <p:sp>
        <p:nvSpPr>
          <p:cNvPr id="3" name="Content Placeholder 2">
            <a:extLst>
              <a:ext uri="{FF2B5EF4-FFF2-40B4-BE49-F238E27FC236}">
                <a16:creationId xmlns:a16="http://schemas.microsoft.com/office/drawing/2014/main" id="{24653D6D-42E8-4D1D-B993-5EE51169A08B}"/>
              </a:ext>
            </a:extLst>
          </p:cNvPr>
          <p:cNvSpPr>
            <a:spLocks noGrp="1"/>
          </p:cNvSpPr>
          <p:nvPr>
            <p:ph idx="1"/>
          </p:nvPr>
        </p:nvSpPr>
        <p:spPr>
          <a:xfrm>
            <a:off x="7296912" y="1281176"/>
            <a:ext cx="4133469" cy="2345267"/>
          </a:xfrm>
        </p:spPr>
        <p:txBody>
          <a:bodyPr vert="horz" lIns="91440" tIns="45720" rIns="91440" bIns="45720" rtlCol="0" anchor="t">
            <a:normAutofit/>
          </a:bodyPr>
          <a:lstStyle/>
          <a:p>
            <a:pPr algn="ctr">
              <a:buFont typeface="Calibri" pitchFamily="34" charset="0"/>
              <a:buChar char="-"/>
            </a:pPr>
            <a:r>
              <a:rPr lang="en-US" dirty="0">
                <a:cs typeface="Calibri Light"/>
              </a:rPr>
              <a:t>Net Local Group Command-</a:t>
            </a:r>
            <a:endParaRPr lang="en-US">
              <a:cs typeface="Calibri Light" panose="020F0302020204030204"/>
            </a:endParaRPr>
          </a:p>
          <a:p>
            <a:pPr marL="0" indent="0">
              <a:lnSpc>
                <a:spcPct val="150000"/>
              </a:lnSpc>
              <a:buNone/>
            </a:pPr>
            <a:r>
              <a:rPr lang="en-US" sz="1200" dirty="0">
                <a:latin typeface="Calibri Light"/>
                <a:cs typeface="Calibri Light"/>
              </a:rPr>
              <a:t>Net </a:t>
            </a:r>
            <a:r>
              <a:rPr lang="en-US" sz="1200" dirty="0" err="1">
                <a:latin typeface="Calibri Light"/>
                <a:cs typeface="Calibri Light"/>
              </a:rPr>
              <a:t>localgroup</a:t>
            </a:r>
            <a:r>
              <a:rPr lang="en-US" sz="1200" dirty="0">
                <a:latin typeface="Calibri Light"/>
                <a:cs typeface="Calibri Light"/>
              </a:rPr>
              <a:t> command is used to manage local user groups on a computer. Using this command, administrators can add local/domain users to groups, delete users from groups, create new groups and delete existing groups. Below you can find syntax for all these operations</a:t>
            </a:r>
            <a:r>
              <a:rPr lang="en-US" sz="1200" dirty="0">
                <a:ea typeface="+mn-lt"/>
                <a:cs typeface="+mn-lt"/>
              </a:rPr>
              <a:t>(</a:t>
            </a:r>
            <a:r>
              <a:rPr lang="en-US" sz="1200" i="1" dirty="0">
                <a:ea typeface="+mn-lt"/>
                <a:cs typeface="+mn-lt"/>
              </a:rPr>
              <a:t>Net </a:t>
            </a:r>
            <a:r>
              <a:rPr lang="en-US" sz="1200" i="1" dirty="0" err="1">
                <a:ea typeface="+mn-lt"/>
                <a:cs typeface="+mn-lt"/>
              </a:rPr>
              <a:t>Localgroup</a:t>
            </a:r>
            <a:r>
              <a:rPr lang="en-US" sz="1200" dirty="0">
                <a:ea typeface="+mn-lt"/>
                <a:cs typeface="+mn-lt"/>
              </a:rPr>
              <a:t>, n.d.)</a:t>
            </a:r>
            <a:r>
              <a:rPr lang="en-US" sz="1200" dirty="0">
                <a:latin typeface="Calibri Light"/>
                <a:cs typeface="Calibri Light"/>
              </a:rPr>
              <a:t>.</a:t>
            </a:r>
            <a:endParaRPr lang="en-US" dirty="0">
              <a:latin typeface="Calibri Light"/>
              <a:cs typeface="Calibri Light"/>
            </a:endParaRPr>
          </a:p>
        </p:txBody>
      </p:sp>
      <p:pic>
        <p:nvPicPr>
          <p:cNvPr id="4" name="Picture 3" descr="A screen shot of a computer&#10;&#10;Description automatically generated">
            <a:extLst>
              <a:ext uri="{FF2B5EF4-FFF2-40B4-BE49-F238E27FC236}">
                <a16:creationId xmlns:a16="http://schemas.microsoft.com/office/drawing/2014/main" id="{D4C56713-7162-FFA0-1056-78D04B07D65F}"/>
              </a:ext>
            </a:extLst>
          </p:cNvPr>
          <p:cNvPicPr>
            <a:picLocks noChangeAspect="1"/>
          </p:cNvPicPr>
          <p:nvPr/>
        </p:nvPicPr>
        <p:blipFill>
          <a:blip r:embed="rId2"/>
          <a:stretch>
            <a:fillRect/>
          </a:stretch>
        </p:blipFill>
        <p:spPr>
          <a:xfrm>
            <a:off x="275243" y="3429294"/>
            <a:ext cx="5616087" cy="1248507"/>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5A13E76F-BAC0-DBC4-0918-E157B74845B9}"/>
              </a:ext>
            </a:extLst>
          </p:cNvPr>
          <p:cNvPicPr>
            <a:picLocks noChangeAspect="1"/>
          </p:cNvPicPr>
          <p:nvPr/>
        </p:nvPicPr>
        <p:blipFill>
          <a:blip r:embed="rId3"/>
          <a:stretch>
            <a:fillRect/>
          </a:stretch>
        </p:blipFill>
        <p:spPr>
          <a:xfrm>
            <a:off x="7103012" y="3490469"/>
            <a:ext cx="4327770" cy="1579722"/>
          </a:xfrm>
          <a:prstGeom prst="rect">
            <a:avLst/>
          </a:prstGeom>
        </p:spPr>
      </p:pic>
      <p:sp>
        <p:nvSpPr>
          <p:cNvPr id="8" name="TextBox 7">
            <a:extLst>
              <a:ext uri="{FF2B5EF4-FFF2-40B4-BE49-F238E27FC236}">
                <a16:creationId xmlns:a16="http://schemas.microsoft.com/office/drawing/2014/main" id="{DFC01D43-185A-A80D-A34D-61B12E379975}"/>
              </a:ext>
            </a:extLst>
          </p:cNvPr>
          <p:cNvSpPr txBox="1"/>
          <p:nvPr/>
        </p:nvSpPr>
        <p:spPr>
          <a:xfrm>
            <a:off x="3535680" y="4425696"/>
            <a:ext cx="250545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0000"/>
                </a:solidFill>
                <a:ea typeface="+mn-lt"/>
                <a:cs typeface="+mn-lt"/>
              </a:rPr>
              <a:t>‎January ‎28, ‎2024, ‏‎12:19:46 PM</a:t>
            </a:r>
            <a:endParaRPr lang="en-US" sz="1400">
              <a:solidFill>
                <a:srgbClr val="FF0000"/>
              </a:solidFill>
              <a:cs typeface="Calibri Light"/>
            </a:endParaRPr>
          </a:p>
        </p:txBody>
      </p:sp>
      <p:sp>
        <p:nvSpPr>
          <p:cNvPr id="9" name="TextBox 8">
            <a:extLst>
              <a:ext uri="{FF2B5EF4-FFF2-40B4-BE49-F238E27FC236}">
                <a16:creationId xmlns:a16="http://schemas.microsoft.com/office/drawing/2014/main" id="{F2214079-F3A0-3B2C-0473-15C23AD3786A}"/>
              </a:ext>
            </a:extLst>
          </p:cNvPr>
          <p:cNvSpPr txBox="1"/>
          <p:nvPr/>
        </p:nvSpPr>
        <p:spPr>
          <a:xfrm>
            <a:off x="9028176" y="3517392"/>
            <a:ext cx="240182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0000"/>
                </a:solidFill>
                <a:ea typeface="+mn-lt"/>
                <a:cs typeface="+mn-lt"/>
              </a:rPr>
              <a:t>‎January ‎28, ‎2024, ‏‎12:23:14 PM</a:t>
            </a:r>
            <a:endParaRPr lang="en-US" sz="1400">
              <a:solidFill>
                <a:srgbClr val="FF0000"/>
              </a:solidFill>
              <a:cs typeface="Calibri Light"/>
            </a:endParaRPr>
          </a:p>
        </p:txBody>
      </p:sp>
      <p:sp>
        <p:nvSpPr>
          <p:cNvPr id="10" name="TextBox 9">
            <a:extLst>
              <a:ext uri="{FF2B5EF4-FFF2-40B4-BE49-F238E27FC236}">
                <a16:creationId xmlns:a16="http://schemas.microsoft.com/office/drawing/2014/main" id="{BB33B479-C046-7224-2B62-72E2CC6D5F7F}"/>
              </a:ext>
            </a:extLst>
          </p:cNvPr>
          <p:cNvSpPr txBox="1"/>
          <p:nvPr/>
        </p:nvSpPr>
        <p:spPr>
          <a:xfrm>
            <a:off x="652272" y="1456943"/>
            <a:ext cx="4486656" cy="18796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chemeClr val="accent1"/>
                </a:solidFill>
                <a:cs typeface="Calibri Light"/>
              </a:rPr>
              <a:t>-Net User Command- </a:t>
            </a:r>
            <a:endParaRPr lang="en-US" dirty="0">
              <a:solidFill>
                <a:schemeClr val="accent1"/>
              </a:solidFill>
            </a:endParaRPr>
          </a:p>
          <a:p>
            <a:pPr>
              <a:lnSpc>
                <a:spcPct val="150000"/>
              </a:lnSpc>
            </a:pPr>
            <a:r>
              <a:rPr lang="en-US" sz="1200" dirty="0">
                <a:solidFill>
                  <a:schemeClr val="accent1"/>
                </a:solidFill>
                <a:ea typeface="+mn-lt"/>
                <a:cs typeface="+mn-lt"/>
              </a:rPr>
              <a:t>The Net User tool is a command-line tool that is available in Windows 10 as well as windows 11 and is used by administrator accounts mainly to add, delete or modify user accounts. This tool can be used to display user account information as well. But the endless possibilities of this tool are not limited to the above said usages only.</a:t>
            </a:r>
            <a:endParaRPr lang="en-US" dirty="0">
              <a:solidFill>
                <a:schemeClr val="accent1"/>
              </a:solidFill>
              <a:cs typeface="Calibri Light" panose="020F0302020204030204"/>
            </a:endParaRPr>
          </a:p>
        </p:txBody>
      </p:sp>
    </p:spTree>
    <p:extLst>
      <p:ext uri="{BB962C8B-B14F-4D97-AF65-F5344CB8AC3E}">
        <p14:creationId xmlns:p14="http://schemas.microsoft.com/office/powerpoint/2010/main" val="6609819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3815-4004-4B0C-A408-2C66ECFA19F9}"/>
              </a:ext>
            </a:extLst>
          </p:cNvPr>
          <p:cNvSpPr>
            <a:spLocks noGrp="1"/>
          </p:cNvSpPr>
          <p:nvPr>
            <p:ph type="title"/>
          </p:nvPr>
        </p:nvSpPr>
        <p:spPr>
          <a:xfrm>
            <a:off x="657224" y="499533"/>
            <a:ext cx="10772775" cy="956734"/>
          </a:xfrm>
        </p:spPr>
        <p:txBody>
          <a:bodyPr>
            <a:normAutofit/>
          </a:bodyPr>
          <a:lstStyle/>
          <a:p>
            <a:pPr algn="ctr"/>
            <a:r>
              <a:rPr lang="en-US" dirty="0"/>
              <a:t>Base64 Lesson</a:t>
            </a:r>
          </a:p>
        </p:txBody>
      </p:sp>
      <p:pic>
        <p:nvPicPr>
          <p:cNvPr id="4" name="Picture 3" descr="A screenshot of a computer&#10;&#10;Description automatically generated">
            <a:extLst>
              <a:ext uri="{FF2B5EF4-FFF2-40B4-BE49-F238E27FC236}">
                <a16:creationId xmlns:a16="http://schemas.microsoft.com/office/drawing/2014/main" id="{2A5FEBEC-92AF-BDC3-BF79-847C9FE5E6EC}"/>
              </a:ext>
            </a:extLst>
          </p:cNvPr>
          <p:cNvPicPr>
            <a:picLocks noChangeAspect="1"/>
          </p:cNvPicPr>
          <p:nvPr/>
        </p:nvPicPr>
        <p:blipFill>
          <a:blip r:embed="rId2"/>
          <a:stretch>
            <a:fillRect/>
          </a:stretch>
        </p:blipFill>
        <p:spPr>
          <a:xfrm>
            <a:off x="3892127" y="1493364"/>
            <a:ext cx="4068404" cy="3421185"/>
          </a:xfrm>
          <a:prstGeom prst="rect">
            <a:avLst/>
          </a:prstGeom>
        </p:spPr>
      </p:pic>
      <p:sp>
        <p:nvSpPr>
          <p:cNvPr id="6" name="TextBox 5">
            <a:extLst>
              <a:ext uri="{FF2B5EF4-FFF2-40B4-BE49-F238E27FC236}">
                <a16:creationId xmlns:a16="http://schemas.microsoft.com/office/drawing/2014/main" id="{C76F5918-154D-1605-5697-56BDA5660F6E}"/>
              </a:ext>
            </a:extLst>
          </p:cNvPr>
          <p:cNvSpPr txBox="1"/>
          <p:nvPr/>
        </p:nvSpPr>
        <p:spPr>
          <a:xfrm>
            <a:off x="3858768" y="4651248"/>
            <a:ext cx="247497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0000"/>
                </a:solidFill>
                <a:ea typeface="+mn-lt"/>
                <a:cs typeface="+mn-lt"/>
              </a:rPr>
              <a:t>‎January ‎28, ‎2024, ‏‎12:26:48 PM</a:t>
            </a:r>
            <a:endParaRPr lang="en-US" sz="1400">
              <a:solidFill>
                <a:srgbClr val="FF0000"/>
              </a:solidFill>
              <a:cs typeface="Calibri Light"/>
            </a:endParaRPr>
          </a:p>
        </p:txBody>
      </p:sp>
      <p:sp>
        <p:nvSpPr>
          <p:cNvPr id="8" name="TextBox 7">
            <a:extLst>
              <a:ext uri="{FF2B5EF4-FFF2-40B4-BE49-F238E27FC236}">
                <a16:creationId xmlns:a16="http://schemas.microsoft.com/office/drawing/2014/main" id="{533E5749-AB3E-928C-F2FE-63390E235698}"/>
              </a:ext>
            </a:extLst>
          </p:cNvPr>
          <p:cNvSpPr txBox="1"/>
          <p:nvPr/>
        </p:nvSpPr>
        <p:spPr>
          <a:xfrm>
            <a:off x="7961376" y="1493520"/>
            <a:ext cx="4279392" cy="2690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accent1"/>
                </a:solidFill>
                <a:cs typeface="Calibri Light"/>
              </a:rPr>
              <a:t>-</a:t>
            </a:r>
            <a:r>
              <a:rPr lang="en-US" sz="2400" b="1" dirty="0" err="1">
                <a:solidFill>
                  <a:schemeClr val="accent1"/>
                </a:solidFill>
                <a:cs typeface="Calibri Light"/>
              </a:rPr>
              <a:t>CyberChef</a:t>
            </a:r>
            <a:r>
              <a:rPr lang="en-US" sz="2400" b="1" dirty="0">
                <a:solidFill>
                  <a:schemeClr val="accent1"/>
                </a:solidFill>
                <a:cs typeface="Calibri Light"/>
              </a:rPr>
              <a:t>-</a:t>
            </a:r>
            <a:endParaRPr lang="en-US" sz="1400" dirty="0">
              <a:solidFill>
                <a:schemeClr val="accent1"/>
              </a:solidFill>
              <a:cs typeface="Calibri Light"/>
            </a:endParaRPr>
          </a:p>
          <a:p>
            <a:pPr algn="ctr">
              <a:lnSpc>
                <a:spcPct val="150000"/>
              </a:lnSpc>
            </a:pPr>
            <a:r>
              <a:rPr lang="en-US" sz="1400" err="1">
                <a:solidFill>
                  <a:schemeClr val="accent1"/>
                </a:solidFill>
                <a:cs typeface="Calibri Light"/>
              </a:rPr>
              <a:t>CyberChef</a:t>
            </a:r>
            <a:r>
              <a:rPr lang="en-US" sz="1400" dirty="0">
                <a:solidFill>
                  <a:schemeClr val="accent1"/>
                </a:solidFill>
                <a:ea typeface="+mn-lt"/>
                <a:cs typeface="+mn-lt"/>
              </a:rPr>
              <a:t> is a web app to carry out many cyber operations within a web browser. It has over 300 operations, including basic encoding with Base64, Advanced Encryption Standard (AES) decryption, or changing character encodings. The app can handle many operations at once, making it a quick way to experiment and translate data.</a:t>
            </a:r>
            <a:endParaRPr lang="en-US" sz="1400">
              <a:solidFill>
                <a:schemeClr val="accent1"/>
              </a:solidFill>
              <a:cs typeface="Calibri Light"/>
            </a:endParaRPr>
          </a:p>
        </p:txBody>
      </p:sp>
      <p:sp>
        <p:nvSpPr>
          <p:cNvPr id="10" name="Content Placeholder 9">
            <a:extLst>
              <a:ext uri="{FF2B5EF4-FFF2-40B4-BE49-F238E27FC236}">
                <a16:creationId xmlns:a16="http://schemas.microsoft.com/office/drawing/2014/main" id="{C075C77F-22FD-EC4A-8C70-C427FCA7E507}"/>
              </a:ext>
            </a:extLst>
          </p:cNvPr>
          <p:cNvSpPr>
            <a:spLocks noGrp="1"/>
          </p:cNvSpPr>
          <p:nvPr>
            <p:ph idx="1"/>
          </p:nvPr>
        </p:nvSpPr>
        <p:spPr>
          <a:xfrm>
            <a:off x="469392" y="1493520"/>
            <a:ext cx="3243453" cy="3766185"/>
          </a:xfrm>
        </p:spPr>
        <p:txBody>
          <a:bodyPr vert="horz" lIns="91440" tIns="45720" rIns="91440" bIns="45720" rtlCol="0" anchor="t">
            <a:normAutofit/>
          </a:bodyPr>
          <a:lstStyle/>
          <a:p>
            <a:pPr algn="ctr"/>
            <a:r>
              <a:rPr lang="en-US" b="1" dirty="0">
                <a:cs typeface="Calibri Light"/>
              </a:rPr>
              <a:t>-Base 64-</a:t>
            </a:r>
          </a:p>
          <a:p>
            <a:pPr algn="ctr">
              <a:lnSpc>
                <a:spcPct val="150000"/>
              </a:lnSpc>
            </a:pPr>
            <a:r>
              <a:rPr lang="en-US" sz="1200" dirty="0">
                <a:latin typeface="Calibri Light"/>
                <a:cs typeface="Arial"/>
              </a:rPr>
              <a:t>In computer programming, Base64 is a group of binary-to-text encoding schemes that transforms binary data into a sequence of printable characters, limited to a set of 64 unique characters. More specifically, the source binary data is taken 6 bits at a time</a:t>
            </a:r>
            <a:r>
              <a:rPr lang="en-US" sz="1200" dirty="0">
                <a:ea typeface="+mn-lt"/>
                <a:cs typeface="+mn-lt"/>
              </a:rPr>
              <a:t>(</a:t>
            </a:r>
            <a:r>
              <a:rPr lang="en-US" sz="1200" err="1">
                <a:ea typeface="+mn-lt"/>
                <a:cs typeface="+mn-lt"/>
              </a:rPr>
              <a:t>Shaamood</a:t>
            </a:r>
            <a:r>
              <a:rPr lang="en-US" sz="1200" dirty="0">
                <a:ea typeface="+mn-lt"/>
                <a:cs typeface="+mn-lt"/>
              </a:rPr>
              <a:t>, 2021).</a:t>
            </a:r>
            <a:r>
              <a:rPr lang="en-US" sz="1200" dirty="0">
                <a:solidFill>
                  <a:srgbClr val="000000"/>
                </a:solidFill>
                <a:latin typeface="Calibri Light"/>
                <a:cs typeface="Arial"/>
              </a:rPr>
              <a:t> </a:t>
            </a:r>
            <a:r>
              <a:rPr lang="en-US" sz="1100" dirty="0">
                <a:solidFill>
                  <a:srgbClr val="000000"/>
                </a:solidFill>
                <a:latin typeface="Arial"/>
                <a:cs typeface="Arial"/>
              </a:rPr>
              <a:t>group of 6 bits is mapped to one of 64 unique characters.</a:t>
            </a:r>
            <a:endParaRPr lang="en-US" b="1" dirty="0">
              <a:cs typeface="Calibri Light"/>
            </a:endParaRPr>
          </a:p>
        </p:txBody>
      </p:sp>
    </p:spTree>
    <p:extLst>
      <p:ext uri="{BB962C8B-B14F-4D97-AF65-F5344CB8AC3E}">
        <p14:creationId xmlns:p14="http://schemas.microsoft.com/office/powerpoint/2010/main" val="29372873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A97F6A-9688-4082-836D-44CD2CE97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03815-4004-4B0C-A408-2C66ECFA19F9}"/>
              </a:ext>
            </a:extLst>
          </p:cNvPr>
          <p:cNvSpPr>
            <a:spLocks noGrp="1"/>
          </p:cNvSpPr>
          <p:nvPr>
            <p:ph type="title"/>
          </p:nvPr>
        </p:nvSpPr>
        <p:spPr>
          <a:xfrm>
            <a:off x="7197213" y="499533"/>
            <a:ext cx="4345858" cy="1658198"/>
          </a:xfrm>
        </p:spPr>
        <p:txBody>
          <a:bodyPr>
            <a:normAutofit/>
          </a:bodyPr>
          <a:lstStyle/>
          <a:p>
            <a:r>
              <a:rPr lang="en-US" sz="4800"/>
              <a:t>Website Misconfiguration </a:t>
            </a:r>
          </a:p>
        </p:txBody>
      </p:sp>
      <p:pic>
        <p:nvPicPr>
          <p:cNvPr id="4" name="Picture 3" descr="A screenshot of a computer program&#10;&#10;Description automatically generated">
            <a:extLst>
              <a:ext uri="{FF2B5EF4-FFF2-40B4-BE49-F238E27FC236}">
                <a16:creationId xmlns:a16="http://schemas.microsoft.com/office/drawing/2014/main" id="{C721E0AA-9BB9-141C-D06B-15CA0E4553E5}"/>
              </a:ext>
            </a:extLst>
          </p:cNvPr>
          <p:cNvPicPr>
            <a:picLocks noChangeAspect="1"/>
          </p:cNvPicPr>
          <p:nvPr/>
        </p:nvPicPr>
        <p:blipFill>
          <a:blip r:embed="rId2"/>
          <a:stretch>
            <a:fillRect/>
          </a:stretch>
        </p:blipFill>
        <p:spPr>
          <a:xfrm>
            <a:off x="795592" y="750507"/>
            <a:ext cx="5451627" cy="4890641"/>
          </a:xfrm>
          <a:prstGeom prst="rect">
            <a:avLst/>
          </a:prstGeom>
        </p:spPr>
      </p:pic>
      <p:sp>
        <p:nvSpPr>
          <p:cNvPr id="3" name="Content Placeholder 2">
            <a:extLst>
              <a:ext uri="{FF2B5EF4-FFF2-40B4-BE49-F238E27FC236}">
                <a16:creationId xmlns:a16="http://schemas.microsoft.com/office/drawing/2014/main" id="{24653D6D-42E8-4D1D-B993-5EE51169A08B}"/>
              </a:ext>
            </a:extLst>
          </p:cNvPr>
          <p:cNvSpPr>
            <a:spLocks noGrp="1"/>
          </p:cNvSpPr>
          <p:nvPr>
            <p:ph idx="1"/>
          </p:nvPr>
        </p:nvSpPr>
        <p:spPr>
          <a:xfrm>
            <a:off x="7197213" y="2011680"/>
            <a:ext cx="4345858" cy="3864732"/>
          </a:xfrm>
        </p:spPr>
        <p:txBody>
          <a:bodyPr vert="horz" lIns="91440" tIns="45720" rIns="91440" bIns="45720" rtlCol="0" anchor="t">
            <a:normAutofit/>
          </a:bodyPr>
          <a:lstStyle/>
          <a:p>
            <a:pPr marL="0" indent="0">
              <a:buNone/>
            </a:pPr>
            <a:r>
              <a:rPr lang="en-US" sz="1100" dirty="0"/>
              <a:t>					</a:t>
            </a:r>
            <a:endParaRPr lang="en-US"/>
          </a:p>
        </p:txBody>
      </p:sp>
      <p:sp>
        <p:nvSpPr>
          <p:cNvPr id="5" name="TextBox 4">
            <a:extLst>
              <a:ext uri="{FF2B5EF4-FFF2-40B4-BE49-F238E27FC236}">
                <a16:creationId xmlns:a16="http://schemas.microsoft.com/office/drawing/2014/main" id="{11E7C6A1-DD02-C3B3-C643-25477B5A2E34}"/>
              </a:ext>
            </a:extLst>
          </p:cNvPr>
          <p:cNvSpPr txBox="1"/>
          <p:nvPr/>
        </p:nvSpPr>
        <p:spPr>
          <a:xfrm>
            <a:off x="2474976" y="4687824"/>
            <a:ext cx="24201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0000"/>
                </a:solidFill>
                <a:ea typeface="+mn-lt"/>
                <a:cs typeface="+mn-lt"/>
              </a:rPr>
              <a:t>‎January ‎28, ‎2024, ‏‎12:31:06 PM</a:t>
            </a:r>
            <a:endParaRPr lang="en-US" sz="1400">
              <a:solidFill>
                <a:srgbClr val="FF0000"/>
              </a:solidFill>
              <a:cs typeface="Calibri Light"/>
            </a:endParaRPr>
          </a:p>
        </p:txBody>
      </p:sp>
    </p:spTree>
    <p:extLst>
      <p:ext uri="{BB962C8B-B14F-4D97-AF65-F5344CB8AC3E}">
        <p14:creationId xmlns:p14="http://schemas.microsoft.com/office/powerpoint/2010/main" val="151701040"/>
      </p:ext>
    </p:extLst>
  </p:cSld>
  <p:clrMapOvr>
    <a:masterClrMapping/>
  </p:clrMapOvr>
  <p:transition spd="slow">
    <p:wipe/>
  </p:transition>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TF10001006</Template>
  <TotalTime>788</TotalTime>
  <Words>789</Words>
  <Application>Microsoft Office PowerPoint</Application>
  <PresentationFormat>Widescreen</PresentationFormat>
  <Paragraphs>99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Metropolitan</vt:lpstr>
      <vt:lpstr>Digital Forensics Technology and Practices:   Project 1 - A Network Intrusion  CST 640 Section 9042 Ryan Steggerda 1/28/2024</vt:lpstr>
      <vt:lpstr>Project 1 - Introduction</vt:lpstr>
      <vt:lpstr>MARS Linux System</vt:lpstr>
      <vt:lpstr>MARS Windows System</vt:lpstr>
      <vt:lpstr>IIS Setup</vt:lpstr>
      <vt:lpstr>Security Policy Changes</vt:lpstr>
      <vt:lpstr>Adding an Administrative Account</vt:lpstr>
      <vt:lpstr>Base64 Lesson</vt:lpstr>
      <vt:lpstr>Website Misconfiguration </vt:lpstr>
      <vt:lpstr>dirb attack on the Windows Server</vt:lpstr>
      <vt:lpstr>Credentials Extracted</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S. Galliano</dc:creator>
  <cp:lastModifiedBy>Jesse Varsalone</cp:lastModifiedBy>
  <cp:revision>763</cp:revision>
  <dcterms:created xsi:type="dcterms:W3CDTF">2020-01-04T18:46:32Z</dcterms:created>
  <dcterms:modified xsi:type="dcterms:W3CDTF">2024-01-28T22:01:04Z</dcterms:modified>
</cp:coreProperties>
</file>