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8" r:id="rId6"/>
    <p:sldId id="269" r:id="rId7"/>
    <p:sldId id="270" r:id="rId8"/>
    <p:sldId id="263" r:id="rId9"/>
    <p:sldId id="271" r:id="rId10"/>
    <p:sldId id="264" r:id="rId11"/>
    <p:sldId id="26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1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5041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362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99198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190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851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1787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2926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2711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7909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4723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5186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7817-3D87-45BF-9481-BCED58152027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D6B7-453F-4773-877E-E24FEFCA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9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8930" y="764704"/>
            <a:ext cx="75470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여행에 대한 해외여행 경험자와 </a:t>
            </a:r>
            <a:endParaRPr lang="en-US" altLang="ko-KR" sz="4400" b="1" dirty="0">
              <a:solidFill>
                <a:schemeClr val="bg1"/>
              </a:solidFill>
              <a:latin typeface="BigNoodleTooObique"/>
              <a:ea typeface="배달의민족 주아" pitchFamily="18" charset="-127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비 경험자의 차이 분석</a:t>
            </a:r>
            <a:endParaRPr lang="ko-KR" altLang="en-US" sz="4400" dirty="0">
              <a:solidFill>
                <a:schemeClr val="bg1"/>
              </a:solidFill>
              <a:latin typeface="BigNoodleTooObique"/>
              <a:ea typeface="배달의민족 주아" pitchFamily="18" charset="-127"/>
            </a:endParaRPr>
          </a:p>
          <a:p>
            <a:endParaRPr lang="ko-KR" alt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6091" y="5085184"/>
            <a:ext cx="67327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서경호</a:t>
            </a:r>
            <a:r>
              <a:rPr lang="en-US" altLang="ko-KR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, </a:t>
            </a:r>
            <a:r>
              <a:rPr lang="ko-KR" altLang="en-US" sz="3200" b="1" dirty="0" err="1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김소망</a:t>
            </a:r>
            <a:r>
              <a:rPr lang="en-US" altLang="ko-KR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, </a:t>
            </a:r>
            <a:r>
              <a:rPr lang="ko-KR" altLang="en-US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이호현</a:t>
            </a:r>
            <a:r>
              <a:rPr lang="en-US" altLang="ko-KR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, </a:t>
            </a:r>
            <a:r>
              <a:rPr lang="ko-KR" altLang="en-US" sz="3200" b="1" dirty="0" err="1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하보천</a:t>
            </a:r>
            <a:r>
              <a:rPr lang="en-US" altLang="ko-KR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,  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이효원</a:t>
            </a:r>
            <a:endParaRPr lang="ko-KR" altLang="en-US" sz="3200" dirty="0">
              <a:solidFill>
                <a:schemeClr val="bg1"/>
              </a:solidFill>
              <a:latin typeface="BigNoodleTooObique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pic>
        <p:nvPicPr>
          <p:cNvPr id="1034" name="Picture 10" descr="Airplane premiu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2797056"/>
            <a:ext cx="2232247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4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5152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결론 및 제언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142DC6-FDAD-4FDD-A1A0-209352E457F3}"/>
              </a:ext>
            </a:extLst>
          </p:cNvPr>
          <p:cNvSpPr txBox="1"/>
          <p:nvPr/>
        </p:nvSpPr>
        <p:spPr>
          <a:xfrm>
            <a:off x="539552" y="1298634"/>
            <a:ext cx="7515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  본 연구는 일과 여가 균형시대를 맞아 여행의 중요성이 부각되고 있는 시점에서 국내 대학생의 해외여행 경험여부에 따른 여행 목적지 선정과 여행 경비 등의 관계를 규명해 보고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해외여행 경험이 정말로 영향을 미치는지 알아보는 것을 목적으로 하였다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D692492-D7ED-441B-BDAD-3F862A17DE58}"/>
              </a:ext>
            </a:extLst>
          </p:cNvPr>
          <p:cNvGrpSpPr/>
          <p:nvPr/>
        </p:nvGrpSpPr>
        <p:grpSpPr>
          <a:xfrm>
            <a:off x="611560" y="2783012"/>
            <a:ext cx="7920880" cy="1040815"/>
            <a:chOff x="602025" y="2989040"/>
            <a:chExt cx="7920880" cy="104081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396B5BE6-73AE-40A1-B665-B0D830B93023}"/>
                </a:ext>
              </a:extLst>
            </p:cNvPr>
            <p:cNvSpPr/>
            <p:nvPr/>
          </p:nvSpPr>
          <p:spPr>
            <a:xfrm>
              <a:off x="602025" y="2989040"/>
              <a:ext cx="7920880" cy="101566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B8263C81-7215-441F-ACE0-4A68E94CE64E}"/>
                </a:ext>
              </a:extLst>
            </p:cNvPr>
            <p:cNvSpPr txBox="1"/>
            <p:nvPr/>
          </p:nvSpPr>
          <p:spPr>
            <a:xfrm>
              <a:off x="678797" y="3014192"/>
              <a:ext cx="77864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>
                  <a:latin typeface="배달의민족 주아" pitchFamily="18" charset="-127"/>
                  <a:ea typeface="배달의민족 주아" pitchFamily="18" charset="-127"/>
                </a:rPr>
                <a:t>첫째</a:t>
              </a:r>
              <a:r>
                <a:rPr lang="en-US" altLang="ko-KR" sz="1500" dirty="0">
                  <a:latin typeface="배달의민족 주아" pitchFamily="18" charset="-127"/>
                  <a:ea typeface="배달의민족 주아" pitchFamily="18" charset="-127"/>
                </a:rPr>
                <a:t>,</a:t>
              </a:r>
            </a:p>
            <a:p>
              <a:pPr algn="ctr"/>
              <a:r>
                <a:rPr lang="ko-KR" altLang="en-US" sz="1500" dirty="0">
                  <a:latin typeface="배달의민족 주아" pitchFamily="18" charset="-127"/>
                  <a:ea typeface="배달의민족 주아" pitchFamily="18" charset="-127"/>
                </a:rPr>
                <a:t>해외여행 경험이 여행목적지를 선정하는데 있어서 가장 강력한 영향을 미치며 해외여행 경험이 없는 사람들은 보다 가까운 곳으로 가기를 선호하는 것으로 나타났다</a:t>
              </a:r>
              <a:r>
                <a:rPr lang="en-US" altLang="ko-KR" sz="1500" dirty="0">
                  <a:latin typeface="배달의민족 주아" pitchFamily="18" charset="-127"/>
                  <a:ea typeface="배달의민족 주아" pitchFamily="18" charset="-127"/>
                </a:rPr>
                <a:t>. </a:t>
              </a:r>
              <a:r>
                <a:rPr lang="ko-KR" altLang="en-US" sz="1500" dirty="0">
                  <a:latin typeface="배달의민족 주아" pitchFamily="18" charset="-127"/>
                  <a:ea typeface="배달의민족 주아" pitchFamily="18" charset="-127"/>
                </a:rPr>
                <a:t>그리고 해외여행 경험이 있는 사람들은 </a:t>
              </a:r>
              <a:r>
                <a:rPr lang="en-US" altLang="ko-KR" sz="1500" dirty="0">
                  <a:latin typeface="배달의민족 주아" pitchFamily="18" charset="-127"/>
                  <a:ea typeface="배달의민족 주아" pitchFamily="18" charset="-127"/>
                </a:rPr>
                <a:t>5</a:t>
              </a:r>
              <a:r>
                <a:rPr lang="ko-KR" altLang="en-US" sz="1500" dirty="0">
                  <a:latin typeface="배달의민족 주아" pitchFamily="18" charset="-127"/>
                  <a:ea typeface="배달의민족 주아" pitchFamily="18" charset="-127"/>
                </a:rPr>
                <a:t>가지 선택지 중에 </a:t>
              </a:r>
              <a:r>
                <a:rPr lang="ko-KR" altLang="en-US" sz="1500" dirty="0" err="1">
                  <a:latin typeface="배달의민족 주아" pitchFamily="18" charset="-127"/>
                  <a:ea typeface="배달의민족 주아" pitchFamily="18" charset="-127"/>
                </a:rPr>
                <a:t>괌을</a:t>
              </a:r>
              <a:r>
                <a:rPr lang="ko-KR" altLang="en-US" sz="1500" dirty="0">
                  <a:latin typeface="배달의민족 주아" pitchFamily="18" charset="-127"/>
                  <a:ea typeface="배달의민족 주아" pitchFamily="18" charset="-127"/>
                </a:rPr>
                <a:t> 가장 선호하였다</a:t>
              </a:r>
              <a:r>
                <a:rPr lang="en-US" altLang="ko-KR" sz="1500" dirty="0">
                  <a:latin typeface="배달의민족 주아" pitchFamily="18" charset="-127"/>
                  <a:ea typeface="배달의민족 주아" pitchFamily="18" charset="-127"/>
                </a:rPr>
                <a:t>.</a:t>
              </a:r>
              <a:endParaRPr lang="ko-KR" altLang="en-US" sz="1500" dirty="0"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3F9640B-4F91-4BF3-88D3-BC3FD54CBA8B}"/>
              </a:ext>
            </a:extLst>
          </p:cNvPr>
          <p:cNvGrpSpPr/>
          <p:nvPr/>
        </p:nvGrpSpPr>
        <p:grpSpPr>
          <a:xfrm>
            <a:off x="602025" y="3997513"/>
            <a:ext cx="7920880" cy="1015663"/>
            <a:chOff x="664498" y="2989040"/>
            <a:chExt cx="7920880" cy="101566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523A6336-425E-473B-9FE8-9C8272F697BE}"/>
                </a:ext>
              </a:extLst>
            </p:cNvPr>
            <p:cNvSpPr/>
            <p:nvPr/>
          </p:nvSpPr>
          <p:spPr>
            <a:xfrm>
              <a:off x="664498" y="2989040"/>
              <a:ext cx="7920880" cy="101566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5E23900-5173-4A96-89B4-9E807192FD14}"/>
                </a:ext>
              </a:extLst>
            </p:cNvPr>
            <p:cNvSpPr txBox="1"/>
            <p:nvPr/>
          </p:nvSpPr>
          <p:spPr>
            <a:xfrm>
              <a:off x="678797" y="3014192"/>
              <a:ext cx="77864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둘째</a:t>
              </a:r>
              <a:r>
                <a:rPr lang="en-US" altLang="ko-KR" sz="1600" dirty="0">
                  <a:latin typeface="배달의민족 주아" pitchFamily="18" charset="-127"/>
                  <a:ea typeface="배달의민족 주아" pitchFamily="18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해외여행 경험이 여행에서의 교통수단 선정에 있어서 여행 목적지 선정에 </a:t>
              </a:r>
              <a:r>
                <a:rPr lang="ko-KR" altLang="en-US" sz="1600" dirty="0" smtClean="0">
                  <a:latin typeface="배달의민족 주아" pitchFamily="18" charset="-127"/>
                  <a:ea typeface="배달의민족 주아" pitchFamily="18" charset="-127"/>
                </a:rPr>
                <a:t>있어서 만큼은 </a:t>
              </a:r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아니지만 역시 유의한 영향을 미치는 것으로 나타났다</a:t>
              </a:r>
              <a:r>
                <a:rPr lang="en-US" altLang="ko-KR" sz="1600" dirty="0">
                  <a:latin typeface="배달의민족 주아" pitchFamily="18" charset="-127"/>
                  <a:ea typeface="배달의민족 주아" pitchFamily="18" charset="-127"/>
                </a:rPr>
                <a:t>.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080A4FC2-4DA3-476B-8B17-93DED8D6197A}"/>
              </a:ext>
            </a:extLst>
          </p:cNvPr>
          <p:cNvGrpSpPr/>
          <p:nvPr/>
        </p:nvGrpSpPr>
        <p:grpSpPr>
          <a:xfrm>
            <a:off x="599642" y="5221649"/>
            <a:ext cx="7925646" cy="1015663"/>
            <a:chOff x="602025" y="2989040"/>
            <a:chExt cx="7925646" cy="101566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1A6A8FE6-665B-4CCA-B87F-14E0C3CA3758}"/>
                </a:ext>
              </a:extLst>
            </p:cNvPr>
            <p:cNvSpPr/>
            <p:nvPr/>
          </p:nvSpPr>
          <p:spPr>
            <a:xfrm>
              <a:off x="602025" y="2989040"/>
              <a:ext cx="7920880" cy="1015663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3828E61-7FAD-47B8-86FE-ABFAD5519B63}"/>
                </a:ext>
              </a:extLst>
            </p:cNvPr>
            <p:cNvSpPr txBox="1"/>
            <p:nvPr/>
          </p:nvSpPr>
          <p:spPr>
            <a:xfrm>
              <a:off x="741270" y="3014192"/>
              <a:ext cx="77864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셋째</a:t>
              </a:r>
              <a:r>
                <a:rPr lang="en-US" altLang="ko-KR" sz="1600" dirty="0">
                  <a:latin typeface="배달의민족 주아" pitchFamily="18" charset="-127"/>
                  <a:ea typeface="배달의민족 주아" pitchFamily="18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atin typeface="배달의민족 주아" pitchFamily="18" charset="-127"/>
                  <a:ea typeface="배달의민족 주아" pitchFamily="18" charset="-127"/>
                </a:rPr>
                <a:t>해외여행 경험의 유무가 숙박업소 선정과 여행에 투자하는 자금의 규모에 크게 영향을 끼치지 않는 것으로 나타났다</a:t>
              </a:r>
              <a:r>
                <a:rPr lang="en-US" altLang="ko-KR" sz="1600" dirty="0">
                  <a:latin typeface="배달의민족 주아" pitchFamily="18" charset="-127"/>
                  <a:ea typeface="배달의민족 주아" pitchFamily="18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220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05624" y="4653136"/>
            <a:ext cx="673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감사합니다</a:t>
            </a:r>
            <a:r>
              <a:rPr lang="en-US" altLang="ko-KR" sz="96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5624" y="548680"/>
            <a:ext cx="6732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이상입니다</a:t>
            </a:r>
            <a:r>
              <a:rPr lang="en-US" altLang="ko-KR" sz="96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.</a:t>
            </a:r>
          </a:p>
        </p:txBody>
      </p:sp>
      <p:sp>
        <p:nvSpPr>
          <p:cNvPr id="2" name="AutoShape 2" descr="Greeting free icon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Greeting free icon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Greeting free icon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8" descr="Greeting free icon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0" descr="Greeting free icon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Greeting free icon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4" descr="Greeting free icon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16" descr="Greeting free icon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18" descr="Greeting free icon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19" y="1855000"/>
            <a:ext cx="3014160" cy="301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17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32134"/>
            <a:ext cx="9144000" cy="6890133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366336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목차</a:t>
            </a:r>
            <a:endParaRPr lang="ko-KR" altLang="en-US" sz="4400" dirty="0">
              <a:solidFill>
                <a:schemeClr val="bg1"/>
              </a:solidFill>
              <a:latin typeface="BigNoodleTooObique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323528" y="1340768"/>
            <a:ext cx="2295789" cy="3447098"/>
            <a:chOff x="323528" y="1340768"/>
            <a:chExt cx="2295789" cy="3447098"/>
          </a:xfrm>
        </p:grpSpPr>
        <p:grpSp>
          <p:nvGrpSpPr>
            <p:cNvPr id="7" name="그룹 6"/>
            <p:cNvGrpSpPr/>
            <p:nvPr/>
          </p:nvGrpSpPr>
          <p:grpSpPr>
            <a:xfrm>
              <a:off x="323528" y="1340768"/>
              <a:ext cx="2295789" cy="3447098"/>
              <a:chOff x="1196091" y="1340768"/>
              <a:chExt cx="2295789" cy="3447098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1196091" y="1340768"/>
                <a:ext cx="2295789" cy="223224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196091" y="1340768"/>
                <a:ext cx="228625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배달의민족 주아" pitchFamily="18" charset="-127"/>
                    <a:ea typeface="배달의민족 주아" pitchFamily="18" charset="-127"/>
                  </a:rPr>
                  <a:t>01</a:t>
                </a:r>
              </a:p>
              <a:p>
                <a:pPr algn="ctr"/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800" dirty="0">
                    <a:latin typeface="배달의민족 주아" pitchFamily="18" charset="-127"/>
                    <a:ea typeface="배달의민족 주아" pitchFamily="18" charset="-127"/>
                  </a:rPr>
                  <a:t>주제</a:t>
                </a:r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배달의민족 주아" pitchFamily="18" charset="-127"/>
                    <a:ea typeface="배달의민족 주아" pitchFamily="18" charset="-127"/>
                  </a:rPr>
                  <a:t>선정하게 된 이유</a:t>
                </a:r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000" dirty="0">
                    <a:latin typeface="배달의민족 주아" pitchFamily="18" charset="-127"/>
                    <a:ea typeface="배달의민족 주아" pitchFamily="18" charset="-127"/>
                  </a:rPr>
                  <a:t>서론</a:t>
                </a:r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800" dirty="0"/>
              </a:p>
              <a:p>
                <a:pPr algn="ctr"/>
                <a:endParaRPr lang="en-US" altLang="ko-KR" sz="2800" dirty="0"/>
              </a:p>
              <a:p>
                <a:pPr algn="ctr"/>
                <a:endParaRPr lang="ko-KR" altLang="en-US" sz="2800" dirty="0"/>
              </a:p>
            </p:txBody>
          </p:sp>
        </p:grpSp>
        <p:cxnSp>
          <p:nvCxnSpPr>
            <p:cNvPr id="28" name="직선 연결선 27"/>
            <p:cNvCxnSpPr/>
            <p:nvPr/>
          </p:nvCxnSpPr>
          <p:spPr>
            <a:xfrm>
              <a:off x="539552" y="1988840"/>
              <a:ext cx="1944216" cy="0"/>
            </a:xfrm>
            <a:prstGeom prst="line">
              <a:avLst/>
            </a:prstGeom>
            <a:ln w="444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3140307" y="1340768"/>
            <a:ext cx="2295789" cy="3600986"/>
            <a:chOff x="323528" y="1340768"/>
            <a:chExt cx="2295789" cy="3600986"/>
          </a:xfrm>
        </p:grpSpPr>
        <p:grpSp>
          <p:nvGrpSpPr>
            <p:cNvPr id="44" name="그룹 43"/>
            <p:cNvGrpSpPr/>
            <p:nvPr/>
          </p:nvGrpSpPr>
          <p:grpSpPr>
            <a:xfrm>
              <a:off x="323528" y="1340768"/>
              <a:ext cx="2295789" cy="3600986"/>
              <a:chOff x="1196091" y="1340768"/>
              <a:chExt cx="2295789" cy="3600986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1196091" y="1340768"/>
                <a:ext cx="2295789" cy="223224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196091" y="1340768"/>
                <a:ext cx="228625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배달의민족 주아" pitchFamily="18" charset="-127"/>
                    <a:ea typeface="배달의민족 주아" pitchFamily="18" charset="-127"/>
                  </a:rPr>
                  <a:t>02</a:t>
                </a:r>
              </a:p>
              <a:p>
                <a:pPr algn="ctr"/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800" dirty="0">
                    <a:latin typeface="배달의민족 주아" pitchFamily="18" charset="-127"/>
                    <a:ea typeface="배달의민족 주아" pitchFamily="18" charset="-127"/>
                  </a:rPr>
                  <a:t>연구 방법</a:t>
                </a:r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000" dirty="0">
                    <a:latin typeface="배달의민족 주아" pitchFamily="18" charset="-127"/>
                    <a:ea typeface="배달의민족 주아" pitchFamily="18" charset="-127"/>
                  </a:rPr>
                  <a:t>질문선정 및 검정방법</a:t>
                </a:r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000" dirty="0">
                    <a:latin typeface="배달의민족 주아" pitchFamily="18" charset="-127"/>
                    <a:ea typeface="배달의민족 주아" pitchFamily="18" charset="-127"/>
                  </a:rPr>
                  <a:t>설문방법</a:t>
                </a:r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800" dirty="0"/>
              </a:p>
              <a:p>
                <a:pPr algn="ctr"/>
                <a:endParaRPr lang="en-US" altLang="ko-KR" sz="2800" dirty="0"/>
              </a:p>
              <a:p>
                <a:pPr algn="ctr"/>
                <a:endParaRPr lang="ko-KR" altLang="en-US" sz="2800" dirty="0"/>
              </a:p>
            </p:txBody>
          </p:sp>
        </p:grpSp>
        <p:cxnSp>
          <p:nvCxnSpPr>
            <p:cNvPr id="45" name="직선 연결선 44"/>
            <p:cNvCxnSpPr/>
            <p:nvPr/>
          </p:nvCxnSpPr>
          <p:spPr>
            <a:xfrm>
              <a:off x="539552" y="1988840"/>
              <a:ext cx="1944216" cy="0"/>
            </a:xfrm>
            <a:prstGeom prst="line">
              <a:avLst/>
            </a:prstGeom>
            <a:ln w="444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5948619" y="1340768"/>
            <a:ext cx="2295789" cy="3447098"/>
            <a:chOff x="323528" y="1340768"/>
            <a:chExt cx="2295789" cy="3447098"/>
          </a:xfrm>
        </p:grpSpPr>
        <p:grpSp>
          <p:nvGrpSpPr>
            <p:cNvPr id="49" name="그룹 48"/>
            <p:cNvGrpSpPr/>
            <p:nvPr/>
          </p:nvGrpSpPr>
          <p:grpSpPr>
            <a:xfrm>
              <a:off x="323528" y="1340768"/>
              <a:ext cx="2295789" cy="3447098"/>
              <a:chOff x="1196091" y="1340768"/>
              <a:chExt cx="2295789" cy="344709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196091" y="1340768"/>
                <a:ext cx="2295789" cy="223224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196091" y="1340768"/>
                <a:ext cx="228625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배달의민족 주아" pitchFamily="18" charset="-127"/>
                    <a:ea typeface="배달의민족 주아" pitchFamily="18" charset="-127"/>
                  </a:rPr>
                  <a:t>03</a:t>
                </a:r>
              </a:p>
              <a:p>
                <a:pPr algn="ctr"/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800" dirty="0">
                    <a:latin typeface="배달의민족 주아" pitchFamily="18" charset="-127"/>
                    <a:ea typeface="배달의민족 주아" pitchFamily="18" charset="-127"/>
                  </a:rPr>
                  <a:t>연구 결과</a:t>
                </a:r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배달의민족 주아" pitchFamily="18" charset="-127"/>
                    <a:ea typeface="배달의민족 주아" pitchFamily="18" charset="-127"/>
                  </a:rPr>
                  <a:t>결과 표</a:t>
                </a:r>
                <a:endParaRPr lang="en-US" altLang="ko-KR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en-US" altLang="ko-KR" dirty="0">
                    <a:latin typeface="배달의민족 주아" pitchFamily="18" charset="-127"/>
                    <a:ea typeface="배달의민족 주아" pitchFamily="18" charset="-127"/>
                  </a:rPr>
                  <a:t>P-value</a:t>
                </a:r>
                <a:r>
                  <a:rPr lang="ko-KR" altLang="en-US" dirty="0">
                    <a:latin typeface="배달의민족 주아" pitchFamily="18" charset="-127"/>
                    <a:ea typeface="배달의민족 주아" pitchFamily="18" charset="-127"/>
                  </a:rPr>
                  <a:t>로 </a:t>
                </a:r>
                <a:r>
                  <a:rPr lang="ko-KR" altLang="en-US" dirty="0" err="1">
                    <a:latin typeface="배달의민족 주아" pitchFamily="18" charset="-127"/>
                    <a:ea typeface="배달의민족 주아" pitchFamily="18" charset="-127"/>
                  </a:rPr>
                  <a:t>다시보기</a:t>
                </a:r>
                <a:endParaRPr lang="en-US" altLang="ko-KR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800" dirty="0"/>
              </a:p>
              <a:p>
                <a:pPr algn="ctr"/>
                <a:endParaRPr lang="en-US" altLang="ko-KR" sz="2800" dirty="0"/>
              </a:p>
              <a:p>
                <a:pPr algn="ctr"/>
                <a:endParaRPr lang="ko-KR" altLang="en-US" sz="2800" dirty="0"/>
              </a:p>
            </p:txBody>
          </p:sp>
        </p:grpSp>
        <p:cxnSp>
          <p:nvCxnSpPr>
            <p:cNvPr id="50" name="직선 연결선 49"/>
            <p:cNvCxnSpPr/>
            <p:nvPr/>
          </p:nvCxnSpPr>
          <p:spPr>
            <a:xfrm>
              <a:off x="539552" y="1988840"/>
              <a:ext cx="1944216" cy="0"/>
            </a:xfrm>
            <a:prstGeom prst="line">
              <a:avLst/>
            </a:prstGeom>
            <a:ln w="444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1772155" y="4005064"/>
            <a:ext cx="2295789" cy="3600986"/>
            <a:chOff x="323528" y="1340768"/>
            <a:chExt cx="2295789" cy="3600986"/>
          </a:xfrm>
        </p:grpSpPr>
        <p:grpSp>
          <p:nvGrpSpPr>
            <p:cNvPr id="54" name="그룹 53"/>
            <p:cNvGrpSpPr/>
            <p:nvPr/>
          </p:nvGrpSpPr>
          <p:grpSpPr>
            <a:xfrm>
              <a:off x="323528" y="1340768"/>
              <a:ext cx="2295789" cy="3600986"/>
              <a:chOff x="1196091" y="1340768"/>
              <a:chExt cx="2295789" cy="3600986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196091" y="1340768"/>
                <a:ext cx="2295789" cy="223224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196091" y="1340768"/>
                <a:ext cx="2286255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>
                    <a:latin typeface="배달의민족 주아" pitchFamily="18" charset="-127"/>
                    <a:ea typeface="배달의민족 주아" pitchFamily="18" charset="-127"/>
                  </a:rPr>
                  <a:t>04</a:t>
                </a:r>
              </a:p>
              <a:p>
                <a:pPr algn="ctr"/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800" dirty="0">
                    <a:latin typeface="배달의민족 주아" pitchFamily="18" charset="-127"/>
                    <a:ea typeface="배달의민족 주아" pitchFamily="18" charset="-127"/>
                  </a:rPr>
                  <a:t>결론 및 제언</a:t>
                </a:r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2000" dirty="0">
                    <a:latin typeface="배달의민족 주아" pitchFamily="18" charset="-127"/>
                    <a:ea typeface="배달의민족 주아" pitchFamily="18" charset="-127"/>
                  </a:rPr>
                  <a:t>결론</a:t>
                </a:r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800" dirty="0"/>
              </a:p>
              <a:p>
                <a:pPr algn="ctr"/>
                <a:endParaRPr lang="en-US" altLang="ko-KR" sz="2800" dirty="0"/>
              </a:p>
              <a:p>
                <a:pPr algn="ctr"/>
                <a:endParaRPr lang="ko-KR" altLang="en-US" sz="2800" dirty="0"/>
              </a:p>
            </p:txBody>
          </p:sp>
        </p:grpSp>
        <p:cxnSp>
          <p:nvCxnSpPr>
            <p:cNvPr id="55" name="직선 연결선 54"/>
            <p:cNvCxnSpPr/>
            <p:nvPr/>
          </p:nvCxnSpPr>
          <p:spPr>
            <a:xfrm>
              <a:off x="539552" y="1988840"/>
              <a:ext cx="1944216" cy="0"/>
            </a:xfrm>
            <a:prstGeom prst="line">
              <a:avLst/>
            </a:prstGeom>
            <a:ln w="444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4580467" y="4005064"/>
            <a:ext cx="2295789" cy="3447098"/>
            <a:chOff x="323528" y="1340768"/>
            <a:chExt cx="2295789" cy="3447098"/>
          </a:xfrm>
        </p:grpSpPr>
        <p:grpSp>
          <p:nvGrpSpPr>
            <p:cNvPr id="64" name="그룹 63"/>
            <p:cNvGrpSpPr/>
            <p:nvPr/>
          </p:nvGrpSpPr>
          <p:grpSpPr>
            <a:xfrm>
              <a:off x="323528" y="1340768"/>
              <a:ext cx="2295789" cy="3447098"/>
              <a:chOff x="1196091" y="1340768"/>
              <a:chExt cx="2295789" cy="3447098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1196091" y="1340768"/>
                <a:ext cx="2295789" cy="2232248"/>
              </a:xfrm>
              <a:prstGeom prst="rect">
                <a:avLst/>
              </a:prstGeom>
              <a:solidFill>
                <a:schemeClr val="bg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05625" y="1340768"/>
                <a:ext cx="228625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dirty="0" smtClean="0">
                    <a:latin typeface="배달의민족 주아" pitchFamily="18" charset="-127"/>
                    <a:ea typeface="배달의민족 주아" pitchFamily="18" charset="-127"/>
                  </a:rPr>
                  <a:t>05</a:t>
                </a:r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r>
                  <a:rPr lang="ko-KR" altLang="en-US" sz="2800" dirty="0">
                    <a:latin typeface="배달의민족 주아" pitchFamily="18" charset="-127"/>
                    <a:ea typeface="배달의민족 주아" pitchFamily="18" charset="-127"/>
                  </a:rPr>
                  <a:t>소감</a:t>
                </a:r>
                <a:endParaRPr lang="en-US" altLang="ko-KR" sz="28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배달의민족 주아" pitchFamily="18" charset="-127"/>
                    <a:ea typeface="배달의민족 주아" pitchFamily="18" charset="-127"/>
                  </a:rPr>
                  <a:t>팀원 별 소감 및 각오</a:t>
                </a:r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0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:endParaRPr lang="en-US" altLang="ko-KR" sz="2800" dirty="0"/>
              </a:p>
              <a:p>
                <a:pPr algn="ctr"/>
                <a:endParaRPr lang="en-US" altLang="ko-KR" sz="2800" dirty="0"/>
              </a:p>
              <a:p>
                <a:pPr algn="ctr"/>
                <a:endParaRPr lang="ko-KR" altLang="en-US" sz="2800" dirty="0"/>
              </a:p>
            </p:txBody>
          </p:sp>
        </p:grpSp>
        <p:cxnSp>
          <p:nvCxnSpPr>
            <p:cNvPr id="65" name="직선 연결선 64"/>
            <p:cNvCxnSpPr/>
            <p:nvPr/>
          </p:nvCxnSpPr>
          <p:spPr>
            <a:xfrm>
              <a:off x="539552" y="1988840"/>
              <a:ext cx="1944216" cy="0"/>
            </a:xfrm>
            <a:prstGeom prst="line">
              <a:avLst/>
            </a:prstGeom>
            <a:ln w="444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962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10347" y="8765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주제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2538" y="1268760"/>
            <a:ext cx="61789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여행에 대한 해외여행 경험자와 </a:t>
            </a:r>
            <a:endParaRPr lang="en-US" altLang="ko-KR" sz="3600" b="1" dirty="0">
              <a:solidFill>
                <a:schemeClr val="bg1"/>
              </a:solidFill>
              <a:latin typeface="BigNoodleTooObique"/>
              <a:ea typeface="배달의민족 주아" pitchFamily="18" charset="-127"/>
            </a:endParaRPr>
          </a:p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BigNoodleTooObique"/>
                <a:ea typeface="배달의민족 주아" pitchFamily="18" charset="-127"/>
              </a:rPr>
              <a:t>비 경험자의 차이 분석</a:t>
            </a:r>
            <a:endParaRPr lang="ko-KR" altLang="en-US" sz="3600" dirty="0">
              <a:solidFill>
                <a:schemeClr val="bg1"/>
              </a:solidFill>
              <a:latin typeface="BigNoodleTooObique"/>
              <a:ea typeface="배달의민족 주아" pitchFamily="18" charset="-127"/>
            </a:endParaRPr>
          </a:p>
          <a:p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CB4FFD-672D-441C-8D6E-E0951B376D43}"/>
              </a:ext>
            </a:extLst>
          </p:cNvPr>
          <p:cNvSpPr txBox="1"/>
          <p:nvPr/>
        </p:nvSpPr>
        <p:spPr>
          <a:xfrm>
            <a:off x="863584" y="2852936"/>
            <a:ext cx="7416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최근 여가시간이 늘어남에 따라 여행에 대한 관심도 증가하게 되었다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사람들이 여행 목적지를 방문하는 것은 장소가 가지는 형식적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물리적 </a:t>
            </a:r>
            <a:r>
              <a:rPr lang="ko-KR" altLang="en-US" sz="2200" dirty="0" smtClean="0">
                <a:latin typeface="배달의민족 주아" pitchFamily="18" charset="-127"/>
                <a:ea typeface="배달의민족 주아" pitchFamily="18" charset="-127"/>
              </a:rPr>
              <a:t>특성뿐만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아니라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체험에 대한 정신적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감정적 이미지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과거 경험에 의해 동기부여가 되기 때문이다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/>
            </a:r>
            <a:b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</a:b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여행의 체험이 여행지 선택 및 관련 항목에 영향을 미치는지 조사하기 위해 해외여행 유무에 따른 설문조사를 하였다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597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연구 방법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F44834-7246-425F-A9D3-7E6CCF5E2DAC}"/>
              </a:ext>
            </a:extLst>
          </p:cNvPr>
          <p:cNvSpPr txBox="1"/>
          <p:nvPr/>
        </p:nvSpPr>
        <p:spPr>
          <a:xfrm>
            <a:off x="1250097" y="1905866"/>
            <a:ext cx="662473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본 연구의 목적은 해외 여행경험 요인이 여행 목적지 선정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여행에서의 교통수단 이용 방법 선정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숙박 장소 선정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여행 경비 예산의 설정에 미치는 영향력을 검증하는데 있다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이를 위하여 세운 가설은 다음과 같다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83BBD9-6FE8-4656-84E1-0AAE0F0F79D6}"/>
              </a:ext>
            </a:extLst>
          </p:cNvPr>
          <p:cNvSpPr txBox="1"/>
          <p:nvPr/>
        </p:nvSpPr>
        <p:spPr>
          <a:xfrm>
            <a:off x="602558" y="3631805"/>
            <a:ext cx="821791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여행경험은 여행 목적지 선정에 유의한 영향을 미칠 것이다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여행경험은 여행에서의 교통수단 이용 방법 선정에 </a:t>
            </a: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무의미한 </a:t>
            </a:r>
            <a:endParaRPr lang="en-US" altLang="ko-KR" sz="2400" dirty="0" smtClean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영향을 미칠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것이다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여행경험은 숙박 장소 선정에 </a:t>
            </a:r>
            <a:r>
              <a:rPr lang="ko-KR" altLang="en-US" sz="2400" dirty="0" err="1">
                <a:latin typeface="배달의민족 주아" pitchFamily="18" charset="-127"/>
                <a:ea typeface="배달의민족 주아" pitchFamily="18" charset="-127"/>
              </a:rPr>
              <a:t>무의한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영향을 미칠 것이다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24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여행경험은 여행 경비 예산의 설정에 유의한 영향을 미칠 것이다</a:t>
            </a:r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>
              <a:lnSpc>
                <a:spcPct val="150000"/>
              </a:lnSpc>
              <a:spcAft>
                <a:spcPts val="120"/>
              </a:spcAft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B21DA12-90D0-4395-824A-B9871A9CDE56}"/>
              </a:ext>
            </a:extLst>
          </p:cNvPr>
          <p:cNvSpPr/>
          <p:nvPr/>
        </p:nvSpPr>
        <p:spPr>
          <a:xfrm>
            <a:off x="2915816" y="1268760"/>
            <a:ext cx="3312368" cy="40685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2105109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연구 방법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F44834-7246-425F-A9D3-7E6CCF5E2DAC}"/>
              </a:ext>
            </a:extLst>
          </p:cNvPr>
          <p:cNvSpPr txBox="1"/>
          <p:nvPr/>
        </p:nvSpPr>
        <p:spPr>
          <a:xfrm>
            <a:off x="1250097" y="1700808"/>
            <a:ext cx="662473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전국의 대학생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50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명 중에서 해외여행을 가본 적이 있는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25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명과 해외여행을 가본 적이 없는 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25</a:t>
            </a:r>
            <a:r>
              <a:rPr lang="ko-KR" altLang="en-US" sz="2000" dirty="0">
                <a:latin typeface="배달의민족 주아" pitchFamily="18" charset="-127"/>
                <a:ea typeface="배달의민족 주아" pitchFamily="18" charset="-127"/>
              </a:rPr>
              <a:t>명에게 설문을 하여 설문결과를 토대로 통계를 내서 분석해보고 비교해보고자 한다</a:t>
            </a:r>
            <a:r>
              <a:rPr lang="en-US" altLang="ko-KR" sz="20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0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83BBD9-6FE8-4656-84E1-0AAE0F0F79D6}"/>
              </a:ext>
            </a:extLst>
          </p:cNvPr>
          <p:cNvSpPr txBox="1"/>
          <p:nvPr/>
        </p:nvSpPr>
        <p:spPr>
          <a:xfrm>
            <a:off x="989600" y="3202120"/>
            <a:ext cx="7164796" cy="388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Aft>
                <a:spcPts val="120"/>
              </a:spcAft>
            </a:pP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&lt;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설문 내용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&gt;</a:t>
            </a:r>
          </a:p>
          <a:p>
            <a:pPr fontAlgn="base">
              <a:spcAft>
                <a:spcPts val="120"/>
              </a:spcAft>
            </a:pP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spcAft>
                <a:spcPts val="120"/>
              </a:spcAft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* 여름방학에 여행을 가고자 한다면 어디로 가고 싶습니까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spcAft>
                <a:spcPts val="120"/>
              </a:spcAft>
            </a:pP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국내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동아시아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동남아시아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러시아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괌</a:t>
            </a:r>
          </a:p>
          <a:p>
            <a:pPr fontAlgn="base">
              <a:spcAft>
                <a:spcPts val="120"/>
              </a:spcAft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* 여름방학에 여행을 갔을 때 어떤 교통수단을 이용하고자 합니까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spcAft>
                <a:spcPts val="120"/>
              </a:spcAft>
            </a:pP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en-US" altLang="ko-KR" sz="22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지하철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기차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버스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도보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승용차</a:t>
            </a:r>
          </a:p>
          <a:p>
            <a:pPr fontAlgn="base">
              <a:spcAft>
                <a:spcPts val="120"/>
              </a:spcAft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* 여름방학에 여행을 갔을 때 어디서 숙박 하고 싶습니까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spcAft>
                <a:spcPts val="120"/>
              </a:spcAft>
            </a:pP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en-US" altLang="ko-KR" sz="22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호텔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모텔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호스텔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펜션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5.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게스트하우스</a:t>
            </a:r>
          </a:p>
          <a:p>
            <a:pPr fontAlgn="base">
              <a:spcAft>
                <a:spcPts val="120"/>
              </a:spcAft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* 여름방학에 여행을 간다면 경비는 얼마가 적절하다고 생각합니까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?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spcAft>
                <a:spcPts val="120"/>
              </a:spcAft>
            </a:pP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en-US" altLang="ko-KR" sz="2200" dirty="0" smtClean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60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만원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2. 80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만원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3. 100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만원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4. 120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만원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5. 140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만원</a:t>
            </a:r>
          </a:p>
          <a:p>
            <a:pPr>
              <a:spcAft>
                <a:spcPts val="120"/>
              </a:spcAft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7AE8742-EEBC-462A-B962-A24B4D6309F7}"/>
              </a:ext>
            </a:extLst>
          </p:cNvPr>
          <p:cNvSpPr/>
          <p:nvPr/>
        </p:nvSpPr>
        <p:spPr>
          <a:xfrm>
            <a:off x="2915816" y="1268760"/>
            <a:ext cx="3312368" cy="406855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연구방법</a:t>
            </a:r>
          </a:p>
        </p:txBody>
      </p:sp>
    </p:spTree>
    <p:extLst>
      <p:ext uri="{BB962C8B-B14F-4D97-AF65-F5344CB8AC3E}">
        <p14:creationId xmlns:p14="http://schemas.microsoft.com/office/powerpoint/2010/main" val="485644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연구 결과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288A70-322D-480E-B322-1C82902BDA90}"/>
              </a:ext>
            </a:extLst>
          </p:cNvPr>
          <p:cNvSpPr txBox="1"/>
          <p:nvPr/>
        </p:nvSpPr>
        <p:spPr>
          <a:xfrm>
            <a:off x="899590" y="1659005"/>
            <a:ext cx="7344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1)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1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검증 결과</a:t>
            </a:r>
          </a:p>
          <a:p>
            <a:pPr fontAlgn="base">
              <a:lnSpc>
                <a:spcPct val="150000"/>
              </a:lnSpc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1.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여행경험은 여행 목적지 선정에 유의한 영향 관계에 있는지 검증하였다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설문 조사 결과를 토대로 </a:t>
            </a:r>
            <a:r>
              <a:rPr lang="ko-KR" altLang="en-US" sz="2200" dirty="0" err="1">
                <a:latin typeface="배달의민족 주아" pitchFamily="18" charset="-127"/>
                <a:ea typeface="배달의민족 주아" pitchFamily="18" charset="-127"/>
              </a:rPr>
              <a:t>카이스케어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 검정을 통해 검증을 통해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p-value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값이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1.053e-14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로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0.05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보다 현저히 낮으므로 여행경험이 여행 목적지 선정에 유의한 관계를 미치는 것으로 나타났다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따라서 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1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은 채택되었다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992BB63-1186-4C21-8F3A-C419223BEAB7}"/>
              </a:ext>
            </a:extLst>
          </p:cNvPr>
          <p:cNvSpPr/>
          <p:nvPr/>
        </p:nvSpPr>
        <p:spPr>
          <a:xfrm>
            <a:off x="2915816" y="1268760"/>
            <a:ext cx="3312368" cy="4068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가설 입증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44336A-B50C-4CD7-AFCB-A064B913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444" y="14241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7ECEDB30-39F8-4325-AE2D-4D8A6EC9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1473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07F7603-71AA-40F0-891C-A4938BD09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23" y="4797152"/>
            <a:ext cx="3866785" cy="1821397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EE92222-DE0F-4AEB-8ABC-29817203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3" name="_x235154096" descr="EMB000012dc42d0">
            <a:extLst>
              <a:ext uri="{FF2B5EF4-FFF2-40B4-BE49-F238E27FC236}">
                <a16:creationId xmlns:a16="http://schemas.microsoft.com/office/drawing/2014/main" xmlns="" id="{134B6406-AC66-4637-A251-5F0AB4E7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84" y="4888856"/>
            <a:ext cx="3818472" cy="16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90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연구 결과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288A70-322D-480E-B322-1C82902BDA90}"/>
              </a:ext>
            </a:extLst>
          </p:cNvPr>
          <p:cNvSpPr txBox="1"/>
          <p:nvPr/>
        </p:nvSpPr>
        <p:spPr>
          <a:xfrm>
            <a:off x="899590" y="1659005"/>
            <a:ext cx="7344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2)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2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검증 결과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여행경험은 여행에서의 교통수단 이용방법 선정에서 유의한 영향 관계에 있는지 검증하였다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설문 조사 결과를 토대로 </a:t>
            </a:r>
            <a:r>
              <a:rPr lang="ko-KR" altLang="en-US" sz="2200" dirty="0" err="1">
                <a:latin typeface="배달의민족 주아" pitchFamily="18" charset="-127"/>
                <a:ea typeface="배달의민족 주아" pitchFamily="18" charset="-127"/>
              </a:rPr>
              <a:t>카이스케어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 검정을 통해 검증을 통해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p-value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값이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0.0006199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로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0.05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보다 역시 낮으므로 여행경험이 여행에서의 교통수단 이용방법 선정에 유의한 관계를 미치는 것으로 나타났다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따라서 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2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는 기각되었다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992BB63-1186-4C21-8F3A-C419223BEAB7}"/>
              </a:ext>
            </a:extLst>
          </p:cNvPr>
          <p:cNvSpPr/>
          <p:nvPr/>
        </p:nvSpPr>
        <p:spPr>
          <a:xfrm>
            <a:off x="2915816" y="1268760"/>
            <a:ext cx="3312368" cy="4068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가설 입증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44336A-B50C-4CD7-AFCB-A064B9138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9444" y="142414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7ECEDB30-39F8-4325-AE2D-4D8A6EC96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8520" y="14733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8FC666-612F-4E9B-B00C-99BC82D91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30" y="4852101"/>
            <a:ext cx="3437946" cy="160123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1CB7E7A-CB97-41D0-B480-B9B02B62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696" y="387180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35154888" descr="EMB000012dc42d1">
            <a:extLst>
              <a:ext uri="{FF2B5EF4-FFF2-40B4-BE49-F238E27FC236}">
                <a16:creationId xmlns:a16="http://schemas.microsoft.com/office/drawing/2014/main" xmlns="" id="{9442F064-3E41-414F-AC6F-105945F7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696" y="4807098"/>
            <a:ext cx="3810000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02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연구 결과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288A70-322D-480E-B322-1C82902BDA90}"/>
              </a:ext>
            </a:extLst>
          </p:cNvPr>
          <p:cNvSpPr txBox="1"/>
          <p:nvPr/>
        </p:nvSpPr>
        <p:spPr>
          <a:xfrm>
            <a:off x="899590" y="1650269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3)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3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검증 결과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여행경험은 숙박 장소 선정에 유의한 영향 관계에 있는지 검증하였다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설문 조사 결과를 토대로 </a:t>
            </a:r>
            <a:r>
              <a:rPr lang="ko-KR" altLang="en-US" sz="2200" dirty="0" err="1">
                <a:latin typeface="배달의민족 주아" pitchFamily="18" charset="-127"/>
                <a:ea typeface="배달의민족 주아" pitchFamily="18" charset="-127"/>
              </a:rPr>
              <a:t>카이스케어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 검정을 통해 검증을 통해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p-value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값이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0.0152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로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0.05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보다는 낮은 것으로 나타났다 그러므로 여행경험이 숙박 장소 선정에 역시 유의한 관계를 미치는 것으로 나타났다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따라서 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3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도 기각되었다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06AD2D-2F3A-42DD-8DEC-BD7A3D831ED9}"/>
              </a:ext>
            </a:extLst>
          </p:cNvPr>
          <p:cNvSpPr/>
          <p:nvPr/>
        </p:nvSpPr>
        <p:spPr>
          <a:xfrm>
            <a:off x="2915816" y="1268760"/>
            <a:ext cx="3312368" cy="4068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가설 입증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7E5FC8FA-E2D8-4084-882B-FCA67388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4" y="12803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EE1AC3D-5984-4EA6-9740-2165771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D66E7E0-438A-414A-A721-146CDEF68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74" y="4756999"/>
            <a:ext cx="3459610" cy="162432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A8B3B031-2830-4647-B8F2-A7B824064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371" y="396317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235153880" descr="EMB000012dc42d2">
            <a:extLst>
              <a:ext uri="{FF2B5EF4-FFF2-40B4-BE49-F238E27FC236}">
                <a16:creationId xmlns:a16="http://schemas.microsoft.com/office/drawing/2014/main" xmlns="" id="{33CA58F8-2689-4592-B360-760DE4608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71" y="4758903"/>
            <a:ext cx="3603625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ot air balloons during dayti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6566"/>
          <a:stretch/>
        </p:blipFill>
        <p:spPr bwMode="auto">
          <a:xfrm>
            <a:off x="-1" y="406"/>
            <a:ext cx="9144001" cy="685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-2" y="-24746"/>
            <a:ext cx="9144000" cy="6882746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96091" y="438344"/>
            <a:ext cx="67327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연구 결과</a:t>
            </a:r>
            <a:endParaRPr lang="ko-KR" altLang="en-US" sz="44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288A70-322D-480E-B322-1C82902BDA90}"/>
              </a:ext>
            </a:extLst>
          </p:cNvPr>
          <p:cNvSpPr txBox="1"/>
          <p:nvPr/>
        </p:nvSpPr>
        <p:spPr>
          <a:xfrm>
            <a:off x="899590" y="1650269"/>
            <a:ext cx="7344816" cy="309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4)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b="1" dirty="0">
                <a:latin typeface="배달의민족 주아" pitchFamily="18" charset="-127"/>
                <a:ea typeface="배달의민족 주아" pitchFamily="18" charset="-127"/>
              </a:rPr>
              <a:t>4 </a:t>
            </a:r>
            <a:r>
              <a:rPr lang="ko-KR" altLang="en-US" sz="2200" b="1" dirty="0">
                <a:latin typeface="배달의민족 주아" pitchFamily="18" charset="-127"/>
                <a:ea typeface="배달의민족 주아" pitchFamily="18" charset="-127"/>
              </a:rPr>
              <a:t>검증 결과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여행경험은 여행 경비 예산의 설정에 유의한 영향 관계에 있는지 검증하였다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설문 조사 결과를 토대로 </a:t>
            </a:r>
            <a:r>
              <a:rPr lang="ko-KR" altLang="en-US" sz="2200" dirty="0" err="1">
                <a:latin typeface="배달의민족 주아" pitchFamily="18" charset="-127"/>
                <a:ea typeface="배달의민족 주아" pitchFamily="18" charset="-127"/>
              </a:rPr>
              <a:t>카이스케어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 검정을 통해 검증을 통해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p-value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값이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0.01747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로 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0.05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보다는 역시 낮은 것으로 나타났다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그러므로 여행경험이 여행 경비 예산의 설정에 유의한 관계를 미치는 것으로 나타났다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 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따라서 가설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4</a:t>
            </a:r>
            <a:r>
              <a:rPr lang="ko-KR" altLang="en-US" sz="2200" dirty="0">
                <a:latin typeface="배달의민족 주아" pitchFamily="18" charset="-127"/>
                <a:ea typeface="배달의민족 주아" pitchFamily="18" charset="-127"/>
              </a:rPr>
              <a:t>는 채택되었다</a:t>
            </a:r>
            <a:r>
              <a:rPr lang="en-US" altLang="ko-KR" sz="2200" dirty="0">
                <a:latin typeface="배달의민족 주아" pitchFamily="18" charset="-127"/>
                <a:ea typeface="배달의민족 주아" pitchFamily="18" charset="-127"/>
              </a:rPr>
              <a:t>.</a:t>
            </a:r>
            <a:endParaRPr lang="ko-KR" altLang="en-US" sz="22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106AD2D-2F3A-42DD-8DEC-BD7A3D831ED9}"/>
              </a:ext>
            </a:extLst>
          </p:cNvPr>
          <p:cNvSpPr/>
          <p:nvPr/>
        </p:nvSpPr>
        <p:spPr>
          <a:xfrm>
            <a:off x="2915816" y="1268760"/>
            <a:ext cx="3312368" cy="406855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latin typeface="배달의민족 주아" pitchFamily="18" charset="-127"/>
                <a:ea typeface="배달의민족 주아" pitchFamily="18" charset="-127"/>
              </a:rPr>
              <a:t>가설 입증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7E5FC8FA-E2D8-4084-882B-FCA67388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4" y="12803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EE1AC3D-5984-4EA6-9740-2165771B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C9A6909-E578-4192-9256-7A80F0A9B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93" y="4746499"/>
            <a:ext cx="3801845" cy="177884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5DA7422B-F5EA-41A3-B497-9E2066CF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738" y="39583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35154600" descr="EMB000012dc42d3">
            <a:extLst>
              <a:ext uri="{FF2B5EF4-FFF2-40B4-BE49-F238E27FC236}">
                <a16:creationId xmlns:a16="http://schemas.microsoft.com/office/drawing/2014/main" xmlns="" id="{94228A91-3B3B-4FF9-A898-904BDE7C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797003"/>
            <a:ext cx="3641725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50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647</Words>
  <Application>Microsoft Office PowerPoint</Application>
  <PresentationFormat>화면 슬라이드 쇼(4:3)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서승윤</dc:creator>
  <cp:lastModifiedBy>서승윤</cp:lastModifiedBy>
  <cp:revision>25</cp:revision>
  <dcterms:created xsi:type="dcterms:W3CDTF">2019-05-31T00:40:45Z</dcterms:created>
  <dcterms:modified xsi:type="dcterms:W3CDTF">2019-06-03T13:46:52Z</dcterms:modified>
</cp:coreProperties>
</file>