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9" r:id="rId3"/>
    <p:sldId id="262" r:id="rId4"/>
    <p:sldId id="261" r:id="rId5"/>
    <p:sldId id="265" r:id="rId6"/>
    <p:sldId id="268" r:id="rId7"/>
    <p:sldId id="269" r:id="rId8"/>
    <p:sldId id="270" r:id="rId9"/>
    <p:sldId id="272" r:id="rId10"/>
    <p:sldId id="271" r:id="rId11"/>
    <p:sldId id="274" r:id="rId12"/>
    <p:sldId id="275" r:id="rId13"/>
    <p:sldId id="273" r:id="rId14"/>
    <p:sldId id="276" r:id="rId16"/>
    <p:sldId id="266" r:id="rId17"/>
    <p:sldId id="279" r:id="rId18"/>
  </p:sldIdLst>
  <p:sldSz cx="1219327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07"/>
    <p:restoredTop sz="93308"/>
  </p:normalViewPr>
  <p:slideViewPr>
    <p:cSldViewPr snapToGrid="0" snapToObjects="1">
      <p:cViewPr varScale="1">
        <p:scale>
          <a:sx n="98" d="100"/>
          <a:sy n="98" d="100"/>
        </p:scale>
        <p:origin x="-108"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A92C0-FDED-9A46-AC7D-39DF6767893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0860D-ED1B-BC4A-9E8E-134D4E408F0F}"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accent4">
            <a:lumMod val="50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5891969" flipH="1">
            <a:off x="2751500" y="3088763"/>
            <a:ext cx="694279" cy="3233519"/>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13" name="组 12"/>
          <p:cNvGrpSpPr/>
          <p:nvPr/>
        </p:nvGrpSpPr>
        <p:grpSpPr>
          <a:xfrm>
            <a:off x="2471537" y="465407"/>
            <a:ext cx="5710424" cy="5710424"/>
            <a:chOff x="1339663" y="773596"/>
            <a:chExt cx="4282818" cy="4282818"/>
          </a:xfrm>
        </p:grpSpPr>
        <p:sp>
          <p:nvSpPr>
            <p:cNvPr id="12" name="椭圆 11"/>
            <p:cNvSpPr/>
            <p:nvPr/>
          </p:nvSpPr>
          <p:spPr>
            <a:xfrm>
              <a:off x="1381966" y="814819"/>
              <a:ext cx="4203344" cy="420334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Freeform 13"/>
            <p:cNvSpPr>
              <a:spLocks noEditPoints="1"/>
            </p:cNvSpPr>
            <p:nvPr/>
          </p:nvSpPr>
          <p:spPr bwMode="auto">
            <a:xfrm>
              <a:off x="1339663" y="773596"/>
              <a:ext cx="4282818" cy="4282818"/>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grpSp>
      <p:grpSp>
        <p:nvGrpSpPr>
          <p:cNvPr id="2" name="组合 1"/>
          <p:cNvGrpSpPr/>
          <p:nvPr/>
        </p:nvGrpSpPr>
        <p:grpSpPr>
          <a:xfrm>
            <a:off x="1345405" y="2483276"/>
            <a:ext cx="9266486" cy="1647217"/>
            <a:chOff x="1031793" y="1847215"/>
            <a:chExt cx="6949865" cy="1235413"/>
          </a:xfrm>
        </p:grpSpPr>
        <p:sp>
          <p:nvSpPr>
            <p:cNvPr id="11" name="任意形状 10"/>
            <p:cNvSpPr/>
            <p:nvPr/>
          </p:nvSpPr>
          <p:spPr>
            <a:xfrm rot="21300000">
              <a:off x="1031793" y="1847215"/>
              <a:ext cx="6949865" cy="1235413"/>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rot="21291969">
              <a:off x="1292464" y="2143112"/>
              <a:ext cx="3909060" cy="830104"/>
            </a:xfrm>
            <a:prstGeom prst="rect">
              <a:avLst/>
            </a:prstGeom>
            <a:noFill/>
          </p:spPr>
          <p:txBody>
            <a:bodyPr wrap="none" rtlCol="0">
              <a:spAutoFit/>
            </a:bodyPr>
            <a:lstStyle/>
            <a:p>
              <a:pPr algn="ctr"/>
              <a:r>
                <a:rPr kumimoji="1" lang="zh-CN" altLang="en-US" sz="6600" b="1" dirty="0">
                  <a:solidFill>
                    <a:srgbClr val="FFFFFF"/>
                  </a:solidFill>
                </a:rPr>
                <a:t>期末项目答辩</a:t>
              </a:r>
              <a:endParaRPr kumimoji="1" lang="zh-CN" altLang="en-US" sz="6600" b="1" dirty="0">
                <a:solidFill>
                  <a:srgbClr val="FFFFFF"/>
                </a:solidFill>
              </a:endParaRPr>
            </a:p>
          </p:txBody>
        </p:sp>
      </p:grpSp>
      <p:sp>
        <p:nvSpPr>
          <p:cNvPr id="5" name="文本框 4"/>
          <p:cNvSpPr txBox="1"/>
          <p:nvPr/>
        </p:nvSpPr>
        <p:spPr>
          <a:xfrm rot="21240000">
            <a:off x="7199630" y="2846070"/>
            <a:ext cx="3045460" cy="953135"/>
          </a:xfrm>
          <a:prstGeom prst="rect">
            <a:avLst/>
          </a:prstGeom>
          <a:noFill/>
        </p:spPr>
        <p:txBody>
          <a:bodyPr wrap="square" rtlCol="0">
            <a:spAutoFit/>
          </a:bodyPr>
          <a:p>
            <a:r>
              <a:rPr lang="zh-CN" altLang="en-US" sz="2800">
                <a:solidFill>
                  <a:schemeClr val="bg1"/>
                </a:solidFill>
              </a:rPr>
              <a:t>周宇东   张博伦</a:t>
            </a:r>
            <a:endParaRPr lang="zh-CN" altLang="en-US" sz="2800">
              <a:solidFill>
                <a:schemeClr val="bg1"/>
              </a:solidFill>
            </a:endParaRPr>
          </a:p>
          <a:p>
            <a:r>
              <a:rPr lang="zh-CN" altLang="en-US" sz="2800">
                <a:solidFill>
                  <a:schemeClr val="bg1"/>
                </a:solidFill>
              </a:rPr>
              <a:t>王浩然   贾新伟</a:t>
            </a:r>
            <a:endParaRPr lang="zh-CN" altLang="en-US"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任意形状 57"/>
          <p:cNvSpPr/>
          <p:nvPr/>
        </p:nvSpPr>
        <p:spPr>
          <a:xfrm>
            <a:off x="-158750" y="296545"/>
            <a:ext cx="3980815" cy="93726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9" name="文本框 8"/>
          <p:cNvSpPr txBox="1"/>
          <p:nvPr/>
        </p:nvSpPr>
        <p:spPr>
          <a:xfrm>
            <a:off x="19685" y="473075"/>
            <a:ext cx="3623945" cy="583565"/>
          </a:xfrm>
          <a:prstGeom prst="rect">
            <a:avLst/>
          </a:prstGeom>
          <a:noFill/>
        </p:spPr>
        <p:txBody>
          <a:bodyPr wrap="square" rtlCol="0">
            <a:spAutoFit/>
          </a:bodyPr>
          <a:p>
            <a:r>
              <a:rPr lang="zh-CN" altLang="en-US" sz="3200" dirty="0">
                <a:solidFill>
                  <a:schemeClr val="bg1"/>
                </a:solidFill>
                <a:sym typeface="+mn-ea"/>
              </a:rPr>
              <a:t>网络部分数据传输</a:t>
            </a:r>
            <a:endParaRPr lang="zh-CN" altLang="en-US" sz="3200" dirty="0">
              <a:solidFill>
                <a:schemeClr val="bg1"/>
              </a:solidFill>
              <a:sym typeface="+mn-ea"/>
            </a:endParaRPr>
          </a:p>
        </p:txBody>
      </p:sp>
      <p:sp>
        <p:nvSpPr>
          <p:cNvPr id="10" name="文本框 9"/>
          <p:cNvSpPr txBox="1"/>
          <p:nvPr/>
        </p:nvSpPr>
        <p:spPr>
          <a:xfrm>
            <a:off x="1296670" y="2034540"/>
            <a:ext cx="10547350" cy="3449955"/>
          </a:xfrm>
          <a:prstGeom prst="rect">
            <a:avLst/>
          </a:prstGeom>
          <a:noFill/>
        </p:spPr>
        <p:txBody>
          <a:bodyPr wrap="square" rtlCol="0">
            <a:spAutoFit/>
          </a:bodyPr>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游戏中客户端向服务端传输的数据只有小球移动的方向以及是否执行分裂操作，故可以抵御作弊</a:t>
            </a:r>
            <a:endParaRPr lang="zh-CN" altLang="en-US" sz="2800" dirty="0">
              <a:solidFill>
                <a:schemeClr val="bg1"/>
              </a:solidFill>
              <a:latin typeface="微软雅黑" panose="020B0503020204020204" charset="-122"/>
              <a:ea typeface="微软雅黑" panose="020B0503020204020204" charset="-122"/>
              <a:sym typeface="+mn-ea"/>
            </a:endParaRPr>
          </a:p>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服务端则是收集来自客户端的信息并分发给其他客户端，同时发送新产生的食物与病毒位置</a:t>
            </a:r>
            <a:endParaRPr lang="zh-CN" altLang="en-US" sz="2800" dirty="0">
              <a:solidFill>
                <a:schemeClr val="bg1"/>
              </a:solidFill>
              <a:latin typeface="微软雅黑" panose="020B0503020204020204" charset="-122"/>
              <a:ea typeface="微软雅黑" panose="020B0503020204020204" charset="-122"/>
              <a:sym typeface="+mn-ea"/>
            </a:endParaRPr>
          </a:p>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同时服务端还会向客户端发送当前所有</a:t>
            </a:r>
            <a:r>
              <a:rPr lang="en-US" altLang="zh-CN" sz="2800" dirty="0" err="1">
                <a:solidFill>
                  <a:schemeClr val="bg1"/>
                </a:solidFill>
                <a:latin typeface="微软雅黑" panose="020B0503020204020204" charset="-122"/>
                <a:ea typeface="微软雅黑" panose="020B0503020204020204" charset="-122"/>
                <a:sym typeface="+mn-ea"/>
              </a:rPr>
              <a:t>ControledBall</a:t>
            </a:r>
            <a:r>
              <a:rPr lang="zh-CN" altLang="en-US" sz="2800" dirty="0">
                <a:solidFill>
                  <a:schemeClr val="bg1"/>
                </a:solidFill>
                <a:latin typeface="微软雅黑" panose="020B0503020204020204" charset="-122"/>
                <a:ea typeface="微软雅黑" panose="020B0503020204020204" charset="-122"/>
                <a:sym typeface="+mn-ea"/>
              </a:rPr>
              <a:t>的位置进行校验，以避免网络延迟造成的误差</a:t>
            </a:r>
            <a:endParaRPr lang="zh-CN" altLang="en-US" sz="2800" dirty="0">
              <a:solidFill>
                <a:schemeClr val="bg1"/>
              </a:solidFill>
              <a:latin typeface="微软雅黑" panose="020B0503020204020204" charset="-122"/>
              <a:ea typeface="微软雅黑" panose="020B0503020204020204" charset="-122"/>
              <a:sym typeface="+mn-ea"/>
            </a:endParaRPr>
          </a:p>
        </p:txBody>
      </p:sp>
      <p:sp>
        <p:nvSpPr>
          <p:cNvPr id="12" name="椭圆 11"/>
          <p:cNvSpPr/>
          <p:nvPr/>
        </p:nvSpPr>
        <p:spPr>
          <a:xfrm>
            <a:off x="861060" y="239395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861060" y="344487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nvSpPr>
        <p:spPr>
          <a:xfrm>
            <a:off x="861060" y="451866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10317480" y="1920875"/>
            <a:ext cx="185229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7435215" y="1414145"/>
            <a:ext cx="211772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5490210" y="3068320"/>
            <a:ext cx="211772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3342005" y="4383405"/>
            <a:ext cx="163004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任意形状 63"/>
          <p:cNvSpPr/>
          <p:nvPr/>
        </p:nvSpPr>
        <p:spPr>
          <a:xfrm>
            <a:off x="-169545" y="204470"/>
            <a:ext cx="4297680" cy="95758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 name="文本框 1"/>
          <p:cNvSpPr txBox="1"/>
          <p:nvPr/>
        </p:nvSpPr>
        <p:spPr>
          <a:xfrm>
            <a:off x="365760" y="422275"/>
            <a:ext cx="3472180" cy="583565"/>
          </a:xfrm>
          <a:prstGeom prst="rect">
            <a:avLst/>
          </a:prstGeom>
          <a:noFill/>
        </p:spPr>
        <p:txBody>
          <a:bodyPr wrap="square" rtlCol="0">
            <a:spAutoFit/>
          </a:bodyPr>
          <a:p>
            <a:r>
              <a:rPr lang="zh-CN" altLang="en-US" sz="3200">
                <a:solidFill>
                  <a:schemeClr val="bg1"/>
                </a:solidFill>
                <a:latin typeface="微软雅黑" panose="020B0503020204020204" charset="-122"/>
                <a:ea typeface="微软雅黑" panose="020B0503020204020204" charset="-122"/>
              </a:rPr>
              <a:t>场景</a:t>
            </a:r>
            <a:r>
              <a:rPr lang="en-US" altLang="zh-CN" sz="3200">
                <a:solidFill>
                  <a:schemeClr val="bg1"/>
                </a:solidFill>
                <a:latin typeface="微软雅黑" panose="020B0503020204020204" charset="-122"/>
                <a:ea typeface="微软雅黑" panose="020B0503020204020204" charset="-122"/>
              </a:rPr>
              <a:t>Class</a:t>
            </a:r>
            <a:r>
              <a:rPr lang="zh-CN" altLang="en-US" sz="3200">
                <a:solidFill>
                  <a:schemeClr val="bg1"/>
                </a:solidFill>
                <a:latin typeface="微软雅黑" panose="020B0503020204020204" charset="-122"/>
                <a:ea typeface="微软雅黑" panose="020B0503020204020204" charset="-122"/>
              </a:rPr>
              <a:t>设计</a:t>
            </a:r>
            <a:endParaRPr lang="zh-CN" altLang="en-US" sz="320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7729220" y="1414145"/>
            <a:ext cx="2992120" cy="953135"/>
          </a:xfrm>
          <a:prstGeom prst="rect">
            <a:avLst/>
          </a:prstGeom>
          <a:noFill/>
        </p:spPr>
        <p:txBody>
          <a:bodyPr wrap="square" rtlCol="0">
            <a:spAutoFit/>
          </a:bodyPr>
          <a:p>
            <a:r>
              <a:rPr lang="en-US" altLang="zh-CN" sz="2800">
                <a:solidFill>
                  <a:schemeClr val="bg1"/>
                </a:solidFill>
                <a:latin typeface="微软雅黑" panose="020B0503020204020204" charset="-122"/>
                <a:ea typeface="微软雅黑" panose="020B0503020204020204" charset="-122"/>
              </a:rPr>
              <a:t>Waitting</a:t>
            </a:r>
            <a:endParaRPr lang="en-US" altLang="zh-CN" sz="2800">
              <a:solidFill>
                <a:schemeClr val="bg1"/>
              </a:solidFill>
              <a:latin typeface="微软雅黑" panose="020B0503020204020204" charset="-122"/>
              <a:ea typeface="微软雅黑" panose="020B0503020204020204" charset="-122"/>
            </a:endParaRPr>
          </a:p>
          <a:p>
            <a:r>
              <a:rPr lang="en-US" altLang="zh-CN" sz="2800">
                <a:solidFill>
                  <a:schemeClr val="bg1"/>
                </a:solidFill>
                <a:latin typeface="微软雅黑" panose="020B0503020204020204" charset="-122"/>
                <a:ea typeface="微软雅黑" panose="020B0503020204020204" charset="-122"/>
              </a:rPr>
              <a:t>Room</a:t>
            </a:r>
            <a:endParaRPr lang="en-US" altLang="zh-CN" sz="2800">
              <a:solidFill>
                <a:schemeClr val="bg1"/>
              </a:solidFill>
              <a:latin typeface="微软雅黑" panose="020B0503020204020204" charset="-122"/>
              <a:ea typeface="微软雅黑" panose="020B0503020204020204" charset="-122"/>
            </a:endParaRPr>
          </a:p>
        </p:txBody>
      </p:sp>
      <p:sp>
        <p:nvSpPr>
          <p:cNvPr id="5" name="文本框 4"/>
          <p:cNvSpPr txBox="1"/>
          <p:nvPr/>
        </p:nvSpPr>
        <p:spPr>
          <a:xfrm>
            <a:off x="3428365" y="4383405"/>
            <a:ext cx="3094355" cy="953135"/>
          </a:xfrm>
          <a:prstGeom prst="rect">
            <a:avLst/>
          </a:prstGeom>
          <a:noFill/>
        </p:spPr>
        <p:txBody>
          <a:bodyPr wrap="square" rtlCol="0">
            <a:spAutoFit/>
          </a:bodyPr>
          <a:p>
            <a:r>
              <a:rPr lang="en-US" altLang="zh-CN" sz="2800">
                <a:solidFill>
                  <a:schemeClr val="bg1"/>
                </a:solidFill>
                <a:latin typeface="微软雅黑" panose="020B0503020204020204" charset="-122"/>
                <a:ea typeface="微软雅黑" panose="020B0503020204020204" charset="-122"/>
              </a:rPr>
              <a:t>Setting</a:t>
            </a:r>
            <a:endParaRPr lang="en-US" altLang="zh-CN" sz="2800">
              <a:solidFill>
                <a:schemeClr val="bg1"/>
              </a:solidFill>
              <a:latin typeface="微软雅黑" panose="020B0503020204020204" charset="-122"/>
              <a:ea typeface="微软雅黑" panose="020B0503020204020204" charset="-122"/>
            </a:endParaRPr>
          </a:p>
          <a:p>
            <a:r>
              <a:rPr lang="en-US" altLang="zh-CN" sz="2800">
                <a:solidFill>
                  <a:schemeClr val="bg1"/>
                </a:solidFill>
                <a:latin typeface="微软雅黑" panose="020B0503020204020204" charset="-122"/>
                <a:ea typeface="微软雅黑" panose="020B0503020204020204" charset="-122"/>
              </a:rPr>
              <a:t>Scene</a:t>
            </a:r>
            <a:endParaRPr lang="en-US" altLang="zh-CN" sz="280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5639435" y="3068320"/>
            <a:ext cx="2716530" cy="953135"/>
          </a:xfrm>
          <a:prstGeom prst="rect">
            <a:avLst/>
          </a:prstGeom>
          <a:noFill/>
        </p:spPr>
        <p:txBody>
          <a:bodyPr wrap="square" rtlCol="0">
            <a:spAutoFit/>
          </a:bodyPr>
          <a:p>
            <a:r>
              <a:rPr lang="en-US" altLang="zh-CN" sz="2800">
                <a:solidFill>
                  <a:schemeClr val="bg1"/>
                </a:solidFill>
                <a:latin typeface="微软雅黑" panose="020B0503020204020204" charset="-122"/>
                <a:ea typeface="微软雅黑" panose="020B0503020204020204" charset="-122"/>
              </a:rPr>
              <a:t>Inputfield</a:t>
            </a:r>
            <a:endParaRPr lang="en-US" altLang="zh-CN" sz="2800">
              <a:solidFill>
                <a:schemeClr val="bg1"/>
              </a:solidFill>
              <a:latin typeface="微软雅黑" panose="020B0503020204020204" charset="-122"/>
              <a:ea typeface="微软雅黑" panose="020B0503020204020204" charset="-122"/>
            </a:endParaRPr>
          </a:p>
          <a:p>
            <a:r>
              <a:rPr lang="en-US" altLang="zh-CN" sz="2800">
                <a:solidFill>
                  <a:schemeClr val="bg1"/>
                </a:solidFill>
                <a:latin typeface="微软雅黑" panose="020B0503020204020204" charset="-122"/>
                <a:ea typeface="微软雅黑" panose="020B0503020204020204" charset="-122"/>
              </a:rPr>
              <a:t>box</a:t>
            </a:r>
            <a:endParaRPr lang="en-US" altLang="zh-CN" sz="2800">
              <a:solidFill>
                <a:schemeClr val="bg1"/>
              </a:solidFill>
              <a:latin typeface="微软雅黑" panose="020B0503020204020204" charset="-122"/>
              <a:ea typeface="微软雅黑" panose="020B0503020204020204" charset="-122"/>
            </a:endParaRPr>
          </a:p>
        </p:txBody>
      </p:sp>
      <p:sp>
        <p:nvSpPr>
          <p:cNvPr id="9" name="圆角矩形 8"/>
          <p:cNvSpPr/>
          <p:nvPr/>
        </p:nvSpPr>
        <p:spPr>
          <a:xfrm>
            <a:off x="365760" y="3118485"/>
            <a:ext cx="2527300" cy="1052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0317480" y="1920875"/>
            <a:ext cx="2216150" cy="953135"/>
          </a:xfrm>
          <a:prstGeom prst="rect">
            <a:avLst/>
          </a:prstGeom>
          <a:noFill/>
        </p:spPr>
        <p:txBody>
          <a:bodyPr wrap="square" rtlCol="0">
            <a:spAutoFit/>
          </a:bodyPr>
          <a:p>
            <a:r>
              <a:rPr lang="en-US" altLang="zh-CN" sz="2800">
                <a:solidFill>
                  <a:schemeClr val="bg1"/>
                </a:solidFill>
                <a:latin typeface="微软雅黑" panose="020B0503020204020204" charset="-122"/>
                <a:ea typeface="微软雅黑" panose="020B0503020204020204" charset="-122"/>
              </a:rPr>
              <a:t>Game</a:t>
            </a:r>
            <a:endParaRPr lang="en-US" altLang="zh-CN" sz="2800">
              <a:solidFill>
                <a:schemeClr val="bg1"/>
              </a:solidFill>
              <a:latin typeface="微软雅黑" panose="020B0503020204020204" charset="-122"/>
              <a:ea typeface="微软雅黑" panose="020B0503020204020204" charset="-122"/>
            </a:endParaRPr>
          </a:p>
          <a:p>
            <a:r>
              <a:rPr lang="en-US" altLang="zh-CN" sz="2800">
                <a:solidFill>
                  <a:schemeClr val="bg1"/>
                </a:solidFill>
                <a:latin typeface="微软雅黑" panose="020B0503020204020204" charset="-122"/>
                <a:ea typeface="微软雅黑" panose="020B0503020204020204" charset="-122"/>
              </a:rPr>
              <a:t>Scnen</a:t>
            </a:r>
            <a:endParaRPr lang="en-US" altLang="zh-CN" sz="2800">
              <a:solidFill>
                <a:schemeClr val="bg1"/>
              </a:solidFill>
              <a:latin typeface="微软雅黑" panose="020B0503020204020204" charset="-122"/>
              <a:ea typeface="微软雅黑" panose="020B0503020204020204" charset="-122"/>
            </a:endParaRPr>
          </a:p>
        </p:txBody>
      </p:sp>
      <p:sp>
        <p:nvSpPr>
          <p:cNvPr id="10" name="圆角矩形 9"/>
          <p:cNvSpPr/>
          <p:nvPr/>
        </p:nvSpPr>
        <p:spPr>
          <a:xfrm>
            <a:off x="3342005" y="2214880"/>
            <a:ext cx="1450340"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95630" y="3168015"/>
            <a:ext cx="2297430" cy="953135"/>
          </a:xfrm>
          <a:prstGeom prst="rect">
            <a:avLst/>
          </a:prstGeom>
          <a:noFill/>
        </p:spPr>
        <p:txBody>
          <a:bodyPr wrap="square" rtlCol="0">
            <a:spAutoFit/>
          </a:bodyPr>
          <a:p>
            <a:r>
              <a:rPr lang="en-US" altLang="zh-CN" sz="2800">
                <a:solidFill>
                  <a:schemeClr val="bg1"/>
                </a:solidFill>
                <a:latin typeface="微软雅黑" panose="020B0503020204020204" charset="-122"/>
                <a:ea typeface="微软雅黑" panose="020B0503020204020204" charset="-122"/>
              </a:rPr>
              <a:t>HelloWorldScene</a:t>
            </a:r>
            <a:endParaRPr lang="en-US" altLang="zh-CN" sz="2800">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3428365" y="2214880"/>
            <a:ext cx="3747770" cy="953135"/>
          </a:xfrm>
          <a:prstGeom prst="rect">
            <a:avLst/>
          </a:prstGeom>
          <a:noFill/>
        </p:spPr>
        <p:txBody>
          <a:bodyPr wrap="square" rtlCol="0">
            <a:spAutoFit/>
          </a:bodyPr>
          <a:p>
            <a:pPr algn="l"/>
            <a:r>
              <a:rPr lang="en-US" altLang="zh-CN" sz="2800">
                <a:solidFill>
                  <a:schemeClr val="bg1"/>
                </a:solidFill>
                <a:latin typeface="微软雅黑" panose="020B0503020204020204" charset="-122"/>
                <a:ea typeface="微软雅黑" panose="020B0503020204020204" charset="-122"/>
              </a:rPr>
              <a:t>Start</a:t>
            </a:r>
            <a:endParaRPr lang="en-US" altLang="zh-CN" sz="2800">
              <a:solidFill>
                <a:schemeClr val="bg1"/>
              </a:solidFill>
              <a:latin typeface="微软雅黑" panose="020B0503020204020204" charset="-122"/>
              <a:ea typeface="微软雅黑" panose="020B0503020204020204" charset="-122"/>
            </a:endParaRPr>
          </a:p>
          <a:p>
            <a:pPr algn="l"/>
            <a:r>
              <a:rPr lang="en-US" altLang="zh-CN" sz="2800">
                <a:solidFill>
                  <a:schemeClr val="bg1"/>
                </a:solidFill>
                <a:latin typeface="微软雅黑" panose="020B0503020204020204" charset="-122"/>
                <a:ea typeface="微软雅黑" panose="020B0503020204020204" charset="-122"/>
              </a:rPr>
              <a:t>Scene</a:t>
            </a:r>
            <a:endParaRPr lang="en-US" altLang="zh-CN" sz="2800">
              <a:solidFill>
                <a:schemeClr val="bg1"/>
              </a:solidFill>
              <a:latin typeface="微软雅黑" panose="020B0503020204020204" charset="-122"/>
              <a:ea typeface="微软雅黑" panose="020B0503020204020204" charset="-122"/>
            </a:endParaRPr>
          </a:p>
        </p:txBody>
      </p:sp>
      <p:cxnSp>
        <p:nvCxnSpPr>
          <p:cNvPr id="15" name="直接连接符 14"/>
          <p:cNvCxnSpPr>
            <a:stCxn id="3" idx="3"/>
          </p:cNvCxnSpPr>
          <p:nvPr/>
        </p:nvCxnSpPr>
        <p:spPr>
          <a:xfrm flipV="1">
            <a:off x="2893060" y="3168015"/>
            <a:ext cx="1235075" cy="47688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6" name="直接连接符 15"/>
          <p:cNvCxnSpPr>
            <a:stCxn id="3" idx="3"/>
          </p:cNvCxnSpPr>
          <p:nvPr/>
        </p:nvCxnSpPr>
        <p:spPr>
          <a:xfrm>
            <a:off x="2893060" y="3644900"/>
            <a:ext cx="1235075" cy="73850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7" name="直接连接符 16"/>
          <p:cNvCxnSpPr>
            <a:stCxn id="6" idx="2"/>
            <a:endCxn id="6" idx="2"/>
          </p:cNvCxnSpPr>
          <p:nvPr/>
        </p:nvCxnSpPr>
        <p:spPr>
          <a:xfrm>
            <a:off x="5302250" y="316801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75200" y="1920875"/>
            <a:ext cx="2642870" cy="69088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9" name="直接连接符 18"/>
          <p:cNvCxnSpPr>
            <a:endCxn id="12" idx="1"/>
          </p:cNvCxnSpPr>
          <p:nvPr/>
        </p:nvCxnSpPr>
        <p:spPr>
          <a:xfrm>
            <a:off x="4792345" y="2874010"/>
            <a:ext cx="697865" cy="67119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0" name="直接连接符 19"/>
          <p:cNvCxnSpPr>
            <a:endCxn id="8" idx="1"/>
          </p:cNvCxnSpPr>
          <p:nvPr/>
        </p:nvCxnSpPr>
        <p:spPr>
          <a:xfrm>
            <a:off x="9552940" y="1920875"/>
            <a:ext cx="764540" cy="47688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1" name="直接连接符 20"/>
          <p:cNvCxnSpPr/>
          <p:nvPr/>
        </p:nvCxnSpPr>
        <p:spPr>
          <a:xfrm flipV="1">
            <a:off x="7607935" y="2367280"/>
            <a:ext cx="748030" cy="108267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2530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04</a:t>
            </a:r>
            <a:endParaRPr kumimoji="1" lang="zh-CN" altLang="en-US" sz="26665" b="1" dirty="0">
              <a:solidFill>
                <a:srgbClr val="FFFFFF"/>
              </a:solidFill>
            </a:endParaRPr>
          </a:p>
        </p:txBody>
      </p:sp>
      <p:sp>
        <p:nvSpPr>
          <p:cNvPr id="7" name="文本框 6"/>
          <p:cNvSpPr txBox="1"/>
          <p:nvPr/>
        </p:nvSpPr>
        <p:spPr>
          <a:xfrm>
            <a:off x="7392322" y="688875"/>
            <a:ext cx="357378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模式与</a:t>
            </a:r>
            <a:r>
              <a:rPr kumimoji="1" lang="zh-CN" altLang="en-US" sz="5335" b="1" dirty="0">
                <a:solidFill>
                  <a:schemeClr val="bg1"/>
                </a:solidFill>
                <a:latin typeface="微软雅黑" panose="020B0503020204020204" charset="-122"/>
                <a:ea typeface="微软雅黑" panose="020B0503020204020204" charset="-122"/>
                <a:cs typeface="Arial" panose="020B0604020202020204"/>
              </a:rPr>
              <a:t>特性</a:t>
            </a:r>
            <a:endParaRPr kumimoji="1" lang="zh-CN" altLang="en-US" sz="5335" b="1" dirty="0">
              <a:solidFill>
                <a:schemeClr val="bg1"/>
              </a:solidFill>
              <a:latin typeface="微软雅黑" panose="020B0503020204020204" charset="-122"/>
              <a:ea typeface="微软雅黑" panose="020B0503020204020204" charset="-122"/>
              <a:cs typeface="Arial" panose="020B0604020202020204"/>
            </a:endParaRPr>
          </a:p>
        </p:txBody>
      </p:sp>
      <p:sp>
        <p:nvSpPr>
          <p:cNvPr id="8" name="文本框 7"/>
          <p:cNvSpPr txBox="1"/>
          <p:nvPr/>
        </p:nvSpPr>
        <p:spPr>
          <a:xfrm>
            <a:off x="6752661" y="2380373"/>
            <a:ext cx="4346791" cy="1568450"/>
          </a:xfrm>
          <a:prstGeom prst="rect">
            <a:avLst/>
          </a:prstGeom>
          <a:noFill/>
        </p:spPr>
        <p:txBody>
          <a:bodyPr wrap="square" rtlCol="0">
            <a:spAutoFit/>
          </a:bodyPr>
          <a:lstStyle/>
          <a:p>
            <a:pPr algn="l">
              <a:lnSpc>
                <a:spcPct val="150000"/>
              </a:lnSpc>
            </a:pPr>
            <a:r>
              <a:rPr lang="zh-CN" altLang="zh-CN" sz="3200" dirty="0">
                <a:solidFill>
                  <a:schemeClr val="bg1"/>
                </a:solidFill>
                <a:latin typeface="微软雅黑" panose="020B0503020204020204" charset="-122"/>
                <a:ea typeface="微软雅黑" panose="020B0503020204020204" charset="-122"/>
              </a:rPr>
              <a:t>使用</a:t>
            </a:r>
            <a:r>
              <a:rPr lang="en-US" altLang="zh-CN" sz="3200" dirty="0">
                <a:solidFill>
                  <a:schemeClr val="bg1"/>
                </a:solidFill>
                <a:latin typeface="微软雅黑" panose="020B0503020204020204" charset="-122"/>
                <a:ea typeface="微软雅黑" panose="020B0503020204020204" charset="-122"/>
              </a:rPr>
              <a:t>C++11</a:t>
            </a:r>
            <a:r>
              <a:rPr lang="zh-CN" altLang="en-US" sz="3200" dirty="0">
                <a:solidFill>
                  <a:schemeClr val="bg1"/>
                </a:solidFill>
                <a:latin typeface="微软雅黑" panose="020B0503020204020204" charset="-122"/>
                <a:ea typeface="微软雅黑" panose="020B0503020204020204" charset="-122"/>
              </a:rPr>
              <a:t>特性</a:t>
            </a:r>
            <a:endParaRPr lang="zh-CN" altLang="en-US" sz="3200" dirty="0">
              <a:solidFill>
                <a:schemeClr val="bg1"/>
              </a:solidFill>
              <a:latin typeface="微软雅黑" panose="020B0503020204020204" charset="-122"/>
              <a:ea typeface="微软雅黑" panose="020B0503020204020204" charset="-122"/>
            </a:endParaRPr>
          </a:p>
          <a:p>
            <a:pPr algn="l">
              <a:lnSpc>
                <a:spcPct val="150000"/>
              </a:lnSpc>
            </a:pPr>
            <a:r>
              <a:rPr lang="zh-CN" altLang="en-US" sz="3200" dirty="0">
                <a:solidFill>
                  <a:schemeClr val="bg1"/>
                </a:solidFill>
                <a:latin typeface="微软雅黑" panose="020B0503020204020204" charset="-122"/>
                <a:ea typeface="微软雅黑" panose="020B0503020204020204" charset="-122"/>
              </a:rPr>
              <a:t>设计模式</a:t>
            </a:r>
            <a:endParaRPr lang="zh-CN" altLang="en-US" sz="3200" dirty="0">
              <a:solidFill>
                <a:schemeClr val="bg1"/>
              </a:solidFill>
              <a:latin typeface="微软雅黑" panose="020B0503020204020204" charset="-122"/>
              <a:ea typeface="微软雅黑" panose="020B0503020204020204" charset="-122"/>
            </a:endParaRPr>
          </a:p>
        </p:txBody>
      </p:sp>
      <p:sp>
        <p:nvSpPr>
          <p:cNvPr id="12" name="椭圆 11"/>
          <p:cNvSpPr/>
          <p:nvPr/>
        </p:nvSpPr>
        <p:spPr>
          <a:xfrm>
            <a:off x="6396355" y="281305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椭圆 1"/>
          <p:cNvSpPr/>
          <p:nvPr/>
        </p:nvSpPr>
        <p:spPr>
          <a:xfrm>
            <a:off x="6396355" y="357886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形状 60"/>
          <p:cNvSpPr/>
          <p:nvPr/>
        </p:nvSpPr>
        <p:spPr>
          <a:xfrm>
            <a:off x="-113665" y="352425"/>
            <a:ext cx="4256405" cy="96837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5" name="文本框 64"/>
          <p:cNvSpPr txBox="1"/>
          <p:nvPr/>
        </p:nvSpPr>
        <p:spPr>
          <a:xfrm>
            <a:off x="434814" y="520456"/>
            <a:ext cx="3159760" cy="632460"/>
          </a:xfrm>
          <a:prstGeom prst="rect">
            <a:avLst/>
          </a:prstGeom>
          <a:noFill/>
        </p:spPr>
        <p:txBody>
          <a:bodyPr wrap="none" rtlCol="0">
            <a:spAutoFit/>
          </a:bodyPr>
          <a:lstStyle/>
          <a:p>
            <a:pPr>
              <a:lnSpc>
                <a:spcPct val="110000"/>
              </a:lnSpc>
            </a:pPr>
            <a:r>
              <a:rPr kumimoji="1" lang="zh-CN" altLang="en-US" sz="3200" dirty="0">
                <a:solidFill>
                  <a:schemeClr val="bg1"/>
                </a:solidFill>
                <a:latin typeface="微软雅黑" panose="020B0503020204020204" charset="-122"/>
                <a:ea typeface="微软雅黑" panose="020B0503020204020204" charset="-122"/>
                <a:cs typeface="Arial" panose="020B0604020202020204"/>
              </a:rPr>
              <a:t>使用</a:t>
            </a:r>
            <a:r>
              <a:rPr kumimoji="1" lang="en-US" altLang="zh-CN" sz="3200" dirty="0">
                <a:solidFill>
                  <a:schemeClr val="bg1"/>
                </a:solidFill>
                <a:latin typeface="微软雅黑" panose="020B0503020204020204" charset="-122"/>
                <a:ea typeface="微软雅黑" panose="020B0503020204020204" charset="-122"/>
                <a:cs typeface="Arial" panose="020B0604020202020204"/>
              </a:rPr>
              <a:t>C++11</a:t>
            </a:r>
            <a:r>
              <a:rPr kumimoji="1" lang="zh-CN" altLang="en-US" sz="3200" dirty="0">
                <a:solidFill>
                  <a:schemeClr val="bg1"/>
                </a:solidFill>
                <a:latin typeface="微软雅黑" panose="020B0503020204020204" charset="-122"/>
                <a:ea typeface="微软雅黑" panose="020B0503020204020204" charset="-122"/>
                <a:cs typeface="Arial" panose="020B0604020202020204"/>
              </a:rPr>
              <a:t>特性</a:t>
            </a:r>
            <a:endParaRPr kumimoji="1" lang="zh-CN" altLang="en-US" sz="3200" dirty="0">
              <a:solidFill>
                <a:schemeClr val="bg1"/>
              </a:solidFill>
              <a:latin typeface="微软雅黑" panose="020B0503020204020204" charset="-122"/>
              <a:ea typeface="微软雅黑" panose="020B0503020204020204" charset="-122"/>
              <a:cs typeface="Arial" panose="020B0604020202020204"/>
            </a:endParaRPr>
          </a:p>
        </p:txBody>
      </p:sp>
      <p:sp>
        <p:nvSpPr>
          <p:cNvPr id="2" name="矩形 1"/>
          <p:cNvSpPr/>
          <p:nvPr/>
        </p:nvSpPr>
        <p:spPr>
          <a:xfrm>
            <a:off x="-113665" y="4771390"/>
            <a:ext cx="12365990" cy="2205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3867150" y="1638300"/>
            <a:ext cx="4135755" cy="3241040"/>
          </a:xfrm>
          <a:prstGeom prst="rect">
            <a:avLst/>
          </a:prstGeom>
          <a:noFill/>
        </p:spPr>
        <p:txBody>
          <a:bodyPr wrap="square" rtlCol="0">
            <a:spAutoFit/>
          </a:bodyPr>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初始化列表</a:t>
            </a:r>
            <a:endParaRPr lang="zh-CN" altLang="en-US" sz="3200" dirty="0">
              <a:solidFill>
                <a:schemeClr val="bg1"/>
              </a:solidFill>
              <a:latin typeface="微软雅黑" panose="020B0503020204020204" charset="-122"/>
              <a:ea typeface="微软雅黑" panose="020B0503020204020204" charset="-122"/>
              <a:sym typeface="+mn-ea"/>
            </a:endParaRPr>
          </a:p>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类型判断</a:t>
            </a:r>
            <a:endParaRPr lang="zh-CN" altLang="en-US" sz="3200" dirty="0">
              <a:solidFill>
                <a:schemeClr val="bg1"/>
              </a:solidFill>
              <a:latin typeface="微软雅黑" panose="020B0503020204020204" charset="-122"/>
              <a:ea typeface="微软雅黑" panose="020B0503020204020204" charset="-122"/>
              <a:sym typeface="+mn-ea"/>
            </a:endParaRPr>
          </a:p>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智能指针</a:t>
            </a:r>
            <a:endParaRPr lang="zh-CN" altLang="en-US" sz="3200" dirty="0">
              <a:solidFill>
                <a:schemeClr val="bg1"/>
              </a:solidFill>
              <a:latin typeface="微软雅黑" panose="020B0503020204020204" charset="-122"/>
              <a:ea typeface="微软雅黑" panose="020B0503020204020204" charset="-122"/>
              <a:sym typeface="+mn-ea"/>
            </a:endParaRPr>
          </a:p>
          <a:p>
            <a:pPr>
              <a:lnSpc>
                <a:spcPct val="160000"/>
              </a:lnSpc>
            </a:pPr>
            <a:r>
              <a:rPr lang="en-US" altLang="zh-CN" sz="3200" dirty="0">
                <a:solidFill>
                  <a:schemeClr val="bg1"/>
                </a:solidFill>
                <a:latin typeface="微软雅黑" panose="020B0503020204020204" charset="-122"/>
                <a:ea typeface="微软雅黑" panose="020B0503020204020204" charset="-122"/>
                <a:sym typeface="+mn-ea"/>
              </a:rPr>
              <a:t>Lambda</a:t>
            </a:r>
            <a:r>
              <a:rPr lang="zh-CN" altLang="en-US" sz="3200" dirty="0">
                <a:solidFill>
                  <a:schemeClr val="bg1"/>
                </a:solidFill>
                <a:latin typeface="微软雅黑" panose="020B0503020204020204" charset="-122"/>
                <a:ea typeface="微软雅黑" panose="020B0503020204020204" charset="-122"/>
                <a:sym typeface="+mn-ea"/>
              </a:rPr>
              <a:t>表达式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2" name="椭圆 11"/>
          <p:cNvSpPr/>
          <p:nvPr/>
        </p:nvSpPr>
        <p:spPr>
          <a:xfrm>
            <a:off x="3462020" y="44361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3462020" y="364426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462020" y="289560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462020" y="212153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形状 2"/>
          <p:cNvSpPr/>
          <p:nvPr/>
        </p:nvSpPr>
        <p:spPr>
          <a:xfrm>
            <a:off x="-322580" y="344805"/>
            <a:ext cx="4564380" cy="93726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a:off x="596739" y="429481"/>
            <a:ext cx="2214880" cy="768350"/>
          </a:xfrm>
          <a:prstGeom prst="rect">
            <a:avLst/>
          </a:prstGeom>
          <a:noFill/>
        </p:spPr>
        <p:txBody>
          <a:bodyPr wrap="none" rtlCol="0">
            <a:spAutoFit/>
          </a:bodyPr>
          <a:lstStyle/>
          <a:p>
            <a:pPr>
              <a:lnSpc>
                <a:spcPct val="110000"/>
              </a:lnSpc>
            </a:pPr>
            <a:r>
              <a:rPr kumimoji="1" lang="zh-CN" altLang="en-US" sz="4000" dirty="0">
                <a:solidFill>
                  <a:schemeClr val="bg1"/>
                </a:solidFill>
                <a:latin typeface="微软雅黑" panose="020B0503020204020204" charset="-122"/>
                <a:ea typeface="微软雅黑" panose="020B0503020204020204" charset="-122"/>
                <a:cs typeface="Arial" panose="020B0604020202020204"/>
              </a:rPr>
              <a:t>设计模式</a:t>
            </a:r>
            <a:endParaRPr kumimoji="1" lang="zh-CN" altLang="en-US" sz="4000" dirty="0">
              <a:solidFill>
                <a:schemeClr val="bg1"/>
              </a:solidFill>
              <a:latin typeface="微软雅黑" panose="020B0503020204020204" charset="-122"/>
              <a:ea typeface="微软雅黑" panose="020B0503020204020204" charset="-122"/>
              <a:cs typeface="Arial" panose="020B0604020202020204"/>
            </a:endParaRPr>
          </a:p>
        </p:txBody>
      </p:sp>
      <p:sp>
        <p:nvSpPr>
          <p:cNvPr id="6" name="文本框 5"/>
          <p:cNvSpPr txBox="1"/>
          <p:nvPr/>
        </p:nvSpPr>
        <p:spPr>
          <a:xfrm>
            <a:off x="1286510" y="2493645"/>
            <a:ext cx="10027920" cy="1296670"/>
          </a:xfrm>
          <a:prstGeom prst="rect">
            <a:avLst/>
          </a:prstGeom>
          <a:noFill/>
        </p:spPr>
        <p:txBody>
          <a:bodyPr wrap="square" rtlCol="0">
            <a:spAutoFit/>
          </a:bodyPr>
          <a:p>
            <a:pPr>
              <a:lnSpc>
                <a:spcPct val="140000"/>
              </a:lnSpc>
            </a:pPr>
            <a:r>
              <a:rPr lang="zh-CN" altLang="en-US" sz="2800" dirty="0">
                <a:solidFill>
                  <a:schemeClr val="bg1"/>
                </a:solidFill>
                <a:latin typeface="微软雅黑" panose="020B0503020204020204" charset="-122"/>
                <a:ea typeface="微软雅黑" panose="020B0503020204020204" charset="-122"/>
                <a:sym typeface="+mn-ea"/>
              </a:rPr>
              <a:t>服务端和客户端采用单例模式中的饿汉模式</a:t>
            </a:r>
            <a:endParaRPr lang="zh-CN" altLang="en-US" sz="2800" dirty="0">
              <a:solidFill>
                <a:schemeClr val="bg1"/>
              </a:solidFill>
              <a:latin typeface="微软雅黑" panose="020B0503020204020204" charset="-122"/>
              <a:ea typeface="微软雅黑" panose="020B0503020204020204" charset="-122"/>
              <a:sym typeface="+mn-ea"/>
            </a:endParaRPr>
          </a:p>
          <a:p>
            <a:pPr>
              <a:lnSpc>
                <a:spcPct val="140000"/>
              </a:lnSpc>
            </a:pPr>
            <a:r>
              <a:rPr lang="zh-CN" altLang="en-US" sz="2800" dirty="0">
                <a:solidFill>
                  <a:schemeClr val="bg1"/>
                </a:solidFill>
                <a:latin typeface="微软雅黑" panose="020B0503020204020204" charset="-122"/>
                <a:ea typeface="微软雅黑" panose="020B0503020204020204" charset="-122"/>
                <a:sym typeface="+mn-ea"/>
              </a:rPr>
              <a:t>其余所有类按</a:t>
            </a:r>
            <a:r>
              <a:rPr lang="en-US" altLang="zh-CN" sz="2800" dirty="0">
                <a:solidFill>
                  <a:schemeClr val="bg1"/>
                </a:solidFill>
                <a:latin typeface="微软雅黑" panose="020B0503020204020204" charset="-122"/>
                <a:ea typeface="微软雅黑" panose="020B0503020204020204" charset="-122"/>
                <a:sym typeface="+mn-ea"/>
              </a:rPr>
              <a:t>cocos2dx</a:t>
            </a:r>
            <a:r>
              <a:rPr lang="zh-CN" altLang="en-US" sz="2800" dirty="0">
                <a:solidFill>
                  <a:schemeClr val="bg1"/>
                </a:solidFill>
                <a:latin typeface="微软雅黑" panose="020B0503020204020204" charset="-122"/>
                <a:ea typeface="微软雅黑" panose="020B0503020204020204" charset="-122"/>
                <a:sym typeface="+mn-ea"/>
              </a:rPr>
              <a:t>中的</a:t>
            </a:r>
            <a:r>
              <a:rPr lang="en-US" altLang="zh-CN" sz="2800" dirty="0">
                <a:solidFill>
                  <a:schemeClr val="bg1"/>
                </a:solidFill>
                <a:latin typeface="微软雅黑" panose="020B0503020204020204" charset="-122"/>
                <a:ea typeface="微软雅黑" panose="020B0503020204020204" charset="-122"/>
                <a:sym typeface="+mn-ea"/>
              </a:rPr>
              <a:t>Class</a:t>
            </a:r>
            <a:r>
              <a:rPr lang="zh-CN" altLang="en-US" sz="2800" dirty="0">
                <a:solidFill>
                  <a:schemeClr val="bg1"/>
                </a:solidFill>
                <a:latin typeface="微软雅黑" panose="020B0503020204020204" charset="-122"/>
                <a:ea typeface="微软雅黑" panose="020B0503020204020204" charset="-122"/>
                <a:sym typeface="+mn-ea"/>
              </a:rPr>
              <a:t>写法采用工厂模式进行生成</a:t>
            </a:r>
            <a:endParaRPr lang="zh-CN" altLang="en-US" sz="2800" dirty="0">
              <a:solidFill>
                <a:schemeClr val="bg1"/>
              </a:solidFill>
              <a:latin typeface="微软雅黑" panose="020B0503020204020204" charset="-122"/>
              <a:ea typeface="微软雅黑" panose="020B0503020204020204" charset="-122"/>
              <a:sym typeface="+mn-ea"/>
            </a:endParaRPr>
          </a:p>
        </p:txBody>
      </p:sp>
      <p:sp>
        <p:nvSpPr>
          <p:cNvPr id="11" name="椭圆 10"/>
          <p:cNvSpPr/>
          <p:nvPr/>
        </p:nvSpPr>
        <p:spPr>
          <a:xfrm>
            <a:off x="974090" y="27851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74090" y="349440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5891969" flipH="1">
            <a:off x="2751500" y="3088763"/>
            <a:ext cx="694279" cy="3233519"/>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13" name="组 12"/>
          <p:cNvGrpSpPr/>
          <p:nvPr/>
        </p:nvGrpSpPr>
        <p:grpSpPr>
          <a:xfrm>
            <a:off x="2471537" y="465407"/>
            <a:ext cx="5710424" cy="5710424"/>
            <a:chOff x="1339663" y="773596"/>
            <a:chExt cx="4282818" cy="4282818"/>
          </a:xfrm>
        </p:grpSpPr>
        <p:sp>
          <p:nvSpPr>
            <p:cNvPr id="12" name="椭圆 11"/>
            <p:cNvSpPr/>
            <p:nvPr/>
          </p:nvSpPr>
          <p:spPr>
            <a:xfrm>
              <a:off x="1381966" y="814819"/>
              <a:ext cx="4203344" cy="420334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Freeform 13"/>
            <p:cNvSpPr>
              <a:spLocks noEditPoints="1"/>
            </p:cNvSpPr>
            <p:nvPr/>
          </p:nvSpPr>
          <p:spPr bwMode="auto">
            <a:xfrm>
              <a:off x="1339663" y="773596"/>
              <a:ext cx="4282818" cy="4282818"/>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grpSp>
      <p:grpSp>
        <p:nvGrpSpPr>
          <p:cNvPr id="2" name="组合 1"/>
          <p:cNvGrpSpPr/>
          <p:nvPr/>
        </p:nvGrpSpPr>
        <p:grpSpPr>
          <a:xfrm>
            <a:off x="1376520" y="2462956"/>
            <a:ext cx="9266487" cy="1647217"/>
            <a:chOff x="1031793" y="1847215"/>
            <a:chExt cx="6949865" cy="1235413"/>
          </a:xfrm>
        </p:grpSpPr>
        <p:sp>
          <p:nvSpPr>
            <p:cNvPr id="11" name="任意形状 10"/>
            <p:cNvSpPr/>
            <p:nvPr/>
          </p:nvSpPr>
          <p:spPr>
            <a:xfrm rot="21300000">
              <a:off x="1031793" y="1847215"/>
              <a:ext cx="6949865" cy="1235413"/>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rot="21291969">
              <a:off x="2410169" y="2025620"/>
              <a:ext cx="3808206" cy="900247"/>
            </a:xfrm>
            <a:prstGeom prst="rect">
              <a:avLst/>
            </a:prstGeom>
            <a:noFill/>
          </p:spPr>
          <p:txBody>
            <a:bodyPr wrap="none" rtlCol="0">
              <a:spAutoFit/>
            </a:bodyPr>
            <a:lstStyle/>
            <a:p>
              <a:pPr algn="ctr"/>
              <a:r>
                <a:rPr kumimoji="1" lang="en-US" altLang="zh-CN" sz="7200" b="1" dirty="0">
                  <a:solidFill>
                    <a:srgbClr val="FFFFFF"/>
                  </a:solidFill>
                </a:rPr>
                <a:t>THANK</a:t>
              </a:r>
              <a:r>
                <a:rPr kumimoji="1" lang="zh-CN" altLang="en-US" sz="7200" b="1" dirty="0">
                  <a:solidFill>
                    <a:srgbClr val="FFFFFF"/>
                  </a:solidFill>
                </a:rPr>
                <a:t> </a:t>
              </a:r>
              <a:r>
                <a:rPr kumimoji="1" lang="en-US" altLang="zh-CN" sz="7200" b="1" dirty="0">
                  <a:solidFill>
                    <a:srgbClr val="FFFFFF"/>
                  </a:solidFill>
                </a:rPr>
                <a:t>YOU!</a:t>
              </a:r>
              <a:endParaRPr kumimoji="1" lang="zh-CN" altLang="en-US" sz="7200" b="1" dirty="0">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800">
        <p:fad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0157" y="703868"/>
            <a:ext cx="6169246" cy="1724120"/>
            <a:chOff x="502020" y="527899"/>
            <a:chExt cx="4626935" cy="1293090"/>
          </a:xfrm>
        </p:grpSpPr>
        <p:sp>
          <p:nvSpPr>
            <p:cNvPr id="31" name="直角三角形 30"/>
            <p:cNvSpPr/>
            <p:nvPr/>
          </p:nvSpPr>
          <p:spPr>
            <a:xfrm rot="15891969" flipH="1">
              <a:off x="1188574" y="840377"/>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32" name="任意形状 31"/>
            <p:cNvSpPr/>
            <p:nvPr/>
          </p:nvSpPr>
          <p:spPr>
            <a:xfrm rot="21300000">
              <a:off x="502020" y="527899"/>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lumMod val="75000"/>
              </a:schemeClr>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29" name="文本框 28"/>
            <p:cNvSpPr txBox="1"/>
            <p:nvPr/>
          </p:nvSpPr>
          <p:spPr>
            <a:xfrm rot="21291969">
              <a:off x="606174" y="755529"/>
              <a:ext cx="2026920" cy="530066"/>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ONE</a:t>
              </a:r>
              <a:r>
                <a:rPr kumimoji="1" lang="zh-CN" altLang="en-US" sz="4000" b="1" dirty="0">
                  <a:solidFill>
                    <a:srgbClr val="FFFFFF"/>
                  </a:solidFill>
                </a:rPr>
                <a:t> </a:t>
              </a:r>
              <a:endParaRPr kumimoji="1" lang="zh-CN" altLang="en-US" sz="4000" b="1" dirty="0">
                <a:solidFill>
                  <a:srgbClr val="FFFFFF"/>
                </a:solidFill>
              </a:endParaRPr>
            </a:p>
          </p:txBody>
        </p:sp>
        <p:sp>
          <p:nvSpPr>
            <p:cNvPr id="30" name="文本框 29"/>
            <p:cNvSpPr txBox="1"/>
            <p:nvPr/>
          </p:nvSpPr>
          <p:spPr>
            <a:xfrm rot="21291969">
              <a:off x="2622866" y="545859"/>
              <a:ext cx="232410" cy="622459"/>
            </a:xfrm>
            <a:prstGeom prst="rect">
              <a:avLst/>
            </a:prstGeom>
            <a:noFill/>
          </p:spPr>
          <p:txBody>
            <a:bodyPr wrap="none" rtlCol="0" anchor="ctr">
              <a:spAutoFit/>
            </a:bodyPr>
            <a:lstStyle/>
            <a:p>
              <a:endParaRPr kumimoji="1" lang="zh-CN" altLang="en-US" sz="48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grpSp>
        <p:nvGrpSpPr>
          <p:cNvPr id="3" name="组合 2"/>
          <p:cNvGrpSpPr/>
          <p:nvPr/>
        </p:nvGrpSpPr>
        <p:grpSpPr>
          <a:xfrm>
            <a:off x="1898241" y="1928065"/>
            <a:ext cx="6169246" cy="1724118"/>
            <a:chOff x="1423083" y="1446047"/>
            <a:chExt cx="4626935" cy="1293089"/>
          </a:xfrm>
        </p:grpSpPr>
        <p:sp>
          <p:nvSpPr>
            <p:cNvPr id="25" name="直角三角形 24"/>
            <p:cNvSpPr/>
            <p:nvPr/>
          </p:nvSpPr>
          <p:spPr>
            <a:xfrm rot="15891969" flipH="1">
              <a:off x="2109637" y="1758524"/>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26" name="任意形状 25"/>
            <p:cNvSpPr/>
            <p:nvPr/>
          </p:nvSpPr>
          <p:spPr>
            <a:xfrm rot="21300000">
              <a:off x="1423083" y="1446047"/>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23" name="文本框 22"/>
            <p:cNvSpPr txBox="1"/>
            <p:nvPr/>
          </p:nvSpPr>
          <p:spPr>
            <a:xfrm rot="21291969">
              <a:off x="1527237" y="1673676"/>
              <a:ext cx="1943100" cy="530066"/>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TWO</a:t>
              </a:r>
              <a:endParaRPr kumimoji="1" lang="en-US" altLang="zh-CN" sz="4000" b="1" dirty="0">
                <a:solidFill>
                  <a:srgbClr val="FFFFFF"/>
                </a:solidFill>
              </a:endParaRPr>
            </a:p>
          </p:txBody>
        </p:sp>
        <p:sp>
          <p:nvSpPr>
            <p:cNvPr id="24" name="文本框 23"/>
            <p:cNvSpPr txBox="1"/>
            <p:nvPr/>
          </p:nvSpPr>
          <p:spPr>
            <a:xfrm rot="21291969">
              <a:off x="3817773" y="1531396"/>
              <a:ext cx="1508760" cy="483870"/>
            </a:xfrm>
            <a:prstGeom prst="rect">
              <a:avLst/>
            </a:prstGeom>
            <a:noFill/>
          </p:spPr>
          <p:txBody>
            <a:bodyPr wrap="none" rtlCol="0" anchor="ctr">
              <a:spAutoFit/>
            </a:bodyPr>
            <a:lstStyle/>
            <a:p>
              <a:r>
                <a:rPr kumimoji="1" lang="zh-CN" altLang="en-US" sz="3600" b="1" dirty="0">
                  <a:solidFill>
                    <a:srgbClr val="FFFFFF"/>
                  </a:solidFill>
                  <a:latin typeface="微软雅黑" panose="020B0503020204020204" charset="-122"/>
                  <a:ea typeface="微软雅黑" panose="020B0503020204020204" charset="-122"/>
                  <a:cs typeface="微软雅黑" panose="020B0503020204020204" charset="-122"/>
                </a:rPr>
                <a:t>实现功能</a:t>
              </a:r>
              <a:endParaRPr kumimoji="1" lang="zh-CN" altLang="en-US" sz="36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grpSp>
        <p:nvGrpSpPr>
          <p:cNvPr id="5" name="组合 4"/>
          <p:cNvGrpSpPr/>
          <p:nvPr/>
        </p:nvGrpSpPr>
        <p:grpSpPr>
          <a:xfrm>
            <a:off x="3126324" y="3152259"/>
            <a:ext cx="6169246" cy="1724120"/>
            <a:chOff x="2344146" y="2364194"/>
            <a:chExt cx="4626935" cy="1293090"/>
          </a:xfrm>
        </p:grpSpPr>
        <p:sp>
          <p:nvSpPr>
            <p:cNvPr id="19" name="直角三角形 18"/>
            <p:cNvSpPr/>
            <p:nvPr/>
          </p:nvSpPr>
          <p:spPr>
            <a:xfrm rot="15891969" flipH="1">
              <a:off x="3030700" y="2676672"/>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20" name="任意形状 19"/>
            <p:cNvSpPr/>
            <p:nvPr/>
          </p:nvSpPr>
          <p:spPr>
            <a:xfrm rot="21300000">
              <a:off x="2344146" y="2364194"/>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2"/>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17" name="文本框 16"/>
            <p:cNvSpPr txBox="1"/>
            <p:nvPr/>
          </p:nvSpPr>
          <p:spPr>
            <a:xfrm rot="21291969">
              <a:off x="2448300" y="2545629"/>
              <a:ext cx="2284571" cy="622459"/>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THREE</a:t>
              </a:r>
              <a:r>
                <a:rPr kumimoji="1" lang="zh-CN" altLang="en-US" sz="4800" b="1" dirty="0">
                  <a:solidFill>
                    <a:srgbClr val="FFFFFF"/>
                  </a:solidFill>
                </a:rPr>
                <a:t> </a:t>
              </a:r>
              <a:endParaRPr kumimoji="1" lang="zh-CN" altLang="en-US" sz="4800" b="1" dirty="0">
                <a:solidFill>
                  <a:srgbClr val="FFFFFF"/>
                </a:solidFill>
              </a:endParaRPr>
            </a:p>
          </p:txBody>
        </p:sp>
        <p:sp>
          <p:nvSpPr>
            <p:cNvPr id="18" name="文本框 17"/>
            <p:cNvSpPr txBox="1"/>
            <p:nvPr/>
          </p:nvSpPr>
          <p:spPr>
            <a:xfrm rot="21291969">
              <a:off x="4667398" y="2413586"/>
              <a:ext cx="1661160" cy="530066"/>
            </a:xfrm>
            <a:prstGeom prst="rect">
              <a:avLst/>
            </a:prstGeom>
            <a:noFill/>
          </p:spPr>
          <p:txBody>
            <a:bodyPr wrap="none" rtlCol="0" anchor="ctr">
              <a:spAutoFit/>
            </a:bodyPr>
            <a:lstStyle/>
            <a:p>
              <a:r>
                <a:rPr kumimoji="1" lang="zh-CN" altLang="en-US" sz="4000" b="1" dirty="0">
                  <a:solidFill>
                    <a:srgbClr val="FFFFFF"/>
                  </a:solidFill>
                  <a:latin typeface="微软雅黑" panose="020B0503020204020204" charset="-122"/>
                  <a:ea typeface="微软雅黑" panose="020B0503020204020204" charset="-122"/>
                  <a:cs typeface="微软雅黑" panose="020B0503020204020204" charset="-122"/>
                </a:rPr>
                <a:t>具体设计</a:t>
              </a:r>
              <a:endParaRPr kumimoji="1" lang="zh-CN" altLang="en-US" sz="40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grpSp>
        <p:nvGrpSpPr>
          <p:cNvPr id="6" name="组合 5"/>
          <p:cNvGrpSpPr/>
          <p:nvPr/>
        </p:nvGrpSpPr>
        <p:grpSpPr>
          <a:xfrm>
            <a:off x="4344246" y="4376457"/>
            <a:ext cx="6169246" cy="1724120"/>
            <a:chOff x="3257588" y="3282343"/>
            <a:chExt cx="4626935" cy="1293090"/>
          </a:xfrm>
        </p:grpSpPr>
        <p:sp>
          <p:nvSpPr>
            <p:cNvPr id="4" name="直角三角形 3"/>
            <p:cNvSpPr/>
            <p:nvPr/>
          </p:nvSpPr>
          <p:spPr>
            <a:xfrm rot="15891969" flipH="1">
              <a:off x="3951762" y="3594821"/>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11" name="任意形状 10"/>
            <p:cNvSpPr/>
            <p:nvPr/>
          </p:nvSpPr>
          <p:spPr>
            <a:xfrm rot="21300000">
              <a:off x="3257588" y="3282343"/>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2">
                <a:lumMod val="75000"/>
              </a:schemeClr>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8" name="文本框 7"/>
            <p:cNvSpPr txBox="1"/>
            <p:nvPr/>
          </p:nvSpPr>
          <p:spPr>
            <a:xfrm rot="21291969">
              <a:off x="3369362" y="3463778"/>
              <a:ext cx="2215991" cy="622459"/>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FOUR</a:t>
              </a:r>
              <a:r>
                <a:rPr kumimoji="1" lang="zh-CN" altLang="en-US" sz="4800" b="1" dirty="0">
                  <a:solidFill>
                    <a:srgbClr val="FFFFFF"/>
                  </a:solidFill>
                </a:rPr>
                <a:t> </a:t>
              </a:r>
              <a:endParaRPr kumimoji="1" lang="zh-CN" altLang="en-US" sz="4800" b="1" dirty="0">
                <a:solidFill>
                  <a:srgbClr val="FFFFFF"/>
                </a:solidFill>
              </a:endParaRPr>
            </a:p>
          </p:txBody>
        </p:sp>
        <p:sp>
          <p:nvSpPr>
            <p:cNvPr id="10" name="文本框 9"/>
            <p:cNvSpPr txBox="1"/>
            <p:nvPr/>
          </p:nvSpPr>
          <p:spPr>
            <a:xfrm rot="21291969">
              <a:off x="5386054" y="3346498"/>
              <a:ext cx="2042160" cy="530066"/>
            </a:xfrm>
            <a:prstGeom prst="rect">
              <a:avLst/>
            </a:prstGeom>
            <a:noFill/>
          </p:spPr>
          <p:txBody>
            <a:bodyPr wrap="none" rtlCol="0" anchor="ctr">
              <a:spAutoFit/>
            </a:bodyPr>
            <a:lstStyle/>
            <a:p>
              <a:r>
                <a:rPr kumimoji="1" lang="zh-CN" altLang="en-US" sz="4000" b="1" dirty="0">
                  <a:solidFill>
                    <a:srgbClr val="FFFFFF"/>
                  </a:solidFill>
                  <a:latin typeface="微软雅黑" panose="020B0503020204020204" charset="-122"/>
                  <a:ea typeface="微软雅黑" panose="020B0503020204020204" charset="-122"/>
                  <a:cs typeface="微软雅黑" panose="020B0503020204020204" charset="-122"/>
                </a:rPr>
                <a:t>模式与特性</a:t>
              </a:r>
              <a:endParaRPr kumimoji="1" lang="zh-CN" altLang="en-US" sz="40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sp>
        <p:nvSpPr>
          <p:cNvPr id="33" name="文本框 32"/>
          <p:cNvSpPr txBox="1"/>
          <p:nvPr/>
        </p:nvSpPr>
        <p:spPr>
          <a:xfrm>
            <a:off x="8195272" y="226272"/>
            <a:ext cx="3538596" cy="995209"/>
          </a:xfrm>
          <a:prstGeom prst="rect">
            <a:avLst/>
          </a:prstGeom>
          <a:noFill/>
        </p:spPr>
        <p:txBody>
          <a:bodyPr wrap="none" rtlCol="0">
            <a:spAutoFit/>
          </a:bodyPr>
          <a:lstStyle/>
          <a:p>
            <a:pPr algn="r"/>
            <a:r>
              <a:rPr kumimoji="1" lang="en-US" altLang="zh-CN" sz="5865" b="1">
                <a:solidFill>
                  <a:srgbClr val="FFFFFF"/>
                </a:solidFill>
              </a:rPr>
              <a:t>CONTENTS</a:t>
            </a:r>
            <a:endParaRPr kumimoji="1" lang="zh-CN" altLang="en-US" sz="5865" b="1" dirty="0">
              <a:solidFill>
                <a:srgbClr val="FFFFFF"/>
              </a:solidFill>
            </a:endParaRPr>
          </a:p>
        </p:txBody>
      </p:sp>
      <p:sp>
        <p:nvSpPr>
          <p:cNvPr id="7" name="文本框 6"/>
          <p:cNvSpPr txBox="1"/>
          <p:nvPr/>
        </p:nvSpPr>
        <p:spPr>
          <a:xfrm rot="21180000">
            <a:off x="3570605" y="789305"/>
            <a:ext cx="2900045" cy="706755"/>
          </a:xfrm>
          <a:prstGeom prst="rect">
            <a:avLst/>
          </a:prstGeom>
          <a:noFill/>
        </p:spPr>
        <p:txBody>
          <a:bodyPr wrap="square" rtlCol="0">
            <a:spAutoFit/>
          </a:bodyPr>
          <a:p>
            <a:r>
              <a:rPr lang="zh-CN" altLang="en-US" sz="4000" b="1">
                <a:solidFill>
                  <a:schemeClr val="bg1"/>
                </a:solidFill>
              </a:rPr>
              <a:t>游戏介绍</a:t>
            </a:r>
            <a:endParaRPr lang="zh-CN" altLang="en-US" sz="4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300">
        <p:fad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01</a:t>
            </a:r>
            <a:endParaRPr kumimoji="1" lang="zh-CN" altLang="en-US" sz="26665" b="1" dirty="0">
              <a:solidFill>
                <a:srgbClr val="FFFFFF"/>
              </a:solidFill>
            </a:endParaRPr>
          </a:p>
        </p:txBody>
      </p:sp>
      <p:sp>
        <p:nvSpPr>
          <p:cNvPr id="7" name="文本框 6"/>
          <p:cNvSpPr txBox="1"/>
          <p:nvPr/>
        </p:nvSpPr>
        <p:spPr>
          <a:xfrm>
            <a:off x="8070501" y="688875"/>
            <a:ext cx="289560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游戏介绍</a:t>
            </a:r>
            <a:endParaRPr kumimoji="1" lang="zh-CN" altLang="en-US" sz="5335" b="1" dirty="0">
              <a:solidFill>
                <a:schemeClr val="bg1"/>
              </a:solidFill>
              <a:latin typeface="微软雅黑" panose="020B0503020204020204" charset="-122"/>
              <a:ea typeface="微软雅黑" panose="020B0503020204020204" charset="-122"/>
              <a:cs typeface="Arial" panose="020B0604020202020204"/>
            </a:endParaRPr>
          </a:p>
        </p:txBody>
      </p:sp>
      <p:sp>
        <p:nvSpPr>
          <p:cNvPr id="8" name="文本框 7"/>
          <p:cNvSpPr txBox="1"/>
          <p:nvPr/>
        </p:nvSpPr>
        <p:spPr>
          <a:xfrm>
            <a:off x="6558280" y="2060575"/>
            <a:ext cx="5285740" cy="3529965"/>
          </a:xfrm>
          <a:prstGeom prst="rect">
            <a:avLst/>
          </a:prstGeom>
          <a:noFill/>
        </p:spPr>
        <p:txBody>
          <a:bodyPr wrap="square" rtlCol="0">
            <a:spAutoFit/>
          </a:bodyPr>
          <a:lstStyle/>
          <a:p>
            <a:pPr algn="l">
              <a:lnSpc>
                <a:spcPct val="130000"/>
              </a:lnSpc>
            </a:pPr>
            <a:r>
              <a:rPr lang="zh-CN" altLang="en-US" sz="2800" dirty="0">
                <a:solidFill>
                  <a:schemeClr val="bg1"/>
                </a:solidFill>
                <a:latin typeface="微软雅黑" panose="020B0503020204020204" charset="-122"/>
                <a:ea typeface="微软雅黑" panose="020B0503020204020204" charset="-122"/>
                <a:sym typeface="+mn-ea"/>
              </a:rPr>
              <a:t>游戏名称：</a:t>
            </a:r>
            <a:r>
              <a:rPr lang="en-US" altLang="zh-CN" sz="2800" dirty="0">
                <a:solidFill>
                  <a:schemeClr val="bg1"/>
                </a:solidFill>
                <a:latin typeface="微软雅黑" panose="020B0503020204020204" charset="-122"/>
                <a:ea typeface="微软雅黑" panose="020B0503020204020204" charset="-122"/>
                <a:sym typeface="+mn-ea"/>
              </a:rPr>
              <a:t>BUBG</a:t>
            </a:r>
            <a:endParaRPr lang="en-US" altLang="zh-CN" sz="2800" dirty="0">
              <a:solidFill>
                <a:schemeClr val="bg1"/>
              </a:solidFill>
              <a:latin typeface="微软雅黑" panose="020B0503020204020204" charset="-122"/>
              <a:ea typeface="微软雅黑" panose="020B0503020204020204" charset="-122"/>
              <a:sym typeface="+mn-ea"/>
            </a:endParaRPr>
          </a:p>
          <a:p>
            <a:pPr algn="l">
              <a:lnSpc>
                <a:spcPct val="130000"/>
              </a:lnSpc>
            </a:pPr>
            <a:endParaRPr lang="en-US" altLang="zh-CN" sz="32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800" dirty="0">
                <a:solidFill>
                  <a:schemeClr val="bg1"/>
                </a:solidFill>
                <a:latin typeface="微软雅黑" panose="020B0503020204020204" charset="-122"/>
                <a:ea typeface="微软雅黑" panose="020B0503020204020204" charset="-122"/>
                <a:sym typeface="+mn-ea"/>
              </a:rPr>
              <a:t>简介：</a:t>
            </a:r>
            <a:r>
              <a:rPr lang="en-US" altLang="zh-CN" sz="2800" dirty="0">
                <a:solidFill>
                  <a:schemeClr val="bg1"/>
                </a:solidFill>
                <a:latin typeface="微软雅黑" panose="020B0503020204020204" charset="-122"/>
                <a:ea typeface="微软雅黑" panose="020B0503020204020204" charset="-122"/>
                <a:sym typeface="+mn-ea"/>
              </a:rPr>
              <a:t>BUBG</a:t>
            </a:r>
            <a:r>
              <a:rPr lang="zh-CN" altLang="en-US" sz="2800" dirty="0">
                <a:solidFill>
                  <a:schemeClr val="bg1"/>
                </a:solidFill>
                <a:latin typeface="微软雅黑" panose="020B0503020204020204" charset="-122"/>
                <a:ea typeface="微软雅黑" panose="020B0503020204020204" charset="-122"/>
                <a:sym typeface="+mn-ea"/>
              </a:rPr>
              <a:t>是一款类似</a:t>
            </a:r>
            <a:r>
              <a:rPr lang="en-US" altLang="zh-CN" sz="2800" dirty="0">
                <a:solidFill>
                  <a:schemeClr val="bg1"/>
                </a:solidFill>
                <a:latin typeface="微软雅黑" panose="020B0503020204020204" charset="-122"/>
                <a:ea typeface="微软雅黑" panose="020B0503020204020204" charset="-122"/>
                <a:sym typeface="+mn-ea"/>
              </a:rPr>
              <a:t>agar.io</a:t>
            </a:r>
            <a:r>
              <a:rPr lang="zh-CN" altLang="en-US" sz="2800" dirty="0">
                <a:solidFill>
                  <a:schemeClr val="bg1"/>
                </a:solidFill>
                <a:latin typeface="微软雅黑" panose="020B0503020204020204" charset="-122"/>
                <a:ea typeface="微软雅黑" panose="020B0503020204020204" charset="-122"/>
                <a:sym typeface="+mn-ea"/>
              </a:rPr>
              <a:t>的一款休闲游戏，玩家将操控一颗小球通过不断吞噬食物和其他小球不断成长变大</a:t>
            </a:r>
            <a:r>
              <a:rPr lang="zh-CN" altLang="en-US" sz="1335" dirty="0">
                <a:sym typeface="+mn-ea"/>
              </a:rPr>
              <a:t>。</a:t>
            </a:r>
            <a:endParaRPr lang="zh-CN" altLang="zh-CN" sz="1335" dirty="0">
              <a:solidFill>
                <a:schemeClr val="bg1"/>
              </a:solidFill>
              <a:latin typeface="微软雅黑" panose="020B0503020204020204" charset="-122"/>
              <a:ea typeface="微软雅黑" panose="020B050302020402020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958850" y="746760"/>
            <a:ext cx="6749415" cy="3072130"/>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5745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02</a:t>
            </a:r>
            <a:endParaRPr kumimoji="1" lang="zh-CN" altLang="en-US" sz="26665" b="1" dirty="0">
              <a:solidFill>
                <a:srgbClr val="FFFFFF"/>
              </a:solidFill>
            </a:endParaRPr>
          </a:p>
        </p:txBody>
      </p:sp>
      <p:sp>
        <p:nvSpPr>
          <p:cNvPr id="8" name="文本框 7"/>
          <p:cNvSpPr txBox="1"/>
          <p:nvPr/>
        </p:nvSpPr>
        <p:spPr>
          <a:xfrm>
            <a:off x="6574861" y="1500898"/>
            <a:ext cx="4346791" cy="4887595"/>
          </a:xfrm>
          <a:prstGeom prst="rect">
            <a:avLst/>
          </a:prstGeom>
          <a:noFill/>
        </p:spPr>
        <p:txBody>
          <a:bodyPr wrap="square" rtlCol="0">
            <a:spAutoFit/>
          </a:bodyPr>
          <a:lstStyle/>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支持图形显示</a:t>
            </a:r>
            <a:endParaRPr lang="zh-CN" altLang="en-US" sz="24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支持鼠标和键盘操作</a:t>
            </a:r>
            <a:endParaRPr lang="zh-CN" altLang="en-US" sz="24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a:t>
            </a:r>
            <a:r>
              <a:rPr lang="en-US" altLang="zh-CN" sz="2400" dirty="0">
                <a:solidFill>
                  <a:schemeClr val="bg1"/>
                </a:solidFill>
                <a:latin typeface="微软雅黑" panose="020B0503020204020204" charset="-122"/>
                <a:ea typeface="微软雅黑" panose="020B0503020204020204" charset="-122"/>
                <a:sym typeface="+mn-ea"/>
              </a:rPr>
              <a:t>agar.io</a:t>
            </a:r>
            <a:r>
              <a:rPr lang="zh-CN" altLang="en-US" sz="2400" dirty="0">
                <a:solidFill>
                  <a:schemeClr val="bg1"/>
                </a:solidFill>
                <a:latin typeface="微软雅黑" panose="020B0503020204020204" charset="-122"/>
                <a:ea typeface="微软雅黑" panose="020B0503020204020204" charset="-122"/>
                <a:sym typeface="+mn-ea"/>
              </a:rPr>
              <a:t>中的分裂操作</a:t>
            </a:r>
            <a:endParaRPr lang="zh-CN" altLang="en-US" sz="24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支持动画</a:t>
            </a:r>
            <a:endParaRPr lang="zh-CN" altLang="en-US" sz="24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实现服务端：支持局域网联机对战，支持多人在同一张地图游戏</a:t>
            </a:r>
            <a:endParaRPr lang="zh-CN" altLang="en-US" sz="24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支持病毒</a:t>
            </a:r>
            <a:endParaRPr lang="zh-CN" altLang="en-US" sz="24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支持聊天</a:t>
            </a:r>
            <a:endParaRPr lang="zh-CN" altLang="en-US" sz="24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服务端可以抵御作弊</a:t>
            </a:r>
            <a:endParaRPr lang="zh-CN" altLang="en-US" sz="2400" dirty="0">
              <a:solidFill>
                <a:schemeClr val="bg1"/>
              </a:solidFill>
              <a:latin typeface="微软雅黑" panose="020B0503020204020204" charset="-122"/>
              <a:ea typeface="微软雅黑" panose="020B0503020204020204" charset="-122"/>
              <a:sym typeface="+mn-ea"/>
            </a:endParaRPr>
          </a:p>
        </p:txBody>
      </p:sp>
      <p:sp>
        <p:nvSpPr>
          <p:cNvPr id="2" name="文本框 1"/>
          <p:cNvSpPr txBox="1"/>
          <p:nvPr/>
        </p:nvSpPr>
        <p:spPr>
          <a:xfrm>
            <a:off x="6181090" y="426720"/>
            <a:ext cx="3635375" cy="922020"/>
          </a:xfrm>
          <a:prstGeom prst="rect">
            <a:avLst/>
          </a:prstGeom>
          <a:noFill/>
        </p:spPr>
        <p:txBody>
          <a:bodyPr wrap="square" rtlCol="0">
            <a:spAutoFit/>
          </a:bodyPr>
          <a:p>
            <a:r>
              <a:rPr lang="zh-CN" altLang="en-US" sz="5400">
                <a:solidFill>
                  <a:schemeClr val="bg1"/>
                </a:solidFill>
              </a:rPr>
              <a:t>实现功能</a:t>
            </a:r>
            <a:endParaRPr lang="zh-CN" altLang="en-US" sz="5400">
              <a:solidFill>
                <a:schemeClr val="bg1"/>
              </a:solidFill>
            </a:endParaRPr>
          </a:p>
        </p:txBody>
      </p:sp>
      <p:sp>
        <p:nvSpPr>
          <p:cNvPr id="4" name="椭圆 3"/>
          <p:cNvSpPr/>
          <p:nvPr/>
        </p:nvSpPr>
        <p:spPr>
          <a:xfrm>
            <a:off x="6373495" y="17932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6373495" y="22250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6373495" y="270700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6373495" y="321754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6373495" y="371919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6373495" y="414020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3495" y="462216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6373495" y="510603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6373495" y="551815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6373495" y="60223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069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03</a:t>
            </a:r>
            <a:endParaRPr kumimoji="1" lang="zh-CN" altLang="en-US" sz="26665" b="1" dirty="0">
              <a:solidFill>
                <a:srgbClr val="FFFFFF"/>
              </a:solidFill>
            </a:endParaRPr>
          </a:p>
        </p:txBody>
      </p:sp>
      <p:sp>
        <p:nvSpPr>
          <p:cNvPr id="7" name="文本框 6"/>
          <p:cNvSpPr txBox="1"/>
          <p:nvPr/>
        </p:nvSpPr>
        <p:spPr>
          <a:xfrm>
            <a:off x="8070501" y="688875"/>
            <a:ext cx="289560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具体设计</a:t>
            </a:r>
            <a:endParaRPr kumimoji="1" lang="zh-CN" altLang="en-US" sz="5335" b="1" dirty="0">
              <a:solidFill>
                <a:schemeClr val="bg1"/>
              </a:solidFill>
              <a:latin typeface="微软雅黑" panose="020B0503020204020204" charset="-122"/>
              <a:ea typeface="微软雅黑" panose="020B0503020204020204" charset="-122"/>
              <a:cs typeface="Arial" panose="020B0604020202020204"/>
            </a:endParaRPr>
          </a:p>
        </p:txBody>
      </p:sp>
      <p:sp>
        <p:nvSpPr>
          <p:cNvPr id="8" name="文本框 7"/>
          <p:cNvSpPr txBox="1"/>
          <p:nvPr/>
        </p:nvSpPr>
        <p:spPr>
          <a:xfrm>
            <a:off x="6842196" y="2107323"/>
            <a:ext cx="4346791" cy="3157855"/>
          </a:xfrm>
          <a:prstGeom prst="rect">
            <a:avLst/>
          </a:prstGeom>
          <a:noFill/>
        </p:spPr>
        <p:txBody>
          <a:bodyPr wrap="square" rtlCol="0">
            <a:spAutoFit/>
          </a:bodyPr>
          <a:lstStyle/>
          <a:p>
            <a:pPr algn="l">
              <a:lnSpc>
                <a:spcPct val="130000"/>
              </a:lnSpc>
            </a:pPr>
            <a:r>
              <a:rPr lang="zh-CN" altLang="zh-CN" sz="2800" dirty="0">
                <a:solidFill>
                  <a:schemeClr val="bg1"/>
                </a:solidFill>
                <a:latin typeface="微软雅黑" panose="020B0503020204020204" charset="-122"/>
                <a:ea typeface="微软雅黑" panose="020B0503020204020204" charset="-122"/>
              </a:rPr>
              <a:t>本地部分</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endParaRPr lang="zh-CN" altLang="en-US" sz="2800" dirty="0">
              <a:solidFill>
                <a:schemeClr val="bg1"/>
              </a:solidFill>
              <a:latin typeface="微软雅黑" panose="020B0503020204020204" charset="-122"/>
              <a:ea typeface="微软雅黑" panose="020B0503020204020204" charset="-122"/>
            </a:endParaRPr>
          </a:p>
          <a:p>
            <a:pPr algn="l">
              <a:lnSpc>
                <a:spcPct val="130000"/>
              </a:lnSpc>
            </a:pPr>
            <a:r>
              <a:rPr lang="zh-CN" altLang="en-US" sz="2800" dirty="0">
                <a:solidFill>
                  <a:schemeClr val="bg1"/>
                </a:solidFill>
                <a:latin typeface="微软雅黑" panose="020B0503020204020204" charset="-122"/>
                <a:ea typeface="微软雅黑" panose="020B0503020204020204" charset="-122"/>
              </a:rPr>
              <a:t>网络部分</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endParaRPr lang="zh-CN" altLang="en-US" sz="2800" dirty="0">
              <a:solidFill>
                <a:schemeClr val="bg1"/>
              </a:solidFill>
              <a:latin typeface="微软雅黑" panose="020B0503020204020204" charset="-122"/>
              <a:ea typeface="微软雅黑" panose="020B0503020204020204" charset="-122"/>
            </a:endParaRPr>
          </a:p>
          <a:p>
            <a:pPr algn="l">
              <a:lnSpc>
                <a:spcPct val="130000"/>
              </a:lnSpc>
            </a:pPr>
            <a:r>
              <a:rPr lang="en-US" altLang="zh-CN" sz="2800" dirty="0">
                <a:solidFill>
                  <a:schemeClr val="bg1"/>
                </a:solidFill>
                <a:latin typeface="微软雅黑" panose="020B0503020204020204" charset="-122"/>
                <a:ea typeface="微软雅黑" panose="020B0503020204020204" charset="-122"/>
              </a:rPr>
              <a:t>Server  Client</a:t>
            </a:r>
            <a:endParaRPr lang="en-US" altLang="zh-CN" sz="2800" dirty="0">
              <a:solidFill>
                <a:schemeClr val="bg1"/>
              </a:solidFill>
              <a:latin typeface="微软雅黑" panose="020B0503020204020204" charset="-122"/>
              <a:ea typeface="微软雅黑" panose="020B0503020204020204" charset="-122"/>
            </a:endParaRPr>
          </a:p>
          <a:p>
            <a:pPr algn="l">
              <a:lnSpc>
                <a:spcPct val="130000"/>
              </a:lnSpc>
            </a:pPr>
            <a:r>
              <a:rPr lang="zh-CN" altLang="zh-CN" sz="2800" dirty="0">
                <a:solidFill>
                  <a:schemeClr val="bg1"/>
                </a:solidFill>
                <a:latin typeface="微软雅黑" panose="020B0503020204020204" charset="-122"/>
                <a:ea typeface="微软雅黑" panose="020B0503020204020204" charset="-122"/>
              </a:rPr>
              <a:t>网络部分数据传输</a:t>
            </a:r>
            <a:endParaRPr lang="zh-CN" altLang="zh-CN" sz="2800" dirty="0">
              <a:solidFill>
                <a:schemeClr val="bg1"/>
              </a:solidFill>
              <a:latin typeface="微软雅黑" panose="020B0503020204020204" charset="-122"/>
              <a:ea typeface="微软雅黑" panose="020B0503020204020204" charset="-122"/>
            </a:endParaRPr>
          </a:p>
          <a:p>
            <a:pPr algn="l">
              <a:lnSpc>
                <a:spcPct val="130000"/>
              </a:lnSpc>
            </a:pPr>
            <a:r>
              <a:rPr lang="zh-CN" altLang="zh-CN" sz="2800" dirty="0">
                <a:solidFill>
                  <a:schemeClr val="bg1"/>
                </a:solidFill>
                <a:latin typeface="微软雅黑" panose="020B0503020204020204" charset="-122"/>
                <a:ea typeface="微软雅黑" panose="020B0503020204020204" charset="-122"/>
              </a:rPr>
              <a:t>场景</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endParaRPr lang="zh-CN" altLang="en-US" sz="2800" dirty="0">
              <a:solidFill>
                <a:schemeClr val="bg1"/>
              </a:solidFill>
              <a:latin typeface="微软雅黑" panose="020B0503020204020204" charset="-122"/>
              <a:ea typeface="微软雅黑" panose="020B0503020204020204" charset="-122"/>
            </a:endParaRPr>
          </a:p>
          <a:p>
            <a:pPr algn="l">
              <a:lnSpc>
                <a:spcPct val="130000"/>
              </a:lnSpc>
            </a:pPr>
            <a:endParaRPr lang="zh-CN" altLang="en-US" sz="1335" dirty="0">
              <a:solidFill>
                <a:schemeClr val="bg1"/>
              </a:solidFill>
              <a:latin typeface="微软雅黑" panose="020B0503020204020204" charset="-122"/>
              <a:ea typeface="微软雅黑" panose="020B0503020204020204" charset="-122"/>
            </a:endParaRPr>
          </a:p>
        </p:txBody>
      </p:sp>
      <p:sp>
        <p:nvSpPr>
          <p:cNvPr id="4" name="椭圆 3"/>
          <p:cNvSpPr/>
          <p:nvPr/>
        </p:nvSpPr>
        <p:spPr>
          <a:xfrm>
            <a:off x="6625590" y="241744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椭圆 1"/>
          <p:cNvSpPr/>
          <p:nvPr/>
        </p:nvSpPr>
        <p:spPr>
          <a:xfrm>
            <a:off x="6625590" y="464883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6625590" y="299275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6625590" y="356552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6625590" y="406717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207645" y="296545"/>
            <a:ext cx="3715385" cy="97091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52400" y="520700"/>
            <a:ext cx="3830955" cy="521970"/>
          </a:xfrm>
          <a:prstGeom prst="rect">
            <a:avLst/>
          </a:prstGeom>
          <a:noFill/>
        </p:spPr>
        <p:txBody>
          <a:bodyPr wrap="square" rtlCol="0">
            <a:spAutoFit/>
          </a:bodyPr>
          <a:p>
            <a:r>
              <a:rPr lang="zh-CN" altLang="en-US" sz="2800">
                <a:solidFill>
                  <a:schemeClr val="bg1"/>
                </a:solidFill>
                <a:latin typeface="微软雅黑" panose="020B0503020204020204" charset="-122"/>
                <a:ea typeface="微软雅黑" panose="020B0503020204020204" charset="-122"/>
              </a:rPr>
              <a:t>本地部分</a:t>
            </a:r>
            <a:r>
              <a:rPr lang="en-US" altLang="zh-CN" sz="2800">
                <a:solidFill>
                  <a:schemeClr val="bg1"/>
                </a:solidFill>
                <a:latin typeface="微软雅黑" panose="020B0503020204020204" charset="-122"/>
                <a:ea typeface="微软雅黑" panose="020B0503020204020204" charset="-122"/>
              </a:rPr>
              <a:t>Class</a:t>
            </a:r>
            <a:r>
              <a:rPr lang="zh-CN" altLang="en-US" sz="2800">
                <a:solidFill>
                  <a:schemeClr val="bg1"/>
                </a:solidFill>
                <a:latin typeface="微软雅黑" panose="020B0503020204020204" charset="-122"/>
                <a:ea typeface="微软雅黑" panose="020B0503020204020204" charset="-122"/>
              </a:rPr>
              <a:t>设计</a:t>
            </a:r>
            <a:endParaRPr lang="zh-CN" altLang="en-US" sz="2800">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6692900" y="760095"/>
            <a:ext cx="3074035" cy="645160"/>
          </a:xfrm>
          <a:prstGeom prst="rect">
            <a:avLst/>
          </a:prstGeom>
          <a:noFill/>
        </p:spPr>
        <p:txBody>
          <a:bodyPr wrap="square" rtlCol="0">
            <a:spAutoFit/>
          </a:bodyPr>
          <a:p>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a:solidFill>
                  <a:schemeClr val="bg1"/>
                </a:solidFill>
                <a:latin typeface="微软雅黑" panose="020B0503020204020204" charset="-122"/>
                <a:ea typeface="微软雅黑" panose="020B0503020204020204" charset="-122"/>
                <a:sym typeface="+mn-ea"/>
              </a:rPr>
              <a:t>cocos2d::Sprite</a:t>
            </a:r>
            <a:r>
              <a:rPr lang="zh-CN" altLang="en-US" dirty="0">
                <a:solidFill>
                  <a:schemeClr val="bg1"/>
                </a:solidFill>
                <a:latin typeface="微软雅黑" panose="020B0503020204020204" charset="-122"/>
                <a:ea typeface="微软雅黑" panose="020B0503020204020204" charset="-122"/>
                <a:sym typeface="+mn-ea"/>
              </a:rPr>
              <a:t>类，作为所有球的基类</a:t>
            </a:r>
            <a:endParaRPr lang="zh-CN" altLang="en-US"/>
          </a:p>
        </p:txBody>
      </p:sp>
      <p:cxnSp>
        <p:nvCxnSpPr>
          <p:cNvPr id="16" name="直接连接符 3"/>
          <p:cNvCxnSpPr/>
          <p:nvPr/>
        </p:nvCxnSpPr>
        <p:spPr>
          <a:xfrm>
            <a:off x="5673090" y="1761490"/>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弧形 22"/>
          <p:cNvSpPr/>
          <p:nvPr/>
        </p:nvSpPr>
        <p:spPr>
          <a:xfrm>
            <a:off x="7919135" y="2200615"/>
            <a:ext cx="867003" cy="867003"/>
          </a:xfrm>
          <a:prstGeom prst="arc">
            <a:avLst/>
          </a:pr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lIns="91439" tIns="45719" rIns="91439" bIns="45719"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21" name="椭圆 20"/>
          <p:cNvSpPr/>
          <p:nvPr/>
        </p:nvSpPr>
        <p:spPr>
          <a:xfrm>
            <a:off x="4996180" y="318770"/>
            <a:ext cx="1353820" cy="137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弧形 22"/>
          <p:cNvSpPr/>
          <p:nvPr/>
        </p:nvSpPr>
        <p:spPr>
          <a:xfrm rot="16200000">
            <a:off x="2740710" y="2174580"/>
            <a:ext cx="867003" cy="867003"/>
          </a:xfrm>
          <a:prstGeom prst="arc">
            <a:avLst/>
          </a:pr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lIns="91439" tIns="45719" rIns="91439" bIns="45719"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cxnSp>
        <p:nvCxnSpPr>
          <p:cNvPr id="19" name="直接连接符 19"/>
          <p:cNvCxnSpPr/>
          <p:nvPr/>
        </p:nvCxnSpPr>
        <p:spPr>
          <a:xfrm flipH="1" flipV="1">
            <a:off x="3180715" y="2174875"/>
            <a:ext cx="5222240" cy="26035"/>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903470" y="248920"/>
            <a:ext cx="1539240" cy="1512570"/>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13" name="文本框 12"/>
          <p:cNvSpPr txBox="1"/>
          <p:nvPr/>
        </p:nvSpPr>
        <p:spPr>
          <a:xfrm>
            <a:off x="4975225" y="775335"/>
            <a:ext cx="1467485" cy="460375"/>
          </a:xfrm>
          <a:prstGeom prst="rect">
            <a:avLst/>
          </a:prstGeom>
          <a:noFill/>
        </p:spPr>
        <p:txBody>
          <a:bodyPr wrap="square" rtlCol="0">
            <a:spAutoFit/>
          </a:bodyPr>
          <a:p>
            <a:r>
              <a:rPr lang="en-US" altLang="zh-CN" sz="2400">
                <a:solidFill>
                  <a:schemeClr val="bg1"/>
                </a:solidFill>
                <a:latin typeface="微软雅黑" panose="020B0503020204020204" charset="-122"/>
                <a:ea typeface="微软雅黑" panose="020B0503020204020204" charset="-122"/>
              </a:rPr>
              <a:t>BaseBall</a:t>
            </a:r>
            <a:endParaRPr lang="en-US" altLang="zh-CN" sz="2400">
              <a:solidFill>
                <a:schemeClr val="bg1"/>
              </a:solidFill>
              <a:latin typeface="微软雅黑" panose="020B0503020204020204" charset="-122"/>
              <a:ea typeface="微软雅黑" panose="020B0503020204020204" charset="-122"/>
            </a:endParaRPr>
          </a:p>
        </p:txBody>
      </p:sp>
      <p:grpSp>
        <p:nvGrpSpPr>
          <p:cNvPr id="31" name="组合 30"/>
          <p:cNvGrpSpPr/>
          <p:nvPr/>
        </p:nvGrpSpPr>
        <p:grpSpPr>
          <a:xfrm>
            <a:off x="2052955" y="2626360"/>
            <a:ext cx="1356360" cy="1356360"/>
            <a:chOff x="3387" y="4332"/>
            <a:chExt cx="2136" cy="2136"/>
          </a:xfrm>
        </p:grpSpPr>
        <p:sp>
          <p:nvSpPr>
            <p:cNvPr id="12" name="椭圆 11"/>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23" name="椭圆 22"/>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0" name="文本框 29"/>
          <p:cNvSpPr txBox="1"/>
          <p:nvPr/>
        </p:nvSpPr>
        <p:spPr>
          <a:xfrm>
            <a:off x="2095500" y="3074670"/>
            <a:ext cx="1271270" cy="460375"/>
          </a:xfrm>
          <a:prstGeom prst="rect">
            <a:avLst/>
          </a:prstGeom>
          <a:noFill/>
        </p:spPr>
        <p:txBody>
          <a:bodyPr wrap="square" rtlCol="0">
            <a:spAutoFit/>
          </a:bodyPr>
          <a:p>
            <a:r>
              <a:rPr lang="en-US" altLang="zh-CN" sz="2400">
                <a:solidFill>
                  <a:schemeClr val="bg1"/>
                </a:solidFill>
                <a:latin typeface="微软雅黑" panose="020B0503020204020204" charset="-122"/>
                <a:ea typeface="微软雅黑" panose="020B0503020204020204" charset="-122"/>
              </a:rPr>
              <a:t>FooBall</a:t>
            </a:r>
            <a:endParaRPr lang="en-US" altLang="zh-CN" sz="2400">
              <a:solidFill>
                <a:schemeClr val="bg1"/>
              </a:solidFill>
              <a:latin typeface="微软雅黑" panose="020B0503020204020204" charset="-122"/>
              <a:ea typeface="微软雅黑" panose="020B0503020204020204" charset="-122"/>
            </a:endParaRPr>
          </a:p>
        </p:txBody>
      </p:sp>
      <p:grpSp>
        <p:nvGrpSpPr>
          <p:cNvPr id="32" name="组合 31"/>
          <p:cNvGrpSpPr/>
          <p:nvPr/>
        </p:nvGrpSpPr>
        <p:grpSpPr>
          <a:xfrm>
            <a:off x="4996180" y="2673350"/>
            <a:ext cx="1356360" cy="1356360"/>
            <a:chOff x="3387" y="4332"/>
            <a:chExt cx="2136" cy="2136"/>
          </a:xfrm>
        </p:grpSpPr>
        <p:sp>
          <p:nvSpPr>
            <p:cNvPr id="33" name="椭圆 32"/>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34" name="椭圆 33"/>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5" name="组合 34"/>
          <p:cNvGrpSpPr/>
          <p:nvPr/>
        </p:nvGrpSpPr>
        <p:grpSpPr>
          <a:xfrm>
            <a:off x="8130540" y="2644140"/>
            <a:ext cx="1356360" cy="1356360"/>
            <a:chOff x="3387" y="4332"/>
            <a:chExt cx="2136" cy="2136"/>
          </a:xfrm>
        </p:grpSpPr>
        <p:sp>
          <p:nvSpPr>
            <p:cNvPr id="36" name="椭圆 35"/>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37" name="椭圆 36"/>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38" name="直接连接符 3"/>
          <p:cNvCxnSpPr/>
          <p:nvPr/>
        </p:nvCxnSpPr>
        <p:spPr>
          <a:xfrm>
            <a:off x="5673090" y="2174875"/>
            <a:ext cx="0" cy="469265"/>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071110" y="3012440"/>
            <a:ext cx="1316355" cy="829945"/>
          </a:xfrm>
          <a:prstGeom prst="rect">
            <a:avLst/>
          </a:prstGeom>
          <a:noFill/>
        </p:spPr>
        <p:txBody>
          <a:bodyPr wrap="square" rtlCol="0">
            <a:spAutoFit/>
          </a:bodyPr>
          <a:p>
            <a:r>
              <a:rPr lang="en-US" altLang="zh-CN" sz="2400">
                <a:solidFill>
                  <a:schemeClr val="bg1"/>
                </a:solidFill>
                <a:latin typeface="微软雅黑" panose="020B0503020204020204" charset="-122"/>
                <a:ea typeface="微软雅黑" panose="020B0503020204020204" charset="-122"/>
              </a:rPr>
              <a:t>ControledBall</a:t>
            </a:r>
            <a:endParaRPr lang="en-US" altLang="zh-CN" sz="2400">
              <a:solidFill>
                <a:schemeClr val="bg1"/>
              </a:solidFill>
              <a:latin typeface="微软雅黑" panose="020B0503020204020204" charset="-122"/>
              <a:ea typeface="微软雅黑" panose="020B0503020204020204" charset="-122"/>
            </a:endParaRPr>
          </a:p>
        </p:txBody>
      </p:sp>
      <p:sp>
        <p:nvSpPr>
          <p:cNvPr id="40" name="文本框 39"/>
          <p:cNvSpPr txBox="1"/>
          <p:nvPr/>
        </p:nvSpPr>
        <p:spPr>
          <a:xfrm>
            <a:off x="8173085" y="3105785"/>
            <a:ext cx="1271270" cy="398780"/>
          </a:xfrm>
          <a:prstGeom prst="rect">
            <a:avLst/>
          </a:prstGeom>
          <a:noFill/>
        </p:spPr>
        <p:txBody>
          <a:bodyPr wrap="square" rtlCol="0">
            <a:spAutoFit/>
          </a:bodyPr>
          <a:p>
            <a:r>
              <a:rPr lang="en-US" altLang="zh-CN" sz="2000">
                <a:solidFill>
                  <a:schemeClr val="bg1"/>
                </a:solidFill>
                <a:latin typeface="微软雅黑" panose="020B0503020204020204" charset="-122"/>
                <a:ea typeface="微软雅黑" panose="020B0503020204020204" charset="-122"/>
              </a:rPr>
              <a:t>VirusBall</a:t>
            </a:r>
            <a:endParaRPr lang="en-US" altLang="zh-CN" sz="2000">
              <a:solidFill>
                <a:schemeClr val="bg1"/>
              </a:solidFill>
              <a:latin typeface="微软雅黑" panose="020B0503020204020204" charset="-122"/>
              <a:ea typeface="微软雅黑" panose="020B0503020204020204" charset="-122"/>
            </a:endParaRPr>
          </a:p>
        </p:txBody>
      </p:sp>
      <p:sp>
        <p:nvSpPr>
          <p:cNvPr id="42" name="文本框 41"/>
          <p:cNvSpPr txBox="1"/>
          <p:nvPr/>
        </p:nvSpPr>
        <p:spPr>
          <a:xfrm>
            <a:off x="236855" y="2644140"/>
            <a:ext cx="1738630" cy="1322070"/>
          </a:xfrm>
          <a:prstGeom prst="rect">
            <a:avLst/>
          </a:prstGeom>
          <a:noFill/>
        </p:spPr>
        <p:txBody>
          <a:bodyPr wrap="square" rtlCol="0">
            <a:spAutoFit/>
          </a:bodyPr>
          <a:p>
            <a:r>
              <a:rPr lang="zh-CN" altLang="en-US" sz="2000" dirty="0">
                <a:solidFill>
                  <a:schemeClr val="bg1"/>
                </a:solidFill>
                <a:latin typeface="微软雅黑" panose="020B0503020204020204" charset="-122"/>
                <a:ea typeface="微软雅黑" panose="020B0503020204020204" charset="-122"/>
                <a:sym typeface="+mn-ea"/>
              </a:rPr>
              <a:t>继承自</a:t>
            </a:r>
            <a:r>
              <a:rPr lang="en-US" altLang="zh-CN" sz="2000" dirty="0" err="1">
                <a:solidFill>
                  <a:schemeClr val="bg1"/>
                </a:solidFill>
                <a:latin typeface="微软雅黑" panose="020B0503020204020204" charset="-122"/>
                <a:ea typeface="微软雅黑" panose="020B0503020204020204" charset="-122"/>
                <a:sym typeface="+mn-ea"/>
              </a:rPr>
              <a:t>BaseBall</a:t>
            </a:r>
            <a:r>
              <a:rPr lang="zh-CN" altLang="en-US" sz="2000" dirty="0">
                <a:solidFill>
                  <a:schemeClr val="bg1"/>
                </a:solidFill>
                <a:latin typeface="微软雅黑" panose="020B0503020204020204" charset="-122"/>
                <a:ea typeface="微软雅黑" panose="020B0503020204020204" charset="-122"/>
                <a:sym typeface="+mn-ea"/>
              </a:rPr>
              <a:t>类，游戏中的食物单元</a:t>
            </a:r>
            <a:endParaRPr lang="zh-CN" altLang="en-US" sz="2000" dirty="0">
              <a:solidFill>
                <a:schemeClr val="bg1"/>
              </a:solidFill>
              <a:latin typeface="微软雅黑" panose="020B0503020204020204" charset="-122"/>
              <a:ea typeface="微软雅黑" panose="020B0503020204020204" charset="-122"/>
              <a:sym typeface="+mn-ea"/>
            </a:endParaRPr>
          </a:p>
        </p:txBody>
      </p:sp>
      <p:sp>
        <p:nvSpPr>
          <p:cNvPr id="43" name="文本框 42"/>
          <p:cNvSpPr txBox="1"/>
          <p:nvPr/>
        </p:nvSpPr>
        <p:spPr>
          <a:xfrm>
            <a:off x="6477000" y="2828290"/>
            <a:ext cx="1442085" cy="1198880"/>
          </a:xfrm>
          <a:prstGeom prst="rect">
            <a:avLst/>
          </a:prstGeom>
          <a:noFill/>
        </p:spPr>
        <p:txBody>
          <a:bodyPr wrap="square" rtlCol="0">
            <a:spAutoFit/>
          </a:bodyPr>
          <a:p>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err="1">
                <a:solidFill>
                  <a:schemeClr val="bg1"/>
                </a:solidFill>
                <a:latin typeface="微软雅黑" panose="020B0503020204020204" charset="-122"/>
                <a:ea typeface="微软雅黑" panose="020B0503020204020204" charset="-122"/>
                <a:sym typeface="+mn-ea"/>
              </a:rPr>
              <a:t>BaseBall</a:t>
            </a:r>
            <a:r>
              <a:rPr lang="zh-CN" altLang="en-US" dirty="0">
                <a:solidFill>
                  <a:schemeClr val="bg1"/>
                </a:solidFill>
                <a:latin typeface="微软雅黑" panose="020B0503020204020204" charset="-122"/>
                <a:ea typeface="微软雅黑" panose="020B0503020204020204" charset="-122"/>
                <a:sym typeface="+mn-ea"/>
              </a:rPr>
              <a:t>类，作为玩家操控的小球</a:t>
            </a:r>
            <a:endParaRPr lang="zh-CN" altLang="en-US"/>
          </a:p>
        </p:txBody>
      </p:sp>
      <p:sp>
        <p:nvSpPr>
          <p:cNvPr id="44" name="文本框 43"/>
          <p:cNvSpPr txBox="1"/>
          <p:nvPr/>
        </p:nvSpPr>
        <p:spPr>
          <a:xfrm>
            <a:off x="9700895" y="2471420"/>
            <a:ext cx="1764665" cy="1529715"/>
          </a:xfrm>
          <a:prstGeom prst="rect">
            <a:avLst/>
          </a:prstGeom>
          <a:noFill/>
        </p:spPr>
        <p:txBody>
          <a:bodyPr wrap="square" rtlCol="0">
            <a:spAutoFit/>
          </a:bodyPr>
          <a:p>
            <a:pPr>
              <a:lnSpc>
                <a:spcPct val="130000"/>
              </a:lnSpc>
            </a:pPr>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err="1">
                <a:solidFill>
                  <a:schemeClr val="bg1"/>
                </a:solidFill>
                <a:latin typeface="微软雅黑" panose="020B0503020204020204" charset="-122"/>
                <a:ea typeface="微软雅黑" panose="020B0503020204020204" charset="-122"/>
                <a:sym typeface="+mn-ea"/>
              </a:rPr>
              <a:t>BassBall</a:t>
            </a:r>
            <a:r>
              <a:rPr lang="zh-CN" altLang="en-US" dirty="0">
                <a:solidFill>
                  <a:schemeClr val="bg1"/>
                </a:solidFill>
                <a:latin typeface="微软雅黑" panose="020B0503020204020204" charset="-122"/>
                <a:ea typeface="微软雅黑" panose="020B0503020204020204" charset="-122"/>
                <a:sym typeface="+mn-ea"/>
              </a:rPr>
              <a:t>类，可以使</a:t>
            </a:r>
            <a:r>
              <a:rPr lang="en-US" altLang="zh-CN" dirty="0" err="1">
                <a:solidFill>
                  <a:schemeClr val="bg1"/>
                </a:solidFill>
                <a:latin typeface="微软雅黑" panose="020B0503020204020204" charset="-122"/>
                <a:ea typeface="微软雅黑" panose="020B0503020204020204" charset="-122"/>
                <a:sym typeface="+mn-ea"/>
              </a:rPr>
              <a:t>ControledBall</a:t>
            </a:r>
            <a:r>
              <a:rPr lang="zh-CN" altLang="en-US" dirty="0">
                <a:solidFill>
                  <a:schemeClr val="bg1"/>
                </a:solidFill>
                <a:latin typeface="微软雅黑" panose="020B0503020204020204" charset="-122"/>
                <a:ea typeface="微软雅黑" panose="020B0503020204020204" charset="-122"/>
                <a:sym typeface="+mn-ea"/>
              </a:rPr>
              <a:t>分裂</a:t>
            </a:r>
            <a:endParaRPr lang="zh-CN" altLang="en-US"/>
          </a:p>
        </p:txBody>
      </p:sp>
      <p:cxnSp>
        <p:nvCxnSpPr>
          <p:cNvPr id="45" name="直接连接符 3"/>
          <p:cNvCxnSpPr/>
          <p:nvPr/>
        </p:nvCxnSpPr>
        <p:spPr>
          <a:xfrm>
            <a:off x="2740660" y="4001135"/>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2062480" y="4388485"/>
            <a:ext cx="1356360" cy="1356360"/>
            <a:chOff x="3387" y="4332"/>
            <a:chExt cx="2136" cy="2136"/>
          </a:xfrm>
        </p:grpSpPr>
        <p:sp>
          <p:nvSpPr>
            <p:cNvPr id="47" name="椭圆 46"/>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48" name="椭圆 47"/>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0" name="文本框 49"/>
          <p:cNvSpPr txBox="1"/>
          <p:nvPr/>
        </p:nvSpPr>
        <p:spPr>
          <a:xfrm>
            <a:off x="2138045" y="4700905"/>
            <a:ext cx="1273175" cy="706755"/>
          </a:xfrm>
          <a:prstGeom prst="rect">
            <a:avLst/>
          </a:prstGeom>
          <a:noFill/>
        </p:spPr>
        <p:txBody>
          <a:bodyPr wrap="square" rtlCol="0">
            <a:spAutoFit/>
          </a:bodyPr>
          <a:p>
            <a:r>
              <a:rPr lang="en-US" altLang="zh-CN" sz="2000" dirty="0" err="1">
                <a:solidFill>
                  <a:schemeClr val="bg1"/>
                </a:solidFill>
                <a:latin typeface="微软雅黑" panose="020B0503020204020204" charset="-122"/>
                <a:ea typeface="微软雅黑" panose="020B0503020204020204" charset="-122"/>
                <a:sym typeface="+mn-ea"/>
              </a:rPr>
              <a:t>FoodBallManager</a:t>
            </a:r>
            <a:endParaRPr lang="en-US" altLang="zh-CN" sz="2000" dirty="0" err="1">
              <a:solidFill>
                <a:schemeClr val="bg1"/>
              </a:solidFill>
              <a:latin typeface="微软雅黑" panose="020B0503020204020204" charset="-122"/>
              <a:ea typeface="微软雅黑" panose="020B0503020204020204" charset="-122"/>
              <a:sym typeface="+mn-ea"/>
            </a:endParaRPr>
          </a:p>
        </p:txBody>
      </p:sp>
      <p:sp>
        <p:nvSpPr>
          <p:cNvPr id="51" name="文本框 50"/>
          <p:cNvSpPr txBox="1"/>
          <p:nvPr/>
        </p:nvSpPr>
        <p:spPr>
          <a:xfrm>
            <a:off x="965835" y="5910580"/>
            <a:ext cx="3094990" cy="706755"/>
          </a:xfrm>
          <a:prstGeom prst="rect">
            <a:avLst/>
          </a:prstGeom>
          <a:noFill/>
        </p:spPr>
        <p:txBody>
          <a:bodyPr wrap="square" rtlCol="0">
            <a:spAutoFit/>
          </a:bodyPr>
          <a:p>
            <a:r>
              <a:rPr lang="zh-CN" altLang="en-US" sz="2000" dirty="0">
                <a:solidFill>
                  <a:schemeClr val="bg1"/>
                </a:solidFill>
                <a:latin typeface="微软雅黑" panose="020B0503020204020204" charset="-122"/>
                <a:ea typeface="微软雅黑" panose="020B0503020204020204" charset="-122"/>
                <a:sym typeface="+mn-ea"/>
              </a:rPr>
              <a:t>对游戏中的</a:t>
            </a:r>
            <a:r>
              <a:rPr lang="en-US" altLang="zh-CN" sz="2000" dirty="0" err="1">
                <a:solidFill>
                  <a:schemeClr val="bg1"/>
                </a:solidFill>
                <a:latin typeface="微软雅黑" panose="020B0503020204020204" charset="-122"/>
                <a:ea typeface="微软雅黑" panose="020B0503020204020204" charset="-122"/>
                <a:sym typeface="+mn-ea"/>
              </a:rPr>
              <a:t>FoodBall</a:t>
            </a:r>
            <a:r>
              <a:rPr lang="zh-CN" altLang="en-US" sz="2000" dirty="0">
                <a:solidFill>
                  <a:schemeClr val="bg1"/>
                </a:solidFill>
                <a:latin typeface="微软雅黑" panose="020B0503020204020204" charset="-122"/>
                <a:ea typeface="微软雅黑" panose="020B0503020204020204" charset="-122"/>
                <a:sym typeface="+mn-ea"/>
              </a:rPr>
              <a:t>进行管理</a:t>
            </a:r>
            <a:endParaRPr lang="zh-CN" altLang="en-US" sz="2000" dirty="0">
              <a:solidFill>
                <a:schemeClr val="bg1"/>
              </a:solidFill>
              <a:latin typeface="微软雅黑" panose="020B0503020204020204" charset="-122"/>
              <a:ea typeface="微软雅黑" panose="020B0503020204020204" charset="-122"/>
              <a:sym typeface="+mn-ea"/>
            </a:endParaRPr>
          </a:p>
        </p:txBody>
      </p:sp>
      <p:grpSp>
        <p:nvGrpSpPr>
          <p:cNvPr id="57" name="组合 56"/>
          <p:cNvGrpSpPr/>
          <p:nvPr/>
        </p:nvGrpSpPr>
        <p:grpSpPr>
          <a:xfrm>
            <a:off x="7919085" y="4700905"/>
            <a:ext cx="1447800" cy="1356360"/>
            <a:chOff x="15702" y="1098"/>
            <a:chExt cx="2280" cy="2136"/>
          </a:xfrm>
        </p:grpSpPr>
        <p:grpSp>
          <p:nvGrpSpPr>
            <p:cNvPr id="53" name="组合 52"/>
            <p:cNvGrpSpPr/>
            <p:nvPr/>
          </p:nvGrpSpPr>
          <p:grpSpPr>
            <a:xfrm>
              <a:off x="15702" y="1098"/>
              <a:ext cx="2136" cy="2136"/>
              <a:chOff x="3387" y="4332"/>
              <a:chExt cx="2136" cy="2136"/>
            </a:xfrm>
          </p:grpSpPr>
          <p:sp>
            <p:nvSpPr>
              <p:cNvPr id="54" name="椭圆 53"/>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55" name="椭圆 54"/>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6" name="文本框 55"/>
            <p:cNvSpPr txBox="1"/>
            <p:nvPr/>
          </p:nvSpPr>
          <p:spPr>
            <a:xfrm>
              <a:off x="15836" y="1642"/>
              <a:ext cx="2147" cy="1113"/>
            </a:xfrm>
            <a:prstGeom prst="rect">
              <a:avLst/>
            </a:prstGeom>
            <a:noFill/>
          </p:spPr>
          <p:txBody>
            <a:bodyPr wrap="square" rtlCol="0">
              <a:spAutoFit/>
            </a:bodyPr>
            <a:p>
              <a:r>
                <a:rPr lang="en-US" altLang="zh-CN" sz="2000" dirty="0" err="1">
                  <a:solidFill>
                    <a:schemeClr val="bg1"/>
                  </a:solidFill>
                  <a:latin typeface="微软雅黑" panose="020B0503020204020204" charset="-122"/>
                  <a:ea typeface="微软雅黑" panose="020B0503020204020204" charset="-122"/>
                  <a:sym typeface="+mn-ea"/>
                </a:rPr>
                <a:t>LocalControler</a:t>
              </a:r>
              <a:endParaRPr lang="en-US" altLang="zh-CN" sz="2000" dirty="0" err="1">
                <a:solidFill>
                  <a:schemeClr val="bg1"/>
                </a:solidFill>
                <a:latin typeface="微软雅黑" panose="020B0503020204020204" charset="-122"/>
                <a:ea typeface="微软雅黑" panose="020B0503020204020204" charset="-122"/>
                <a:sym typeface="+mn-ea"/>
              </a:endParaRPr>
            </a:p>
          </p:txBody>
        </p:sp>
      </p:grpSp>
      <p:grpSp>
        <p:nvGrpSpPr>
          <p:cNvPr id="59" name="组合 58"/>
          <p:cNvGrpSpPr/>
          <p:nvPr/>
        </p:nvGrpSpPr>
        <p:grpSpPr>
          <a:xfrm>
            <a:off x="4996815" y="4466590"/>
            <a:ext cx="1356360" cy="1356360"/>
            <a:chOff x="3387" y="4332"/>
            <a:chExt cx="2136" cy="2136"/>
          </a:xfrm>
        </p:grpSpPr>
        <p:sp>
          <p:nvSpPr>
            <p:cNvPr id="60" name="椭圆 59"/>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61" name="椭圆 60"/>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2" name="文本框 61"/>
          <p:cNvSpPr txBox="1"/>
          <p:nvPr/>
        </p:nvSpPr>
        <p:spPr>
          <a:xfrm>
            <a:off x="5057775" y="4615815"/>
            <a:ext cx="1419225" cy="1014730"/>
          </a:xfrm>
          <a:prstGeom prst="rect">
            <a:avLst/>
          </a:prstGeom>
          <a:noFill/>
        </p:spPr>
        <p:txBody>
          <a:bodyPr wrap="square" rtlCol="0">
            <a:spAutoFit/>
          </a:bodyPr>
          <a:p>
            <a:r>
              <a:rPr lang="en-US" altLang="zh-CN" sz="2000" dirty="0" err="1">
                <a:solidFill>
                  <a:schemeClr val="bg1"/>
                </a:solidFill>
                <a:latin typeface="微软雅黑" panose="020B0503020204020204" charset="-122"/>
                <a:ea typeface="微软雅黑" panose="020B0503020204020204" charset="-122"/>
                <a:sym typeface="+mn-ea"/>
              </a:rPr>
              <a:t>ControledBallManager</a:t>
            </a:r>
            <a:endParaRPr lang="en-US" altLang="zh-CN" sz="2000" dirty="0" err="1">
              <a:solidFill>
                <a:schemeClr val="bg1"/>
              </a:solidFill>
              <a:latin typeface="微软雅黑" panose="020B0503020204020204" charset="-122"/>
              <a:ea typeface="微软雅黑" panose="020B0503020204020204" charset="-122"/>
              <a:sym typeface="+mn-ea"/>
            </a:endParaRPr>
          </a:p>
        </p:txBody>
      </p:sp>
      <p:sp>
        <p:nvSpPr>
          <p:cNvPr id="63" name="文本框 62"/>
          <p:cNvSpPr txBox="1"/>
          <p:nvPr/>
        </p:nvSpPr>
        <p:spPr>
          <a:xfrm>
            <a:off x="4666615" y="5972175"/>
            <a:ext cx="2250440" cy="706755"/>
          </a:xfrm>
          <a:prstGeom prst="rect">
            <a:avLst/>
          </a:prstGeom>
          <a:noFill/>
        </p:spPr>
        <p:txBody>
          <a:bodyPr wrap="square" rtlCol="0">
            <a:spAutoFit/>
          </a:bodyPr>
          <a:p>
            <a:r>
              <a:rPr lang="zh-CN" altLang="en-US" sz="2000" dirty="0">
                <a:solidFill>
                  <a:schemeClr val="bg1"/>
                </a:solidFill>
                <a:latin typeface="微软雅黑" panose="020B0503020204020204" charset="-122"/>
                <a:ea typeface="微软雅黑" panose="020B0503020204020204" charset="-122"/>
                <a:sym typeface="+mn-ea"/>
              </a:rPr>
              <a:t>直接管理一位玩家操控的所有小球</a:t>
            </a:r>
            <a:endParaRPr lang="zh-CN" altLang="en-US" sz="2000" dirty="0">
              <a:solidFill>
                <a:schemeClr val="bg1"/>
              </a:solidFill>
              <a:latin typeface="微软雅黑" panose="020B0503020204020204" charset="-122"/>
              <a:ea typeface="微软雅黑" panose="020B0503020204020204" charset="-122"/>
              <a:sym typeface="+mn-ea"/>
            </a:endParaRPr>
          </a:p>
        </p:txBody>
      </p:sp>
      <p:cxnSp>
        <p:nvCxnSpPr>
          <p:cNvPr id="64" name="直接连接符 3"/>
          <p:cNvCxnSpPr/>
          <p:nvPr/>
        </p:nvCxnSpPr>
        <p:spPr>
          <a:xfrm>
            <a:off x="5728970" y="4079240"/>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9619615" y="4187190"/>
            <a:ext cx="2159635" cy="2491740"/>
          </a:xfrm>
          <a:prstGeom prst="rect">
            <a:avLst/>
          </a:prstGeom>
          <a:noFill/>
        </p:spPr>
        <p:txBody>
          <a:bodyPr wrap="square" rtlCol="0">
            <a:spAutoFit/>
          </a:bodyPr>
          <a:p>
            <a:pPr>
              <a:lnSpc>
                <a:spcPct val="130000"/>
              </a:lnSpc>
            </a:pPr>
            <a:r>
              <a:rPr lang="zh-CN" altLang="en-US" sz="2000" dirty="0">
                <a:solidFill>
                  <a:schemeClr val="bg1"/>
                </a:solidFill>
                <a:latin typeface="微软雅黑" panose="020B0503020204020204" charset="-122"/>
                <a:ea typeface="微软雅黑" panose="020B0503020204020204" charset="-122"/>
                <a:sym typeface="+mn-ea"/>
              </a:rPr>
              <a:t>直接与玩家进行交互，获取玩家输入，通过</a:t>
            </a:r>
            <a:r>
              <a:rPr lang="en-US" altLang="zh-CN" sz="2000" dirty="0" err="1">
                <a:solidFill>
                  <a:schemeClr val="bg1"/>
                </a:solidFill>
                <a:latin typeface="微软雅黑" panose="020B0503020204020204" charset="-122"/>
                <a:ea typeface="微软雅黑" panose="020B0503020204020204" charset="-122"/>
                <a:sym typeface="+mn-ea"/>
              </a:rPr>
              <a:t>ControledBallManager</a:t>
            </a:r>
            <a:r>
              <a:rPr lang="zh-CN" altLang="en-US" sz="2000" dirty="0">
                <a:solidFill>
                  <a:schemeClr val="bg1"/>
                </a:solidFill>
                <a:latin typeface="微软雅黑" panose="020B0503020204020204" charset="-122"/>
                <a:ea typeface="微软雅黑" panose="020B0503020204020204" charset="-122"/>
                <a:sym typeface="+mn-ea"/>
              </a:rPr>
              <a:t>操控小球的移动、分裂</a:t>
            </a:r>
            <a:endParaRPr lang="zh-CN" altLang="en-US" sz="2000" dirty="0">
              <a:solidFill>
                <a:schemeClr val="bg1"/>
              </a:solidFill>
              <a:latin typeface="微软雅黑" panose="020B0503020204020204" charset="-122"/>
              <a:ea typeface="微软雅黑" panose="020B0503020204020204" charset="-122"/>
              <a:sym typeface="+mn-ea"/>
            </a:endParaRPr>
          </a:p>
        </p:txBody>
      </p:sp>
      <p:sp>
        <p:nvSpPr>
          <p:cNvPr id="66" name="Freeform 23"/>
          <p:cNvSpPr>
            <a:spLocks noEditPoints="1"/>
          </p:cNvSpPr>
          <p:nvPr/>
        </p:nvSpPr>
        <p:spPr bwMode="auto">
          <a:xfrm>
            <a:off x="3767192" y="520451"/>
            <a:ext cx="701416" cy="934081"/>
          </a:xfrm>
          <a:custGeom>
            <a:avLst/>
            <a:gdLst/>
            <a:ahLst/>
            <a:cxnLst>
              <a:cxn ang="0">
                <a:pos x="342" y="218"/>
              </a:cxn>
              <a:cxn ang="0">
                <a:pos x="320" y="280"/>
              </a:cxn>
              <a:cxn ang="0">
                <a:pos x="284" y="358"/>
              </a:cxn>
              <a:cxn ang="0">
                <a:pos x="274" y="410"/>
              </a:cxn>
              <a:cxn ang="0">
                <a:pos x="136" y="396"/>
              </a:cxn>
              <a:cxn ang="0">
                <a:pos x="116" y="332"/>
              </a:cxn>
              <a:cxn ang="0">
                <a:pos x="80" y="256"/>
              </a:cxn>
              <a:cxn ang="0">
                <a:pos x="70" y="204"/>
              </a:cxn>
              <a:cxn ang="0">
                <a:pos x="72" y="176"/>
              </a:cxn>
              <a:cxn ang="0">
                <a:pos x="86" y="140"/>
              </a:cxn>
              <a:cxn ang="0">
                <a:pos x="110" y="108"/>
              </a:cxn>
              <a:cxn ang="0">
                <a:pos x="140" y="84"/>
              </a:cxn>
              <a:cxn ang="0">
                <a:pos x="178" y="70"/>
              </a:cxn>
              <a:cxn ang="0">
                <a:pos x="206" y="68"/>
              </a:cxn>
              <a:cxn ang="0">
                <a:pos x="246" y="74"/>
              </a:cxn>
              <a:cxn ang="0">
                <a:pos x="282" y="92"/>
              </a:cxn>
              <a:cxn ang="0">
                <a:pos x="312" y="118"/>
              </a:cxn>
              <a:cxn ang="0">
                <a:pos x="332" y="152"/>
              </a:cxn>
              <a:cxn ang="0">
                <a:pos x="342" y="190"/>
              </a:cxn>
              <a:cxn ang="0">
                <a:pos x="258" y="478"/>
              </a:cxn>
              <a:cxn ang="0">
                <a:pos x="148" y="480"/>
              </a:cxn>
              <a:cxn ang="0">
                <a:pos x="138" y="494"/>
              </a:cxn>
              <a:cxn ang="0">
                <a:pos x="142" y="506"/>
              </a:cxn>
              <a:cxn ang="0">
                <a:pos x="158" y="512"/>
              </a:cxn>
              <a:cxn ang="0">
                <a:pos x="176" y="536"/>
              </a:cxn>
              <a:cxn ang="0">
                <a:pos x="198" y="546"/>
              </a:cxn>
              <a:cxn ang="0">
                <a:pos x="214" y="546"/>
              </a:cxn>
              <a:cxn ang="0">
                <a:pos x="236" y="536"/>
              </a:cxn>
              <a:cxn ang="0">
                <a:pos x="258" y="512"/>
              </a:cxn>
              <a:cxn ang="0">
                <a:pos x="270" y="506"/>
              </a:cxn>
              <a:cxn ang="0">
                <a:pos x="274" y="494"/>
              </a:cxn>
              <a:cxn ang="0">
                <a:pos x="264" y="480"/>
              </a:cxn>
              <a:cxn ang="0">
                <a:pos x="258" y="426"/>
              </a:cxn>
              <a:cxn ang="0">
                <a:pos x="148" y="428"/>
              </a:cxn>
              <a:cxn ang="0">
                <a:pos x="138" y="444"/>
              </a:cxn>
              <a:cxn ang="0">
                <a:pos x="142" y="456"/>
              </a:cxn>
              <a:cxn ang="0">
                <a:pos x="258" y="460"/>
              </a:cxn>
              <a:cxn ang="0">
                <a:pos x="270" y="456"/>
              </a:cxn>
              <a:cxn ang="0">
                <a:pos x="274" y="444"/>
              </a:cxn>
              <a:cxn ang="0">
                <a:pos x="264" y="428"/>
              </a:cxn>
              <a:cxn ang="0">
                <a:pos x="20" y="116"/>
              </a:cxn>
              <a:cxn ang="0">
                <a:pos x="58" y="120"/>
              </a:cxn>
              <a:cxn ang="0">
                <a:pos x="20" y="116"/>
              </a:cxn>
              <a:cxn ang="0">
                <a:pos x="188" y="0"/>
              </a:cxn>
              <a:cxn ang="0">
                <a:pos x="206" y="34"/>
              </a:cxn>
              <a:cxn ang="0">
                <a:pos x="224" y="36"/>
              </a:cxn>
              <a:cxn ang="0">
                <a:pos x="88" y="36"/>
              </a:cxn>
              <a:cxn ang="0">
                <a:pos x="120" y="56"/>
              </a:cxn>
              <a:cxn ang="0">
                <a:pos x="392" y="116"/>
              </a:cxn>
              <a:cxn ang="0">
                <a:pos x="344" y="104"/>
              </a:cxn>
              <a:cxn ang="0">
                <a:pos x="392" y="116"/>
              </a:cxn>
              <a:cxn ang="0">
                <a:pos x="276" y="48"/>
              </a:cxn>
              <a:cxn ang="0">
                <a:pos x="306" y="66"/>
              </a:cxn>
              <a:cxn ang="0">
                <a:pos x="36" y="204"/>
              </a:cxn>
              <a:cxn ang="0">
                <a:pos x="0" y="222"/>
              </a:cxn>
              <a:cxn ang="0">
                <a:pos x="36" y="204"/>
              </a:cxn>
              <a:cxn ang="0">
                <a:pos x="376" y="188"/>
              </a:cxn>
              <a:cxn ang="0">
                <a:pos x="374" y="222"/>
              </a:cxn>
              <a:cxn ang="0">
                <a:pos x="376" y="188"/>
              </a:cxn>
              <a:cxn ang="0">
                <a:pos x="392" y="292"/>
              </a:cxn>
              <a:cxn ang="0">
                <a:pos x="346" y="306"/>
              </a:cxn>
              <a:cxn ang="0">
                <a:pos x="36" y="322"/>
              </a:cxn>
              <a:cxn ang="0">
                <a:pos x="50" y="274"/>
              </a:cxn>
            </a:cxnLst>
            <a:rect l="0" t="0" r="r" b="b"/>
            <a:pathLst>
              <a:path w="410" h="546">
                <a:moveTo>
                  <a:pt x="342" y="204"/>
                </a:moveTo>
                <a:lnTo>
                  <a:pt x="342" y="204"/>
                </a:lnTo>
                <a:lnTo>
                  <a:pt x="342" y="218"/>
                </a:lnTo>
                <a:lnTo>
                  <a:pt x="340" y="230"/>
                </a:lnTo>
                <a:lnTo>
                  <a:pt x="332" y="256"/>
                </a:lnTo>
                <a:lnTo>
                  <a:pt x="320" y="280"/>
                </a:lnTo>
                <a:lnTo>
                  <a:pt x="308" y="306"/>
                </a:lnTo>
                <a:lnTo>
                  <a:pt x="296" y="332"/>
                </a:lnTo>
                <a:lnTo>
                  <a:pt x="284" y="358"/>
                </a:lnTo>
                <a:lnTo>
                  <a:pt x="278" y="384"/>
                </a:lnTo>
                <a:lnTo>
                  <a:pt x="276" y="396"/>
                </a:lnTo>
                <a:lnTo>
                  <a:pt x="274" y="410"/>
                </a:lnTo>
                <a:lnTo>
                  <a:pt x="138" y="410"/>
                </a:lnTo>
                <a:lnTo>
                  <a:pt x="138" y="410"/>
                </a:lnTo>
                <a:lnTo>
                  <a:pt x="136" y="396"/>
                </a:lnTo>
                <a:lnTo>
                  <a:pt x="134" y="384"/>
                </a:lnTo>
                <a:lnTo>
                  <a:pt x="126" y="358"/>
                </a:lnTo>
                <a:lnTo>
                  <a:pt x="116" y="332"/>
                </a:lnTo>
                <a:lnTo>
                  <a:pt x="104" y="308"/>
                </a:lnTo>
                <a:lnTo>
                  <a:pt x="90" y="282"/>
                </a:lnTo>
                <a:lnTo>
                  <a:pt x="80" y="256"/>
                </a:lnTo>
                <a:lnTo>
                  <a:pt x="72" y="230"/>
                </a:lnTo>
                <a:lnTo>
                  <a:pt x="70" y="218"/>
                </a:lnTo>
                <a:lnTo>
                  <a:pt x="70" y="204"/>
                </a:lnTo>
                <a:lnTo>
                  <a:pt x="70" y="204"/>
                </a:lnTo>
                <a:lnTo>
                  <a:pt x="70" y="190"/>
                </a:lnTo>
                <a:lnTo>
                  <a:pt x="72" y="176"/>
                </a:lnTo>
                <a:lnTo>
                  <a:pt x="76" y="164"/>
                </a:lnTo>
                <a:lnTo>
                  <a:pt x="80" y="152"/>
                </a:lnTo>
                <a:lnTo>
                  <a:pt x="86" y="140"/>
                </a:lnTo>
                <a:lnTo>
                  <a:pt x="92" y="128"/>
                </a:lnTo>
                <a:lnTo>
                  <a:pt x="100" y="118"/>
                </a:lnTo>
                <a:lnTo>
                  <a:pt x="110" y="108"/>
                </a:lnTo>
                <a:lnTo>
                  <a:pt x="120" y="98"/>
                </a:lnTo>
                <a:lnTo>
                  <a:pt x="130" y="92"/>
                </a:lnTo>
                <a:lnTo>
                  <a:pt x="140" y="84"/>
                </a:lnTo>
                <a:lnTo>
                  <a:pt x="152" y="78"/>
                </a:lnTo>
                <a:lnTo>
                  <a:pt x="166" y="74"/>
                </a:lnTo>
                <a:lnTo>
                  <a:pt x="178" y="70"/>
                </a:lnTo>
                <a:lnTo>
                  <a:pt x="192" y="68"/>
                </a:lnTo>
                <a:lnTo>
                  <a:pt x="206" y="68"/>
                </a:lnTo>
                <a:lnTo>
                  <a:pt x="206" y="68"/>
                </a:lnTo>
                <a:lnTo>
                  <a:pt x="220" y="68"/>
                </a:lnTo>
                <a:lnTo>
                  <a:pt x="234" y="70"/>
                </a:lnTo>
                <a:lnTo>
                  <a:pt x="246" y="74"/>
                </a:lnTo>
                <a:lnTo>
                  <a:pt x="260" y="78"/>
                </a:lnTo>
                <a:lnTo>
                  <a:pt x="272" y="84"/>
                </a:lnTo>
                <a:lnTo>
                  <a:pt x="282" y="92"/>
                </a:lnTo>
                <a:lnTo>
                  <a:pt x="292" y="98"/>
                </a:lnTo>
                <a:lnTo>
                  <a:pt x="302" y="108"/>
                </a:lnTo>
                <a:lnTo>
                  <a:pt x="312" y="118"/>
                </a:lnTo>
                <a:lnTo>
                  <a:pt x="320" y="128"/>
                </a:lnTo>
                <a:lnTo>
                  <a:pt x="326" y="140"/>
                </a:lnTo>
                <a:lnTo>
                  <a:pt x="332" y="152"/>
                </a:lnTo>
                <a:lnTo>
                  <a:pt x="336" y="164"/>
                </a:lnTo>
                <a:lnTo>
                  <a:pt x="340" y="176"/>
                </a:lnTo>
                <a:lnTo>
                  <a:pt x="342" y="190"/>
                </a:lnTo>
                <a:lnTo>
                  <a:pt x="342" y="204"/>
                </a:lnTo>
                <a:lnTo>
                  <a:pt x="342" y="204"/>
                </a:lnTo>
                <a:close/>
                <a:moveTo>
                  <a:pt x="258" y="478"/>
                </a:moveTo>
                <a:lnTo>
                  <a:pt x="154" y="478"/>
                </a:lnTo>
                <a:lnTo>
                  <a:pt x="154" y="478"/>
                </a:lnTo>
                <a:lnTo>
                  <a:pt x="148" y="480"/>
                </a:lnTo>
                <a:lnTo>
                  <a:pt x="142" y="482"/>
                </a:lnTo>
                <a:lnTo>
                  <a:pt x="138" y="488"/>
                </a:lnTo>
                <a:lnTo>
                  <a:pt x="138" y="494"/>
                </a:lnTo>
                <a:lnTo>
                  <a:pt x="138" y="494"/>
                </a:lnTo>
                <a:lnTo>
                  <a:pt x="138" y="502"/>
                </a:lnTo>
                <a:lnTo>
                  <a:pt x="142" y="506"/>
                </a:lnTo>
                <a:lnTo>
                  <a:pt x="148" y="510"/>
                </a:lnTo>
                <a:lnTo>
                  <a:pt x="154" y="512"/>
                </a:lnTo>
                <a:lnTo>
                  <a:pt x="158" y="512"/>
                </a:lnTo>
                <a:lnTo>
                  <a:pt x="158" y="512"/>
                </a:lnTo>
                <a:lnTo>
                  <a:pt x="166" y="526"/>
                </a:lnTo>
                <a:lnTo>
                  <a:pt x="176" y="536"/>
                </a:lnTo>
                <a:lnTo>
                  <a:pt x="182" y="540"/>
                </a:lnTo>
                <a:lnTo>
                  <a:pt x="190" y="544"/>
                </a:lnTo>
                <a:lnTo>
                  <a:pt x="198" y="546"/>
                </a:lnTo>
                <a:lnTo>
                  <a:pt x="206" y="546"/>
                </a:lnTo>
                <a:lnTo>
                  <a:pt x="206" y="546"/>
                </a:lnTo>
                <a:lnTo>
                  <a:pt x="214" y="546"/>
                </a:lnTo>
                <a:lnTo>
                  <a:pt x="222" y="544"/>
                </a:lnTo>
                <a:lnTo>
                  <a:pt x="230" y="540"/>
                </a:lnTo>
                <a:lnTo>
                  <a:pt x="236" y="536"/>
                </a:lnTo>
                <a:lnTo>
                  <a:pt x="246" y="526"/>
                </a:lnTo>
                <a:lnTo>
                  <a:pt x="254" y="512"/>
                </a:lnTo>
                <a:lnTo>
                  <a:pt x="258" y="512"/>
                </a:lnTo>
                <a:lnTo>
                  <a:pt x="258" y="512"/>
                </a:lnTo>
                <a:lnTo>
                  <a:pt x="264" y="510"/>
                </a:lnTo>
                <a:lnTo>
                  <a:pt x="270" y="506"/>
                </a:lnTo>
                <a:lnTo>
                  <a:pt x="272" y="502"/>
                </a:lnTo>
                <a:lnTo>
                  <a:pt x="274" y="494"/>
                </a:lnTo>
                <a:lnTo>
                  <a:pt x="274" y="494"/>
                </a:lnTo>
                <a:lnTo>
                  <a:pt x="272" y="488"/>
                </a:lnTo>
                <a:lnTo>
                  <a:pt x="270" y="482"/>
                </a:lnTo>
                <a:lnTo>
                  <a:pt x="264" y="480"/>
                </a:lnTo>
                <a:lnTo>
                  <a:pt x="258" y="478"/>
                </a:lnTo>
                <a:lnTo>
                  <a:pt x="258" y="478"/>
                </a:lnTo>
                <a:close/>
                <a:moveTo>
                  <a:pt x="258" y="426"/>
                </a:moveTo>
                <a:lnTo>
                  <a:pt x="154" y="426"/>
                </a:lnTo>
                <a:lnTo>
                  <a:pt x="154" y="426"/>
                </a:lnTo>
                <a:lnTo>
                  <a:pt x="148" y="428"/>
                </a:lnTo>
                <a:lnTo>
                  <a:pt x="142" y="432"/>
                </a:lnTo>
                <a:lnTo>
                  <a:pt x="138" y="436"/>
                </a:lnTo>
                <a:lnTo>
                  <a:pt x="138" y="444"/>
                </a:lnTo>
                <a:lnTo>
                  <a:pt x="138" y="444"/>
                </a:lnTo>
                <a:lnTo>
                  <a:pt x="138" y="450"/>
                </a:lnTo>
                <a:lnTo>
                  <a:pt x="142" y="456"/>
                </a:lnTo>
                <a:lnTo>
                  <a:pt x="148" y="460"/>
                </a:lnTo>
                <a:lnTo>
                  <a:pt x="154" y="460"/>
                </a:lnTo>
                <a:lnTo>
                  <a:pt x="258" y="460"/>
                </a:lnTo>
                <a:lnTo>
                  <a:pt x="258" y="460"/>
                </a:lnTo>
                <a:lnTo>
                  <a:pt x="264" y="460"/>
                </a:lnTo>
                <a:lnTo>
                  <a:pt x="270" y="456"/>
                </a:lnTo>
                <a:lnTo>
                  <a:pt x="272" y="450"/>
                </a:lnTo>
                <a:lnTo>
                  <a:pt x="274" y="444"/>
                </a:lnTo>
                <a:lnTo>
                  <a:pt x="274" y="444"/>
                </a:lnTo>
                <a:lnTo>
                  <a:pt x="272" y="436"/>
                </a:lnTo>
                <a:lnTo>
                  <a:pt x="270" y="432"/>
                </a:lnTo>
                <a:lnTo>
                  <a:pt x="264" y="428"/>
                </a:lnTo>
                <a:lnTo>
                  <a:pt x="258" y="426"/>
                </a:lnTo>
                <a:lnTo>
                  <a:pt x="258" y="426"/>
                </a:lnTo>
                <a:close/>
                <a:moveTo>
                  <a:pt x="20" y="116"/>
                </a:moveTo>
                <a:lnTo>
                  <a:pt x="50" y="134"/>
                </a:lnTo>
                <a:lnTo>
                  <a:pt x="50" y="134"/>
                </a:lnTo>
                <a:lnTo>
                  <a:pt x="58" y="120"/>
                </a:lnTo>
                <a:lnTo>
                  <a:pt x="68" y="104"/>
                </a:lnTo>
                <a:lnTo>
                  <a:pt x="36" y="88"/>
                </a:lnTo>
                <a:lnTo>
                  <a:pt x="20" y="116"/>
                </a:lnTo>
                <a:close/>
                <a:moveTo>
                  <a:pt x="224" y="36"/>
                </a:moveTo>
                <a:lnTo>
                  <a:pt x="224" y="0"/>
                </a:lnTo>
                <a:lnTo>
                  <a:pt x="188" y="0"/>
                </a:lnTo>
                <a:lnTo>
                  <a:pt x="188" y="36"/>
                </a:lnTo>
                <a:lnTo>
                  <a:pt x="188" y="36"/>
                </a:lnTo>
                <a:lnTo>
                  <a:pt x="206" y="34"/>
                </a:lnTo>
                <a:lnTo>
                  <a:pt x="206" y="34"/>
                </a:lnTo>
                <a:lnTo>
                  <a:pt x="224" y="36"/>
                </a:lnTo>
                <a:lnTo>
                  <a:pt x="224" y="36"/>
                </a:lnTo>
                <a:close/>
                <a:moveTo>
                  <a:pt x="136" y="48"/>
                </a:moveTo>
                <a:lnTo>
                  <a:pt x="118" y="18"/>
                </a:lnTo>
                <a:lnTo>
                  <a:pt x="88" y="36"/>
                </a:lnTo>
                <a:lnTo>
                  <a:pt x="106" y="66"/>
                </a:lnTo>
                <a:lnTo>
                  <a:pt x="106" y="66"/>
                </a:lnTo>
                <a:lnTo>
                  <a:pt x="120" y="56"/>
                </a:lnTo>
                <a:lnTo>
                  <a:pt x="136" y="48"/>
                </a:lnTo>
                <a:lnTo>
                  <a:pt x="136" y="48"/>
                </a:lnTo>
                <a:close/>
                <a:moveTo>
                  <a:pt x="392" y="116"/>
                </a:moveTo>
                <a:lnTo>
                  <a:pt x="374" y="88"/>
                </a:lnTo>
                <a:lnTo>
                  <a:pt x="344" y="104"/>
                </a:lnTo>
                <a:lnTo>
                  <a:pt x="344" y="104"/>
                </a:lnTo>
                <a:lnTo>
                  <a:pt x="354" y="120"/>
                </a:lnTo>
                <a:lnTo>
                  <a:pt x="362" y="134"/>
                </a:lnTo>
                <a:lnTo>
                  <a:pt x="392" y="116"/>
                </a:lnTo>
                <a:close/>
                <a:moveTo>
                  <a:pt x="324" y="36"/>
                </a:moveTo>
                <a:lnTo>
                  <a:pt x="294" y="18"/>
                </a:lnTo>
                <a:lnTo>
                  <a:pt x="276" y="48"/>
                </a:lnTo>
                <a:lnTo>
                  <a:pt x="276" y="48"/>
                </a:lnTo>
                <a:lnTo>
                  <a:pt x="292" y="56"/>
                </a:lnTo>
                <a:lnTo>
                  <a:pt x="306" y="66"/>
                </a:lnTo>
                <a:lnTo>
                  <a:pt x="324" y="36"/>
                </a:lnTo>
                <a:close/>
                <a:moveTo>
                  <a:pt x="36" y="204"/>
                </a:moveTo>
                <a:lnTo>
                  <a:pt x="36" y="204"/>
                </a:lnTo>
                <a:lnTo>
                  <a:pt x="36" y="188"/>
                </a:lnTo>
                <a:lnTo>
                  <a:pt x="0" y="188"/>
                </a:lnTo>
                <a:lnTo>
                  <a:pt x="0" y="222"/>
                </a:lnTo>
                <a:lnTo>
                  <a:pt x="36" y="222"/>
                </a:lnTo>
                <a:lnTo>
                  <a:pt x="36" y="222"/>
                </a:lnTo>
                <a:lnTo>
                  <a:pt x="36" y="204"/>
                </a:lnTo>
                <a:lnTo>
                  <a:pt x="36" y="204"/>
                </a:lnTo>
                <a:close/>
                <a:moveTo>
                  <a:pt x="376" y="188"/>
                </a:moveTo>
                <a:lnTo>
                  <a:pt x="376" y="188"/>
                </a:lnTo>
                <a:lnTo>
                  <a:pt x="376" y="204"/>
                </a:lnTo>
                <a:lnTo>
                  <a:pt x="376" y="204"/>
                </a:lnTo>
                <a:lnTo>
                  <a:pt x="374" y="222"/>
                </a:lnTo>
                <a:lnTo>
                  <a:pt x="410" y="222"/>
                </a:lnTo>
                <a:lnTo>
                  <a:pt x="410" y="188"/>
                </a:lnTo>
                <a:lnTo>
                  <a:pt x="376" y="188"/>
                </a:lnTo>
                <a:close/>
                <a:moveTo>
                  <a:pt x="346" y="306"/>
                </a:moveTo>
                <a:lnTo>
                  <a:pt x="374" y="322"/>
                </a:lnTo>
                <a:lnTo>
                  <a:pt x="392" y="292"/>
                </a:lnTo>
                <a:lnTo>
                  <a:pt x="360" y="274"/>
                </a:lnTo>
                <a:lnTo>
                  <a:pt x="360" y="274"/>
                </a:lnTo>
                <a:lnTo>
                  <a:pt x="346" y="306"/>
                </a:lnTo>
                <a:lnTo>
                  <a:pt x="346" y="306"/>
                </a:lnTo>
                <a:close/>
                <a:moveTo>
                  <a:pt x="20" y="292"/>
                </a:moveTo>
                <a:lnTo>
                  <a:pt x="36" y="322"/>
                </a:lnTo>
                <a:lnTo>
                  <a:pt x="64" y="306"/>
                </a:lnTo>
                <a:lnTo>
                  <a:pt x="64" y="306"/>
                </a:lnTo>
                <a:lnTo>
                  <a:pt x="50" y="274"/>
                </a:lnTo>
                <a:lnTo>
                  <a:pt x="20" y="292"/>
                </a:lnTo>
                <a:close/>
              </a:path>
            </a:pathLst>
          </a:custGeom>
          <a:solidFill>
            <a:schemeClr val="bg1"/>
          </a:solidFill>
          <a:ln w="9525">
            <a:noFill/>
            <a:round/>
          </a:ln>
        </p:spPr>
        <p:txBody>
          <a:bodyPr vert="horz" wrap="square" lIns="121920" tIns="60960" rIns="121920" bIns="60960" numCol="1" anchor="t" anchorCtr="0" compatLnSpc="1"/>
          <a:p>
            <a:endParaRPr lang="zh-CN" altLang="en-US" sz="2400" u="sng"/>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41910" y="260985"/>
            <a:ext cx="4328160" cy="96710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483235" y="483235"/>
            <a:ext cx="3277870" cy="521970"/>
          </a:xfrm>
          <a:prstGeom prst="rect">
            <a:avLst/>
          </a:prstGeom>
          <a:noFill/>
        </p:spPr>
        <p:txBody>
          <a:bodyPr wrap="square" rtlCol="0">
            <a:spAutoFit/>
          </a:bodyPr>
          <a:p>
            <a:r>
              <a:rPr lang="zh-CN" altLang="en-US" sz="2800">
                <a:solidFill>
                  <a:schemeClr val="bg1"/>
                </a:solidFill>
                <a:latin typeface="微软雅黑" panose="020B0503020204020204" charset="-122"/>
                <a:ea typeface="微软雅黑" panose="020B0503020204020204" charset="-122"/>
              </a:rPr>
              <a:t>网络部分</a:t>
            </a:r>
            <a:r>
              <a:rPr lang="en-US" altLang="zh-CN" sz="2800">
                <a:solidFill>
                  <a:schemeClr val="bg1"/>
                </a:solidFill>
                <a:latin typeface="微软雅黑" panose="020B0503020204020204" charset="-122"/>
                <a:ea typeface="微软雅黑" panose="020B0503020204020204" charset="-122"/>
              </a:rPr>
              <a:t>Class</a:t>
            </a:r>
            <a:r>
              <a:rPr lang="zh-CN" altLang="zh-CN" sz="2800">
                <a:solidFill>
                  <a:schemeClr val="bg1"/>
                </a:solidFill>
                <a:latin typeface="微软雅黑" panose="020B0503020204020204" charset="-122"/>
                <a:ea typeface="微软雅黑" panose="020B0503020204020204" charset="-122"/>
              </a:rPr>
              <a:t>设计</a:t>
            </a:r>
            <a:endParaRPr lang="zh-CN" altLang="zh-CN" sz="2800">
              <a:solidFill>
                <a:schemeClr val="bg1"/>
              </a:solidFill>
              <a:latin typeface="微软雅黑" panose="020B0503020204020204" charset="-122"/>
              <a:ea typeface="微软雅黑" panose="020B0503020204020204" charset="-122"/>
            </a:endParaRPr>
          </a:p>
        </p:txBody>
      </p:sp>
      <p:sp>
        <p:nvSpPr>
          <p:cNvPr id="12" name="矩形 11"/>
          <p:cNvSpPr/>
          <p:nvPr/>
        </p:nvSpPr>
        <p:spPr>
          <a:xfrm>
            <a:off x="5824855" y="7620"/>
            <a:ext cx="6376035" cy="68421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19910" y="2174240"/>
            <a:ext cx="10871835" cy="2306955"/>
          </a:xfrm>
          <a:prstGeom prst="rect">
            <a:avLst/>
          </a:prstGeom>
          <a:noFill/>
        </p:spPr>
        <p:txBody>
          <a:bodyPr wrap="square" rtlCol="0" anchor="t">
            <a:spAutoFit/>
          </a:bodyPr>
          <a:p>
            <a:r>
              <a:rPr lang="en-US" altLang="zh-CN" sz="2800" dirty="0">
                <a:solidFill>
                  <a:schemeClr val="bg1"/>
                </a:solidFill>
                <a:latin typeface="微软雅黑" panose="020B0503020204020204" charset="-122"/>
                <a:ea typeface="微软雅黑" panose="020B0503020204020204" charset="-122"/>
                <a:sym typeface="+mn-ea"/>
              </a:rPr>
              <a:t>Server</a:t>
            </a:r>
            <a:r>
              <a:rPr lang="zh-CN" altLang="en-US" sz="2800" dirty="0">
                <a:solidFill>
                  <a:schemeClr val="bg1"/>
                </a:solidFill>
                <a:latin typeface="微软雅黑" panose="020B0503020204020204" charset="-122"/>
                <a:ea typeface="微软雅黑" panose="020B0503020204020204" charset="-122"/>
                <a:sym typeface="+mn-ea"/>
              </a:rPr>
              <a:t>、</a:t>
            </a:r>
            <a:r>
              <a:rPr lang="en-US" altLang="zh-CN" sz="2800" dirty="0">
                <a:solidFill>
                  <a:schemeClr val="bg1"/>
                </a:solidFill>
                <a:latin typeface="微软雅黑" panose="020B0503020204020204" charset="-122"/>
                <a:ea typeface="微软雅黑" panose="020B0503020204020204" charset="-122"/>
                <a:sym typeface="+mn-ea"/>
              </a:rPr>
              <a:t>Client</a:t>
            </a:r>
            <a:r>
              <a:rPr lang="zh-CN" altLang="en-US" sz="2800" dirty="0">
                <a:solidFill>
                  <a:schemeClr val="bg1"/>
                </a:solidFill>
                <a:latin typeface="微软雅黑" panose="020B0503020204020204" charset="-122"/>
                <a:ea typeface="微软雅黑" panose="020B0503020204020204" charset="-122"/>
                <a:sym typeface="+mn-ea"/>
              </a:rPr>
              <a:t>：</a:t>
            </a:r>
            <a:endParaRPr lang="zh-CN" altLang="en-US" sz="2800" dirty="0">
              <a:solidFill>
                <a:schemeClr val="bg1"/>
              </a:solidFill>
              <a:latin typeface="微软雅黑" panose="020B0503020204020204" charset="-122"/>
              <a:ea typeface="微软雅黑" panose="020B0503020204020204" charset="-122"/>
              <a:sym typeface="+mn-ea"/>
            </a:endParaRPr>
          </a:p>
          <a:p>
            <a:r>
              <a:rPr lang="zh-CN" altLang="en-US" sz="2800" dirty="0">
                <a:solidFill>
                  <a:schemeClr val="bg1"/>
                </a:solidFill>
                <a:latin typeface="微软雅黑" panose="020B0503020204020204" charset="-122"/>
                <a:ea typeface="微软雅黑" panose="020B0503020204020204" charset="-122"/>
                <a:sym typeface="+mn-ea"/>
              </a:rPr>
              <a:t>使用</a:t>
            </a:r>
            <a:r>
              <a:rPr lang="en-US" altLang="zh-CN" sz="2800" dirty="0">
                <a:solidFill>
                  <a:schemeClr val="bg1"/>
                </a:solidFill>
                <a:latin typeface="微软雅黑" panose="020B0503020204020204" charset="-122"/>
                <a:ea typeface="微软雅黑" panose="020B0503020204020204" charset="-122"/>
                <a:sym typeface="+mn-ea"/>
              </a:rPr>
              <a:t>boost</a:t>
            </a:r>
            <a:r>
              <a:rPr lang="zh-CN" altLang="en-US" sz="2800" dirty="0">
                <a:solidFill>
                  <a:schemeClr val="bg1"/>
                </a:solidFill>
                <a:latin typeface="微软雅黑" panose="020B0503020204020204" charset="-122"/>
                <a:ea typeface="微软雅黑" panose="020B0503020204020204" charset="-122"/>
                <a:sym typeface="+mn-ea"/>
              </a:rPr>
              <a:t>中的</a:t>
            </a:r>
            <a:r>
              <a:rPr lang="en-US" altLang="zh-CN" sz="2800" dirty="0" err="1">
                <a:solidFill>
                  <a:schemeClr val="bg1"/>
                </a:solidFill>
                <a:latin typeface="微软雅黑" panose="020B0503020204020204" charset="-122"/>
                <a:ea typeface="微软雅黑" panose="020B0503020204020204" charset="-122"/>
                <a:sym typeface="+mn-ea"/>
              </a:rPr>
              <a:t>asio</a:t>
            </a:r>
            <a:r>
              <a:rPr lang="zh-CN" altLang="en-US" sz="2800" dirty="0">
                <a:solidFill>
                  <a:schemeClr val="bg1"/>
                </a:solidFill>
                <a:latin typeface="微软雅黑" panose="020B0503020204020204" charset="-122"/>
                <a:ea typeface="微软雅黑" panose="020B0503020204020204" charset="-122"/>
                <a:sym typeface="+mn-ea"/>
              </a:rPr>
              <a:t>库，实现局域网内的信息传递</a:t>
            </a:r>
            <a:endParaRPr lang="zh-CN" altLang="en-US" sz="2800" dirty="0">
              <a:solidFill>
                <a:schemeClr val="bg1"/>
              </a:solidFill>
              <a:latin typeface="微软雅黑" panose="020B0503020204020204" charset="-122"/>
              <a:ea typeface="微软雅黑" panose="020B0503020204020204" charset="-122"/>
              <a:sym typeface="+mn-ea"/>
            </a:endParaRPr>
          </a:p>
          <a:p>
            <a:endParaRPr lang="zh-CN" altLang="en-US" sz="3200" dirty="0">
              <a:solidFill>
                <a:schemeClr val="bg1"/>
              </a:solidFill>
              <a:latin typeface="微软雅黑" panose="020B0503020204020204" charset="-122"/>
              <a:ea typeface="微软雅黑" panose="020B0503020204020204" charset="-122"/>
              <a:sym typeface="+mn-ea"/>
            </a:endParaRPr>
          </a:p>
          <a:p>
            <a:r>
              <a:rPr lang="en-US" altLang="zh-CN" sz="2800" dirty="0" err="1">
                <a:solidFill>
                  <a:schemeClr val="bg1"/>
                </a:solidFill>
                <a:latin typeface="微软雅黑" panose="020B0503020204020204" charset="-122"/>
                <a:ea typeface="微软雅黑" panose="020B0503020204020204" charset="-122"/>
                <a:sym typeface="+mn-ea"/>
              </a:rPr>
              <a:t>NetControler</a:t>
            </a:r>
            <a:r>
              <a:rPr lang="zh-CN" altLang="en-US" sz="2800" dirty="0">
                <a:solidFill>
                  <a:schemeClr val="bg1"/>
                </a:solidFill>
                <a:latin typeface="微软雅黑" panose="020B0503020204020204" charset="-122"/>
                <a:ea typeface="微软雅黑" panose="020B0503020204020204" charset="-122"/>
                <a:sym typeface="+mn-ea"/>
              </a:rPr>
              <a:t>：</a:t>
            </a:r>
            <a:endParaRPr lang="zh-CN" altLang="en-US" sz="2800" dirty="0">
              <a:solidFill>
                <a:schemeClr val="bg1"/>
              </a:solidFill>
              <a:latin typeface="微软雅黑" panose="020B0503020204020204" charset="-122"/>
              <a:ea typeface="微软雅黑" panose="020B0503020204020204" charset="-122"/>
              <a:sym typeface="+mn-ea"/>
            </a:endParaRPr>
          </a:p>
          <a:p>
            <a:r>
              <a:rPr lang="zh-CN" altLang="en-US" sz="2800" dirty="0">
                <a:solidFill>
                  <a:schemeClr val="bg1"/>
                </a:solidFill>
                <a:latin typeface="微软雅黑" panose="020B0503020204020204" charset="-122"/>
                <a:ea typeface="微软雅黑" panose="020B0503020204020204" charset="-122"/>
                <a:sym typeface="+mn-ea"/>
              </a:rPr>
              <a:t>通过网络端发送的指令控制小球的移动和分裂</a:t>
            </a:r>
            <a:endParaRPr lang="zh-CN" altLang="en-US" sz="2800" dirty="0">
              <a:solidFill>
                <a:schemeClr val="bg1"/>
              </a:solidFill>
              <a:latin typeface="微软雅黑" panose="020B0503020204020204" charset="-122"/>
              <a:ea typeface="微软雅黑" panose="020B0503020204020204" charset="-122"/>
              <a:sym typeface="+mn-ea"/>
            </a:endParaRPr>
          </a:p>
        </p:txBody>
      </p:sp>
      <p:sp>
        <p:nvSpPr>
          <p:cNvPr id="14" name="椭圆 13"/>
          <p:cNvSpPr/>
          <p:nvPr/>
        </p:nvSpPr>
        <p:spPr>
          <a:xfrm>
            <a:off x="1494155" y="2678430"/>
            <a:ext cx="111760" cy="1117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494155" y="3847465"/>
            <a:ext cx="111760" cy="1117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形状 3"/>
          <p:cNvSpPr/>
          <p:nvPr/>
        </p:nvSpPr>
        <p:spPr>
          <a:xfrm>
            <a:off x="-57150" y="196850"/>
            <a:ext cx="3511550" cy="87693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9" name="文本框 8"/>
          <p:cNvSpPr txBox="1"/>
          <p:nvPr/>
        </p:nvSpPr>
        <p:spPr>
          <a:xfrm>
            <a:off x="136525" y="319405"/>
            <a:ext cx="2956560" cy="632460"/>
          </a:xfrm>
          <a:prstGeom prst="rect">
            <a:avLst/>
          </a:prstGeom>
          <a:noFill/>
        </p:spPr>
        <p:txBody>
          <a:bodyPr wrap="square" rtlCol="0">
            <a:spAutoFit/>
          </a:bodyPr>
          <a:lstStyle/>
          <a:p>
            <a:pPr algn="l">
              <a:lnSpc>
                <a:spcPct val="110000"/>
              </a:lnSpc>
            </a:pPr>
            <a:r>
              <a:rPr lang="en-US" altLang="zh-CN" sz="3200" dirty="0">
                <a:solidFill>
                  <a:schemeClr val="bg1"/>
                </a:solidFill>
                <a:latin typeface="微软雅黑" panose="020B0503020204020204" charset="-122"/>
                <a:ea typeface="微软雅黑" panose="020B0503020204020204" charset="-122"/>
                <a:sym typeface="+mn-ea"/>
              </a:rPr>
              <a:t>Server</a:t>
            </a:r>
            <a:r>
              <a:rPr lang="zh-CN" altLang="en-US" sz="3200" dirty="0">
                <a:solidFill>
                  <a:schemeClr val="bg1"/>
                </a:solidFill>
                <a:latin typeface="微软雅黑" panose="020B0503020204020204" charset="-122"/>
                <a:ea typeface="微软雅黑" panose="020B0503020204020204" charset="-122"/>
                <a:sym typeface="+mn-ea"/>
              </a:rPr>
              <a:t>、</a:t>
            </a:r>
            <a:r>
              <a:rPr lang="en-US" altLang="zh-CN" sz="3200" dirty="0">
                <a:solidFill>
                  <a:schemeClr val="bg1"/>
                </a:solidFill>
                <a:latin typeface="微软雅黑" panose="020B0503020204020204" charset="-122"/>
                <a:ea typeface="微软雅黑" panose="020B0503020204020204" charset="-122"/>
                <a:sym typeface="+mn-ea"/>
              </a:rPr>
              <a:t>Client</a:t>
            </a:r>
            <a:endParaRPr kumimoji="1" lang="en-US" altLang="zh-CN" sz="3200" dirty="0">
              <a:solidFill>
                <a:schemeClr val="bg1"/>
              </a:solidFill>
              <a:latin typeface="微软雅黑" panose="020B0503020204020204" charset="-122"/>
              <a:ea typeface="微软雅黑" panose="020B0503020204020204" charset="-122"/>
              <a:cs typeface="Arial" panose="020B0604020202020204"/>
              <a:sym typeface="+mn-ea"/>
            </a:endParaRPr>
          </a:p>
        </p:txBody>
      </p:sp>
      <p:grpSp>
        <p:nvGrpSpPr>
          <p:cNvPr id="11" name="组 10"/>
          <p:cNvGrpSpPr/>
          <p:nvPr/>
        </p:nvGrpSpPr>
        <p:grpSpPr>
          <a:xfrm>
            <a:off x="4216275" y="583573"/>
            <a:ext cx="6590112" cy="1964267"/>
            <a:chOff x="3678487" y="989632"/>
            <a:chExt cx="3657844" cy="1090267"/>
          </a:xfrm>
        </p:grpSpPr>
        <p:sp>
          <p:nvSpPr>
            <p:cNvPr id="14" name="燕尾形箭头 13"/>
            <p:cNvSpPr/>
            <p:nvPr/>
          </p:nvSpPr>
          <p:spPr>
            <a:xfrm>
              <a:off x="5646418" y="989632"/>
              <a:ext cx="1689913" cy="1090267"/>
            </a:xfrm>
            <a:prstGeom prst="notchedRightArrow">
              <a:avLst>
                <a:gd name="adj1" fmla="val 50000"/>
                <a:gd name="adj2" fmla="val 73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15" name="燕尾形箭头 14"/>
            <p:cNvSpPr/>
            <p:nvPr/>
          </p:nvSpPr>
          <p:spPr>
            <a:xfrm flipH="1">
              <a:off x="3678487" y="989632"/>
              <a:ext cx="1689913" cy="1090267"/>
            </a:xfrm>
            <a:prstGeom prst="notchedRightArrow">
              <a:avLst>
                <a:gd name="adj1" fmla="val 50000"/>
                <a:gd name="adj2" fmla="val 73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16" name="Freeform 113"/>
            <p:cNvSpPr>
              <a:spLocks noChangeAspect="1"/>
            </p:cNvSpPr>
            <p:nvPr/>
          </p:nvSpPr>
          <p:spPr bwMode="auto">
            <a:xfrm>
              <a:off x="6170853" y="1399554"/>
              <a:ext cx="302027" cy="270420"/>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en-US" sz="2400" dirty="0">
                <a:solidFill>
                  <a:srgbClr val="FFFFFF"/>
                </a:solidFill>
              </a:endParaRPr>
            </a:p>
          </p:txBody>
        </p:sp>
        <p:sp>
          <p:nvSpPr>
            <p:cNvPr id="17" name="Freeform 197"/>
            <p:cNvSpPr>
              <a:spLocks noChangeAspect="1" noEditPoints="1"/>
            </p:cNvSpPr>
            <p:nvPr/>
          </p:nvSpPr>
          <p:spPr bwMode="auto">
            <a:xfrm>
              <a:off x="4533354" y="1399555"/>
              <a:ext cx="251332" cy="270420"/>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en-US" sz="2400" dirty="0">
                <a:solidFill>
                  <a:srgbClr val="FFFFFF"/>
                </a:solidFill>
              </a:endParaRPr>
            </a:p>
          </p:txBody>
        </p:sp>
      </p:grpSp>
      <p:sp>
        <p:nvSpPr>
          <p:cNvPr id="6" name="文本框 5"/>
          <p:cNvSpPr txBox="1"/>
          <p:nvPr/>
        </p:nvSpPr>
        <p:spPr>
          <a:xfrm>
            <a:off x="1106170" y="2300605"/>
            <a:ext cx="9067800" cy="4225925"/>
          </a:xfrm>
          <a:prstGeom prst="rect">
            <a:avLst/>
          </a:prstGeom>
          <a:noFill/>
        </p:spPr>
        <p:txBody>
          <a:bodyPr wrap="square" rtlCol="0">
            <a:spAutoFit/>
          </a:bodyPr>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采用</a:t>
            </a:r>
            <a:r>
              <a:rPr lang="en-US" altLang="zh-CN" sz="2400" dirty="0">
                <a:solidFill>
                  <a:schemeClr val="bg1"/>
                </a:solidFill>
                <a:latin typeface="微软雅黑" panose="020B0503020204020204" charset="-122"/>
                <a:ea typeface="微软雅黑" panose="020B0503020204020204" charset="-122"/>
                <a:sym typeface="+mn-ea"/>
              </a:rPr>
              <a:t>IP/TCP</a:t>
            </a:r>
            <a:r>
              <a:rPr lang="zh-CN" altLang="en-US" sz="2400" dirty="0">
                <a:solidFill>
                  <a:schemeClr val="bg1"/>
                </a:solidFill>
                <a:latin typeface="微软雅黑" panose="020B0503020204020204" charset="-122"/>
                <a:ea typeface="微软雅黑" panose="020B0503020204020204" charset="-122"/>
                <a:sym typeface="+mn-ea"/>
              </a:rPr>
              <a:t>协议，防止丢包</a:t>
            </a:r>
            <a:endParaRPr lang="zh-CN" altLang="en-US" sz="2400" dirty="0">
              <a:solidFill>
                <a:schemeClr val="bg1"/>
              </a:solidFill>
              <a:latin typeface="微软雅黑" panose="020B0503020204020204" charset="-122"/>
              <a:ea typeface="微软雅黑" panose="020B0503020204020204" charset="-122"/>
              <a:sym typeface="+mn-ea"/>
            </a:endParaRP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采用饿汉单例模式设计</a:t>
            </a:r>
            <a:endParaRPr lang="zh-CN" altLang="en-US" sz="2400" dirty="0">
              <a:solidFill>
                <a:schemeClr val="bg1"/>
              </a:solidFill>
              <a:latin typeface="微软雅黑" panose="020B0503020204020204" charset="-122"/>
              <a:ea typeface="微软雅黑" panose="020B0503020204020204" charset="-122"/>
              <a:sym typeface="+mn-ea"/>
            </a:endParaRP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对</a:t>
            </a:r>
            <a:r>
              <a:rPr lang="en-US" altLang="zh-CN" sz="2400" dirty="0">
                <a:solidFill>
                  <a:schemeClr val="bg1"/>
                </a:solidFill>
                <a:latin typeface="微软雅黑" panose="020B0503020204020204" charset="-122"/>
                <a:ea typeface="微软雅黑" panose="020B0503020204020204" charset="-122"/>
                <a:sym typeface="+mn-ea"/>
              </a:rPr>
              <a:t>Server</a:t>
            </a:r>
            <a:r>
              <a:rPr lang="zh-CN" altLang="en-US" sz="2400" dirty="0">
                <a:solidFill>
                  <a:schemeClr val="bg1"/>
                </a:solidFill>
                <a:latin typeface="微软雅黑" panose="020B0503020204020204" charset="-122"/>
                <a:ea typeface="微软雅黑" panose="020B0503020204020204" charset="-122"/>
                <a:sym typeface="+mn-ea"/>
              </a:rPr>
              <a:t>和</a:t>
            </a:r>
            <a:r>
              <a:rPr lang="en-US" altLang="zh-CN" sz="2400" dirty="0">
                <a:solidFill>
                  <a:schemeClr val="bg1"/>
                </a:solidFill>
                <a:latin typeface="微软雅黑" panose="020B0503020204020204" charset="-122"/>
                <a:ea typeface="微软雅黑" panose="020B0503020204020204" charset="-122"/>
                <a:sym typeface="+mn-ea"/>
              </a:rPr>
              <a:t>Client</a:t>
            </a:r>
            <a:r>
              <a:rPr lang="zh-CN" altLang="en-US" sz="2400" dirty="0">
                <a:solidFill>
                  <a:schemeClr val="bg1"/>
                </a:solidFill>
                <a:latin typeface="微软雅黑" panose="020B0503020204020204" charset="-122"/>
                <a:ea typeface="微软雅黑" panose="020B0503020204020204" charset="-122"/>
                <a:sym typeface="+mn-ea"/>
              </a:rPr>
              <a:t>分别定义了一个</a:t>
            </a:r>
            <a:r>
              <a:rPr lang="en-US" altLang="zh-CN" sz="2400" dirty="0">
                <a:solidFill>
                  <a:schemeClr val="bg1"/>
                </a:solidFill>
                <a:latin typeface="微软雅黑" panose="020B0503020204020204" charset="-122"/>
                <a:ea typeface="微软雅黑" panose="020B0503020204020204" charset="-122"/>
                <a:sym typeface="+mn-ea"/>
              </a:rPr>
              <a:t>clear</a:t>
            </a:r>
            <a:r>
              <a:rPr lang="zh-CN" altLang="en-US" sz="2400" dirty="0">
                <a:solidFill>
                  <a:schemeClr val="bg1"/>
                </a:solidFill>
                <a:latin typeface="微软雅黑" panose="020B0503020204020204" charset="-122"/>
                <a:ea typeface="微软雅黑" panose="020B0503020204020204" charset="-122"/>
                <a:sym typeface="+mn-ea"/>
              </a:rPr>
              <a:t>函数，使得任意一端退出时可以安全地关闭</a:t>
            </a:r>
            <a:r>
              <a:rPr lang="en-US" altLang="zh-CN" sz="2400" dirty="0">
                <a:solidFill>
                  <a:schemeClr val="bg1"/>
                </a:solidFill>
                <a:latin typeface="微软雅黑" panose="020B0503020204020204" charset="-122"/>
                <a:ea typeface="微软雅黑" panose="020B0503020204020204" charset="-122"/>
                <a:sym typeface="+mn-ea"/>
              </a:rPr>
              <a:t>Socket</a:t>
            </a:r>
            <a:endParaRPr lang="en-US" altLang="zh-CN" sz="2400" dirty="0">
              <a:solidFill>
                <a:schemeClr val="bg1"/>
              </a:solidFill>
              <a:latin typeface="微软雅黑" panose="020B0503020204020204" charset="-122"/>
              <a:ea typeface="微软雅黑" panose="020B0503020204020204" charset="-122"/>
              <a:sym typeface="+mn-ea"/>
            </a:endParaRP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定义了一套简单的指令集进行信息传输</a:t>
            </a:r>
            <a:endParaRPr lang="zh-CN" altLang="en-US" sz="2400" dirty="0">
              <a:solidFill>
                <a:schemeClr val="bg1"/>
              </a:solidFill>
              <a:latin typeface="微软雅黑" panose="020B0503020204020204" charset="-122"/>
              <a:ea typeface="微软雅黑" panose="020B0503020204020204" charset="-122"/>
              <a:sym typeface="+mn-ea"/>
            </a:endParaRP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使用两个通信端口分别进行指令数据传输和聊天信息传输</a:t>
            </a:r>
            <a:endParaRPr lang="zh-CN" altLang="en-US" sz="2400" dirty="0">
              <a:solidFill>
                <a:schemeClr val="bg1"/>
              </a:solidFill>
              <a:latin typeface="微软雅黑" panose="020B0503020204020204" charset="-122"/>
              <a:ea typeface="微软雅黑" panose="020B0503020204020204" charset="-122"/>
              <a:sym typeface="+mn-ea"/>
            </a:endParaRP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在服务端与客户端的连接上采用了异常处理，可以正常关闭服务端的连接函数以及正确处理客户端连接失败后的场景调控。</a:t>
            </a:r>
            <a:endParaRPr lang="zh-CN" altLang="en-US" sz="2400" dirty="0">
              <a:solidFill>
                <a:schemeClr val="bg1"/>
              </a:solidFill>
              <a:latin typeface="微软雅黑" panose="020B0503020204020204" charset="-122"/>
              <a:ea typeface="微软雅黑" panose="020B0503020204020204" charset="-122"/>
              <a:sym typeface="+mn-ea"/>
            </a:endParaRPr>
          </a:p>
        </p:txBody>
      </p:sp>
      <p:sp>
        <p:nvSpPr>
          <p:cNvPr id="12" name="椭圆 11"/>
          <p:cNvSpPr/>
          <p:nvPr/>
        </p:nvSpPr>
        <p:spPr>
          <a:xfrm>
            <a:off x="728345" y="266001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728345" y="311848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a:off x="728345" y="36487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728345" y="561467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728345" y="464883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728345" y="519684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清风素材 https://12sc.taobao.com">
  <a:themeElements>
    <a:clrScheme name="自定义 108">
      <a:dk1>
        <a:srgbClr val="000000"/>
      </a:dk1>
      <a:lt1>
        <a:srgbClr val="FFFFFF"/>
      </a:lt1>
      <a:dk2>
        <a:srgbClr val="000000"/>
      </a:dk2>
      <a:lt2>
        <a:srgbClr val="FFFDFD"/>
      </a:lt2>
      <a:accent1>
        <a:srgbClr val="00AA63"/>
      </a:accent1>
      <a:accent2>
        <a:srgbClr val="00D891"/>
      </a:accent2>
      <a:accent3>
        <a:srgbClr val="2FFBC2"/>
      </a:accent3>
      <a:accent4>
        <a:srgbClr val="515151"/>
      </a:accent4>
      <a:accent5>
        <a:srgbClr val="919191"/>
      </a:accent5>
      <a:accent6>
        <a:srgbClr val="CACACA"/>
      </a:accent6>
      <a:hlink>
        <a:srgbClr val="0563C1"/>
      </a:hlink>
      <a:folHlink>
        <a:srgbClr val="954F72"/>
      </a:folHlink>
    </a:clrScheme>
    <a:fontScheme name="Century Gothic">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1188</Words>
  <Application>WPS 演示</Application>
  <PresentationFormat>自定义</PresentationFormat>
  <Paragraphs>148</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宋体</vt:lpstr>
      <vt:lpstr>Wingdings</vt:lpstr>
      <vt:lpstr>微软雅黑</vt:lpstr>
      <vt:lpstr>Arial</vt:lpstr>
      <vt:lpstr>Calibri</vt:lpstr>
      <vt:lpstr>Century Gothic</vt:lpstr>
      <vt:lpstr>Arial Unicode MS</vt:lpstr>
      <vt:lpstr>Adobe Gothic Std B</vt:lpstr>
      <vt:lpstr>Yu Gothic</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孤久则安°</cp:lastModifiedBy>
  <cp:revision>74</cp:revision>
  <dcterms:created xsi:type="dcterms:W3CDTF">2015-08-06T03:16:00Z</dcterms:created>
  <dcterms:modified xsi:type="dcterms:W3CDTF">2018-06-26T12:43:34Z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