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1" r:id="rId8"/>
    <p:sldId id="260" r:id="rId9"/>
    <p:sldId id="262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D83C4-A0F9-DBB6-3D72-FD56ED03C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1916A2-C9AD-75A0-8AEB-3F6C200B1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60414-4D10-4A7B-72B3-74D44314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E44B-F9B8-4C3B-B111-4DF416E1C05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3BFDE-D417-1970-9CA0-3D888609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69934-DA6C-8F39-DC6A-BF3C2BD8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4F9E-6E9F-4A89-8E0F-E9C6B3462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71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E29C5-CE65-F593-0E51-DE094757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E718EF-96A9-69DD-F725-126CEEA2D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908DD-4CA1-46F7-2A76-428E3E8A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E44B-F9B8-4C3B-B111-4DF416E1C05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869BD-4FE5-08EA-1AFF-96603536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C964B-97AA-D832-8DAB-373061D7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4F9E-6E9F-4A89-8E0F-E9C6B3462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2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2D2EF4-B023-B7BF-F07C-5AA74E5BC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639E50-0F60-285E-C37E-E9ED62B54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165F0-6EBD-EF0E-C61A-B5B1940C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E44B-F9B8-4C3B-B111-4DF416E1C05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521B5-D69A-B786-1B96-EA5D4C1C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66C4C-EAC7-E96B-16BF-E8939159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4F9E-6E9F-4A89-8E0F-E9C6B3462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43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558D7-A36F-267E-E6AD-10E0E7DE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6646E-D768-53D0-1E1F-7D0A95ED6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982A5-7A8E-9BE0-4323-E13A9DA9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E44B-F9B8-4C3B-B111-4DF416E1C05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0DE06-1F8C-250C-F341-514E5908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6F3134-7C80-7DFA-CE1E-532DEC12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4F9E-6E9F-4A89-8E0F-E9C6B3462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63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C79B8-243D-51C2-AB28-8255D8FE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2B4D8-35B4-E09B-60F5-DB5D1FDB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8B680-EC7B-F624-0AE2-C79AFAF7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E44B-F9B8-4C3B-B111-4DF416E1C05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E36FE-F6D4-7609-E4BA-589C1541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C37C52-226F-A516-7B75-8E540C39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4F9E-6E9F-4A89-8E0F-E9C6B3462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3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091A3-677B-C22F-A3F3-EB3F917F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458E6-41A9-4331-1B06-28B04DB76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7F80B2-CCF1-4D71-09D4-80552819B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EE4831-916D-E27D-AC92-5B3EA6C8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E44B-F9B8-4C3B-B111-4DF416E1C05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32542-8560-B9D6-FE1F-4CDC0995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A407-2CF4-C901-AD0B-99B121AB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4F9E-6E9F-4A89-8E0F-E9C6B3462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1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3A300-A6BE-82F5-B0C0-39059E51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B70029-9CA5-BB28-9972-F0B1B5A8A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4DFEEA-8EB2-9062-5BDB-DE1BF7E10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8755A6-58B1-FF29-8AEA-89FB217B0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5EE8AF-E993-6BAD-402A-4F10CDB1B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17BAAD-D44F-B0B4-1A0D-36E8A1A7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E44B-F9B8-4C3B-B111-4DF416E1C05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72B37C-7036-3661-AE3B-03BBEFF5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0F6836-4D99-8127-75C2-7C718B75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4F9E-6E9F-4A89-8E0F-E9C6B3462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8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80F8B-A0E1-707A-A0F0-86FF4E1C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FB10DB-6763-DC26-53AD-B3D9296D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E44B-F9B8-4C3B-B111-4DF416E1C05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8C07FD-ACC8-4224-340B-160DB9A1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F80AFD-4234-3CCD-3F03-6EDBB317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4F9E-6E9F-4A89-8E0F-E9C6B3462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5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F48CB2-EF35-29CB-A33F-50A0D3F1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E44B-F9B8-4C3B-B111-4DF416E1C05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95BA6B-E095-834F-3944-BAD59DFD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285A5A-7D0F-E9FC-D40D-6DF6935D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4F9E-6E9F-4A89-8E0F-E9C6B3462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4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8D358-7278-7613-CD49-4A458C3A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7C603-9803-2C77-E4FD-D4C1E0C6D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B796D2-78AD-5DDA-4221-9CB232BCD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EA3A71-45B1-ABC1-CAB0-3E4EF9A2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E44B-F9B8-4C3B-B111-4DF416E1C05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2C3C31-C77B-FF24-788E-1331CC1D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9248DF-3901-4A9C-79B4-7990EE74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4F9E-6E9F-4A89-8E0F-E9C6B3462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3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F698C-6A40-8864-7B33-4B01B196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1BD425-1181-F6B2-C19D-EB24602AE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B76D3A-5CE6-C296-36EA-8D760B191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58AFEB-4076-DE72-804A-33A7EBF7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E44B-F9B8-4C3B-B111-4DF416E1C05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7A23F8-E73E-3678-71E3-BC660F98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13BE6F-0235-A4DA-D019-E8861F40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4F9E-6E9F-4A89-8E0F-E9C6B3462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42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239E2C-22CC-27B1-5AA7-EE76DEBD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0B95A-6C40-0CBB-2847-7845B8F54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AB5AE-40D4-DB27-7006-14328848F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96E44B-F9B8-4C3B-B111-4DF416E1C05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86DAC-02F6-3AF0-1ADF-29C581B67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37C67-8CC8-B534-2D02-55DC3C2FF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2F4F9E-6E9F-4A89-8E0F-E9C6B3462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6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C6621-CF18-6B4E-FC20-D9AFCAC31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Noto Sans" panose="020B0502040504020204" pitchFamily="34" charset="0"/>
                <a:cs typeface="Noto Sans" panose="020B0502040504020204" pitchFamily="34" charset="0"/>
              </a:rPr>
              <a:t>인공지능</a:t>
            </a:r>
            <a:r>
              <a:rPr lang="en-US" altLang="ko-KR" sz="3600" dirty="0">
                <a:latin typeface="Noto Sans" panose="020B0502040504020204" pitchFamily="34" charset="0"/>
                <a:cs typeface="Noto Sans" panose="020B0502040504020204" pitchFamily="34" charset="0"/>
              </a:rPr>
              <a:t>(002)</a:t>
            </a:r>
            <a:r>
              <a:rPr lang="ko-KR" altLang="en-US" sz="36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3600" dirty="0">
                <a:latin typeface="Noto Sans" panose="020B0502040504020204" pitchFamily="34" charset="0"/>
                <a:cs typeface="Noto Sans" panose="020B0502040504020204" pitchFamily="34" charset="0"/>
              </a:rPr>
              <a:t>HW2 </a:t>
            </a:r>
            <a:r>
              <a:rPr lang="ko-KR" altLang="en-US" sz="3600" dirty="0">
                <a:latin typeface="Noto Sans" panose="020B0502040504020204" pitchFamily="34" charset="0"/>
                <a:cs typeface="Noto Sans" panose="020B0502040504020204" pitchFamily="34" charset="0"/>
              </a:rPr>
              <a:t>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E1A092-9FC2-FD4C-4996-E0E381222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endParaRPr lang="en-US" altLang="ko-KR" sz="1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r"/>
            <a:endParaRPr lang="en-US" altLang="ko-KR" sz="1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r"/>
            <a:endParaRPr lang="en-US" altLang="ko-KR" sz="1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r"/>
            <a:endParaRPr lang="en-US" altLang="ko-KR" sz="1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r"/>
            <a:r>
              <a:rPr lang="en-US" altLang="ko-KR" sz="1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19010692 </a:t>
            </a:r>
            <a:r>
              <a:rPr lang="ko-KR" altLang="en-US" sz="1800" dirty="0">
                <a:latin typeface="Noto Sans" panose="020B0502040504020204" pitchFamily="34" charset="0"/>
                <a:cs typeface="Noto Sans" panose="020B0502040504020204" pitchFamily="34" charset="0"/>
              </a:rPr>
              <a:t>이준호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F5D520-A92E-6FC4-D419-12BE010B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0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3. 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결과 및 논의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16B7C82-4814-E798-5D0F-C7E22D0E18A1}"/>
              </a:ext>
            </a:extLst>
          </p:cNvPr>
          <p:cNvSpPr txBox="1">
            <a:spLocks/>
          </p:cNvSpPr>
          <p:nvPr/>
        </p:nvSpPr>
        <p:spPr>
          <a:xfrm>
            <a:off x="838200" y="3685236"/>
            <a:ext cx="10282507" cy="2771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Tolerance </a:t>
            </a: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값이 작아질수록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즉 더 엄격한 기준을 적용할수록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손실 함수의 값이 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tolerance </a:t>
            </a: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값보다 작아질 때까지 더 많은 반복이 필요해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평균 반복 횟수가 증가하는 경향을 보였다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결과적으로 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tolerance </a:t>
            </a: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값이 작아질수록 평균 손실 값도 일반적으로 감소했지만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감소량은 점차 미미해졌다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한편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600" dirty="0" err="1">
                <a:latin typeface="Noto Sans" panose="020B0502040504020204" pitchFamily="34" charset="0"/>
                <a:cs typeface="Noto Sans" panose="020B0502040504020204" pitchFamily="34" charset="0"/>
              </a:rPr>
              <a:t>학습률이</a:t>
            </a: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 증가함에 따라 평균 반복 횟수는 눈에 띄게 감소했다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이는 가중치 업데이트가 미미하게 이루어져 학습과정이 매우 느려진다는 것을 보여준다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하지만 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tolerance: 1e-6</a:t>
            </a: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에서는 증가하는 그림이 보였다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이는 높은 </a:t>
            </a:r>
            <a:r>
              <a:rPr lang="ko-KR" altLang="en-US" sz="1600" dirty="0" err="1">
                <a:latin typeface="Noto Sans" panose="020B0502040504020204" pitchFamily="34" charset="0"/>
                <a:cs typeface="Noto Sans" panose="020B0502040504020204" pitchFamily="34" charset="0"/>
              </a:rPr>
              <a:t>학습률로</a:t>
            </a: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 인해 최적화 과정이 복잡해지고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최소값 주변에서의 진동이 증가하기 때문으로 해석된다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따라서 적절한 </a:t>
            </a:r>
            <a:r>
              <a:rPr lang="ko-KR" altLang="en-US" sz="1600" dirty="0" err="1">
                <a:latin typeface="Noto Sans" panose="020B0502040504020204" pitchFamily="34" charset="0"/>
                <a:cs typeface="Noto Sans" panose="020B0502040504020204" pitchFamily="34" charset="0"/>
              </a:rPr>
              <a:t>학습률과</a:t>
            </a: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 종료 조건을 설정하는 것이 앞으로의 학습에서 중요하다고 생각한다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48F333-ADE2-FFB5-5378-B4E1A101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8202"/>
            <a:ext cx="5257800" cy="6000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6C2DD5-F44F-C9C7-7821-2204DD6AD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866" y="601442"/>
            <a:ext cx="3745841" cy="2852705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AE2A0-6985-1387-0AFA-E2CBA07AC877}"/>
              </a:ext>
            </a:extLst>
          </p:cNvPr>
          <p:cNvSpPr txBox="1">
            <a:spLocks/>
          </p:cNvSpPr>
          <p:nvPr/>
        </p:nvSpPr>
        <p:spPr>
          <a:xfrm>
            <a:off x="838200" y="2907460"/>
            <a:ext cx="5961612" cy="416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최종적으로 평균 손실 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0.3449</a:t>
            </a: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가 가장 작은 값으로 출력되었다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723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1. 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문제 정의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443C497-6156-63D2-4736-0CC56EBFE692}"/>
              </a:ext>
            </a:extLst>
          </p:cNvPr>
          <p:cNvSpPr txBox="1">
            <a:spLocks/>
          </p:cNvSpPr>
          <p:nvPr/>
        </p:nvSpPr>
        <p:spPr>
          <a:xfrm>
            <a:off x="838200" y="2854083"/>
            <a:ext cx="5246379" cy="100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1. </a:t>
            </a:r>
            <a:r>
              <a:rPr lang="ko-KR" altLang="en-US" sz="1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종료 조건을 바꿔가면서 프로그램 수행</a:t>
            </a:r>
            <a:endParaRPr lang="en-US" altLang="ko-KR" sz="20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6E07F0B-7489-AE79-7177-921F49431245}"/>
              </a:ext>
            </a:extLst>
          </p:cNvPr>
          <p:cNvSpPr txBox="1">
            <a:spLocks/>
          </p:cNvSpPr>
          <p:nvPr/>
        </p:nvSpPr>
        <p:spPr>
          <a:xfrm>
            <a:off x="838200" y="4120642"/>
            <a:ext cx="5435216" cy="1207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2. </a:t>
            </a:r>
            <a:r>
              <a:rPr lang="ko-KR" altLang="en-US" sz="17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경사하강법의</a:t>
            </a:r>
            <a:r>
              <a:rPr lang="ko-KR" altLang="en-US" sz="1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7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학습률을</a:t>
            </a:r>
            <a:r>
              <a:rPr lang="ko-KR" altLang="en-US" sz="1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바꿔가면서 프로그램을 수행</a:t>
            </a:r>
            <a:endParaRPr lang="ko-KR" altLang="en-US" sz="17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90665D9-49B4-6591-2370-FF946D340489}"/>
              </a:ext>
            </a:extLst>
          </p:cNvPr>
          <p:cNvSpPr txBox="1">
            <a:spLocks/>
          </p:cNvSpPr>
          <p:nvPr/>
        </p:nvSpPr>
        <p:spPr>
          <a:xfrm>
            <a:off x="838200" y="1173658"/>
            <a:ext cx="10515600" cy="45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경사하강법을</a:t>
            </a:r>
            <a:r>
              <a:rPr lang="ko-KR" altLang="en-US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사용하여 가장 좋은 매개변수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</a:t>
            </a:r>
            <a:r>
              <a:rPr lang="ko-KR" altLang="en-US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 </a:t>
            </a:r>
            <a:r>
              <a:rPr lang="ko-KR" altLang="en-US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찾기</a:t>
            </a:r>
            <a:endParaRPr lang="en-US" altLang="ko-KR" sz="2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3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2. 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코드 및 출력 화면과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443C497-6156-63D2-4736-0CC56EBFE692}"/>
              </a:ext>
            </a:extLst>
          </p:cNvPr>
          <p:cNvSpPr txBox="1">
            <a:spLocks/>
          </p:cNvSpPr>
          <p:nvPr/>
        </p:nvSpPr>
        <p:spPr>
          <a:xfrm>
            <a:off x="6387736" y="3246359"/>
            <a:ext cx="5246379" cy="39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Noto Sans" panose="020B0502040504020204" pitchFamily="34" charset="0"/>
                <a:cs typeface="Noto Sans" panose="020B0502040504020204" pitchFamily="34" charset="0"/>
              </a:rPr>
              <a:t>Pandas</a:t>
            </a:r>
            <a:r>
              <a:rPr lang="ko-KR" altLang="en-US" sz="1800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800" dirty="0" err="1">
                <a:latin typeface="Noto Sans" panose="020B0502040504020204" pitchFamily="34" charset="0"/>
                <a:cs typeface="Noto Sans" panose="020B0502040504020204" pitchFamily="34" charset="0"/>
              </a:rPr>
              <a:t>Numpy</a:t>
            </a:r>
            <a:r>
              <a:rPr lang="ko-KR" altLang="en-US" sz="1800" dirty="0">
                <a:latin typeface="Noto Sans" panose="020B0502040504020204" pitchFamily="34" charset="0"/>
                <a:cs typeface="Noto Sans" panose="020B0502040504020204" pitchFamily="34" charset="0"/>
              </a:rPr>
              <a:t>를 설정한 후 </a:t>
            </a:r>
            <a:r>
              <a:rPr lang="en-US" altLang="ko-KR" sz="1800" dirty="0">
                <a:latin typeface="Noto Sans" panose="020B0502040504020204" pitchFamily="34" charset="0"/>
                <a:cs typeface="Noto Sans" panose="020B0502040504020204" pitchFamily="34" charset="0"/>
              </a:rPr>
              <a:t>import </a:t>
            </a:r>
            <a:r>
              <a:rPr lang="ko-KR" altLang="en-US" sz="1800" dirty="0">
                <a:latin typeface="Noto Sans" panose="020B0502040504020204" pitchFamily="34" charset="0"/>
                <a:cs typeface="Noto Sans" panose="020B0502040504020204" pitchFamily="34" charset="0"/>
              </a:rPr>
              <a:t>한다</a:t>
            </a:r>
            <a:r>
              <a:rPr lang="en-US" altLang="ko-KR" sz="1800" dirty="0"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3AA96D-D506-CFF9-C5A1-51E5FDB8E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9715"/>
            <a:ext cx="3970173" cy="3104741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F1C18C4-3348-E2C0-F82B-22446A3FE860}"/>
              </a:ext>
            </a:extLst>
          </p:cNvPr>
          <p:cNvSpPr txBox="1">
            <a:spLocks/>
          </p:cNvSpPr>
          <p:nvPr/>
        </p:nvSpPr>
        <p:spPr>
          <a:xfrm>
            <a:off x="6387736" y="4436897"/>
            <a:ext cx="5246379" cy="83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Noto Sans" panose="020B0502040504020204" pitchFamily="34" charset="0"/>
                <a:cs typeface="Noto Sans" panose="020B0502040504020204" pitchFamily="34" charset="0"/>
              </a:rPr>
              <a:t>Csv </a:t>
            </a:r>
            <a:r>
              <a:rPr lang="ko-KR" altLang="en-US" sz="1800" dirty="0">
                <a:latin typeface="Noto Sans" panose="020B0502040504020204" pitchFamily="34" charset="0"/>
                <a:cs typeface="Noto Sans" panose="020B0502040504020204" pitchFamily="34" charset="0"/>
              </a:rPr>
              <a:t>파일을 읽어 </a:t>
            </a:r>
            <a:r>
              <a:rPr lang="en-US" altLang="ko-KR" sz="1800" dirty="0">
                <a:latin typeface="Noto Sans" panose="020B0502040504020204" pitchFamily="34" charset="0"/>
                <a:cs typeface="Noto Sans" panose="020B0502040504020204" pitchFamily="34" charset="0"/>
              </a:rPr>
              <a:t>X</a:t>
            </a:r>
            <a:r>
              <a:rPr lang="ko-KR" altLang="en-US" sz="1800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800" dirty="0">
                <a:latin typeface="Noto Sans" panose="020B0502040504020204" pitchFamily="34" charset="0"/>
                <a:cs typeface="Noto Sans" panose="020B0502040504020204" pitchFamily="34" charset="0"/>
              </a:rPr>
              <a:t>Y</a:t>
            </a:r>
            <a:r>
              <a:rPr lang="ko-KR" altLang="en-US" sz="1800" dirty="0">
                <a:latin typeface="Noto Sans" panose="020B0502040504020204" pitchFamily="34" charset="0"/>
                <a:cs typeface="Noto Sans" panose="020B0502040504020204" pitchFamily="34" charset="0"/>
              </a:rPr>
              <a:t>로 저장하고</a:t>
            </a:r>
            <a:r>
              <a:rPr lang="en-US" altLang="ko-KR" sz="1800" dirty="0">
                <a:latin typeface="Noto Sans" panose="020B0502040504020204" pitchFamily="34" charset="0"/>
                <a:cs typeface="Noto Sans" panose="020B0502040504020204" pitchFamily="34" charset="0"/>
              </a:rPr>
              <a:t> MSE </a:t>
            </a:r>
            <a:r>
              <a:rPr lang="ko-KR" altLang="en-US" sz="1800" dirty="0">
                <a:latin typeface="Noto Sans" panose="020B0502040504020204" pitchFamily="34" charset="0"/>
                <a:cs typeface="Noto Sans" panose="020B0502040504020204" pitchFamily="34" charset="0"/>
              </a:rPr>
              <a:t>함수를 정의한다</a:t>
            </a:r>
            <a:r>
              <a:rPr lang="en-US" altLang="ko-KR" sz="1800" dirty="0"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527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2. 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코드 및 출력 화면과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443C497-6156-63D2-4736-0CC56EBFE692}"/>
              </a:ext>
            </a:extLst>
          </p:cNvPr>
          <p:cNvSpPr txBox="1">
            <a:spLocks/>
          </p:cNvSpPr>
          <p:nvPr/>
        </p:nvSpPr>
        <p:spPr>
          <a:xfrm>
            <a:off x="6387736" y="1880975"/>
            <a:ext cx="5246379" cy="39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latin typeface="Noto Sans" panose="020B0502040504020204" pitchFamily="34" charset="0"/>
                <a:cs typeface="Noto Sans" panose="020B0502040504020204" pitchFamily="34" charset="0"/>
              </a:rPr>
              <a:t>가중치와 편향을 </a:t>
            </a:r>
            <a:r>
              <a:rPr lang="en-US" altLang="ko-KR" sz="1800" dirty="0">
                <a:latin typeface="Noto Sans" panose="020B0502040504020204" pitchFamily="34" charset="0"/>
                <a:cs typeface="Noto Sans" panose="020B0502040504020204" pitchFamily="34" charset="0"/>
              </a:rPr>
              <a:t>0</a:t>
            </a:r>
            <a:r>
              <a:rPr lang="ko-KR" altLang="en-US" sz="1800" dirty="0">
                <a:latin typeface="Noto Sans" panose="020B0502040504020204" pitchFamily="34" charset="0"/>
                <a:cs typeface="Noto Sans" panose="020B0502040504020204" pitchFamily="34" charset="0"/>
              </a:rPr>
              <a:t>으로 초기화한다</a:t>
            </a:r>
            <a:r>
              <a:rPr lang="en-US" altLang="ko-KR" sz="1800" dirty="0"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F1C18C4-3348-E2C0-F82B-22446A3FE860}"/>
              </a:ext>
            </a:extLst>
          </p:cNvPr>
          <p:cNvSpPr txBox="1">
            <a:spLocks/>
          </p:cNvSpPr>
          <p:nvPr/>
        </p:nvSpPr>
        <p:spPr>
          <a:xfrm>
            <a:off x="6387736" y="4457498"/>
            <a:ext cx="5246379" cy="709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latin typeface="Noto Sans" panose="020B0502040504020204" pitchFamily="34" charset="0"/>
                <a:cs typeface="Noto Sans" panose="020B0502040504020204" pitchFamily="34" charset="0"/>
              </a:rPr>
              <a:t>손실의 변화율이 정의한 </a:t>
            </a:r>
            <a:r>
              <a:rPr lang="en-US" altLang="ko-KR" sz="1800" dirty="0">
                <a:latin typeface="Noto Sans" panose="020B0502040504020204" pitchFamily="34" charset="0"/>
                <a:cs typeface="Noto Sans" panose="020B0502040504020204" pitchFamily="34" charset="0"/>
              </a:rPr>
              <a:t>tolerance </a:t>
            </a:r>
            <a:r>
              <a:rPr lang="ko-KR" altLang="en-US" sz="1800" dirty="0">
                <a:latin typeface="Noto Sans" panose="020B0502040504020204" pitchFamily="34" charset="0"/>
                <a:cs typeface="Noto Sans" panose="020B0502040504020204" pitchFamily="34" charset="0"/>
              </a:rPr>
              <a:t>보다 작아지면 학습을 중단한다</a:t>
            </a:r>
            <a:r>
              <a:rPr lang="en-US" altLang="ko-KR" sz="1800" dirty="0"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AE93D9-FEC4-93B3-9518-3A05C614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45" y="1469343"/>
            <a:ext cx="5410955" cy="4887007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DD3D3A1-6E6F-52F0-4193-DA2AF548DD18}"/>
              </a:ext>
            </a:extLst>
          </p:cNvPr>
          <p:cNvSpPr txBox="1">
            <a:spLocks/>
          </p:cNvSpPr>
          <p:nvPr/>
        </p:nvSpPr>
        <p:spPr>
          <a:xfrm>
            <a:off x="6387736" y="2959833"/>
            <a:ext cx="5246379" cy="39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 err="1">
                <a:latin typeface="Noto Sans" panose="020B0502040504020204" pitchFamily="34" charset="0"/>
                <a:cs typeface="Noto Sans" panose="020B0502040504020204" pitchFamily="34" charset="0"/>
              </a:rPr>
              <a:t>예측값과</a:t>
            </a:r>
            <a:r>
              <a:rPr lang="ko-KR" altLang="en-US" sz="18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800" dirty="0">
                <a:latin typeface="Noto Sans" panose="020B0502040504020204" pitchFamily="34" charset="0"/>
                <a:cs typeface="Noto Sans" panose="020B0502040504020204" pitchFamily="34" charset="0"/>
              </a:rPr>
              <a:t>w, b</a:t>
            </a:r>
            <a:r>
              <a:rPr lang="ko-KR" altLang="en-US" sz="1800" dirty="0">
                <a:latin typeface="Noto Sans" panose="020B0502040504020204" pitchFamily="34" charset="0"/>
                <a:cs typeface="Noto Sans" panose="020B0502040504020204" pitchFamily="34" charset="0"/>
              </a:rPr>
              <a:t>에 대한 기울기를 계산한다</a:t>
            </a:r>
            <a:r>
              <a:rPr lang="en-US" altLang="ko-KR" sz="1800" dirty="0"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7CAEE0F-5527-021E-866C-19B4E7C3A0F0}"/>
              </a:ext>
            </a:extLst>
          </p:cNvPr>
          <p:cNvSpPr txBox="1">
            <a:spLocks/>
          </p:cNvSpPr>
          <p:nvPr/>
        </p:nvSpPr>
        <p:spPr>
          <a:xfrm>
            <a:off x="6387736" y="3557860"/>
            <a:ext cx="5246379" cy="39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 err="1">
                <a:latin typeface="Noto Sans" panose="020B0502040504020204" pitchFamily="34" charset="0"/>
                <a:cs typeface="Noto Sans" panose="020B0502040504020204" pitchFamily="34" charset="0"/>
              </a:rPr>
              <a:t>학습률을</a:t>
            </a:r>
            <a:r>
              <a:rPr lang="ko-KR" altLang="en-US" sz="1800" dirty="0">
                <a:latin typeface="Noto Sans" panose="020B0502040504020204" pitchFamily="34" charset="0"/>
                <a:cs typeface="Noto Sans" panose="020B0502040504020204" pitchFamily="34" charset="0"/>
              </a:rPr>
              <a:t> 곱한 기울기를 빼서 업데이트한다</a:t>
            </a:r>
            <a:r>
              <a:rPr lang="en-US" altLang="ko-KR" sz="1800" dirty="0"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3B7F2F8-9B10-496A-B86D-EB64A934E943}"/>
              </a:ext>
            </a:extLst>
          </p:cNvPr>
          <p:cNvSpPr txBox="1">
            <a:spLocks/>
          </p:cNvSpPr>
          <p:nvPr/>
        </p:nvSpPr>
        <p:spPr>
          <a:xfrm>
            <a:off x="6387736" y="5524198"/>
            <a:ext cx="5246379" cy="494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Noto Sans" panose="020B0502040504020204" pitchFamily="34" charset="0"/>
                <a:cs typeface="Noto Sans" panose="020B0502040504020204" pitchFamily="34" charset="0"/>
              </a:rPr>
              <a:t>100</a:t>
            </a:r>
            <a:r>
              <a:rPr lang="ko-KR" altLang="en-US" sz="1800" dirty="0">
                <a:latin typeface="Noto Sans" panose="020B0502040504020204" pitchFamily="34" charset="0"/>
                <a:cs typeface="Noto Sans" panose="020B0502040504020204" pitchFamily="34" charset="0"/>
              </a:rPr>
              <a:t>번마다 반복해서 현재 결과를 출력한다</a:t>
            </a:r>
            <a:r>
              <a:rPr lang="en-US" altLang="ko-KR" sz="1800" dirty="0"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89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2. 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코드 및 출력 화면과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443C497-6156-63D2-4736-0CC56EBFE692}"/>
              </a:ext>
            </a:extLst>
          </p:cNvPr>
          <p:cNvSpPr txBox="1">
            <a:spLocks/>
          </p:cNvSpPr>
          <p:nvPr/>
        </p:nvSpPr>
        <p:spPr>
          <a:xfrm>
            <a:off x="6387736" y="1350782"/>
            <a:ext cx="5246379" cy="39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latin typeface="Noto Sans" panose="020B0502040504020204" pitchFamily="34" charset="0"/>
                <a:cs typeface="Noto Sans" panose="020B0502040504020204" pitchFamily="34" charset="0"/>
              </a:rPr>
              <a:t>종료 조건</a:t>
            </a:r>
            <a:r>
              <a:rPr lang="en-US" altLang="ko-KR" sz="1800" dirty="0">
                <a:latin typeface="Noto Sans" panose="020B0502040504020204" pitchFamily="34" charset="0"/>
                <a:cs typeface="Noto Sans" panose="020B0502040504020204" pitchFamily="34" charset="0"/>
              </a:rPr>
              <a:t>(tolerances)</a:t>
            </a:r>
            <a:r>
              <a:rPr lang="ko-KR" altLang="en-US" sz="1800" dirty="0">
                <a:latin typeface="Noto Sans" panose="020B0502040504020204" pitchFamily="34" charset="0"/>
                <a:cs typeface="Noto Sans" panose="020B0502040504020204" pitchFamily="34" charset="0"/>
              </a:rPr>
              <a:t>과 실행 횟수를 정의한다</a:t>
            </a:r>
            <a:r>
              <a:rPr lang="en-US" altLang="ko-KR" sz="1800" dirty="0"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F1C18C4-3348-E2C0-F82B-22446A3FE860}"/>
              </a:ext>
            </a:extLst>
          </p:cNvPr>
          <p:cNvSpPr txBox="1">
            <a:spLocks/>
          </p:cNvSpPr>
          <p:nvPr/>
        </p:nvSpPr>
        <p:spPr>
          <a:xfrm>
            <a:off x="6387736" y="5376637"/>
            <a:ext cx="5246379" cy="57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latin typeface="Noto Sans" panose="020B0502040504020204" pitchFamily="34" charset="0"/>
                <a:cs typeface="Noto Sans" panose="020B0502040504020204" pitchFamily="34" charset="0"/>
              </a:rPr>
              <a:t>평균 값들을 출력한 후 그래프로 시각화 한다</a:t>
            </a:r>
            <a:r>
              <a:rPr lang="en-US" altLang="ko-KR" sz="1800" dirty="0"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DD3D3A1-6E6F-52F0-4193-DA2AF548DD18}"/>
              </a:ext>
            </a:extLst>
          </p:cNvPr>
          <p:cNvSpPr txBox="1">
            <a:spLocks/>
          </p:cNvSpPr>
          <p:nvPr/>
        </p:nvSpPr>
        <p:spPr>
          <a:xfrm>
            <a:off x="6387735" y="2095791"/>
            <a:ext cx="5246379" cy="70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Noto Sans" panose="020B0502040504020204" pitchFamily="34" charset="0"/>
                <a:cs typeface="Noto Sans" panose="020B0502040504020204" pitchFamily="34" charset="0"/>
              </a:rPr>
              <a:t>For</a:t>
            </a:r>
            <a:r>
              <a:rPr lang="ko-KR" altLang="en-US" sz="1800" dirty="0">
                <a:latin typeface="Noto Sans" panose="020B0502040504020204" pitchFamily="34" charset="0"/>
                <a:cs typeface="Noto Sans" panose="020B0502040504020204" pitchFamily="34" charset="0"/>
              </a:rPr>
              <a:t>문을 통해 </a:t>
            </a:r>
            <a:r>
              <a:rPr lang="ko-KR" altLang="en-US" sz="1800" dirty="0" err="1">
                <a:latin typeface="Noto Sans" panose="020B0502040504020204" pitchFamily="34" charset="0"/>
                <a:cs typeface="Noto Sans" panose="020B0502040504020204" pitchFamily="34" charset="0"/>
              </a:rPr>
              <a:t>학습률과</a:t>
            </a:r>
            <a:r>
              <a:rPr lang="ko-KR" altLang="en-US" sz="1800" dirty="0">
                <a:latin typeface="Noto Sans" panose="020B0502040504020204" pitchFamily="34" charset="0"/>
                <a:cs typeface="Noto Sans" panose="020B0502040504020204" pitchFamily="34" charset="0"/>
              </a:rPr>
              <a:t> 종료 조건들을 반복하며 총 출력 값들을 초기화한다</a:t>
            </a:r>
            <a:r>
              <a:rPr lang="en-US" altLang="ko-KR" sz="1800" dirty="0"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7CAEE0F-5527-021E-866C-19B4E7C3A0F0}"/>
              </a:ext>
            </a:extLst>
          </p:cNvPr>
          <p:cNvSpPr txBox="1">
            <a:spLocks/>
          </p:cNvSpPr>
          <p:nvPr/>
        </p:nvSpPr>
        <p:spPr>
          <a:xfrm>
            <a:off x="6387736" y="3561127"/>
            <a:ext cx="5246379" cy="709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latin typeface="Noto Sans" panose="020B0502040504020204" pitchFamily="34" charset="0"/>
                <a:cs typeface="Noto Sans" panose="020B0502040504020204" pitchFamily="34" charset="0"/>
              </a:rPr>
              <a:t>경사 하강 함수를 실행한 후 출력 값을 더해 최종으로 평균을 계산한다</a:t>
            </a:r>
            <a:r>
              <a:rPr lang="en-US" altLang="ko-KR" sz="1800" dirty="0"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260FDFF-B700-C302-6B3C-6A221BDBD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55" y="1133763"/>
            <a:ext cx="5455510" cy="558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6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2. 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코드 및 출력 화면과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443C497-6156-63D2-4736-0CC56EBFE692}"/>
              </a:ext>
            </a:extLst>
          </p:cNvPr>
          <p:cNvSpPr txBox="1">
            <a:spLocks/>
          </p:cNvSpPr>
          <p:nvPr/>
        </p:nvSpPr>
        <p:spPr>
          <a:xfrm>
            <a:off x="1055168" y="1276299"/>
            <a:ext cx="4966064" cy="39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학습률</a:t>
            </a:r>
            <a:r>
              <a:rPr lang="ko-KR" altLang="en-US" sz="18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800" b="1" dirty="0">
                <a:latin typeface="Noto Sans" panose="020B0502040504020204" pitchFamily="34" charset="0"/>
                <a:cs typeface="Noto Sans" panose="020B0502040504020204" pitchFamily="34" charset="0"/>
              </a:rPr>
              <a:t>:</a:t>
            </a:r>
            <a:r>
              <a:rPr lang="ko-KR" altLang="en-US" sz="18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800" b="1" dirty="0">
                <a:latin typeface="Noto Sans" panose="020B0502040504020204" pitchFamily="34" charset="0"/>
                <a:cs typeface="Noto Sans" panose="020B0502040504020204" pitchFamily="34" charset="0"/>
              </a:rPr>
              <a:t>0.0001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16B7C82-4814-E798-5D0F-C7E22D0E18A1}"/>
              </a:ext>
            </a:extLst>
          </p:cNvPr>
          <p:cNvSpPr txBox="1">
            <a:spLocks/>
          </p:cNvSpPr>
          <p:nvPr/>
        </p:nvSpPr>
        <p:spPr>
          <a:xfrm>
            <a:off x="6594639" y="3985155"/>
            <a:ext cx="5486523" cy="2070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Tolerance</a:t>
            </a: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가 작아질수록 평균 반복 횟수가 증가한다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그에 따라서 평균 손실도 감소하는 그림을 보여준다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하지만 평균 손실은 일정 값에 가까워질수록 감소 폭이 감소한다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C149992-94C7-D6B3-1CF5-4D6B87985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1056"/>
            <a:ext cx="5400000" cy="64020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85C9F10-7004-E9E8-A093-1660A9B5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67814"/>
            <a:ext cx="5400000" cy="56915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EC9B644-5423-8CE5-8B9B-6CE7F2FDD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75276"/>
            <a:ext cx="5400000" cy="60785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F22DC9C-CAD5-B948-307D-C9FA62252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421439"/>
            <a:ext cx="5400000" cy="63446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68FB9E5-7DA0-9CAA-5085-B8B9E2C41F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4335" y="321253"/>
            <a:ext cx="4372497" cy="32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0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2. 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코드 및 출력 화면과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443C497-6156-63D2-4736-0CC56EBFE692}"/>
              </a:ext>
            </a:extLst>
          </p:cNvPr>
          <p:cNvSpPr txBox="1">
            <a:spLocks/>
          </p:cNvSpPr>
          <p:nvPr/>
        </p:nvSpPr>
        <p:spPr>
          <a:xfrm>
            <a:off x="1055168" y="1276299"/>
            <a:ext cx="4966064" cy="39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학습률</a:t>
            </a:r>
            <a:r>
              <a:rPr lang="ko-KR" altLang="en-US" sz="18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800" b="1" dirty="0">
                <a:latin typeface="Noto Sans" panose="020B0502040504020204" pitchFamily="34" charset="0"/>
                <a:cs typeface="Noto Sans" panose="020B0502040504020204" pitchFamily="34" charset="0"/>
              </a:rPr>
              <a:t>:</a:t>
            </a:r>
            <a:r>
              <a:rPr lang="ko-KR" altLang="en-US" sz="18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800" b="1" dirty="0">
                <a:latin typeface="Noto Sans" panose="020B0502040504020204" pitchFamily="34" charset="0"/>
                <a:cs typeface="Noto Sans" panose="020B0502040504020204" pitchFamily="34" charset="0"/>
              </a:rPr>
              <a:t>0.001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16B7C82-4814-E798-5D0F-C7E22D0E18A1}"/>
              </a:ext>
            </a:extLst>
          </p:cNvPr>
          <p:cNvSpPr txBox="1">
            <a:spLocks/>
          </p:cNvSpPr>
          <p:nvPr/>
        </p:nvSpPr>
        <p:spPr>
          <a:xfrm>
            <a:off x="6594639" y="3985155"/>
            <a:ext cx="5486523" cy="2070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이전과 마찬가지로 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tolerance</a:t>
            </a: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가 작아질수록 평균 반복 횟수가 증가하며 평균 손실이 작아지는 그림이 보인다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 err="1">
                <a:latin typeface="Noto Sans" panose="020B0502040504020204" pitchFamily="34" charset="0"/>
                <a:cs typeface="Noto Sans" panose="020B0502040504020204" pitchFamily="34" charset="0"/>
              </a:rPr>
              <a:t>학습률이</a:t>
            </a: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10</a:t>
            </a: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배로 증가하면서 평균 반복 횟수가 눈에 띄게 감소하였다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CB7960-0EBE-DFDA-AC2D-6CAA7E68A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82" y="2026562"/>
            <a:ext cx="5400000" cy="6344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2ADCF96-CB71-3937-B01F-896DF3E1F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82" y="3059252"/>
            <a:ext cx="5400000" cy="5699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898361-8801-94B7-B2FB-6D2955AD7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44" y="4027437"/>
            <a:ext cx="5400000" cy="619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1A50626-87A5-8572-F2D5-B43F06640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044901"/>
            <a:ext cx="5400000" cy="6126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D60945-C861-FE9F-678B-16E05D694A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832" y="404698"/>
            <a:ext cx="4374000" cy="324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7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2. 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코드 및 출력 화면과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443C497-6156-63D2-4736-0CC56EBFE692}"/>
              </a:ext>
            </a:extLst>
          </p:cNvPr>
          <p:cNvSpPr txBox="1">
            <a:spLocks/>
          </p:cNvSpPr>
          <p:nvPr/>
        </p:nvSpPr>
        <p:spPr>
          <a:xfrm>
            <a:off x="1055168" y="1276299"/>
            <a:ext cx="4966064" cy="39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학습률</a:t>
            </a:r>
            <a:r>
              <a:rPr lang="ko-KR" altLang="en-US" sz="18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800" b="1" dirty="0">
                <a:latin typeface="Noto Sans" panose="020B0502040504020204" pitchFamily="34" charset="0"/>
                <a:cs typeface="Noto Sans" panose="020B0502040504020204" pitchFamily="34" charset="0"/>
              </a:rPr>
              <a:t>:</a:t>
            </a:r>
            <a:r>
              <a:rPr lang="ko-KR" altLang="en-US" sz="18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800" b="1" dirty="0">
                <a:latin typeface="Noto Sans" panose="020B0502040504020204" pitchFamily="34" charset="0"/>
                <a:cs typeface="Noto Sans" panose="020B0502040504020204" pitchFamily="34" charset="0"/>
              </a:rPr>
              <a:t>0.005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16B7C82-4814-E798-5D0F-C7E22D0E18A1}"/>
              </a:ext>
            </a:extLst>
          </p:cNvPr>
          <p:cNvSpPr txBox="1">
            <a:spLocks/>
          </p:cNvSpPr>
          <p:nvPr/>
        </p:nvSpPr>
        <p:spPr>
          <a:xfrm>
            <a:off x="6594639" y="3985155"/>
            <a:ext cx="5486523" cy="2070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 err="1">
                <a:latin typeface="Noto Sans" panose="020B0502040504020204" pitchFamily="34" charset="0"/>
                <a:cs typeface="Noto Sans" panose="020B0502040504020204" pitchFamily="34" charset="0"/>
              </a:rPr>
              <a:t>학습률이</a:t>
            </a: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0.001 </a:t>
            </a:r>
            <a:r>
              <a:rPr lang="ko-KR" altLang="en-US" sz="1600" dirty="0" err="1">
                <a:latin typeface="Noto Sans" panose="020B0502040504020204" pitchFamily="34" charset="0"/>
                <a:cs typeface="Noto Sans" panose="020B0502040504020204" pitchFamily="34" charset="0"/>
              </a:rPr>
              <a:t>일때</a:t>
            </a: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 비해 </a:t>
            </a:r>
            <a:r>
              <a:rPr lang="en-US" altLang="ko-KR" sz="1600" dirty="0" err="1">
                <a:latin typeface="Noto Sans" panose="020B0502040504020204" pitchFamily="34" charset="0"/>
                <a:cs typeface="Noto Sans" panose="020B0502040504020204" pitchFamily="34" charset="0"/>
              </a:rPr>
              <a:t>toleranc</a:t>
            </a: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가 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1e-06 </a:t>
            </a: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에서 평균 반복 횟수가 증가하는 경향을 보인다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평균 손실의 변화는 미미하지만 </a:t>
            </a:r>
            <a:r>
              <a:rPr lang="ko-KR" altLang="en-US" sz="1600" dirty="0" err="1">
                <a:latin typeface="Noto Sans" panose="020B0502040504020204" pitchFamily="34" charset="0"/>
                <a:cs typeface="Noto Sans" panose="020B0502040504020204" pitchFamily="34" charset="0"/>
              </a:rPr>
              <a:t>학습률이</a:t>
            </a: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0.001</a:t>
            </a: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일 때 보다 감소했다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D9600E-8FC2-FBA5-6658-CBA73C8A1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44" y="2095292"/>
            <a:ext cx="5400000" cy="6456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C8FAD9-325E-8AFE-3D85-D4E9E9BC3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44" y="3062283"/>
            <a:ext cx="5400000" cy="6394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70094FF-4003-C07C-30B9-8C38260DD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44" y="4053974"/>
            <a:ext cx="5400000" cy="63870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9290423-A8E4-5D22-7737-5E35B320A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944" y="5044900"/>
            <a:ext cx="5400000" cy="63359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598EA0C-8AC8-5E56-F22C-4B3AE4AF3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377" y="472430"/>
            <a:ext cx="4374000" cy="324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2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2. 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코드 및 출력 화면과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443C497-6156-63D2-4736-0CC56EBFE692}"/>
              </a:ext>
            </a:extLst>
          </p:cNvPr>
          <p:cNvSpPr txBox="1">
            <a:spLocks/>
          </p:cNvSpPr>
          <p:nvPr/>
        </p:nvSpPr>
        <p:spPr>
          <a:xfrm>
            <a:off x="1055168" y="1276299"/>
            <a:ext cx="4966064" cy="39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학습률</a:t>
            </a:r>
            <a:r>
              <a:rPr lang="ko-KR" altLang="en-US" sz="18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800" b="1" dirty="0">
                <a:latin typeface="Noto Sans" panose="020B0502040504020204" pitchFamily="34" charset="0"/>
                <a:cs typeface="Noto Sans" panose="020B0502040504020204" pitchFamily="34" charset="0"/>
              </a:rPr>
              <a:t>:</a:t>
            </a:r>
            <a:r>
              <a:rPr lang="ko-KR" altLang="en-US" sz="18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800" b="1" dirty="0">
                <a:latin typeface="Noto Sans" panose="020B0502040504020204" pitchFamily="34" charset="0"/>
                <a:cs typeface="Noto Sans" panose="020B0502040504020204" pitchFamily="34" charset="0"/>
              </a:rPr>
              <a:t>0.01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816B7C82-4814-E798-5D0F-C7E22D0E18A1}"/>
              </a:ext>
            </a:extLst>
          </p:cNvPr>
          <p:cNvSpPr txBox="1">
            <a:spLocks/>
          </p:cNvSpPr>
          <p:nvPr/>
        </p:nvSpPr>
        <p:spPr>
          <a:xfrm>
            <a:off x="6594639" y="3985155"/>
            <a:ext cx="5486523" cy="2070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이번에도 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tolerance: 1e-6</a:t>
            </a: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에서 평균 반복 횟수가 크게 증가하는 그림이다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이전과 비슷하게 평균 손실의 변화는 미미하지만 </a:t>
            </a:r>
            <a:r>
              <a:rPr lang="ko-KR" altLang="en-US" sz="1600" dirty="0" err="1">
                <a:latin typeface="Noto Sans" panose="020B0502040504020204" pitchFamily="34" charset="0"/>
                <a:cs typeface="Noto Sans" panose="020B0502040504020204" pitchFamily="34" charset="0"/>
              </a:rPr>
              <a:t>학습률이</a:t>
            </a: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0.005</a:t>
            </a:r>
            <a:r>
              <a:rPr lang="ko-KR" altLang="en-US" sz="1600" dirty="0">
                <a:latin typeface="Noto Sans" panose="020B0502040504020204" pitchFamily="34" charset="0"/>
                <a:cs typeface="Noto Sans" panose="020B0502040504020204" pitchFamily="34" charset="0"/>
              </a:rPr>
              <a:t>일 때 보다 감소했다</a:t>
            </a:r>
            <a:r>
              <a:rPr lang="en-US" altLang="ko-KR" sz="1600" dirty="0"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E23EE5-F04D-4B1C-06AA-BE2D366DE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44" y="2020818"/>
            <a:ext cx="5400000" cy="6692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2345E7-B812-E2D6-E9D4-408680A44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44" y="3069264"/>
            <a:ext cx="5400000" cy="6099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28BEE62-2DB2-B278-128C-6F8C0EC69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44" y="4057286"/>
            <a:ext cx="5400000" cy="6406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A1A3227-9525-1445-7365-DB50F3B7F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076068"/>
            <a:ext cx="5400000" cy="6163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4FD194-EF9B-F2FE-170F-C7536EABD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377" y="355273"/>
            <a:ext cx="4374000" cy="333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8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D13FBF4B70CCD45AF5E5FB351B16719" ma:contentTypeVersion="4" ma:contentTypeDescription="새 문서를 만듭니다." ma:contentTypeScope="" ma:versionID="03fa63fd9bbd626fdedb327c11e4eb0c">
  <xsd:schema xmlns:xsd="http://www.w3.org/2001/XMLSchema" xmlns:xs="http://www.w3.org/2001/XMLSchema" xmlns:p="http://schemas.microsoft.com/office/2006/metadata/properties" xmlns:ns3="775da646-7af2-4f7a-951b-3cc5716027d8" targetNamespace="http://schemas.microsoft.com/office/2006/metadata/properties" ma:root="true" ma:fieldsID="0d816cd938b4bd94fbb0954b8aa3c87a" ns3:_="">
    <xsd:import namespace="775da646-7af2-4f7a-951b-3cc5716027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da646-7af2-4f7a-951b-3cc5716027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E4DD4F-A900-4B1C-8623-7A3D1EAF46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5da646-7af2-4f7a-951b-3cc5716027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147C9D-8C64-4D45-8DA4-EA901BDB23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3E732F-78CA-4AE9-9CF6-72DA820DEA2B}">
  <ds:schemaRefs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775da646-7af2-4f7a-951b-3cc5716027d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425</Words>
  <Application>Microsoft Office PowerPoint</Application>
  <PresentationFormat>와이드스크린</PresentationFormat>
  <Paragraphs>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Noto Sans</vt:lpstr>
      <vt:lpstr>Office 테마</vt:lpstr>
      <vt:lpstr>인공지능(002) HW2 보고서</vt:lpstr>
      <vt:lpstr>1. 문제 정의</vt:lpstr>
      <vt:lpstr>2. 코드 및 출력 화면과 설명</vt:lpstr>
      <vt:lpstr>2. 코드 및 출력 화면과 설명</vt:lpstr>
      <vt:lpstr>2. 코드 및 출력 화면과 설명</vt:lpstr>
      <vt:lpstr>2. 코드 및 출력 화면과 설명</vt:lpstr>
      <vt:lpstr>2. 코드 및 출력 화면과 설명</vt:lpstr>
      <vt:lpstr>2. 코드 및 출력 화면과 설명</vt:lpstr>
      <vt:lpstr>2. 코드 및 출력 화면과 설명</vt:lpstr>
      <vt:lpstr>3. 결과 및 논의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인공지능(002) HW2 보고서</dc:title>
  <dc:creator>이준호</dc:creator>
  <cp:lastModifiedBy>이준호</cp:lastModifiedBy>
  <cp:revision>12</cp:revision>
  <dcterms:created xsi:type="dcterms:W3CDTF">2024-04-08T16:32:51Z</dcterms:created>
  <dcterms:modified xsi:type="dcterms:W3CDTF">2024-04-09T02:13:11Z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0x0101007D13FBF4B70CCD45AF5E5FB351B16719</vt:lpwstr>
  </property>
</Properties>
</file>