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60" r:id="rId6"/>
    <p:sldId id="271" r:id="rId7"/>
    <p:sldId id="272" r:id="rId8"/>
    <p:sldId id="273" r:id="rId9"/>
    <p:sldId id="278" r:id="rId10"/>
    <p:sldId id="279" r:id="rId11"/>
    <p:sldId id="280" r:id="rId12"/>
    <p:sldId id="281" r:id="rId13"/>
    <p:sldId id="283" r:id="rId14"/>
    <p:sldId id="282" r:id="rId15"/>
    <p:sldId id="284" r:id="rId16"/>
    <p:sldId id="285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7FFB15-0DCF-4CA1-B18A-DB242266F34D}" v="528" dt="2024-04-08T13:45:04.921"/>
    <p1510:client id="{92EDB21C-35B0-4656-AFE0-277B87374128}" v="261" dt="2024-04-09T00:59:57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9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75775D-4F5A-8EC5-C441-EACFA1354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754670E-E369-2FDB-58E2-D53DC79CD8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7D46F6-9A72-4FC1-419D-71DBAED4B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A6C66A-6EB9-A605-0FDA-FF7D8297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EB627E-2E16-0C23-A0A1-70F7731B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035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771B4-D15B-D2D2-35AD-1243F0CD8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AD0AB2-5724-ED1A-B776-CEF9E14BF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F64B9-DAFD-0EDB-1C8D-14CD8812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BF8F3-D179-9A11-665F-EBA0CA17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A3ACA-817E-FC00-2229-699AAC45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1E7C40-AC0F-3101-0C81-6A3AB69324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960245-804B-999E-3C4C-AD3F06858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E4D58-B1B3-FECE-96AF-319A6F570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F8E6DF-2ED9-5B6C-949F-489C8475F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FD1C9A-073B-0531-B03B-00902B4A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42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730768-9F32-10B0-2112-9B6646C40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647110-8C24-D38C-2F68-68261A462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1AFC00-BDAF-266B-049B-204723020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BDF3E-3B3B-67BA-7441-B3CD0F51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4CF8E2-E649-47F3-15E6-A1A945A4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25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1A4B1-27A9-6916-D1F4-F7087FE3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49631E-DF90-8DA8-C712-557F1A717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7664E-167F-8173-E946-5091082F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7DF125-A06E-F05F-A72F-FF33D175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2DCD4A-3365-539D-AA39-B90C73F73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46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56DB12-3A9C-32B6-9382-BE95D4B20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41029A-6AC3-96D3-0744-A013B0D2A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EAE6DF8-6FF1-933E-0BCC-B7C7FAF9B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D2EC66-34DB-4A2D-67DC-9FE25DFF9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84B31D-BDD0-C8C1-92E1-0AEB1EE0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CE177-1425-684A-A554-2E52DC3D1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93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CCECD-4F11-4979-995B-8345D7B5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54E74-281A-C603-2733-3980268C7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A15CC2-521F-047E-E76E-342BAB85E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4104AB-5746-D0BB-A92C-B1A0513CE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C56A8-6B50-B906-D44C-AE29766E3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D05A62-4781-D17E-FC93-237593752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9E30AC-0130-DDD2-BDE0-084EF47C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8D5486-D8ED-13CC-F523-00EDF727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2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C1E78-8E21-FBCC-A3B1-F23C72F0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2C0378-F03E-CF5A-6460-F629DE47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0675CF3-E570-09CB-110E-0CEFAE34B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4B5C04-E31F-9C52-F2AD-4D2595BB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068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54CF05-FECE-DF86-F887-6F16108E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EB1013-1B02-F512-F58B-FD39DB2B1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1DD567-EC5D-2C39-68A6-E66C5651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089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66DC9-FBF9-2E8F-5220-4EFA37881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5D77E-E319-2CD5-7D5E-71D65F046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E36FBDB-D141-3EB7-3051-33A0A4F50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F1C18F1-D1CE-ECEB-2C26-129D19176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65429-D30E-681F-496B-9ADDA598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E1F7D4-4DA2-6B02-4235-3F6D4891C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607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281DE3-8C9F-8CC6-9935-5D29B7756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44ADC7F-4C1F-1C3F-4514-31559D62F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9EE06D-A07F-391A-92EE-B739CA4AD9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4E446C-D4C3-22F6-93A4-043FE316B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BAF424-3715-DCB8-B3B3-BF0A1B448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05BB0D-6984-9A39-FD76-D5F5F5E0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54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769FB3C-9FB9-CA96-F4D4-CC6D86BA2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DE34B9-FF7F-5F53-5468-0E13AB949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51A7DD-2D1D-559A-6E86-C05E03289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F6D970-7D46-4FB3-B805-87922C58BE2E}" type="datetimeFigureOut">
              <a:rPr lang="ko-KR" altLang="en-US" smtClean="0"/>
              <a:t>2024-04-18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E13F15-2377-23CB-078F-AE4727EBE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64BCE-2BE3-2991-0805-D62542012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BFA9A-5AA5-47A3-A196-AF03DA1261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9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0fpC9Uy_a3KLiJgUPmRlScsWQLYJDAuGTW25W9_kstg/edit?usp=shar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EC6621-CF18-6B4E-FC20-D9AFCAC315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600" dirty="0">
                <a:latin typeface="Noto Sans" panose="020B0502040504020204" pitchFamily="34" charset="0"/>
                <a:cs typeface="Noto Sans" panose="020B0502040504020204" pitchFamily="34" charset="0"/>
              </a:rPr>
              <a:t>멀티미디어설계 </a:t>
            </a:r>
            <a:r>
              <a:rPr lang="en-US" altLang="ko-KR" sz="3600" dirty="0">
                <a:latin typeface="Noto Sans" panose="020B0502040504020204" pitchFamily="34" charset="0"/>
                <a:cs typeface="Noto Sans" panose="020B0502040504020204" pitchFamily="34" charset="0"/>
              </a:rPr>
              <a:t>HW2 </a:t>
            </a:r>
            <a:r>
              <a:rPr lang="ko-KR" altLang="en-US" sz="3600" dirty="0">
                <a:latin typeface="Noto Sans" panose="020B0502040504020204" pitchFamily="34" charset="0"/>
                <a:cs typeface="Noto Sans" panose="020B0502040504020204" pitchFamily="34" charset="0"/>
              </a:rPr>
              <a:t>보고서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E1A092-9FC2-FD4C-4996-E0E3812229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endParaRPr lang="en-US" altLang="ko-KR" sz="1800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algn="r"/>
            <a:r>
              <a:rPr lang="en-US" altLang="ko-KR" sz="1800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19010692 </a:t>
            </a:r>
            <a:r>
              <a:rPr lang="ko-KR" altLang="en-US" sz="1800">
                <a:latin typeface="Noto Sans" panose="020B0502040504020204" pitchFamily="34" charset="0"/>
                <a:cs typeface="Noto Sans" panose="020B0502040504020204" pitchFamily="34" charset="0"/>
              </a:rPr>
              <a:t>이준호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F5D520-A92E-6FC4-D419-12BE010B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04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2 –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히든 레이어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개일 때 인식률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C5F44A-1D07-2E2A-D3ED-4E0BDC169183}"/>
              </a:ext>
            </a:extLst>
          </p:cNvPr>
          <p:cNvSpPr/>
          <p:nvPr/>
        </p:nvSpPr>
        <p:spPr>
          <a:xfrm>
            <a:off x="1149379" y="3782811"/>
            <a:ext cx="9893241" cy="1986393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히든레이어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 가장 적절한 변수</a:t>
            </a:r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배치 사이즈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8</a:t>
            </a: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 수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128/64</a:t>
            </a:r>
          </a:p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0.05</a:t>
            </a:r>
          </a:p>
          <a:p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 : 20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총 </a:t>
            </a:r>
            <a:r>
              <a:rPr lang="en-US" altLang="ko-KR" sz="1400" b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94.07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정확도가 출력되었다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6E6425-C9C9-A791-812F-3172BF4F3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92744"/>
              </p:ext>
            </p:extLst>
          </p:nvPr>
        </p:nvGraphicFramePr>
        <p:xfrm>
          <a:off x="838199" y="1694374"/>
          <a:ext cx="10515599" cy="1386840"/>
        </p:xfrm>
        <a:graphic>
          <a:graphicData uri="http://schemas.openxmlformats.org/drawingml/2006/table">
            <a:tbl>
              <a:tblPr/>
              <a:tblGrid>
                <a:gridCol w="1819895">
                  <a:extLst>
                    <a:ext uri="{9D8B030D-6E8A-4147-A177-3AD203B41FA5}">
                      <a16:colId xmlns:a16="http://schemas.microsoft.com/office/drawing/2014/main" val="3207885576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3888381706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2479341233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1290964334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404999674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1770178523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3140930848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3042377861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1488097594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2695064786"/>
                    </a:ext>
                  </a:extLst>
                </a:gridCol>
                <a:gridCol w="691949">
                  <a:extLst>
                    <a:ext uri="{9D8B030D-6E8A-4147-A177-3AD203B41FA5}">
                      <a16:colId xmlns:a16="http://schemas.microsoft.com/office/drawing/2014/main" val="1572785708"/>
                    </a:ext>
                  </a:extLst>
                </a:gridCol>
                <a:gridCol w="1043407">
                  <a:extLst>
                    <a:ext uri="{9D8B030D-6E8A-4147-A177-3AD203B41FA5}">
                      <a16:colId xmlns:a16="http://schemas.microsoft.com/office/drawing/2014/main" val="1660499442"/>
                    </a:ext>
                  </a:extLst>
                </a:gridCol>
                <a:gridCol w="732807">
                  <a:extLst>
                    <a:ext uri="{9D8B030D-6E8A-4147-A177-3AD203B41FA5}">
                      <a16:colId xmlns:a16="http://schemas.microsoft.com/office/drawing/2014/main" val="438335698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필기체 글씨 종류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모든 문자에 대한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전체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185169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Test image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장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1135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892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1009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641090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Hidden Layer 2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Node1 : 128, Node2 : 64)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98.16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97.97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91.37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91.19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92.46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91.26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95.82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94.55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93.12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94.15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94.01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94.07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115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36615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 3 – Batch Size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와 노드 수 조절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070621" y="4246825"/>
            <a:ext cx="9893241" cy="168932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이전 테스트와 동일하게 배치 크기가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32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비해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16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일 때 더 좋은 정확도를 보였다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하지만 </a:t>
            </a:r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레이어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때에 비해 노드 수가 감소할수록 정확도의 감소폭이 큰 것을 확인할 수 있다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B84010C-6362-A755-35D4-B64985028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63085"/>
              </p:ext>
            </p:extLst>
          </p:nvPr>
        </p:nvGraphicFramePr>
        <p:xfrm>
          <a:off x="3162000" y="1412982"/>
          <a:ext cx="5868000" cy="223012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8549282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68682148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3892518055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194169425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97946553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418291985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912748128"/>
                    </a:ext>
                  </a:extLst>
                </a:gridCol>
              </a:tblGrid>
              <a:tr h="291614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히든레이어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61705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배치사이즈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33668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노드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256/128/64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128/64/32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64/32/16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256/128/64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128/64/32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64/32/16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1983943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학습률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6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8935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Epoch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528007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마지막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Loss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0.039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0.075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488756"/>
                  </a:ext>
                </a:extLst>
              </a:tr>
              <a:tr h="29464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88.02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85.78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69.78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81.87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77.29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40.88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0525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350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3 – </a:t>
            </a:r>
            <a:r>
              <a:rPr lang="ko-KR" altLang="en-US" sz="2400" b="1" err="1">
                <a:latin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 레이어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개일 때 인식률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F97930-1298-B9C2-5F9B-A6B88F73EA34}"/>
              </a:ext>
            </a:extLst>
          </p:cNvPr>
          <p:cNvSpPr/>
          <p:nvPr/>
        </p:nvSpPr>
        <p:spPr>
          <a:xfrm>
            <a:off x="1149379" y="3782811"/>
            <a:ext cx="9893241" cy="1986393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히든레이어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3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 가장 적절한 변수</a:t>
            </a:r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배치 사이즈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8</a:t>
            </a: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 수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256/128/64</a:t>
            </a:r>
          </a:p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0.05</a:t>
            </a:r>
          </a:p>
          <a:p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 : 20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총 </a:t>
            </a:r>
            <a:r>
              <a:rPr lang="en-US" altLang="ko-KR" sz="1400" b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93.52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정확도가 출력되었다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DBB14D-216B-9F72-251C-237536DF5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843531"/>
              </p:ext>
            </p:extLst>
          </p:nvPr>
        </p:nvGraphicFramePr>
        <p:xfrm>
          <a:off x="838200" y="1378443"/>
          <a:ext cx="10283641" cy="1889760"/>
        </p:xfrm>
        <a:graphic>
          <a:graphicData uri="http://schemas.openxmlformats.org/drawingml/2006/table">
            <a:tbl>
              <a:tblPr/>
              <a:tblGrid>
                <a:gridCol w="1782452">
                  <a:extLst>
                    <a:ext uri="{9D8B030D-6E8A-4147-A177-3AD203B41FA5}">
                      <a16:colId xmlns:a16="http://schemas.microsoft.com/office/drawing/2014/main" val="1769646808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3915814209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1508056887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4132240179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1098095171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130162322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2642486569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2954289383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3474871792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331194490"/>
                    </a:ext>
                  </a:extLst>
                </a:gridCol>
                <a:gridCol w="651673">
                  <a:extLst>
                    <a:ext uri="{9D8B030D-6E8A-4147-A177-3AD203B41FA5}">
                      <a16:colId xmlns:a16="http://schemas.microsoft.com/office/drawing/2014/main" val="3671005835"/>
                    </a:ext>
                  </a:extLst>
                </a:gridCol>
                <a:gridCol w="1156689">
                  <a:extLst>
                    <a:ext uri="{9D8B030D-6E8A-4147-A177-3AD203B41FA5}">
                      <a16:colId xmlns:a16="http://schemas.microsoft.com/office/drawing/2014/main" val="2441861565"/>
                    </a:ext>
                  </a:extLst>
                </a:gridCol>
                <a:gridCol w="827770">
                  <a:extLst>
                    <a:ext uri="{9D8B030D-6E8A-4147-A177-3AD203B41FA5}">
                      <a16:colId xmlns:a16="http://schemas.microsoft.com/office/drawing/2014/main" val="2951784854"/>
                    </a:ext>
                  </a:extLst>
                </a:gridCol>
              </a:tblGrid>
              <a:tr h="629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필기체 글씨 종류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모든 문자에 대한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전체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602232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Test image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장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1135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892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1009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812384"/>
                  </a:ext>
                </a:extLst>
              </a:tr>
              <a:tr h="62992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Hidden Layer 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개 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Node1 : 256,Node2 : 128, Node3 : 64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97.55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97.62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91.18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91.78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91.85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89.90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95.72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92.41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92.81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93.76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93.46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93.52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4431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3924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최종 평가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13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DCE50CE-144E-E8B4-F06E-06C6550CD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768023"/>
              </p:ext>
            </p:extLst>
          </p:nvPr>
        </p:nvGraphicFramePr>
        <p:xfrm>
          <a:off x="1308510" y="1211223"/>
          <a:ext cx="9574980" cy="4850213"/>
        </p:xfrm>
        <a:graphic>
          <a:graphicData uri="http://schemas.openxmlformats.org/drawingml/2006/table">
            <a:tbl>
              <a:tblPr/>
              <a:tblGrid>
                <a:gridCol w="1082683">
                  <a:extLst>
                    <a:ext uri="{9D8B030D-6E8A-4147-A177-3AD203B41FA5}">
                      <a16:colId xmlns:a16="http://schemas.microsoft.com/office/drawing/2014/main" val="3210857036"/>
                    </a:ext>
                  </a:extLst>
                </a:gridCol>
                <a:gridCol w="1150351">
                  <a:extLst>
                    <a:ext uri="{9D8B030D-6E8A-4147-A177-3AD203B41FA5}">
                      <a16:colId xmlns:a16="http://schemas.microsoft.com/office/drawing/2014/main" val="2508034155"/>
                    </a:ext>
                  </a:extLst>
                </a:gridCol>
                <a:gridCol w="2300702">
                  <a:extLst>
                    <a:ext uri="{9D8B030D-6E8A-4147-A177-3AD203B41FA5}">
                      <a16:colId xmlns:a16="http://schemas.microsoft.com/office/drawing/2014/main" val="2841844405"/>
                    </a:ext>
                  </a:extLst>
                </a:gridCol>
                <a:gridCol w="2630582">
                  <a:extLst>
                    <a:ext uri="{9D8B030D-6E8A-4147-A177-3AD203B41FA5}">
                      <a16:colId xmlns:a16="http://schemas.microsoft.com/office/drawing/2014/main" val="42145742"/>
                    </a:ext>
                  </a:extLst>
                </a:gridCol>
                <a:gridCol w="2410662">
                  <a:extLst>
                    <a:ext uri="{9D8B030D-6E8A-4147-A177-3AD203B41FA5}">
                      <a16:colId xmlns:a16="http://schemas.microsoft.com/office/drawing/2014/main" val="770365332"/>
                    </a:ext>
                  </a:extLst>
                </a:gridCol>
              </a:tblGrid>
              <a:tr h="7139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필기체 글씨 종류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Test image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장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Hidden Layer 1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개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Node1 : 256)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Hidden Layer 2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개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Node1 : 128, Node2 : 64)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Hidden Layer 3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개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Node1 : 256, Node2 : 128, Node3 : 64)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511744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98.27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98.16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97.55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463622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1135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97.89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97.97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97.62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88301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93.02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91.37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91.18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1808886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92.87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91.19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91.78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262257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91.65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92.46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91.85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8740522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892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88.12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91.26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89.90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546430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96.66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95.82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95.72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6819020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91.73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94.55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92.41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084691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94.15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93.12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92.81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392407"/>
                  </a:ext>
                </a:extLst>
              </a:tr>
              <a:tr h="344687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1009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94.45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94.15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93.76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8237146"/>
                  </a:ext>
                </a:extLst>
              </a:tr>
              <a:tr h="344687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모든 문자에 대한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93.89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94.01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93.46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27729"/>
                  </a:ext>
                </a:extLst>
              </a:tr>
              <a:tr h="344687">
                <a:tc grid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전체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93.97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94.07</a:t>
                      </a:r>
                      <a:endParaRPr lang="ko-KR" altLang="en-US" b="1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93.52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539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952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4.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최종 평가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149379" y="1579039"/>
            <a:ext cx="9893241" cy="168932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레이어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2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 가장 높은 인식률을 확인할 수 있다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숫자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1,2,6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에 대한 인식률은 상대적으로 높게 나타난다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그에 비해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인식률은 상대적으로 낮게 나타나는데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이는 다른 테스트 데이터에 비해 부족한 수가 원인이 된 것 같다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149378" y="4100632"/>
            <a:ext cx="9893241" cy="168932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 기록 모은 문서</a:t>
            </a:r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  <a:hlinkClick r:id="rId2"/>
            </a:endParaRPr>
          </a:p>
          <a:p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  <a:hlinkClick r:id="rId2"/>
              </a:rPr>
              <a:t>https://docs.google.com/document/d/10fpC9Uy_a3KLiJgUPmRlScsWQLYJDAuGTW25W9_kstg/edit?usp=sharing</a:t>
            </a:r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40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b="1"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보고서 순서</a:t>
            </a:r>
            <a:endParaRPr lang="en-US" altLang="ko-KR" sz="2400" b="1"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7E0E3-AF45-74AE-FD80-72AA6C27FF0F}"/>
              </a:ext>
            </a:extLst>
          </p:cNvPr>
          <p:cNvSpPr/>
          <p:nvPr/>
        </p:nvSpPr>
        <p:spPr>
          <a:xfrm>
            <a:off x="838200" y="1418727"/>
            <a:ext cx="10182726" cy="4511674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altLang="ko-KR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Define </a:t>
            </a: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정의</a:t>
            </a:r>
            <a:r>
              <a:rPr lang="en-US" altLang="ko-KR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전역 변수 설정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적절한 변수를 찾는 과정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레이어 </a:t>
            </a:r>
            <a:r>
              <a:rPr lang="en-US" altLang="ko-KR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1,2,3 (Hidden Layers)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배치 사이즈 </a:t>
            </a:r>
            <a:r>
              <a:rPr lang="en-US" altLang="ko-KR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(Batch Size)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(Learning</a:t>
            </a: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Rate)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</a:pP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반복 횟수 </a:t>
            </a:r>
            <a:r>
              <a:rPr lang="en-US" altLang="ko-KR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(Epoch)</a:t>
            </a:r>
          </a:p>
          <a:p>
            <a:pPr marL="342900" indent="-342900">
              <a:buAutoNum type="arabicPeriod"/>
            </a:pP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최종 평가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32DA617-8CD0-7CB0-3BE2-325512B403A3}"/>
              </a:ext>
            </a:extLst>
          </p:cNvPr>
          <p:cNvSpPr/>
          <p:nvPr/>
        </p:nvSpPr>
        <p:spPr>
          <a:xfrm>
            <a:off x="7326660" y="1474962"/>
            <a:ext cx="2567876" cy="41878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입력 이미지 데이터 로드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001A9E9-9A65-5F23-BDC0-DBB96AE0BBE4}"/>
              </a:ext>
            </a:extLst>
          </p:cNvPr>
          <p:cNvSpPr/>
          <p:nvPr/>
        </p:nvSpPr>
        <p:spPr>
          <a:xfrm>
            <a:off x="7867679" y="2242591"/>
            <a:ext cx="1485838" cy="41878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데이터 </a:t>
            </a:r>
            <a:r>
              <a:rPr lang="ko-KR" altLang="en-US" sz="160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전처리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507D20-0960-ED55-267E-26AD6C44DF06}"/>
              </a:ext>
            </a:extLst>
          </p:cNvPr>
          <p:cNvSpPr/>
          <p:nvPr/>
        </p:nvSpPr>
        <p:spPr>
          <a:xfrm>
            <a:off x="7978170" y="3010219"/>
            <a:ext cx="1264859" cy="41878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순전파</a:t>
            </a: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추론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2EF6313-0A57-6E9D-5420-2A822261B1B6}"/>
              </a:ext>
            </a:extLst>
          </p:cNvPr>
          <p:cNvSpPr/>
          <p:nvPr/>
        </p:nvSpPr>
        <p:spPr>
          <a:xfrm>
            <a:off x="8085665" y="3777847"/>
            <a:ext cx="1049867" cy="41878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손실 계산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EE19C-C7BE-3575-734B-80F5F36A9F67}"/>
              </a:ext>
            </a:extLst>
          </p:cNvPr>
          <p:cNvSpPr/>
          <p:nvPr/>
        </p:nvSpPr>
        <p:spPr>
          <a:xfrm>
            <a:off x="7547229" y="4541002"/>
            <a:ext cx="2126738" cy="41878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오류 </a:t>
            </a:r>
            <a:r>
              <a:rPr lang="ko-KR" altLang="en-US" sz="1600" err="1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역전파</a:t>
            </a:r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업데이트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515F10F-0B17-2685-E8E3-641166F6D290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8610598" y="1893743"/>
            <a:ext cx="0" cy="348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B74C60AE-DA02-9EFE-8235-B5150B7D42FD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9243029" y="3219610"/>
            <a:ext cx="430938" cy="1530783"/>
          </a:xfrm>
          <a:prstGeom prst="bentConnector3">
            <a:avLst>
              <a:gd name="adj1" fmla="val -5304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A35C47-7912-5B2C-67B4-AA7560C6833E}"/>
              </a:ext>
            </a:extLst>
          </p:cNvPr>
          <p:cNvSpPr/>
          <p:nvPr/>
        </p:nvSpPr>
        <p:spPr>
          <a:xfrm>
            <a:off x="7614500" y="5308630"/>
            <a:ext cx="1992196" cy="41878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모델 평가 및 테스트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5C7DA8F-C087-E8CD-35AB-1291992808F3}"/>
              </a:ext>
            </a:extLst>
          </p:cNvPr>
          <p:cNvCxnSpPr>
            <a:stCxn id="9" idx="2"/>
            <a:endCxn id="30" idx="0"/>
          </p:cNvCxnSpPr>
          <p:nvPr/>
        </p:nvCxnSpPr>
        <p:spPr>
          <a:xfrm>
            <a:off x="8610598" y="4959783"/>
            <a:ext cx="0" cy="348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90C8C05-B852-379E-B774-6A556978D147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8610598" y="4196628"/>
            <a:ext cx="1" cy="344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FDFF932-2B46-8649-DEDA-2E9CC3B21133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8610599" y="3429000"/>
            <a:ext cx="1" cy="348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A0A8B2A-4DEC-0202-387C-240259A7FD36}"/>
              </a:ext>
            </a:extLst>
          </p:cNvPr>
          <p:cNvCxnSpPr>
            <a:stCxn id="5" idx="2"/>
            <a:endCxn id="7" idx="0"/>
          </p:cNvCxnSpPr>
          <p:nvPr/>
        </p:nvCxnSpPr>
        <p:spPr>
          <a:xfrm>
            <a:off x="8610598" y="2661372"/>
            <a:ext cx="2" cy="348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7A64E99-C454-982E-4AF2-6E1C8749E269}"/>
              </a:ext>
            </a:extLst>
          </p:cNvPr>
          <p:cNvSpPr/>
          <p:nvPr/>
        </p:nvSpPr>
        <p:spPr>
          <a:xfrm>
            <a:off x="10198901" y="3777847"/>
            <a:ext cx="1049867" cy="41878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>
                <a:solidFill>
                  <a:schemeClr val="tx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학습 반복</a:t>
            </a:r>
            <a:endParaRPr lang="en-US" altLang="ko-KR" sz="1600">
              <a:solidFill>
                <a:schemeClr val="tx1"/>
              </a:solidFill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89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1. Define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정의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7E0E3-AF45-74AE-FD80-72AA6C27FF0F}"/>
              </a:ext>
            </a:extLst>
          </p:cNvPr>
          <p:cNvSpPr/>
          <p:nvPr/>
        </p:nvSpPr>
        <p:spPr>
          <a:xfrm>
            <a:off x="6483929" y="1891459"/>
            <a:ext cx="5224592" cy="1189717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접근성이 좋도록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레이어 수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배치 사이즈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Epoch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Define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으로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설정한다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4009A5-8907-BDBB-B79C-36EA1BDA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636" y="1728975"/>
            <a:ext cx="4919793" cy="151468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3F2A1D-8CA1-5F61-86B1-6C7E185E4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636" y="3979857"/>
            <a:ext cx="2542128" cy="176505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6483929" y="4267528"/>
            <a:ext cx="5224592" cy="1189717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입력 이미지의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수도 변경하기 쉽게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Define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으로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지정한다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19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2.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전역 변수 설정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7E0E3-AF45-74AE-FD80-72AA6C27FF0F}"/>
              </a:ext>
            </a:extLst>
          </p:cNvPr>
          <p:cNvSpPr/>
          <p:nvPr/>
        </p:nvSpPr>
        <p:spPr>
          <a:xfrm>
            <a:off x="6483929" y="1891459"/>
            <a:ext cx="5120467" cy="1189717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상대 경로와 전체 이미지 수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각각의 이미지 수를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전역 변수로 설정한다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6483929" y="4267528"/>
            <a:ext cx="5224592" cy="1189717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전역 변수를 설정하여 함수 간의 입력을 간단하게 표현했다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FA1E59-B174-20AF-E11A-5D708FA32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1928"/>
            <a:ext cx="4869872" cy="13687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E5ED6B5-6B36-9443-D565-F561D9ECE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43095"/>
            <a:ext cx="3219899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62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1 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– Learning Rate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조절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27E0E3-AF45-74AE-FD80-72AA6C27FF0F}"/>
              </a:ext>
            </a:extLst>
          </p:cNvPr>
          <p:cNvSpPr/>
          <p:nvPr/>
        </p:nvSpPr>
        <p:spPr>
          <a:xfrm>
            <a:off x="1256144" y="1415702"/>
            <a:ext cx="2591198" cy="218209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600" b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고려한 변수</a:t>
            </a:r>
            <a:endParaRPr lang="en-US" altLang="ko-KR" sz="1600" b="1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레이어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1, 2, 3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배치 사이즈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16, 32, 64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 수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64, 128, 256</a:t>
            </a:r>
          </a:p>
          <a:p>
            <a:pPr>
              <a:lnSpc>
                <a:spcPct val="150000"/>
              </a:lnSpc>
            </a:pPr>
            <a:r>
              <a:rPr lang="ko-KR" altLang="en-US" sz="1400" b="1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0.001, 0.01, 0.05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: 5, 10, 20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256144" y="4381541"/>
            <a:ext cx="6426701" cy="1189717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가 증가함에 따라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Accuracy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도 평균적으로 증가한다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 (5 &lt; 10 &lt; 20)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이에 비해 마지막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Loss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값은 감소한다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또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 수가 꼭 증가한다고 항상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Accuracy 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값이 증가하진 않았다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EDBFF4-F578-2C61-44B8-3F195A2CB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018480"/>
              </p:ext>
            </p:extLst>
          </p:nvPr>
        </p:nvGraphicFramePr>
        <p:xfrm>
          <a:off x="5379783" y="1475507"/>
          <a:ext cx="5436000" cy="206248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5678073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48708791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9442899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21787990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926267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102983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99173376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87501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68877671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778246301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히든레이어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52169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배치사이즈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8448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노드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87901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학습률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0.001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147068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Epoch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2893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마지막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Loss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0.099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0.096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0.090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0.097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0.093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0.102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0.096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0.90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07291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12.35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15.56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24.4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13.7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16.82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21.28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19.56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22.21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26.66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510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53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1 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– Learning Rate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조절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070621" y="4246825"/>
            <a:ext cx="9893241" cy="168932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(Learning Rate)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 증가함에 따라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Accuracy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도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빠르게 증가하는 모습이 보인다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 (0.001 &lt; 0.01 &lt; 0.05)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이후 테스트의 </a:t>
            </a:r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학습률은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0.05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 기준으로 진행한다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 수는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128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보다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64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개나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256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 더 적절한 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Accuracy</a:t>
            </a:r>
            <a:r>
              <a:rPr lang="ko-KR" altLang="en-US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가 출력되었다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 (128 &lt; 64 &lt; 256)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4766E18-9B23-186A-EF48-3E7C69A7B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687816"/>
              </p:ext>
            </p:extLst>
          </p:nvPr>
        </p:nvGraphicFramePr>
        <p:xfrm>
          <a:off x="1070621" y="1480433"/>
          <a:ext cx="5436000" cy="206248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44331936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59530029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462522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372618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93537231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52992386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028549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955121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83637478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25337288"/>
                    </a:ext>
                  </a:extLst>
                </a:gridCol>
              </a:tblGrid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히든레이어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093312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배치사이즈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667431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노드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7044906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학습률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3544480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Epoch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845075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마지막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Loss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0.049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0.043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0.033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427486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78.36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85.72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88.95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62.17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64.79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73.59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64.12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85.99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90.13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02682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8E34C60-F913-D61B-B2D5-B63F4805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61243"/>
              </p:ext>
            </p:extLst>
          </p:nvPr>
        </p:nvGraphicFramePr>
        <p:xfrm>
          <a:off x="6506621" y="1480433"/>
          <a:ext cx="4536000" cy="206248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330654508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2794344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9626025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5243989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8181248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05798170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802784320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4349017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17988996"/>
                    </a:ext>
                  </a:extLst>
                </a:gridCol>
              </a:tblGrid>
              <a:tr h="293980"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83190"/>
                  </a:ext>
                </a:extLst>
              </a:tr>
              <a:tr h="293980"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430601"/>
                  </a:ext>
                </a:extLst>
              </a:tr>
              <a:tr h="29398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899461"/>
                  </a:ext>
                </a:extLst>
              </a:tr>
              <a:tr h="293980"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500003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140257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0.075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0.040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0.079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0.061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0.072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447211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40.89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57.93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74.87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42.11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53.80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60.81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32.35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42.88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59.82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98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113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1 </a:t>
            </a:r>
            <a:r>
              <a:rPr lang="en-US" altLang="ko-KR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– Batch Size </a:t>
            </a:r>
            <a:r>
              <a:rPr lang="ko-KR" altLang="en-US" sz="2400" b="1" dirty="0">
                <a:latin typeface="Noto Sans" panose="020B0502040504020204" pitchFamily="34" charset="0"/>
                <a:cs typeface="Noto Sans" panose="020B0502040504020204" pitchFamily="34" charset="0"/>
              </a:rPr>
              <a:t>조절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070621" y="4246825"/>
            <a:ext cx="9893241" cy="1689321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배치 크기를 변경해 실험했을 때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,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작은 배치 크기가 더 높은 정확도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acc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)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보였다</a:t>
            </a:r>
            <a:r>
              <a:rPr lang="en-US" altLang="ko-KR" sz="1400" dirty="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(64 &lt; 32 &lt; 16 &lt; 8)</a:t>
            </a:r>
          </a:p>
          <a:p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한번에 많은 배치마다 학습을 진행하면 걸리는 시간은 줄어도 적절하게 학습되지 않는 것을 보여줬다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  <a:endParaRPr lang="en-US" altLang="ko-KR" sz="1400" dirty="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E589AFC-D9AB-17D8-7DE4-72551DF72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452411"/>
              </p:ext>
            </p:extLst>
          </p:nvPr>
        </p:nvGraphicFramePr>
        <p:xfrm>
          <a:off x="6017241" y="1480433"/>
          <a:ext cx="4536000" cy="2062480"/>
        </p:xfrm>
        <a:graphic>
          <a:graphicData uri="http://schemas.openxmlformats.org/drawingml/2006/table">
            <a:tbl>
              <a:tblPr/>
              <a:tblGrid>
                <a:gridCol w="504000">
                  <a:extLst>
                    <a:ext uri="{9D8B030D-6E8A-4147-A177-3AD203B41FA5}">
                      <a16:colId xmlns:a16="http://schemas.microsoft.com/office/drawing/2014/main" val="159963356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9247388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7405302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52497387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797082269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89087649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07319062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14478601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373648949"/>
                    </a:ext>
                  </a:extLst>
                </a:gridCol>
              </a:tblGrid>
              <a:tr h="293980"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807916"/>
                  </a:ext>
                </a:extLst>
              </a:tr>
              <a:tr h="293980"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04029"/>
                  </a:ext>
                </a:extLst>
              </a:tr>
              <a:tr h="293980"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28859"/>
                  </a:ext>
                </a:extLst>
              </a:tr>
              <a:tr h="293980"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05296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746403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0.048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0.043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0.070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1708146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64.65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78.37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85.65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56.78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62.04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64.74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45.60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64.30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85.92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139096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A64ED3-5780-CC2D-4629-18509F8C20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282241"/>
              </p:ext>
            </p:extLst>
          </p:nvPr>
        </p:nvGraphicFramePr>
        <p:xfrm>
          <a:off x="1589241" y="1480433"/>
          <a:ext cx="4428000" cy="206248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35214960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11621396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60572469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118957723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3847902598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677561167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4067251525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2846446739"/>
                    </a:ext>
                  </a:extLst>
                </a:gridCol>
              </a:tblGrid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히든레이어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059401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배치사이즈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5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132912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노드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256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653817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학습률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499216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Epoch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869042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마지막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Loss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0.013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323464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85.71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88.86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83.24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92.30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91.39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92.22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19885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832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1 –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히든 레이어 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개일 때 인식률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034881" y="3773604"/>
            <a:ext cx="9893241" cy="1986393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히든레이어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 가장 적절한 변수</a:t>
            </a:r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배치 사이즈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8</a:t>
            </a: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 수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256</a:t>
            </a:r>
          </a:p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학습률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: 0.05</a:t>
            </a:r>
          </a:p>
          <a:p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 : 20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총 </a:t>
            </a:r>
            <a:r>
              <a:rPr lang="en-US" altLang="ko-KR" sz="1400" b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93.97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의 정확도가 출력되었다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85B6D4E-E123-7A8C-396C-33528B774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083930"/>
              </p:ext>
            </p:extLst>
          </p:nvPr>
        </p:nvGraphicFramePr>
        <p:xfrm>
          <a:off x="1034881" y="1790411"/>
          <a:ext cx="10122235" cy="1386840"/>
        </p:xfrm>
        <a:graphic>
          <a:graphicData uri="http://schemas.openxmlformats.org/drawingml/2006/table">
            <a:tbl>
              <a:tblPr/>
              <a:tblGrid>
                <a:gridCol w="1251613">
                  <a:extLst>
                    <a:ext uri="{9D8B030D-6E8A-4147-A177-3AD203B41FA5}">
                      <a16:colId xmlns:a16="http://schemas.microsoft.com/office/drawing/2014/main" val="55311978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746773389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854546345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1709345407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647488016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1125484059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361886380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3135481803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1318903304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2021725087"/>
                    </a:ext>
                  </a:extLst>
                </a:gridCol>
                <a:gridCol w="695173">
                  <a:extLst>
                    <a:ext uri="{9D8B030D-6E8A-4147-A177-3AD203B41FA5}">
                      <a16:colId xmlns:a16="http://schemas.microsoft.com/office/drawing/2014/main" val="2547329535"/>
                    </a:ext>
                  </a:extLst>
                </a:gridCol>
                <a:gridCol w="1052363">
                  <a:extLst>
                    <a:ext uri="{9D8B030D-6E8A-4147-A177-3AD203B41FA5}">
                      <a16:colId xmlns:a16="http://schemas.microsoft.com/office/drawing/2014/main" val="1832816283"/>
                    </a:ext>
                  </a:extLst>
                </a:gridCol>
                <a:gridCol w="866529">
                  <a:extLst>
                    <a:ext uri="{9D8B030D-6E8A-4147-A177-3AD203B41FA5}">
                      <a16:colId xmlns:a16="http://schemas.microsoft.com/office/drawing/2014/main" val="1307163023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필기체 글씨 종류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모든 문자에 대한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전체 인식률 평균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929287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Test image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장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1135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1010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892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958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1028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1009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436659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Hidden Layer 1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개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(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Node1 : 256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)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98.27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97.89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93.02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92.87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91.65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88.12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96.66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91.73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94.15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94.45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93.89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93.97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9129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1171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A66B86-D37A-6ECA-7338-AC90190B4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7652"/>
          </a:xfrm>
        </p:spPr>
        <p:txBody>
          <a:bodyPr>
            <a:normAutofit/>
          </a:bodyPr>
          <a:lstStyle/>
          <a:p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3.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적절한 변수 찾는 과정</a:t>
            </a:r>
            <a:r>
              <a:rPr lang="en-US" altLang="ko-KR" sz="2400" b="1">
                <a:latin typeface="Noto Sans" panose="020B0502040504020204" pitchFamily="34" charset="0"/>
                <a:cs typeface="Noto Sans" panose="020B0502040504020204" pitchFamily="34" charset="0"/>
              </a:rPr>
              <a:t> 2 – Batch Size </a:t>
            </a:r>
            <a:r>
              <a:rPr lang="ko-KR" altLang="en-US" sz="2400" b="1">
                <a:latin typeface="Noto Sans" panose="020B0502040504020204" pitchFamily="34" charset="0"/>
                <a:cs typeface="Noto Sans" panose="020B0502040504020204" pitchFamily="34" charset="0"/>
              </a:rPr>
              <a:t>와 노드 수 조절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9A1E3-1782-90B5-08F0-6B0C5A313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816-25B2-4203-8161-2E439DD50AA5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C19EC1E-80FA-1796-E9BF-DBE12438E6E8}"/>
              </a:ext>
            </a:extLst>
          </p:cNvPr>
          <p:cNvSpPr/>
          <p:nvPr/>
        </p:nvSpPr>
        <p:spPr>
          <a:xfrm>
            <a:off x="1070621" y="4246825"/>
            <a:ext cx="9893241" cy="2109525"/>
          </a:xfrm>
          <a:prstGeom prst="rect">
            <a:avLst/>
          </a:prstGeom>
          <a:solidFill>
            <a:schemeClr val="bg1"/>
          </a:solidFill>
          <a:ln w="12700">
            <a:noFill/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이번에는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Epoch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를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5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로 고정한 후 배치 사이즈와 노드 수를 조절해보았다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노드의 개수가 작아질수록 비례하여 인식률도 감소하는 경향을 보였다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  <a:p>
            <a:endParaRPr lang="en-US" altLang="ko-KR" sz="1400">
              <a:solidFill>
                <a:schemeClr val="tx1"/>
              </a:solidFill>
              <a:latin typeface="Noto Sans" panose="020B0502040504020204" pitchFamily="34" charset="0"/>
              <a:cs typeface="Noto Sans" panose="020B0502040504020204" pitchFamily="34" charset="0"/>
            </a:endParaRPr>
          </a:p>
          <a:p>
            <a:r>
              <a:rPr lang="ko-KR" altLang="en-US" sz="1400" err="1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히든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 레이어가 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1</a:t>
            </a:r>
            <a:r>
              <a:rPr lang="ko-KR" altLang="en-US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개일 때와 동일하게 배치 사이즈가 작을수록 인식률이 증가한다</a:t>
            </a:r>
            <a:r>
              <a:rPr lang="en-US" altLang="ko-KR" sz="1400">
                <a:solidFill>
                  <a:schemeClr val="tx1"/>
                </a:solidFill>
                <a:latin typeface="Noto Sans" panose="020B0502040504020204" pitchFamily="34" charset="0"/>
                <a:cs typeface="Noto Sans" panose="020B0502040504020204" pitchFamily="34" charset="0"/>
              </a:rPr>
              <a:t>.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6166AE3-2CDC-D88E-4DAA-2DAA135A0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98423"/>
              </p:ext>
            </p:extLst>
          </p:nvPr>
        </p:nvGraphicFramePr>
        <p:xfrm>
          <a:off x="3054000" y="1588561"/>
          <a:ext cx="6084000" cy="2062480"/>
        </p:xfrm>
        <a:graphic>
          <a:graphicData uri="http://schemas.openxmlformats.org/drawingml/2006/table">
            <a:tbl>
              <a:tblPr/>
              <a:tblGrid>
                <a:gridCol w="900000">
                  <a:extLst>
                    <a:ext uri="{9D8B030D-6E8A-4147-A177-3AD203B41FA5}">
                      <a16:colId xmlns:a16="http://schemas.microsoft.com/office/drawing/2014/main" val="4203086060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0324021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984373823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4273224057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120421315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255964322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06743991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6439896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839354434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3042071214"/>
                    </a:ext>
                  </a:extLst>
                </a:gridCol>
              </a:tblGrid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히든레이어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5964406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배치사이즈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443642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노드 수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128/64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64/32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32/16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128/64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64/32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32/16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128/64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64/32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32/16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451304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학습률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9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479687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Epoch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926657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마지막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Loss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0.030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0.038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0.033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0.045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0.060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0.17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0.020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0.024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0272242"/>
                  </a:ext>
                </a:extLst>
              </a:tr>
              <a:tr h="29398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Accuracy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87.07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81.98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78.11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81.32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70.75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61.41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90.36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88.06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" panose="020B0502040504020204" pitchFamily="34" charset="0"/>
                        </a:rPr>
                        <a:t>85.69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340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0262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D13FBF4B70CCD45AF5E5FB351B16719" ma:contentTypeVersion="4" ma:contentTypeDescription="새 문서를 만듭니다." ma:contentTypeScope="" ma:versionID="03fa63fd9bbd626fdedb327c11e4eb0c">
  <xsd:schema xmlns:xsd="http://www.w3.org/2001/XMLSchema" xmlns:xs="http://www.w3.org/2001/XMLSchema" xmlns:p="http://schemas.microsoft.com/office/2006/metadata/properties" xmlns:ns3="775da646-7af2-4f7a-951b-3cc5716027d8" targetNamespace="http://schemas.microsoft.com/office/2006/metadata/properties" ma:root="true" ma:fieldsID="0d816cd938b4bd94fbb0954b8aa3c87a" ns3:_="">
    <xsd:import namespace="775da646-7af2-4f7a-951b-3cc5716027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5da646-7af2-4f7a-951b-3cc5716027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AF7A4-6403-44AB-B6B3-1A3358D4E543}">
  <ds:schemaRefs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metadata/properties"/>
    <ds:schemaRef ds:uri="775da646-7af2-4f7a-951b-3cc5716027d8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6D89460-84BF-437A-B756-6E061E7D5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5da646-7af2-4f7a-951b-3cc5716027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F13267-0036-467B-BBF5-0512F06F3F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1199</Words>
  <Application>Microsoft Office PowerPoint</Application>
  <PresentationFormat>와이드스크린</PresentationFormat>
  <Paragraphs>559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Noto Sans</vt:lpstr>
      <vt:lpstr>Office 테마</vt:lpstr>
      <vt:lpstr>멀티미디어설계 HW2 보고서</vt:lpstr>
      <vt:lpstr>보고서 순서</vt:lpstr>
      <vt:lpstr>1. Define 정의</vt:lpstr>
      <vt:lpstr>2. 전역 변수 설정</vt:lpstr>
      <vt:lpstr>3. 적절한 변수 찾는 과정 1 – Learning Rate 조절</vt:lpstr>
      <vt:lpstr>3. 적절한 변수 찾는 과정 1 – Learning Rate 조절</vt:lpstr>
      <vt:lpstr>3. 적절한 변수 찾는 과정 1 – Batch Size 조절</vt:lpstr>
      <vt:lpstr>3. 적절한 변수 찾는 과정 1 – 히든 레이어 1개일 때 인식률</vt:lpstr>
      <vt:lpstr>3. 적절한 변수 찾는 과정 2 – Batch Size 와 노드 수 조절</vt:lpstr>
      <vt:lpstr>3. 적절한 변수 찾는 과정 2 – 히든 레이어 2개일 때 인식률</vt:lpstr>
      <vt:lpstr>3. 적절한 변수 찾는 과정 3 – Batch Size 와 노드 수 조절</vt:lpstr>
      <vt:lpstr>3. 적절한 변수 찾는 과정 3 – 히든 레이어 3개일 때 인식률</vt:lpstr>
      <vt:lpstr>4. 최종 평가</vt:lpstr>
      <vt:lpstr>4. 최종 평가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이준호</dc:creator>
  <cp:lastModifiedBy>이준호</cp:lastModifiedBy>
  <cp:revision>2</cp:revision>
  <dcterms:created xsi:type="dcterms:W3CDTF">2024-04-07T06:50:54Z</dcterms:created>
  <dcterms:modified xsi:type="dcterms:W3CDTF">2024-04-18T14:00:28Z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0x0101007D13FBF4B70CCD45AF5E5FB351B16719</vt:lpwstr>
  </property>
</Properties>
</file>