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31" r:id="rId9"/>
    <p:sldId id="33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1" d="100"/>
          <a:sy n="81" d="100"/>
        </p:scale>
        <p:origin x="7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1C8BB-DF4B-8390-70A8-A21738B78A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0BA99C-1DA0-F9B5-6690-689344C1D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630280-50BE-1B46-8087-3811B2937463}"/>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DBC43EB6-9243-F445-1972-312BADE461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4EC9CF-F5D4-8EF4-8F97-AA15439A9836}"/>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188500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4EF73-2BC6-FEB0-BF9B-1C421F14E9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B714B6-9BAE-0263-1BDB-70ECB5BF005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CE2D58-B207-66D9-4AE5-2992FA0D2F56}"/>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28583ECE-33D7-1616-1496-3C860C43C0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7A0518-E365-8F8F-7639-58865EB27146}"/>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388915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AF9EC7-8697-F5BC-62E9-17A92BB64A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628D7E-9155-1414-34F1-BB23785E70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6C44B4-B70E-4F10-A96D-7C4170004886}"/>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CEE155D4-84F0-4AEA-1237-ED70AA7198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5A834C-8089-01CF-3D1C-AFA1B1BA6051}"/>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236973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DDF3E-2B27-602C-F0DB-8CA0ED6C28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37C0B5-3913-2007-8714-23948588E2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F09CD6-9998-62C4-EAC8-F387F3055D3A}"/>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10F63428-28A6-212C-FE7D-A210BA5C3F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B021C2-5797-C895-90E8-218D4F01C71A}"/>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407347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FAFC4-EA51-47E2-9DC5-6DBF938F94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0122360-DC08-17AB-DD7B-1053DD6D4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ADE4C5-9246-1FA4-D8FE-8177E5DD37CE}"/>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35EB1856-E4B7-B5FF-B690-44840794EE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2CE22C-A9BB-07ED-669E-44763168EDB8}"/>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321283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EAD15-165B-1D34-3D25-695D65E5BC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A3C486-3810-0F39-1789-803CF5E1C4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34F1ACC-1152-0080-6F28-53B7C60CAE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19D694-19E2-1BA4-64F2-A808E30F4CC7}"/>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4C32B60F-4B22-7406-66B5-6D868BF175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EB5C45-E76C-772F-35ED-7905979C84CD}"/>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166771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74144-9FF2-CAED-1899-24D46A28441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2570DA-533B-6383-D22F-38E4EBC2E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8B6B96-FEF9-2781-1CD8-9196C70F832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CB764C5-7959-991C-DB54-56C3DF041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EB0334-C1A1-E4B9-024B-74FC1492A2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E4F3574-106A-62A8-1A1D-0F42BD1F6CE9}"/>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8" name="页脚占位符 7">
            <a:extLst>
              <a:ext uri="{FF2B5EF4-FFF2-40B4-BE49-F238E27FC236}">
                <a16:creationId xmlns:a16="http://schemas.microsoft.com/office/drawing/2014/main" id="{00CCABAB-F78A-E8FA-F6C0-5C095D19A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63357D-5C01-1A8E-8F5F-C0B95867E071}"/>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305236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222F-2A6E-50FB-82F3-18530425F4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A3FFF6-768B-3BBE-DFE4-91A54CB6BFB8}"/>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4" name="页脚占位符 3">
            <a:extLst>
              <a:ext uri="{FF2B5EF4-FFF2-40B4-BE49-F238E27FC236}">
                <a16:creationId xmlns:a16="http://schemas.microsoft.com/office/drawing/2014/main" id="{27A59EBC-489A-4B27-ABD8-1DADE6CE86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43BD9F-2200-DBCD-1AFB-BCB65499D0D8}"/>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21899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C0EC29-9000-49E1-F7F2-102693BDFDE9}"/>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3" name="页脚占位符 2">
            <a:extLst>
              <a:ext uri="{FF2B5EF4-FFF2-40B4-BE49-F238E27FC236}">
                <a16:creationId xmlns:a16="http://schemas.microsoft.com/office/drawing/2014/main" id="{F75DEE40-1ED6-362E-961D-DB909CF4E2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B5211E-926B-F460-5590-8D058B3BDEAF}"/>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2080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A18E8-FBF4-6AE5-44E4-9EE9110F62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86E6AC0-6AFA-D5AE-2DCA-5D43D4A88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D407EF5-3FD4-91A8-DB5F-707DDF175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ED01A6-6F9B-D610-D3DA-9D7E5C585C6D}"/>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971EE7EF-2A9E-1582-2BC9-020164FB81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584F85-73FB-8697-1319-FFCEC706E3D0}"/>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28563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5F1B-5F36-814A-D289-6A6314578A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69BA8C-6B47-7720-B940-5702FFA99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426F6B-1594-FBD3-6473-E1DC53CF2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49D9A9-92AA-774F-5E16-2A38F3623156}"/>
              </a:ext>
            </a:extLst>
          </p:cNvPr>
          <p:cNvSpPr>
            <a:spLocks noGrp="1"/>
          </p:cNvSpPr>
          <p:nvPr>
            <p:ph type="dt" sz="half" idx="10"/>
          </p:nvPr>
        </p:nvSpPr>
        <p:spPr/>
        <p:txBody>
          <a:bodyPr/>
          <a:lstStyle/>
          <a:p>
            <a:fld id="{5EB03882-BD6B-4C55-A1E8-891219E0D251}"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26F74AC3-1D7F-6C09-67E0-B58DB858F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1B4541-2894-F5E4-5F85-EBBB9D2AD6A0}"/>
              </a:ext>
            </a:extLst>
          </p:cNvPr>
          <p:cNvSpPr>
            <a:spLocks noGrp="1"/>
          </p:cNvSpPr>
          <p:nvPr>
            <p:ph type="sldNum" sz="quarter" idx="12"/>
          </p:nvPr>
        </p:nvSpPr>
        <p:spPr/>
        <p:txBody>
          <a:body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22458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49006F-B3E2-947D-7A9E-350AB2177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1E4775-4ED3-3E7F-A0B1-C0FA0DABD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C64FF9-6429-A8D1-D510-29F4078A6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03882-BD6B-4C55-A1E8-891219E0D25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59258AEB-D399-5E51-BDF9-7FD998863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950F8E-3144-0377-6D8B-C0481E0BD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927A7-BF2F-403E-A5F9-546C09E4BCE1}" type="slidenum">
              <a:rPr lang="zh-CN" altLang="en-US" smtClean="0"/>
              <a:t>‹#›</a:t>
            </a:fld>
            <a:endParaRPr lang="zh-CN" altLang="en-US"/>
          </a:p>
        </p:txBody>
      </p:sp>
    </p:spTree>
    <p:extLst>
      <p:ext uri="{BB962C8B-B14F-4D97-AF65-F5344CB8AC3E}">
        <p14:creationId xmlns:p14="http://schemas.microsoft.com/office/powerpoint/2010/main" val="130239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FE1D8-2674-0E8E-4CEC-7DCDAF0770C9}"/>
              </a:ext>
            </a:extLst>
          </p:cNvPr>
          <p:cNvSpPr>
            <a:spLocks noGrp="1"/>
          </p:cNvSpPr>
          <p:nvPr>
            <p:ph type="ctrTitle"/>
          </p:nvPr>
        </p:nvSpPr>
        <p:spPr/>
        <p:txBody>
          <a:bodyPr/>
          <a:lstStyle/>
          <a:p>
            <a:r>
              <a:rPr lang="en-US" altLang="zh-CN" dirty="0" err="1"/>
              <a:t>BodyFat</a:t>
            </a:r>
            <a:r>
              <a:rPr lang="en-US" altLang="zh-CN" dirty="0"/>
              <a:t> Analysis</a:t>
            </a:r>
            <a:endParaRPr lang="zh-CN" altLang="en-US" dirty="0"/>
          </a:p>
        </p:txBody>
      </p:sp>
      <p:sp>
        <p:nvSpPr>
          <p:cNvPr id="3" name="副标题 2">
            <a:extLst>
              <a:ext uri="{FF2B5EF4-FFF2-40B4-BE49-F238E27FC236}">
                <a16:creationId xmlns:a16="http://schemas.microsoft.com/office/drawing/2014/main" id="{DA42CB12-FAE5-7FC8-947C-46FED1B5E8DC}"/>
              </a:ext>
            </a:extLst>
          </p:cNvPr>
          <p:cNvSpPr>
            <a:spLocks noGrp="1"/>
          </p:cNvSpPr>
          <p:nvPr>
            <p:ph type="subTitle" idx="1"/>
          </p:nvPr>
        </p:nvSpPr>
        <p:spPr>
          <a:xfrm>
            <a:off x="1524000" y="4128116"/>
            <a:ext cx="9144000" cy="1129683"/>
          </a:xfrm>
        </p:spPr>
        <p:txBody>
          <a:bodyPr/>
          <a:lstStyle/>
          <a:p>
            <a:r>
              <a:rPr lang="en-US" altLang="zh-CN" dirty="0"/>
              <a:t>GROUP 16  </a:t>
            </a:r>
            <a:r>
              <a:rPr lang="en-US" altLang="zh-CN" dirty="0" err="1"/>
              <a:t>Jinchen</a:t>
            </a:r>
            <a:r>
              <a:rPr lang="en-US" altLang="zh-CN"/>
              <a:t> Gong</a:t>
            </a:r>
            <a:r>
              <a:rPr lang="en-US" altLang="zh-CN" dirty="0"/>
              <a:t>, </a:t>
            </a:r>
            <a:r>
              <a:rPr lang="en-US" altLang="zh-CN" dirty="0" err="1"/>
              <a:t>Lanxi</a:t>
            </a:r>
            <a:r>
              <a:rPr lang="en-US" altLang="zh-CN" dirty="0"/>
              <a:t> Zhang, </a:t>
            </a:r>
            <a:r>
              <a:rPr lang="en-US" altLang="zh-CN" dirty="0" err="1"/>
              <a:t>Yiyuan</a:t>
            </a:r>
            <a:r>
              <a:rPr lang="en-US" altLang="zh-CN" dirty="0"/>
              <a:t> Li</a:t>
            </a:r>
            <a:endParaRPr lang="zh-CN" altLang="en-US" dirty="0"/>
          </a:p>
        </p:txBody>
      </p:sp>
    </p:spTree>
    <p:extLst>
      <p:ext uri="{BB962C8B-B14F-4D97-AF65-F5344CB8AC3E}">
        <p14:creationId xmlns:p14="http://schemas.microsoft.com/office/powerpoint/2010/main" val="40669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8DA34-087F-F58D-B9DE-A0D74216FD7E}"/>
              </a:ext>
            </a:extLst>
          </p:cNvPr>
          <p:cNvSpPr>
            <a:spLocks noGrp="1"/>
          </p:cNvSpPr>
          <p:nvPr>
            <p:ph type="title"/>
          </p:nvPr>
        </p:nvSpPr>
        <p:spPr>
          <a:xfrm>
            <a:off x="562304" y="253187"/>
            <a:ext cx="10515600" cy="1325563"/>
          </a:xfrm>
        </p:spPr>
        <p:txBody>
          <a:bodyPr/>
          <a:lstStyle/>
          <a:p>
            <a:r>
              <a:rPr lang="en-US" altLang="zh-CN" b="1" dirty="0"/>
              <a:t>Model Diagnostics</a:t>
            </a:r>
            <a:endParaRPr lang="zh-CN" altLang="en-US" b="1" dirty="0"/>
          </a:p>
        </p:txBody>
      </p:sp>
      <p:sp>
        <p:nvSpPr>
          <p:cNvPr id="5" name="文本框 4">
            <a:extLst>
              <a:ext uri="{FF2B5EF4-FFF2-40B4-BE49-F238E27FC236}">
                <a16:creationId xmlns:a16="http://schemas.microsoft.com/office/drawing/2014/main" id="{E6001022-AA86-E7EE-8285-8F932E9A1AC6}"/>
              </a:ext>
            </a:extLst>
          </p:cNvPr>
          <p:cNvSpPr txBox="1"/>
          <p:nvPr/>
        </p:nvSpPr>
        <p:spPr>
          <a:xfrm>
            <a:off x="155848" y="2013228"/>
            <a:ext cx="7080627" cy="2831544"/>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t>Q-Q plot: </a:t>
            </a:r>
            <a:r>
              <a:rPr lang="en-US" altLang="zh-CN" sz="2000" dirty="0"/>
              <a:t>Although slightly skewed at both ends, the residual is approximately a normal distribution.</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a:t>
            </a:r>
            <a:r>
              <a:rPr lang="en-US" altLang="zh-CN" sz="2000" b="1" dirty="0"/>
              <a:t>residuals</a:t>
            </a:r>
            <a:r>
              <a:rPr lang="en-US" altLang="zh-CN" sz="2000" dirty="0"/>
              <a:t> "randomly bounce" around the 0 line: relationship is linear. </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a:t>
            </a:r>
            <a:r>
              <a:rPr lang="en-US" altLang="zh-CN" sz="2000" b="1" dirty="0"/>
              <a:t>residuals</a:t>
            </a:r>
            <a:r>
              <a:rPr lang="en-US" altLang="zh-CN" sz="2000" dirty="0"/>
              <a:t> form a "horizontal band" roughly around the 0 line: the variance of the error terms is equal.</a:t>
            </a:r>
          </a:p>
          <a:p>
            <a:endParaRPr lang="zh-CN" altLang="en-US" dirty="0"/>
          </a:p>
        </p:txBody>
      </p:sp>
      <p:pic>
        <p:nvPicPr>
          <p:cNvPr id="9" name="内容占位符 8">
            <a:extLst>
              <a:ext uri="{FF2B5EF4-FFF2-40B4-BE49-F238E27FC236}">
                <a16:creationId xmlns:a16="http://schemas.microsoft.com/office/drawing/2014/main" id="{817A6536-8975-9C6F-0649-4D08008F6D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29" r="53382"/>
          <a:stretch/>
        </p:blipFill>
        <p:spPr>
          <a:xfrm>
            <a:off x="7115231" y="3459966"/>
            <a:ext cx="4496072" cy="3459073"/>
          </a:xfrm>
        </p:spPr>
      </p:pic>
      <p:pic>
        <p:nvPicPr>
          <p:cNvPr id="11" name="图片 10">
            <a:extLst>
              <a:ext uri="{FF2B5EF4-FFF2-40B4-BE49-F238E27FC236}">
                <a16:creationId xmlns:a16="http://schemas.microsoft.com/office/drawing/2014/main" id="{9485CA0F-FE59-4282-E976-D34F5F18D2F7}"/>
              </a:ext>
            </a:extLst>
          </p:cNvPr>
          <p:cNvPicPr>
            <a:picLocks noChangeAspect="1"/>
          </p:cNvPicPr>
          <p:nvPr/>
        </p:nvPicPr>
        <p:blipFill rotWithShape="1">
          <a:blip r:embed="rId2">
            <a:extLst>
              <a:ext uri="{28A0092B-C50C-407E-A947-70E740481C1C}">
                <a14:useLocalDpi xmlns:a14="http://schemas.microsoft.com/office/drawing/2010/main" val="0"/>
              </a:ext>
            </a:extLst>
          </a:blip>
          <a:srcRect l="51944" t="12480" r="1736"/>
          <a:stretch/>
        </p:blipFill>
        <p:spPr>
          <a:xfrm>
            <a:off x="7276230" y="215971"/>
            <a:ext cx="4353466" cy="3323489"/>
          </a:xfrm>
          <a:prstGeom prst="rect">
            <a:avLst/>
          </a:prstGeom>
        </p:spPr>
      </p:pic>
    </p:spTree>
    <p:extLst>
      <p:ext uri="{BB962C8B-B14F-4D97-AF65-F5344CB8AC3E}">
        <p14:creationId xmlns:p14="http://schemas.microsoft.com/office/powerpoint/2010/main" val="321837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4FC10-FC7E-8ED5-CAD9-C97E11BBB412}"/>
              </a:ext>
            </a:extLst>
          </p:cNvPr>
          <p:cNvSpPr>
            <a:spLocks noGrp="1"/>
          </p:cNvSpPr>
          <p:nvPr>
            <p:ph type="title"/>
          </p:nvPr>
        </p:nvSpPr>
        <p:spPr>
          <a:xfrm>
            <a:off x="584200" y="319617"/>
            <a:ext cx="10515600" cy="1325563"/>
          </a:xfrm>
        </p:spPr>
        <p:txBody>
          <a:bodyPr/>
          <a:lstStyle/>
          <a:p>
            <a:r>
              <a:rPr lang="en-US" altLang="zh-CN" b="1" dirty="0"/>
              <a:t>Model Strengths &amp; Weaknesses</a:t>
            </a:r>
            <a:endParaRPr lang="zh-CN" altLang="en-US" b="1" dirty="0"/>
          </a:p>
        </p:txBody>
      </p:sp>
      <p:sp>
        <p:nvSpPr>
          <p:cNvPr id="3" name="内容占位符 2">
            <a:extLst>
              <a:ext uri="{FF2B5EF4-FFF2-40B4-BE49-F238E27FC236}">
                <a16:creationId xmlns:a16="http://schemas.microsoft.com/office/drawing/2014/main" id="{848100C9-1B7D-1BB6-3F24-45792ED8717C}"/>
              </a:ext>
            </a:extLst>
          </p:cNvPr>
          <p:cNvSpPr>
            <a:spLocks noGrp="1"/>
          </p:cNvSpPr>
          <p:nvPr>
            <p:ph idx="1"/>
          </p:nvPr>
        </p:nvSpPr>
        <p:spPr>
          <a:xfrm>
            <a:off x="320274" y="2035030"/>
            <a:ext cx="5417207" cy="4691355"/>
          </a:xfrm>
        </p:spPr>
        <p:txBody>
          <a:bodyPr>
            <a:normAutofit/>
          </a:bodyPr>
          <a:lstStyle/>
          <a:p>
            <a:pPr marL="0" indent="0">
              <a:lnSpc>
                <a:spcPct val="170000"/>
              </a:lnSpc>
              <a:buNone/>
            </a:pPr>
            <a:r>
              <a:rPr lang="en-US" altLang="zh-CN" sz="2000" b="1" dirty="0">
                <a:solidFill>
                  <a:schemeClr val="accent1">
                    <a:lumMod val="75000"/>
                  </a:schemeClr>
                </a:solidFill>
              </a:rPr>
              <a:t>Strength: </a:t>
            </a:r>
          </a:p>
          <a:p>
            <a:pPr marL="800100" lvl="1" indent="-342900">
              <a:lnSpc>
                <a:spcPct val="150000"/>
              </a:lnSpc>
              <a:buAutoNum type="arabicPeriod"/>
            </a:pPr>
            <a:r>
              <a:rPr lang="en-US" altLang="zh-CN" sz="1800" dirty="0"/>
              <a:t>Relatively simple and easy to use.</a:t>
            </a:r>
          </a:p>
          <a:p>
            <a:pPr marL="800100" lvl="1" indent="-342900">
              <a:lnSpc>
                <a:spcPct val="150000"/>
              </a:lnSpc>
              <a:buAutoNum type="arabicPeriod"/>
            </a:pPr>
            <a:r>
              <a:rPr lang="en-US" altLang="zh-CN" sz="1800" dirty="0"/>
              <a:t>Straightforward to understand and explain.</a:t>
            </a:r>
          </a:p>
          <a:p>
            <a:pPr marL="800100" lvl="1" indent="-342900">
              <a:lnSpc>
                <a:spcPct val="150000"/>
              </a:lnSpc>
              <a:buAutoNum type="arabicPeriod"/>
            </a:pPr>
            <a:r>
              <a:rPr lang="en-US" altLang="zh-CN" sz="1800" dirty="0"/>
              <a:t>Satisfies the linear regression assumptions</a:t>
            </a:r>
          </a:p>
          <a:p>
            <a:pPr marL="457200" lvl="1" indent="0">
              <a:lnSpc>
                <a:spcPct val="150000"/>
              </a:lnSpc>
              <a:buNone/>
            </a:pPr>
            <a:r>
              <a:rPr lang="en-US" altLang="zh-CN" sz="1800" dirty="0"/>
              <a:t>	——prediction results are reliable.</a:t>
            </a:r>
            <a:endParaRPr lang="en-US" altLang="zh-CN" dirty="0"/>
          </a:p>
        </p:txBody>
      </p:sp>
      <p:sp>
        <p:nvSpPr>
          <p:cNvPr id="4" name="内容占位符 2">
            <a:extLst>
              <a:ext uri="{FF2B5EF4-FFF2-40B4-BE49-F238E27FC236}">
                <a16:creationId xmlns:a16="http://schemas.microsoft.com/office/drawing/2014/main" id="{5863445D-43A3-7F9A-191C-8045630DC5FD}"/>
              </a:ext>
            </a:extLst>
          </p:cNvPr>
          <p:cNvSpPr txBox="1">
            <a:spLocks/>
          </p:cNvSpPr>
          <p:nvPr/>
        </p:nvSpPr>
        <p:spPr>
          <a:xfrm>
            <a:off x="5533697" y="2035030"/>
            <a:ext cx="6542688" cy="4812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b="1" dirty="0">
                <a:solidFill>
                  <a:srgbClr val="C00000"/>
                </a:solidFill>
              </a:rPr>
              <a:t>Weakness: </a:t>
            </a:r>
          </a:p>
          <a:p>
            <a:pPr marL="342900" lvl="1" indent="-342900">
              <a:lnSpc>
                <a:spcPct val="150000"/>
              </a:lnSpc>
              <a:buFont typeface="Arial" panose="020B0604020202020204" pitchFamily="34" charset="0"/>
              <a:buAutoNum type="arabicPeriod"/>
            </a:pPr>
            <a:r>
              <a:rPr lang="en-US" altLang="zh-CN" sz="1800" dirty="0"/>
              <a:t>Data divided into training &amp; testing sets</a:t>
            </a:r>
          </a:p>
          <a:p>
            <a:pPr marL="0" lvl="1" indent="0">
              <a:lnSpc>
                <a:spcPct val="150000"/>
              </a:lnSpc>
              <a:buNone/>
            </a:pPr>
            <a:r>
              <a:rPr lang="en-US" altLang="zh-CN" sz="1800" dirty="0"/>
              <a:t>       —— some information may be lost when the model is built.</a:t>
            </a:r>
          </a:p>
          <a:p>
            <a:pPr marL="0" lvl="1" indent="0">
              <a:lnSpc>
                <a:spcPct val="150000"/>
              </a:lnSpc>
              <a:buNone/>
            </a:pPr>
            <a:r>
              <a:rPr lang="en-US" altLang="zh-CN" sz="1800" dirty="0"/>
              <a:t>2.   Only for normal males.</a:t>
            </a:r>
          </a:p>
        </p:txBody>
      </p:sp>
    </p:spTree>
    <p:extLst>
      <p:ext uri="{BB962C8B-B14F-4D97-AF65-F5344CB8AC3E}">
        <p14:creationId xmlns:p14="http://schemas.microsoft.com/office/powerpoint/2010/main" val="418503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F6825-9EA2-2A72-85D8-69E04828B4D8}"/>
              </a:ext>
            </a:extLst>
          </p:cNvPr>
          <p:cNvSpPr>
            <a:spLocks noGrp="1"/>
          </p:cNvSpPr>
          <p:nvPr>
            <p:ph type="title"/>
          </p:nvPr>
        </p:nvSpPr>
        <p:spPr/>
        <p:txBody>
          <a:bodyPr/>
          <a:lstStyle/>
          <a:p>
            <a:r>
              <a:rPr lang="en-US" altLang="zh-CN" b="1" dirty="0"/>
              <a:t>Introduction</a:t>
            </a:r>
            <a:r>
              <a:rPr lang="en-US" altLang="zh-CN" dirty="0"/>
              <a:t> </a:t>
            </a:r>
            <a:r>
              <a:rPr lang="en-US" altLang="zh-CN" b="1" dirty="0"/>
              <a:t>and Motivation</a:t>
            </a:r>
            <a:endParaRPr lang="zh-CN" altLang="en-US" b="1" dirty="0"/>
          </a:p>
        </p:txBody>
      </p:sp>
      <p:sp>
        <p:nvSpPr>
          <p:cNvPr id="3" name="内容占位符 2">
            <a:extLst>
              <a:ext uri="{FF2B5EF4-FFF2-40B4-BE49-F238E27FC236}">
                <a16:creationId xmlns:a16="http://schemas.microsoft.com/office/drawing/2014/main" id="{205616B4-3C2E-967D-5A33-AC2DB6C2A08A}"/>
              </a:ext>
            </a:extLst>
          </p:cNvPr>
          <p:cNvSpPr>
            <a:spLocks noGrp="1"/>
          </p:cNvSpPr>
          <p:nvPr>
            <p:ph idx="1"/>
          </p:nvPr>
        </p:nvSpPr>
        <p:spPr/>
        <p:txBody>
          <a:bodyPr>
            <a:normAutofit fontScale="77500" lnSpcReduction="20000"/>
          </a:bodyPr>
          <a:lstStyle/>
          <a:p>
            <a:pPr>
              <a:lnSpc>
                <a:spcPct val="160000"/>
              </a:lnSpc>
            </a:pPr>
            <a:r>
              <a:rPr lang="en-US" altLang="zh-CN" dirty="0"/>
              <a:t>Body fat percentage is the percentage of total body weight that is fat multiplied by 100. it includes both essential and stored fat, which is vital for life and reproduction, and is an indicator of the fitness of an individual's body composition.</a:t>
            </a:r>
          </a:p>
          <a:p>
            <a:pPr>
              <a:lnSpc>
                <a:spcPct val="160000"/>
              </a:lnSpc>
            </a:pPr>
            <a:r>
              <a:rPr lang="en-US" altLang="zh-CN" dirty="0"/>
              <a:t>Measuring body fat accurately can be expensive, so people want to find simpler ways to estimate body fat. Our team's goal was to develop an inexpensive, efficient, reliable and accurate method using readily available clinical data.</a:t>
            </a:r>
          </a:p>
          <a:p>
            <a:pPr>
              <a:lnSpc>
                <a:spcPct val="160000"/>
              </a:lnSpc>
            </a:pPr>
            <a:r>
              <a:rPr lang="en-US" altLang="zh-CN" dirty="0"/>
              <a:t>We find that a multiple linear model can predicts BODYFAT very accurately and remains simple and robust.</a:t>
            </a:r>
            <a:endParaRPr lang="zh-CN" altLang="en-US" dirty="0"/>
          </a:p>
        </p:txBody>
      </p:sp>
    </p:spTree>
    <p:extLst>
      <p:ext uri="{BB962C8B-B14F-4D97-AF65-F5344CB8AC3E}">
        <p14:creationId xmlns:p14="http://schemas.microsoft.com/office/powerpoint/2010/main" val="378503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F815B-D275-4B80-E662-D9B08A6AB575}"/>
              </a:ext>
            </a:extLst>
          </p:cNvPr>
          <p:cNvSpPr>
            <a:spLocks noGrp="1"/>
          </p:cNvSpPr>
          <p:nvPr>
            <p:ph type="title"/>
          </p:nvPr>
        </p:nvSpPr>
        <p:spPr>
          <a:xfrm>
            <a:off x="514928" y="377688"/>
            <a:ext cx="10515600" cy="1325563"/>
          </a:xfrm>
        </p:spPr>
        <p:txBody>
          <a:bodyPr/>
          <a:lstStyle/>
          <a:p>
            <a:r>
              <a:rPr lang="en-US" altLang="zh-CN" b="1" dirty="0"/>
              <a:t>Background Information</a:t>
            </a:r>
            <a:endParaRPr lang="zh-CN" altLang="en-US" b="1" dirty="0"/>
          </a:p>
        </p:txBody>
      </p:sp>
      <p:pic>
        <p:nvPicPr>
          <p:cNvPr id="6" name="内容占位符 5">
            <a:extLst>
              <a:ext uri="{FF2B5EF4-FFF2-40B4-BE49-F238E27FC236}">
                <a16:creationId xmlns:a16="http://schemas.microsoft.com/office/drawing/2014/main" id="{CCE4BE6B-44F6-173D-CF92-6C0FAC97D00A}"/>
              </a:ext>
            </a:extLst>
          </p:cNvPr>
          <p:cNvPicPr>
            <a:picLocks noGrp="1" noChangeAspect="1"/>
          </p:cNvPicPr>
          <p:nvPr>
            <p:ph idx="1"/>
          </p:nvPr>
        </p:nvPicPr>
        <p:blipFill>
          <a:blip r:embed="rId2"/>
          <a:stretch>
            <a:fillRect/>
          </a:stretch>
        </p:blipFill>
        <p:spPr>
          <a:xfrm>
            <a:off x="-3472069" y="2644381"/>
            <a:ext cx="15861113" cy="1184806"/>
          </a:xfrm>
          <a:prstGeom prst="rect">
            <a:avLst/>
          </a:prstGeom>
        </p:spPr>
      </p:pic>
      <p:sp>
        <p:nvSpPr>
          <p:cNvPr id="8" name="标题 1">
            <a:extLst>
              <a:ext uri="{FF2B5EF4-FFF2-40B4-BE49-F238E27FC236}">
                <a16:creationId xmlns:a16="http://schemas.microsoft.com/office/drawing/2014/main" id="{463C12DD-349E-C408-9C60-AC95D0E9F844}"/>
              </a:ext>
            </a:extLst>
          </p:cNvPr>
          <p:cNvSpPr txBox="1">
            <a:spLocks/>
          </p:cNvSpPr>
          <p:nvPr/>
        </p:nvSpPr>
        <p:spPr>
          <a:xfrm>
            <a:off x="514928" y="17032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altLang="zh-CN" sz="3200" dirty="0"/>
              <a:t> "Siri's equation": </a:t>
            </a:r>
            <a:endParaRPr lang="zh-CN" altLang="en-US" sz="3200" dirty="0"/>
          </a:p>
        </p:txBody>
      </p:sp>
    </p:spTree>
    <p:extLst>
      <p:ext uri="{BB962C8B-B14F-4D97-AF65-F5344CB8AC3E}">
        <p14:creationId xmlns:p14="http://schemas.microsoft.com/office/powerpoint/2010/main" val="79939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1D935-94FF-834B-7AAB-3DE0EF9B2969}"/>
              </a:ext>
            </a:extLst>
          </p:cNvPr>
          <p:cNvSpPr>
            <a:spLocks noGrp="1"/>
          </p:cNvSpPr>
          <p:nvPr>
            <p:ph type="title"/>
          </p:nvPr>
        </p:nvSpPr>
        <p:spPr/>
        <p:txBody>
          <a:bodyPr/>
          <a:lstStyle/>
          <a:p>
            <a:r>
              <a:rPr lang="en-US" altLang="zh-CN" b="1" dirty="0"/>
              <a:t>Data Cleaning</a:t>
            </a:r>
            <a:br>
              <a:rPr lang="en-US" altLang="zh-CN" dirty="0"/>
            </a:br>
            <a:endParaRPr lang="zh-CN" altLang="en-US" dirty="0"/>
          </a:p>
        </p:txBody>
      </p:sp>
      <p:sp>
        <p:nvSpPr>
          <p:cNvPr id="3" name="内容占位符 2">
            <a:extLst>
              <a:ext uri="{FF2B5EF4-FFF2-40B4-BE49-F238E27FC236}">
                <a16:creationId xmlns:a16="http://schemas.microsoft.com/office/drawing/2014/main" id="{F64AD1C1-4D78-45A2-E72D-02FCE0D6C420}"/>
              </a:ext>
            </a:extLst>
          </p:cNvPr>
          <p:cNvSpPr>
            <a:spLocks noGrp="1"/>
          </p:cNvSpPr>
          <p:nvPr>
            <p:ph idx="1"/>
          </p:nvPr>
        </p:nvSpPr>
        <p:spPr>
          <a:xfrm>
            <a:off x="643519" y="3428999"/>
            <a:ext cx="5621814" cy="3429001"/>
          </a:xfrm>
        </p:spPr>
        <p:txBody>
          <a:bodyPr>
            <a:normAutofit/>
          </a:bodyPr>
          <a:lstStyle/>
          <a:p>
            <a:pPr marL="0" indent="0">
              <a:buNone/>
            </a:pPr>
            <a:r>
              <a:rPr lang="en-US" altLang="zh-CN" dirty="0"/>
              <a:t>2. 42nd data point’s Height 29.5 inches (75cm) ——unusually short: </a:t>
            </a:r>
          </a:p>
          <a:p>
            <a:pPr marL="0" indent="0">
              <a:buNone/>
            </a:pPr>
            <a:r>
              <a:rPr lang="en-US" altLang="zh-CN" dirty="0"/>
              <a:t>might be a typo</a:t>
            </a:r>
          </a:p>
          <a:p>
            <a:pPr marL="0" indent="0">
              <a:lnSpc>
                <a:spcPct val="150000"/>
              </a:lnSpc>
              <a:buNone/>
            </a:pPr>
            <a:endParaRPr lang="en-US" altLang="zh-CN" dirty="0"/>
          </a:p>
          <a:p>
            <a:pPr marL="0" indent="0">
              <a:lnSpc>
                <a:spcPct val="100000"/>
              </a:lnSpc>
              <a:buNone/>
            </a:pPr>
            <a:r>
              <a:rPr lang="en-US" altLang="zh-CN" dirty="0"/>
              <a:t>So we remove these points.</a:t>
            </a:r>
          </a:p>
        </p:txBody>
      </p:sp>
      <p:pic>
        <p:nvPicPr>
          <p:cNvPr id="4" name="图片 3">
            <a:extLst>
              <a:ext uri="{FF2B5EF4-FFF2-40B4-BE49-F238E27FC236}">
                <a16:creationId xmlns:a16="http://schemas.microsoft.com/office/drawing/2014/main" id="{32878A92-96EA-A095-FAFD-159B2B794D66}"/>
              </a:ext>
            </a:extLst>
          </p:cNvPr>
          <p:cNvPicPr>
            <a:picLocks noChangeAspect="1"/>
          </p:cNvPicPr>
          <p:nvPr/>
        </p:nvPicPr>
        <p:blipFill>
          <a:blip r:embed="rId2"/>
          <a:stretch>
            <a:fillRect/>
          </a:stretch>
        </p:blipFill>
        <p:spPr>
          <a:xfrm>
            <a:off x="6640227" y="1617479"/>
            <a:ext cx="4968691" cy="2658888"/>
          </a:xfrm>
          <a:prstGeom prst="rect">
            <a:avLst/>
          </a:prstGeom>
          <a:noFill/>
          <a:ln>
            <a:noFill/>
          </a:ln>
        </p:spPr>
      </p:pic>
      <p:sp>
        <p:nvSpPr>
          <p:cNvPr id="5" name="文本框 4">
            <a:extLst>
              <a:ext uri="{FF2B5EF4-FFF2-40B4-BE49-F238E27FC236}">
                <a16:creationId xmlns:a16="http://schemas.microsoft.com/office/drawing/2014/main" id="{E27F9119-0474-45A4-D47C-ABFCF112C476}"/>
              </a:ext>
            </a:extLst>
          </p:cNvPr>
          <p:cNvSpPr txBox="1"/>
          <p:nvPr/>
        </p:nvSpPr>
        <p:spPr>
          <a:xfrm>
            <a:off x="643519" y="1617478"/>
            <a:ext cx="5621814" cy="1661993"/>
          </a:xfrm>
          <a:prstGeom prst="rect">
            <a:avLst/>
          </a:prstGeom>
          <a:noFill/>
        </p:spPr>
        <p:txBody>
          <a:bodyPr wrap="square" rtlCol="0">
            <a:spAutoFit/>
          </a:bodyPr>
          <a:lstStyle/>
          <a:p>
            <a:r>
              <a:rPr lang="en-US" altLang="zh-CN" sz="2800" dirty="0"/>
              <a:t>1. Using a linear model fit</a:t>
            </a:r>
            <a:r>
              <a:rPr lang="zh-CN" altLang="en-US" sz="2800" dirty="0"/>
              <a:t> </a:t>
            </a:r>
            <a:r>
              <a:rPr lang="en-US" altLang="zh-CN" sz="2800" dirty="0"/>
              <a:t>to</a:t>
            </a:r>
            <a:r>
              <a:rPr lang="zh-CN" altLang="en-US" sz="2800" dirty="0"/>
              <a:t> </a:t>
            </a:r>
            <a:r>
              <a:rPr lang="en-US" altLang="zh-CN" sz="2800" dirty="0"/>
              <a:t>find data points deviating significantly: Outliers(marked in red)</a:t>
            </a:r>
          </a:p>
          <a:p>
            <a:endParaRPr lang="en-US"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1056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F7B1B-0D40-6607-A625-9B5DCA2A2117}"/>
              </a:ext>
            </a:extLst>
          </p:cNvPr>
          <p:cNvSpPr>
            <a:spLocks noGrp="1"/>
          </p:cNvSpPr>
          <p:nvPr>
            <p:ph type="title"/>
          </p:nvPr>
        </p:nvSpPr>
        <p:spPr>
          <a:xfrm>
            <a:off x="838200" y="255322"/>
            <a:ext cx="10515600" cy="1325563"/>
          </a:xfrm>
        </p:spPr>
        <p:txBody>
          <a:bodyPr/>
          <a:lstStyle/>
          <a:p>
            <a:r>
              <a:rPr lang="en-US" altLang="zh-CN" b="1" dirty="0"/>
              <a:t>Modeling</a:t>
            </a:r>
            <a:endParaRPr lang="zh-CN" altLang="en-US" b="1" dirty="0"/>
          </a:p>
        </p:txBody>
      </p:sp>
      <p:sp>
        <p:nvSpPr>
          <p:cNvPr id="3" name="内容占位符 2">
            <a:extLst>
              <a:ext uri="{FF2B5EF4-FFF2-40B4-BE49-F238E27FC236}">
                <a16:creationId xmlns:a16="http://schemas.microsoft.com/office/drawing/2014/main" id="{24AA6110-369D-589A-0515-E3BC063D8E2B}"/>
              </a:ext>
            </a:extLst>
          </p:cNvPr>
          <p:cNvSpPr>
            <a:spLocks noGrp="1"/>
          </p:cNvSpPr>
          <p:nvPr>
            <p:ph idx="1"/>
          </p:nvPr>
        </p:nvSpPr>
        <p:spPr>
          <a:xfrm>
            <a:off x="838200" y="1486958"/>
            <a:ext cx="10515600" cy="4351338"/>
          </a:xfrm>
        </p:spPr>
        <p:txBody>
          <a:bodyPr/>
          <a:lstStyle/>
          <a:p>
            <a:pPr>
              <a:lnSpc>
                <a:spcPct val="150000"/>
              </a:lnSpc>
            </a:pPr>
            <a:r>
              <a:rPr lang="en-US" altLang="zh-CN" dirty="0"/>
              <a:t>Goal: achieve a simple, robust, and accurate model</a:t>
            </a:r>
          </a:p>
          <a:p>
            <a:pPr>
              <a:lnSpc>
                <a:spcPct val="150000"/>
              </a:lnSpc>
            </a:pPr>
            <a:r>
              <a:rPr lang="en-US" altLang="zh-CN" dirty="0"/>
              <a:t>Use stepwise model selection: </a:t>
            </a:r>
            <a:r>
              <a:rPr lang="en-US" altLang="zh-CN" b="1" dirty="0"/>
              <a:t>AIC</a:t>
            </a:r>
            <a:r>
              <a:rPr lang="en-US" altLang="zh-CN" dirty="0"/>
              <a:t> and </a:t>
            </a:r>
            <a:r>
              <a:rPr lang="en-US" altLang="zh-CN" b="1" dirty="0"/>
              <a:t>BIC</a:t>
            </a:r>
            <a:r>
              <a:rPr lang="en-US" altLang="zh-CN" dirty="0"/>
              <a:t> standards</a:t>
            </a:r>
          </a:p>
          <a:p>
            <a:pPr>
              <a:lnSpc>
                <a:spcPct val="150000"/>
              </a:lnSpc>
            </a:pPr>
            <a:r>
              <a:rPr lang="en-US" altLang="zh-CN" dirty="0"/>
              <a:t>Prevent overfitting: </a:t>
            </a:r>
            <a:r>
              <a:rPr lang="en-US" altLang="zh-CN" b="1" dirty="0"/>
              <a:t>Lasso</a:t>
            </a:r>
            <a:r>
              <a:rPr lang="en-US" altLang="zh-CN" dirty="0"/>
              <a:t> </a:t>
            </a:r>
            <a:r>
              <a:rPr lang="en-US" altLang="zh-CN" b="1" dirty="0"/>
              <a:t>regression</a:t>
            </a:r>
          </a:p>
          <a:p>
            <a:pPr>
              <a:lnSpc>
                <a:spcPct val="150000"/>
              </a:lnSpc>
            </a:pPr>
            <a:r>
              <a:rPr lang="en-US" altLang="zh-CN" dirty="0"/>
              <a:t> Fit multiple linear models based on the selected variables</a:t>
            </a:r>
            <a:endParaRPr lang="zh-CN" altLang="en-US" dirty="0"/>
          </a:p>
        </p:txBody>
      </p:sp>
    </p:spTree>
    <p:extLst>
      <p:ext uri="{BB962C8B-B14F-4D97-AF65-F5344CB8AC3E}">
        <p14:creationId xmlns:p14="http://schemas.microsoft.com/office/powerpoint/2010/main" val="9446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8D292A9-13A2-A7E3-04F1-2B505AB50FA3}"/>
              </a:ext>
            </a:extLst>
          </p:cNvPr>
          <p:cNvGraphicFramePr>
            <a:graphicFrameLocks noGrp="1"/>
          </p:cNvGraphicFramePr>
          <p:nvPr>
            <p:ph idx="1"/>
            <p:extLst>
              <p:ext uri="{D42A27DB-BD31-4B8C-83A1-F6EECF244321}">
                <p14:modId xmlns:p14="http://schemas.microsoft.com/office/powerpoint/2010/main" val="4207572989"/>
              </p:ext>
            </p:extLst>
          </p:nvPr>
        </p:nvGraphicFramePr>
        <p:xfrm>
          <a:off x="1280584" y="1760008"/>
          <a:ext cx="9630832" cy="3337984"/>
        </p:xfrm>
        <a:graphic>
          <a:graphicData uri="http://schemas.openxmlformats.org/drawingml/2006/table">
            <a:tbl>
              <a:tblPr firstRow="1">
                <a:tableStyleId>{9D7B26C5-4107-4FEC-AEDC-1716B250A1EF}</a:tableStyleId>
              </a:tblPr>
              <a:tblGrid>
                <a:gridCol w="2489602">
                  <a:extLst>
                    <a:ext uri="{9D8B030D-6E8A-4147-A177-3AD203B41FA5}">
                      <a16:colId xmlns:a16="http://schemas.microsoft.com/office/drawing/2014/main" val="2354565551"/>
                    </a:ext>
                  </a:extLst>
                </a:gridCol>
                <a:gridCol w="2449138">
                  <a:extLst>
                    <a:ext uri="{9D8B030D-6E8A-4147-A177-3AD203B41FA5}">
                      <a16:colId xmlns:a16="http://schemas.microsoft.com/office/drawing/2014/main" val="476571776"/>
                    </a:ext>
                  </a:extLst>
                </a:gridCol>
                <a:gridCol w="2214050">
                  <a:extLst>
                    <a:ext uri="{9D8B030D-6E8A-4147-A177-3AD203B41FA5}">
                      <a16:colId xmlns:a16="http://schemas.microsoft.com/office/drawing/2014/main" val="739695990"/>
                    </a:ext>
                  </a:extLst>
                </a:gridCol>
                <a:gridCol w="1239021">
                  <a:extLst>
                    <a:ext uri="{9D8B030D-6E8A-4147-A177-3AD203B41FA5}">
                      <a16:colId xmlns:a16="http://schemas.microsoft.com/office/drawing/2014/main" val="1373069858"/>
                    </a:ext>
                  </a:extLst>
                </a:gridCol>
                <a:gridCol w="1239021">
                  <a:extLst>
                    <a:ext uri="{9D8B030D-6E8A-4147-A177-3AD203B41FA5}">
                      <a16:colId xmlns:a16="http://schemas.microsoft.com/office/drawing/2014/main" val="810882940"/>
                    </a:ext>
                  </a:extLst>
                </a:gridCol>
              </a:tblGrid>
              <a:tr h="834496">
                <a:tc>
                  <a:txBody>
                    <a:bodyPr/>
                    <a:lstStyle/>
                    <a:p>
                      <a:pPr marL="0" marR="0" algn="ctr">
                        <a:spcBef>
                          <a:spcPts val="0"/>
                        </a:spcBef>
                        <a:spcAft>
                          <a:spcPts val="0"/>
                        </a:spcAft>
                      </a:pPr>
                      <a:r>
                        <a:rPr lang="en-US" sz="2800" b="1" dirty="0">
                          <a:effectLst/>
                        </a:rPr>
                        <a:t>METHOD</a:t>
                      </a:r>
                      <a:endParaRPr lang="en-US" sz="2800" b="1" dirty="0">
                        <a:effectLst/>
                        <a:latin typeface="Calibri" panose="020F0502020204030204" pitchFamily="34" charset="0"/>
                        <a:cs typeface="Times New Roman" panose="02020603050405020304" pitchFamily="18" charset="0"/>
                      </a:endParaRPr>
                    </a:p>
                  </a:txBody>
                  <a:tcPr marL="68580" marR="68580" anchor="ctr">
                    <a:lnT w="2857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800" b="1" dirty="0" err="1">
                          <a:effectLst/>
                        </a:rPr>
                        <a:t>R.Squared</a:t>
                      </a:r>
                      <a:endParaRPr lang="en-US" sz="2800" b="1" dirty="0">
                        <a:effectLst/>
                        <a:latin typeface="Calibri" panose="020F0502020204030204" pitchFamily="34" charset="0"/>
                        <a:cs typeface="Times New Roman" panose="02020603050405020304" pitchFamily="18" charset="0"/>
                      </a:endParaRPr>
                    </a:p>
                  </a:txBody>
                  <a:tcPr marL="68580" marR="68580" anchor="ctr">
                    <a:lnT w="2857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800" b="1" dirty="0" err="1">
                          <a:effectLst/>
                        </a:rPr>
                        <a:t>MSE.test</a:t>
                      </a:r>
                      <a:endParaRPr lang="en-US" sz="2800" b="1" dirty="0">
                        <a:effectLst/>
                        <a:latin typeface="Calibri" panose="020F0502020204030204" pitchFamily="34" charset="0"/>
                        <a:cs typeface="Times New Roman" panose="02020603050405020304" pitchFamily="18" charset="0"/>
                      </a:endParaRPr>
                    </a:p>
                  </a:txBody>
                  <a:tcPr marL="68580" marR="68580" anchor="ctr">
                    <a:lnT w="2857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800" b="1" dirty="0">
                          <a:effectLst/>
                        </a:rPr>
                        <a:t>VIF</a:t>
                      </a:r>
                      <a:endParaRPr lang="en-US" sz="2800" b="1" dirty="0">
                        <a:effectLst/>
                        <a:latin typeface="Calibri" panose="020F0502020204030204" pitchFamily="34" charset="0"/>
                        <a:cs typeface="Times New Roman" panose="02020603050405020304" pitchFamily="18" charset="0"/>
                      </a:endParaRPr>
                    </a:p>
                  </a:txBody>
                  <a:tcPr marL="68580" marR="68580" anchor="ctr">
                    <a:lnT w="2857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800" b="1" dirty="0">
                          <a:effectLst/>
                        </a:rPr>
                        <a:t>Sim</a:t>
                      </a:r>
                      <a:endParaRPr lang="en-US" sz="2800" b="1" dirty="0">
                        <a:effectLst/>
                        <a:latin typeface="Calibri" panose="020F0502020204030204" pitchFamily="34" charset="0"/>
                        <a:cs typeface="Times New Roman" panose="02020603050405020304" pitchFamily="18" charset="0"/>
                      </a:endParaRPr>
                    </a:p>
                  </a:txBody>
                  <a:tcPr marL="68580" marR="68580"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4941480"/>
                  </a:ext>
                </a:extLst>
              </a:tr>
              <a:tr h="834496">
                <a:tc>
                  <a:txBody>
                    <a:bodyPr/>
                    <a:lstStyle/>
                    <a:p>
                      <a:pPr marL="0" marR="0" algn="ctr">
                        <a:spcBef>
                          <a:spcPts val="0"/>
                        </a:spcBef>
                        <a:spcAft>
                          <a:spcPts val="0"/>
                        </a:spcAft>
                      </a:pPr>
                      <a:r>
                        <a:rPr lang="en-US" sz="2800" b="1" dirty="0">
                          <a:effectLst/>
                        </a:rPr>
                        <a:t>AIC</a:t>
                      </a:r>
                      <a:endParaRPr lang="en-US" sz="2800" b="1" dirty="0">
                        <a:effectLst/>
                        <a:latin typeface="Calibri" panose="020F0502020204030204" pitchFamily="34" charset="0"/>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dirty="0">
                          <a:effectLst/>
                        </a:rPr>
                        <a:t>0.7441</a:t>
                      </a:r>
                      <a:endParaRPr lang="zh-CN" altLang="en-US" sz="2800" dirty="0">
                        <a:effectLst/>
                        <a:latin typeface="Calibri" panose="020F0502020204030204" pitchFamily="34" charset="0"/>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dirty="0">
                          <a:effectLst/>
                        </a:rPr>
                        <a:t>17.3468</a:t>
                      </a:r>
                      <a:endParaRPr lang="zh-CN" altLang="en-US" sz="2800" dirty="0">
                        <a:effectLst/>
                        <a:latin typeface="Calibri" panose="020F0502020204030204" pitchFamily="34" charset="0"/>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a:effectLst/>
                        </a:rPr>
                        <a:t>&gt;10</a:t>
                      </a:r>
                      <a:endParaRPr lang="zh-CN" altLang="en-US" sz="2800">
                        <a:effectLst/>
                        <a:latin typeface="Calibri" panose="020F0502020204030204" pitchFamily="34" charset="0"/>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a:effectLst/>
                        </a:rPr>
                        <a:t>9</a:t>
                      </a:r>
                      <a:endParaRPr lang="zh-CN" altLang="en-US" sz="2800">
                        <a:effectLst/>
                        <a:latin typeface="Calibri" panose="020F0502020204030204" pitchFamily="34" charset="0"/>
                        <a:cs typeface="Times New Roman" panose="02020603050405020304" pitchFamily="18" charset="0"/>
                      </a:endParaRPr>
                    </a:p>
                  </a:txBody>
                  <a:tcPr marL="68580" marR="68580" anchor="ctr"/>
                </a:tc>
                <a:extLst>
                  <a:ext uri="{0D108BD9-81ED-4DB2-BD59-A6C34878D82A}">
                    <a16:rowId xmlns:a16="http://schemas.microsoft.com/office/drawing/2014/main" val="3629327089"/>
                  </a:ext>
                </a:extLst>
              </a:tr>
              <a:tr h="834496">
                <a:tc>
                  <a:txBody>
                    <a:bodyPr/>
                    <a:lstStyle/>
                    <a:p>
                      <a:pPr marL="0" marR="0" algn="ctr">
                        <a:spcBef>
                          <a:spcPts val="0"/>
                        </a:spcBef>
                        <a:spcAft>
                          <a:spcPts val="0"/>
                        </a:spcAft>
                      </a:pPr>
                      <a:r>
                        <a:rPr lang="en-US" sz="2800" b="1" dirty="0">
                          <a:effectLst/>
                        </a:rPr>
                        <a:t>BIC</a:t>
                      </a:r>
                      <a:endParaRPr lang="en-US" sz="2800" b="1" dirty="0">
                        <a:effectLst/>
                        <a:latin typeface="Calibri" panose="020F0502020204030204" pitchFamily="34" charset="0"/>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a:effectLst/>
                        </a:rPr>
                        <a:t>0.7320</a:t>
                      </a:r>
                      <a:endParaRPr lang="zh-CN" altLang="en-US" sz="2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dirty="0">
                          <a:effectLst/>
                        </a:rPr>
                        <a:t>15.5411</a:t>
                      </a:r>
                      <a:endParaRPr lang="zh-CN" altLang="en-US" sz="2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dirty="0">
                          <a:effectLst/>
                        </a:rPr>
                        <a:t>&lt;10</a:t>
                      </a:r>
                      <a:endParaRPr lang="zh-CN" altLang="en-US" sz="2800" dirty="0">
                        <a:effectLst/>
                        <a:latin typeface="Calibri" panose="020F0502020204030204" pitchFamily="34" charset="0"/>
                        <a:cs typeface="Times New Roman" panose="02020603050405020304" pitchFamily="18" charset="0"/>
                      </a:endParaRPr>
                    </a:p>
                  </a:txBody>
                  <a:tcPr marL="68580" marR="68580" anchor="ctr"/>
                </a:tc>
                <a:tc>
                  <a:txBody>
                    <a:bodyPr/>
                    <a:lstStyle/>
                    <a:p>
                      <a:pPr marL="0" marR="0" algn="ctr">
                        <a:spcBef>
                          <a:spcPts val="0"/>
                        </a:spcBef>
                        <a:spcAft>
                          <a:spcPts val="0"/>
                        </a:spcAft>
                      </a:pPr>
                      <a:r>
                        <a:rPr lang="en-US" altLang="zh-CN" sz="2800">
                          <a:effectLst/>
                        </a:rPr>
                        <a:t>4</a:t>
                      </a:r>
                      <a:endParaRPr lang="zh-CN" altLang="en-US" sz="2800">
                        <a:effectLst/>
                        <a:latin typeface="Calibri" panose="020F0502020204030204" pitchFamily="34" charset="0"/>
                        <a:cs typeface="Times New Roman" panose="02020603050405020304" pitchFamily="18" charset="0"/>
                      </a:endParaRPr>
                    </a:p>
                  </a:txBody>
                  <a:tcPr marL="68580" marR="68580" anchor="ctr"/>
                </a:tc>
                <a:extLst>
                  <a:ext uri="{0D108BD9-81ED-4DB2-BD59-A6C34878D82A}">
                    <a16:rowId xmlns:a16="http://schemas.microsoft.com/office/drawing/2014/main" val="1398808432"/>
                  </a:ext>
                </a:extLst>
              </a:tr>
              <a:tr h="834496">
                <a:tc>
                  <a:txBody>
                    <a:bodyPr/>
                    <a:lstStyle/>
                    <a:p>
                      <a:pPr marL="0" marR="0" algn="ctr">
                        <a:spcBef>
                          <a:spcPts val="0"/>
                        </a:spcBef>
                        <a:spcAft>
                          <a:spcPts val="0"/>
                        </a:spcAft>
                      </a:pPr>
                      <a:r>
                        <a:rPr lang="en-US" sz="2800" b="1" dirty="0">
                          <a:effectLst/>
                        </a:rPr>
                        <a:t>LASSO</a:t>
                      </a:r>
                      <a:endParaRPr lang="en-US" sz="2800" b="1" dirty="0">
                        <a:effectLst/>
                        <a:latin typeface="Calibri" panose="020F0502020204030204" pitchFamily="34" charset="0"/>
                        <a:cs typeface="Times New Roman" panose="02020603050405020304" pitchFamily="18" charset="0"/>
                      </a:endParaRPr>
                    </a:p>
                  </a:txBody>
                  <a:tcPr marL="68580" marR="68580" anchor="ctr">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altLang="zh-CN" sz="2800" dirty="0">
                          <a:effectLst/>
                        </a:rPr>
                        <a:t>0.7416</a:t>
                      </a:r>
                      <a:endParaRPr lang="zh-CN" altLang="en-US" sz="2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altLang="zh-CN" sz="2800">
                          <a:effectLst/>
                        </a:rPr>
                        <a:t>17.1149</a:t>
                      </a:r>
                      <a:endParaRPr lang="zh-CN" altLang="en-US" sz="2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zh-CN" altLang="en-US" sz="2800" dirty="0">
                          <a:effectLst/>
                        </a:rPr>
                        <a:t> </a:t>
                      </a:r>
                      <a:endParaRPr lang="zh-CN" altLang="en-US" sz="2800" dirty="0">
                        <a:effectLst/>
                        <a:latin typeface="Calibri" panose="020F0502020204030204" pitchFamily="34" charset="0"/>
                        <a:cs typeface="Times New Roman" panose="02020603050405020304" pitchFamily="18" charset="0"/>
                      </a:endParaRPr>
                    </a:p>
                  </a:txBody>
                  <a:tcPr marL="68580" marR="68580" anchor="ctr">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altLang="zh-CN" sz="2800" dirty="0">
                          <a:effectLst/>
                        </a:rPr>
                        <a:t>4</a:t>
                      </a:r>
                      <a:endParaRPr lang="zh-CN" altLang="en-US" sz="2800" dirty="0">
                        <a:effectLst/>
                        <a:latin typeface="Calibri" panose="020F0502020204030204" pitchFamily="34" charset="0"/>
                        <a:cs typeface="Times New Roman" panose="02020603050405020304" pitchFamily="18" charset="0"/>
                      </a:endParaRPr>
                    </a:p>
                  </a:txBody>
                  <a:tcPr marL="68580" marR="68580"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386009"/>
                  </a:ext>
                </a:extLst>
              </a:tr>
            </a:tbl>
          </a:graphicData>
        </a:graphic>
      </p:graphicFrame>
      <p:sp>
        <p:nvSpPr>
          <p:cNvPr id="7" name="标题 1">
            <a:extLst>
              <a:ext uri="{FF2B5EF4-FFF2-40B4-BE49-F238E27FC236}">
                <a16:creationId xmlns:a16="http://schemas.microsoft.com/office/drawing/2014/main" id="{31BA51DC-BE77-FAE9-D85B-2D79EF0530D7}"/>
              </a:ext>
            </a:extLst>
          </p:cNvPr>
          <p:cNvSpPr>
            <a:spLocks noGrp="1"/>
          </p:cNvSpPr>
          <p:nvPr>
            <p:ph type="title"/>
          </p:nvPr>
        </p:nvSpPr>
        <p:spPr>
          <a:xfrm>
            <a:off x="838200" y="255322"/>
            <a:ext cx="10515600" cy="1325563"/>
          </a:xfrm>
        </p:spPr>
        <p:txBody>
          <a:bodyPr/>
          <a:lstStyle/>
          <a:p>
            <a:r>
              <a:rPr lang="en-US" altLang="zh-CN" b="1" dirty="0"/>
              <a:t>Model Comparing</a:t>
            </a:r>
            <a:endParaRPr lang="zh-CN" altLang="en-US" b="1" dirty="0"/>
          </a:p>
        </p:txBody>
      </p:sp>
    </p:spTree>
    <p:extLst>
      <p:ext uri="{BB962C8B-B14F-4D97-AF65-F5344CB8AC3E}">
        <p14:creationId xmlns:p14="http://schemas.microsoft.com/office/powerpoint/2010/main" val="233334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F2353-C69D-BEFD-1F00-3F90C985C2B0}"/>
              </a:ext>
            </a:extLst>
          </p:cNvPr>
          <p:cNvSpPr>
            <a:spLocks noGrp="1"/>
          </p:cNvSpPr>
          <p:nvPr>
            <p:ph type="title"/>
          </p:nvPr>
        </p:nvSpPr>
        <p:spPr/>
        <p:txBody>
          <a:bodyPr/>
          <a:lstStyle/>
          <a:p>
            <a:r>
              <a:rPr lang="en-US" altLang="zh-CN" b="1" dirty="0"/>
              <a:t>Model Comparing</a:t>
            </a:r>
            <a:endParaRPr lang="zh-CN" altLang="en-US" b="1" dirty="0"/>
          </a:p>
        </p:txBody>
      </p:sp>
      <p:sp>
        <p:nvSpPr>
          <p:cNvPr id="3" name="内容占位符 2">
            <a:extLst>
              <a:ext uri="{FF2B5EF4-FFF2-40B4-BE49-F238E27FC236}">
                <a16:creationId xmlns:a16="http://schemas.microsoft.com/office/drawing/2014/main" id="{7C4221B4-C843-A0CD-1CDE-470E56D0A1A4}"/>
              </a:ext>
            </a:extLst>
          </p:cNvPr>
          <p:cNvSpPr>
            <a:spLocks noGrp="1"/>
          </p:cNvSpPr>
          <p:nvPr>
            <p:ph idx="1"/>
          </p:nvPr>
        </p:nvSpPr>
        <p:spPr>
          <a:xfrm>
            <a:off x="838200" y="1617133"/>
            <a:ext cx="10515600" cy="4875742"/>
          </a:xfrm>
        </p:spPr>
        <p:txBody>
          <a:bodyPr>
            <a:normAutofit fontScale="70000" lnSpcReduction="20000"/>
          </a:bodyPr>
          <a:lstStyle/>
          <a:p>
            <a:pPr>
              <a:lnSpc>
                <a:spcPct val="160000"/>
              </a:lnSpc>
            </a:pPr>
            <a:r>
              <a:rPr lang="en-US" altLang="zh-CN" dirty="0"/>
              <a:t>1. </a:t>
            </a:r>
            <a:r>
              <a:rPr lang="en-US" altLang="zh-CN" b="1" dirty="0"/>
              <a:t>Accuracy</a:t>
            </a:r>
            <a:r>
              <a:rPr lang="en-US" altLang="zh-CN" dirty="0"/>
              <a:t>: R ^ 2 of the three models are very close, but the MSE of the BIC selection model is significantly smaller than the other two models, indicating that the BIC model has smaller testing errors and better predictive performance. </a:t>
            </a:r>
          </a:p>
          <a:p>
            <a:pPr>
              <a:lnSpc>
                <a:spcPct val="160000"/>
              </a:lnSpc>
            </a:pPr>
            <a:r>
              <a:rPr lang="en-US" altLang="zh-CN" dirty="0"/>
              <a:t>2. </a:t>
            </a:r>
            <a:r>
              <a:rPr lang="en-US" altLang="zh-CN" b="1" dirty="0"/>
              <a:t>Simplicity</a:t>
            </a:r>
            <a:r>
              <a:rPr lang="en-US" altLang="zh-CN" dirty="0"/>
              <a:t>: only four variables in the BIC and Lasso models are smaller than those in the AIC model, indicating that the BIC and Lasso models have lower complexity and are simpler and more convenient. </a:t>
            </a:r>
          </a:p>
          <a:p>
            <a:pPr>
              <a:lnSpc>
                <a:spcPct val="160000"/>
              </a:lnSpc>
            </a:pPr>
            <a:r>
              <a:rPr lang="en-US" altLang="zh-CN" dirty="0"/>
              <a:t>3. </a:t>
            </a:r>
            <a:r>
              <a:rPr lang="en-US" altLang="zh-CN" b="1" dirty="0"/>
              <a:t>Multicollinearity</a:t>
            </a:r>
            <a:r>
              <a:rPr lang="en-US" altLang="zh-CN" dirty="0"/>
              <a:t>: the VIF of AIC is greater than 10, indicating that the correlation between model independent variables may be higher. Therefore, we have decided to choose the BIC model.</a:t>
            </a:r>
          </a:p>
          <a:p>
            <a:pPr>
              <a:lnSpc>
                <a:spcPct val="160000"/>
              </a:lnSpc>
            </a:pPr>
            <a:r>
              <a:rPr lang="en-US" altLang="zh-CN" dirty="0"/>
              <a:t>Therefore, we have decided to choose the BIC model.</a:t>
            </a:r>
            <a:endParaRPr lang="zh-CN" altLang="en-US" dirty="0"/>
          </a:p>
        </p:txBody>
      </p:sp>
    </p:spTree>
    <p:extLst>
      <p:ext uri="{BB962C8B-B14F-4D97-AF65-F5344CB8AC3E}">
        <p14:creationId xmlns:p14="http://schemas.microsoft.com/office/powerpoint/2010/main" val="339156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400050"/>
            <a:ext cx="10515600" cy="955040"/>
          </a:xfrm>
        </p:spPr>
        <p:txBody>
          <a:bodyPr/>
          <a:lstStyle/>
          <a:p>
            <a:r>
              <a:rPr lang="en-US" b="1" dirty="0"/>
              <a:t>Final Model</a:t>
            </a:r>
          </a:p>
        </p:txBody>
      </p:sp>
      <p:sp>
        <p:nvSpPr>
          <p:cNvPr id="3" name="Content Placeholder 2"/>
          <p:cNvSpPr>
            <a:spLocks noGrp="1"/>
          </p:cNvSpPr>
          <p:nvPr>
            <p:ph idx="1"/>
          </p:nvPr>
        </p:nvSpPr>
        <p:spPr>
          <a:xfrm>
            <a:off x="448733" y="2497667"/>
            <a:ext cx="11201400" cy="3991702"/>
          </a:xfrm>
        </p:spPr>
        <p:txBody>
          <a:bodyPr>
            <a:normAutofit fontScale="92500" lnSpcReduction="20000"/>
          </a:bodyPr>
          <a:lstStyle/>
          <a:p>
            <a:pPr marL="0" indent="0">
              <a:lnSpc>
                <a:spcPct val="170000"/>
              </a:lnSpc>
              <a:buNone/>
            </a:pPr>
            <a:r>
              <a:rPr lang="en-US" b="1" dirty="0"/>
              <a:t>Analysis:</a:t>
            </a:r>
          </a:p>
          <a:p>
            <a:pPr marL="457200" lvl="1" indent="0">
              <a:lnSpc>
                <a:spcPct val="170000"/>
              </a:lnSpc>
              <a:buNone/>
            </a:pPr>
            <a:r>
              <a:rPr lang="en-US" dirty="0"/>
              <a:t>1. A man weighing approximately 85 kg, with a waist circumference of 92 cm, a forearm circumference of 31 cm, and a wrist circumference of 20 cm would have a predicted body fat percentage of 16.4%. </a:t>
            </a:r>
          </a:p>
          <a:p>
            <a:pPr marL="457200" lvl="1" indent="0">
              <a:lnSpc>
                <a:spcPct val="170000"/>
              </a:lnSpc>
              <a:buNone/>
            </a:pPr>
            <a:r>
              <a:rPr lang="en-US" dirty="0"/>
              <a:t>2. The 95% prediction interval for his body fat percentage lies between 14.9% and 17.9%.</a:t>
            </a:r>
          </a:p>
          <a:p>
            <a:pPr marL="457200" lvl="1" indent="0">
              <a:lnSpc>
                <a:spcPct val="170000"/>
              </a:lnSpc>
              <a:buNone/>
            </a:pPr>
            <a:r>
              <a:rPr lang="en-US" altLang="zh-CN" dirty="0"/>
              <a:t>3. Body fat increases by nearly 10% for every 10 cm increase in other measurements constant.</a:t>
            </a:r>
          </a:p>
          <a:p>
            <a:pPr marL="0" indent="0">
              <a:lnSpc>
                <a:spcPct val="170000"/>
              </a:lnSpc>
              <a:buNone/>
            </a:pPr>
            <a:endParaRPr lang="en-US" dirty="0"/>
          </a:p>
          <a:p>
            <a:pPr marL="0" indent="0">
              <a:buNone/>
            </a:pPr>
            <a:endParaRPr lang="en-US" dirty="0"/>
          </a:p>
        </p:txBody>
      </p:sp>
      <p:sp>
        <p:nvSpPr>
          <p:cNvPr id="7" name="Title 1">
            <a:extLst>
              <a:ext uri="{FF2B5EF4-FFF2-40B4-BE49-F238E27FC236}">
                <a16:creationId xmlns:a16="http://schemas.microsoft.com/office/drawing/2014/main" id="{187B0393-A6DE-1F5E-5051-99F574941E80}"/>
              </a:ext>
            </a:extLst>
          </p:cNvPr>
          <p:cNvSpPr txBox="1">
            <a:spLocks/>
          </p:cNvSpPr>
          <p:nvPr/>
        </p:nvSpPr>
        <p:spPr>
          <a:xfrm>
            <a:off x="-1" y="1311579"/>
            <a:ext cx="12192000" cy="955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500" b="1" dirty="0" err="1"/>
              <a:t>BodyFat</a:t>
            </a:r>
            <a:r>
              <a:rPr lang="en-US" altLang="zh-CN" sz="2500" b="1" dirty="0"/>
              <a:t>% = -34.91-0.35×WEIGHT+1.00×ABDOMEN+0.50×FOREARM-1.37×WRIST</a:t>
            </a:r>
            <a:endParaRPr lang="en-US" sz="2500" b="1" dirty="0"/>
          </a:p>
        </p:txBody>
      </p:sp>
    </p:spTree>
  </p:cSld>
  <p:clrMapOvr>
    <a:masterClrMapping/>
  </p:clrMapOvr>
  <mc:AlternateContent xmlns:mc="http://schemas.openxmlformats.org/markup-compatibility/2006" xmlns:p14="http://schemas.microsoft.com/office/powerpoint/2010/main">
    <mc:Choice Requires="p14">
      <p:transition spd="slow" p14:dur="2000" advTm="176925"/>
    </mc:Choice>
    <mc:Fallback xmlns="">
      <p:transition spd="slow" advTm="1769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253FEA5-EA49-E4DE-F948-902EB6677C95}"/>
              </a:ext>
            </a:extLst>
          </p:cNvPr>
          <p:cNvSpPr>
            <a:spLocks noGrp="1"/>
          </p:cNvSpPr>
          <p:nvPr>
            <p:ph idx="1"/>
          </p:nvPr>
        </p:nvSpPr>
        <p:spPr>
          <a:xfrm>
            <a:off x="838200" y="1825625"/>
            <a:ext cx="10515600" cy="4351338"/>
          </a:xfrm>
        </p:spPr>
        <p:txBody>
          <a:bodyPr>
            <a:normAutofit/>
          </a:bodyPr>
          <a:lstStyle/>
          <a:p>
            <a:pPr marL="0" indent="0">
              <a:lnSpc>
                <a:spcPct val="170000"/>
              </a:lnSpc>
              <a:buNone/>
            </a:pPr>
            <a:r>
              <a:rPr lang="en-US" b="1" dirty="0"/>
              <a:t>Analysis:</a:t>
            </a:r>
          </a:p>
          <a:p>
            <a:pPr marL="457200" lvl="1" indent="0">
              <a:lnSpc>
                <a:spcPct val="170000"/>
              </a:lnSpc>
              <a:buNone/>
            </a:pPr>
            <a:r>
              <a:rPr lang="en-US" altLang="zh-CN" dirty="0"/>
              <a:t>4. The negative coefficients for weight and wrist measurements follow a certain logic that increases in weight or wrist size may come from sources other than fat. These increases may be due to increased muscle mass or increased bone density, resulting in a decrease in body fat relative to body weight.</a:t>
            </a:r>
          </a:p>
          <a:p>
            <a:pPr lvl="1"/>
            <a:endParaRPr lang="en-US" dirty="0"/>
          </a:p>
          <a:p>
            <a:pPr marL="0" indent="0">
              <a:buNone/>
            </a:pPr>
            <a:endParaRPr lang="en-US" dirty="0"/>
          </a:p>
        </p:txBody>
      </p:sp>
      <p:sp>
        <p:nvSpPr>
          <p:cNvPr id="5" name="Title 1">
            <a:extLst>
              <a:ext uri="{FF2B5EF4-FFF2-40B4-BE49-F238E27FC236}">
                <a16:creationId xmlns:a16="http://schemas.microsoft.com/office/drawing/2014/main" id="{563AE14E-946B-C74F-00FF-917E954F557E}"/>
              </a:ext>
            </a:extLst>
          </p:cNvPr>
          <p:cNvSpPr>
            <a:spLocks noGrp="1"/>
          </p:cNvSpPr>
          <p:nvPr>
            <p:ph type="title"/>
          </p:nvPr>
        </p:nvSpPr>
        <p:spPr>
          <a:xfrm>
            <a:off x="838200" y="365125"/>
            <a:ext cx="10515600" cy="1325563"/>
          </a:xfrm>
        </p:spPr>
        <p:txBody>
          <a:bodyPr/>
          <a:lstStyle/>
          <a:p>
            <a:r>
              <a:rPr lang="en-US" b="1" dirty="0"/>
              <a:t>Final Model</a:t>
            </a:r>
          </a:p>
        </p:txBody>
      </p:sp>
    </p:spTree>
    <p:extLst>
      <p:ext uri="{BB962C8B-B14F-4D97-AF65-F5344CB8AC3E}">
        <p14:creationId xmlns:p14="http://schemas.microsoft.com/office/powerpoint/2010/main" val="1722596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650</Words>
  <Application>Microsoft Office PowerPoint</Application>
  <PresentationFormat>宽屏</PresentationFormat>
  <Paragraphs>70</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Calibri</vt:lpstr>
      <vt:lpstr>Times New Roman</vt:lpstr>
      <vt:lpstr>Office 主题​​</vt:lpstr>
      <vt:lpstr>BodyFat Analysis</vt:lpstr>
      <vt:lpstr>Introduction and Motivation</vt:lpstr>
      <vt:lpstr>Background Information</vt:lpstr>
      <vt:lpstr>Data Cleaning </vt:lpstr>
      <vt:lpstr>Modeling</vt:lpstr>
      <vt:lpstr>Model Comparing</vt:lpstr>
      <vt:lpstr>Model Comparing</vt:lpstr>
      <vt:lpstr>Final Model</vt:lpstr>
      <vt:lpstr>Final Model</vt:lpstr>
      <vt:lpstr>Model Diagnostics</vt:lpstr>
      <vt:lpstr>Model Strengths &amp; Weaknesses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BodyFat Analysis</dc:title>
  <dc:creator>jc g</dc:creator>
  <cp:lastModifiedBy>jc g</cp:lastModifiedBy>
  <cp:revision>6</cp:revision>
  <dcterms:created xsi:type="dcterms:W3CDTF">2023-10-17T19:13:46Z</dcterms:created>
  <dcterms:modified xsi:type="dcterms:W3CDTF">2023-10-18T02:14:19Z</dcterms:modified>
</cp:coreProperties>
</file>