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3"/>
  </p:notesMasterIdLst>
  <p:sldIdLst>
    <p:sldId id="256" r:id="rId2"/>
    <p:sldId id="259" r:id="rId3"/>
    <p:sldId id="260" r:id="rId4"/>
    <p:sldId id="312" r:id="rId5"/>
    <p:sldId id="314" r:id="rId6"/>
    <p:sldId id="313" r:id="rId7"/>
    <p:sldId id="315" r:id="rId8"/>
    <p:sldId id="318" r:id="rId9"/>
    <p:sldId id="316" r:id="rId10"/>
    <p:sldId id="319" r:id="rId11"/>
    <p:sldId id="32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7BEE65-5B1D-42E6-8006-55973F35561B}">
  <a:tblStyle styleId="{557BEE65-5B1D-42E6-8006-55973F3556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0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04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35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59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00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01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352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007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6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17" name="Google Shape;21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9" name="Google Shape;219;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0" name="Google Shape;220;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1" name="Google Shape;221;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2" name="Google Shape;222;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3" name="Google Shape;223;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5" name="Google Shape;225;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6" name="Google Shape;226;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7" name="Google Shape;227;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8" name="Google Shape;228;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6" r:id="rId6"/>
    <p:sldLayoutId id="2147483669" r:id="rId7"/>
    <p:sldLayoutId id="2147483672"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Joins and Subqueries</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Charles Laurence Gula, Krizzel Taripe, Earl Kim Hernani</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S</a:t>
            </a:r>
            <a:r>
              <a:rPr lang="en" dirty="0"/>
              <a:t>QL Subqueries</a:t>
            </a:r>
            <a:endParaRPr dirty="0"/>
          </a:p>
        </p:txBody>
      </p:sp>
      <p:sp>
        <p:nvSpPr>
          <p:cNvPr id="660" name="Google Shape;660;p53"/>
          <p:cNvSpPr txBox="1"/>
          <p:nvPr/>
        </p:nvSpPr>
        <p:spPr>
          <a:xfrm>
            <a:off x="713225" y="1213000"/>
            <a:ext cx="7371996"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An SQL subquery is  a SELECT statement within another statement:</a:t>
            </a:r>
          </a:p>
          <a:p>
            <a:pPr marL="0" lvl="0" indent="0" algn="l" rtl="0">
              <a:lnSpc>
                <a:spcPct val="115000"/>
              </a:lnSpc>
              <a:spcBef>
                <a:spcPts val="0"/>
              </a:spcBef>
              <a:spcAft>
                <a:spcPts val="0"/>
              </a:spcAft>
              <a:buNone/>
            </a:pPr>
            <a:endParaRPr lang="en-US" dirty="0">
              <a:solidFill>
                <a:schemeClr val="dk1"/>
              </a:solidFill>
              <a:latin typeface="Hanken Grotesk"/>
              <a:ea typeface="Hanken Grotesk"/>
              <a:cs typeface="Hanken Grotesk"/>
              <a:sym typeface="Hanken Grotesk"/>
            </a:endParaRPr>
          </a:p>
          <a:p>
            <a:pPr>
              <a:buFont typeface="Arial" panose="020B0604020202020204" pitchFamily="34" charset="0"/>
              <a:buChar char="•"/>
            </a:pPr>
            <a:r>
              <a:rPr lang="en-US" dirty="0">
                <a:solidFill>
                  <a:schemeClr val="tx1">
                    <a:lumMod val="75000"/>
                  </a:schemeClr>
                </a:solidFill>
                <a:latin typeface="Hanken Grotesk"/>
              </a:rPr>
              <a:t>They allow queries that are </a:t>
            </a:r>
            <a:r>
              <a:rPr lang="en-US" i="1" dirty="0">
                <a:solidFill>
                  <a:schemeClr val="tx1">
                    <a:lumMod val="75000"/>
                  </a:schemeClr>
                </a:solidFill>
                <a:latin typeface="Hanken Grotesk"/>
              </a:rPr>
              <a:t>structured</a:t>
            </a:r>
            <a:r>
              <a:rPr lang="en-US" dirty="0">
                <a:solidFill>
                  <a:schemeClr val="tx1">
                    <a:lumMod val="75000"/>
                  </a:schemeClr>
                </a:solidFill>
                <a:latin typeface="Hanken Grotesk"/>
              </a:rPr>
              <a:t> so that it is possible to isolate each part of a statement</a:t>
            </a:r>
          </a:p>
          <a:p>
            <a:pPr>
              <a:buFont typeface="Arial" panose="020B0604020202020204" pitchFamily="34" charset="0"/>
              <a:buChar char="•"/>
            </a:pPr>
            <a:endParaRPr lang="en-US" dirty="0">
              <a:solidFill>
                <a:schemeClr val="tx1">
                  <a:lumMod val="75000"/>
                </a:schemeClr>
              </a:solidFill>
              <a:latin typeface="Hanken Grotesk"/>
            </a:endParaRPr>
          </a:p>
          <a:p>
            <a:pPr>
              <a:buFont typeface="Arial" panose="020B0604020202020204" pitchFamily="34" charset="0"/>
              <a:buChar char="•"/>
            </a:pPr>
            <a:r>
              <a:rPr lang="en-US" dirty="0">
                <a:solidFill>
                  <a:schemeClr val="tx1">
                    <a:lumMod val="75000"/>
                  </a:schemeClr>
                </a:solidFill>
                <a:latin typeface="Hanken Grotesk"/>
              </a:rPr>
              <a:t>They provide alternative ways to perform operations that would otherwise require complex joins </a:t>
            </a:r>
            <a:r>
              <a:rPr lang="en-US">
                <a:solidFill>
                  <a:schemeClr val="tx1">
                    <a:lumMod val="75000"/>
                  </a:schemeClr>
                </a:solidFill>
                <a:latin typeface="Hanken Grotesk"/>
              </a:rPr>
              <a:t>and unions</a:t>
            </a:r>
          </a:p>
          <a:p>
            <a:endParaRPr lang="en-US" dirty="0">
              <a:solidFill>
                <a:schemeClr val="tx1">
                  <a:lumMod val="75000"/>
                </a:schemeClr>
              </a:solidFill>
              <a:latin typeface="Hanken Grotesk"/>
            </a:endParaRPr>
          </a:p>
          <a:p>
            <a:pPr>
              <a:buFont typeface="Arial" panose="020B0604020202020204" pitchFamily="34" charset="0"/>
              <a:buChar char="•"/>
            </a:pPr>
            <a:r>
              <a:rPr lang="en-US" dirty="0">
                <a:solidFill>
                  <a:schemeClr val="tx1">
                    <a:lumMod val="75000"/>
                  </a:schemeClr>
                </a:solidFill>
                <a:latin typeface="Hanken Grotesk"/>
              </a:rPr>
              <a:t>Many people find subqueries more readable than complex joins or unions. Indeed, it was the innovation of subqueries that gave people the original idea of calling the early SQL “Structured Query Language.”</a:t>
            </a:r>
          </a:p>
        </p:txBody>
      </p:sp>
    </p:spTree>
    <p:extLst>
      <p:ext uri="{BB962C8B-B14F-4D97-AF65-F5344CB8AC3E}">
        <p14:creationId xmlns:p14="http://schemas.microsoft.com/office/powerpoint/2010/main" val="289939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Subquery Clauses and Keywords</a:t>
            </a:r>
            <a:endParaRPr dirty="0"/>
          </a:p>
        </p:txBody>
      </p:sp>
      <p:sp>
        <p:nvSpPr>
          <p:cNvPr id="544" name="Google Shape;544;p47"/>
          <p:cNvSpPr txBox="1">
            <a:spLocks noGrp="1"/>
          </p:cNvSpPr>
          <p:nvPr>
            <p:ph type="subTitle" idx="1"/>
          </p:nvPr>
        </p:nvSpPr>
        <p:spPr>
          <a:xfrm>
            <a:off x="874134" y="171971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Uses a subquery within the WHERE clause to filter results</a:t>
            </a:r>
            <a:endParaRPr sz="1200" dirty="0"/>
          </a:p>
        </p:txBody>
      </p:sp>
      <p:sp>
        <p:nvSpPr>
          <p:cNvPr id="545" name="Google Shape;545;p47"/>
          <p:cNvSpPr txBox="1">
            <a:spLocks noGrp="1"/>
          </p:cNvSpPr>
          <p:nvPr>
            <p:ph type="subTitle" idx="2"/>
          </p:nvPr>
        </p:nvSpPr>
        <p:spPr>
          <a:xfrm>
            <a:off x="3319800" y="171971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The </a:t>
            </a:r>
            <a:r>
              <a:rPr lang="en-US" sz="1100" b="1" dirty="0"/>
              <a:t>ALL</a:t>
            </a:r>
            <a:r>
              <a:rPr lang="en-US" sz="1100" dirty="0"/>
              <a:t> operator checks if a condition is true for every value in a subquery, while </a:t>
            </a:r>
            <a:r>
              <a:rPr lang="en-US" sz="1100" b="1" dirty="0"/>
              <a:t>ANY</a:t>
            </a:r>
            <a:r>
              <a:rPr lang="en-US" sz="1100" dirty="0"/>
              <a:t> checks if the condition is true for at least one value in the subquery.</a:t>
            </a:r>
          </a:p>
        </p:txBody>
      </p:sp>
      <p:sp>
        <p:nvSpPr>
          <p:cNvPr id="546" name="Google Shape;546;p47"/>
          <p:cNvSpPr txBox="1">
            <a:spLocks noGrp="1"/>
          </p:cNvSpPr>
          <p:nvPr>
            <p:ph type="subTitle" idx="13"/>
          </p:nvPr>
        </p:nvSpPr>
        <p:spPr>
          <a:xfrm>
            <a:off x="1119839" y="3258926"/>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t>EXISTS and NOT EXISTS</a:t>
            </a:r>
            <a:endParaRPr sz="1600" b="1" dirty="0"/>
          </a:p>
        </p:txBody>
      </p:sp>
      <p:sp>
        <p:nvSpPr>
          <p:cNvPr id="547" name="Google Shape;547;p47"/>
          <p:cNvSpPr txBox="1">
            <a:spLocks noGrp="1"/>
          </p:cNvSpPr>
          <p:nvPr>
            <p:ph type="subTitle" idx="8"/>
          </p:nvPr>
        </p:nvSpPr>
        <p:spPr>
          <a:xfrm>
            <a:off x="3318000" y="134306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t>ALL and ANY keywords</a:t>
            </a:r>
            <a:endParaRPr sz="1600" b="1" dirty="0"/>
          </a:p>
        </p:txBody>
      </p:sp>
      <p:sp>
        <p:nvSpPr>
          <p:cNvPr id="548" name="Google Shape;548;p47"/>
          <p:cNvSpPr txBox="1">
            <a:spLocks noGrp="1"/>
          </p:cNvSpPr>
          <p:nvPr>
            <p:ph type="subTitle" idx="7"/>
          </p:nvPr>
        </p:nvSpPr>
        <p:spPr>
          <a:xfrm>
            <a:off x="872334" y="134306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WHERE Clause</a:t>
            </a:r>
            <a:endParaRPr b="1" dirty="0"/>
          </a:p>
        </p:txBody>
      </p:sp>
      <p:sp>
        <p:nvSpPr>
          <p:cNvPr id="549" name="Google Shape;549;p47"/>
          <p:cNvSpPr txBox="1">
            <a:spLocks noGrp="1"/>
          </p:cNvSpPr>
          <p:nvPr>
            <p:ph type="subTitle" idx="3"/>
          </p:nvPr>
        </p:nvSpPr>
        <p:spPr>
          <a:xfrm>
            <a:off x="728768" y="3635775"/>
            <a:ext cx="2997581"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t>The EXISTS operator tests for the existence of rows in the results set of the subquery. If a subquery row value is found, EXISTS subquery is TRUE and in this case NOT EXISTS subquery is FALSE.</a:t>
            </a:r>
            <a:endParaRPr sz="900" dirty="0"/>
          </a:p>
        </p:txBody>
      </p:sp>
      <p:sp>
        <p:nvSpPr>
          <p:cNvPr id="550" name="Google Shape;550;p47"/>
          <p:cNvSpPr txBox="1">
            <a:spLocks noGrp="1"/>
          </p:cNvSpPr>
          <p:nvPr>
            <p:ph type="subTitle" idx="4"/>
          </p:nvPr>
        </p:nvSpPr>
        <p:spPr>
          <a:xfrm>
            <a:off x="4529837" y="3635775"/>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Subqueries work in a SELECT statement's FROM clause</a:t>
            </a:r>
            <a:endParaRPr dirty="0"/>
          </a:p>
        </p:txBody>
      </p:sp>
      <p:sp>
        <p:nvSpPr>
          <p:cNvPr id="551" name="Google Shape;551;p47"/>
          <p:cNvSpPr txBox="1">
            <a:spLocks noGrp="1"/>
          </p:cNvSpPr>
          <p:nvPr>
            <p:ph type="subTitle" idx="5"/>
          </p:nvPr>
        </p:nvSpPr>
        <p:spPr>
          <a:xfrm>
            <a:off x="5765466" y="171971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t>A correlated subquery is a subquery that contains a reference to a table (in the parent query) that also appears in the outer query. MySQL evaluates from inside to outside.</a:t>
            </a:r>
            <a:endParaRPr sz="1050" dirty="0"/>
          </a:p>
        </p:txBody>
      </p:sp>
      <p:sp>
        <p:nvSpPr>
          <p:cNvPr id="553" name="Google Shape;553;p47"/>
          <p:cNvSpPr txBox="1">
            <a:spLocks noGrp="1"/>
          </p:cNvSpPr>
          <p:nvPr>
            <p:ph type="subTitle" idx="9"/>
          </p:nvPr>
        </p:nvSpPr>
        <p:spPr>
          <a:xfrm>
            <a:off x="5763666" y="134306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Correlated Subquery</a:t>
            </a:r>
            <a:endParaRPr sz="1800" b="1" dirty="0"/>
          </a:p>
        </p:txBody>
      </p:sp>
      <p:sp>
        <p:nvSpPr>
          <p:cNvPr id="554" name="Google Shape;554;p47"/>
          <p:cNvSpPr txBox="1">
            <a:spLocks noGrp="1"/>
          </p:cNvSpPr>
          <p:nvPr>
            <p:ph type="subTitle" idx="14"/>
          </p:nvPr>
        </p:nvSpPr>
        <p:spPr>
          <a:xfrm>
            <a:off x="4528037" y="3258926"/>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sz="1400" b="1" dirty="0"/>
              <a:t>SELECT and FROM Clause</a:t>
            </a:r>
          </a:p>
        </p:txBody>
      </p:sp>
    </p:spTree>
    <p:extLst>
      <p:ext uri="{BB962C8B-B14F-4D97-AF65-F5344CB8AC3E}">
        <p14:creationId xmlns:p14="http://schemas.microsoft.com/office/powerpoint/2010/main" val="277930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are Joins?</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they do?</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Joins</a:t>
            </a:r>
            <a:endParaRPr dirty="0"/>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T</a:t>
            </a:r>
            <a:r>
              <a:rPr lang="en" dirty="0"/>
              <a:t>he join expression can also be referred to as table reference</a:t>
            </a:r>
            <a:endParaRPr dirty="0"/>
          </a:p>
        </p:txBody>
      </p:sp>
      <p:sp>
        <p:nvSpPr>
          <p:cNvPr id="341" name="Google Shape;341;p37"/>
          <p:cNvSpPr txBox="1">
            <a:spLocks noGrp="1"/>
          </p:cNvSpPr>
          <p:nvPr>
            <p:ph type="subTitle" idx="5"/>
          </p:nvPr>
        </p:nvSpPr>
        <p:spPr>
          <a:xfrm>
            <a:off x="1731050" y="2534944"/>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I</a:t>
            </a:r>
            <a:r>
              <a:rPr lang="en" dirty="0"/>
              <a:t>t </a:t>
            </a:r>
            <a:r>
              <a:rPr lang="en-US" dirty="0"/>
              <a:t>combines rows from two or more tables, based on a related column between them.</a:t>
            </a:r>
            <a:endParaRPr dirty="0"/>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There are multiple types of joins</a:t>
            </a:r>
            <a:endParaRPr dirty="0"/>
          </a:p>
        </p:txBody>
      </p:sp>
      <p:grpSp>
        <p:nvGrpSpPr>
          <p:cNvPr id="343" name="Google Shape;343;p37"/>
          <p:cNvGrpSpPr/>
          <p:nvPr/>
        </p:nvGrpSpPr>
        <p:grpSpPr>
          <a:xfrm>
            <a:off x="1103963" y="3625800"/>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1129588" y="2479569"/>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Inner Join</a:t>
            </a:r>
            <a:endParaRPr dirty="0"/>
          </a:p>
        </p:txBody>
      </p:sp>
      <p:sp>
        <p:nvSpPr>
          <p:cNvPr id="660" name="Google Shape;660;p53"/>
          <p:cNvSpPr txBox="1"/>
          <p:nvPr/>
        </p:nvSpPr>
        <p:spPr>
          <a:xfrm>
            <a:off x="713225" y="1213000"/>
            <a:ext cx="36684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Inner Join combines rows from two or more tables based on a shared value between them.</a:t>
            </a:r>
            <a:endParaRPr dirty="0">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US" dirty="0">
                <a:solidFill>
                  <a:schemeClr val="dk1"/>
                </a:solidFill>
                <a:latin typeface="Hanken Grotesk"/>
                <a:ea typeface="Hanken Grotesk"/>
                <a:cs typeface="Hanken Grotesk"/>
                <a:sym typeface="Hanken Grotesk"/>
              </a:rPr>
              <a:t>Matches rows from tables</a:t>
            </a:r>
          </a:p>
          <a:p>
            <a:pPr marL="457200" lvl="0" indent="-304800" algn="l" rtl="0">
              <a:lnSpc>
                <a:spcPct val="115000"/>
              </a:lnSpc>
              <a:spcBef>
                <a:spcPts val="1000"/>
              </a:spcBef>
              <a:spcAft>
                <a:spcPts val="0"/>
              </a:spcAft>
              <a:buClr>
                <a:schemeClr val="dk1"/>
              </a:buClr>
              <a:buSzPts val="1200"/>
              <a:buFont typeface="Hanken Grotesk"/>
              <a:buChar char="●"/>
            </a:pPr>
            <a:r>
              <a:rPr lang="en-US" dirty="0">
                <a:solidFill>
                  <a:schemeClr val="dk1"/>
                </a:solidFill>
                <a:latin typeface="Hanken Grotesk"/>
                <a:ea typeface="Hanken Grotesk"/>
                <a:cs typeface="Hanken Grotesk"/>
                <a:sym typeface="Hanken Grotesk"/>
              </a:rPr>
              <a:t>Excludes non-matching rows</a:t>
            </a:r>
          </a:p>
          <a:p>
            <a:pPr marL="457200" lvl="0" indent="-304800" algn="l" rtl="0">
              <a:lnSpc>
                <a:spcPct val="115000"/>
              </a:lnSpc>
              <a:spcBef>
                <a:spcPts val="1000"/>
              </a:spcBef>
              <a:spcAft>
                <a:spcPts val="0"/>
              </a:spcAft>
              <a:buClr>
                <a:schemeClr val="dk1"/>
              </a:buClr>
              <a:buSzPts val="1200"/>
              <a:buFont typeface="Hanken Grotesk"/>
              <a:buChar char="●"/>
            </a:pPr>
            <a:r>
              <a:rPr lang="en-PH" dirty="0">
                <a:solidFill>
                  <a:schemeClr val="dk1"/>
                </a:solidFill>
                <a:latin typeface="Hanken Grotesk"/>
                <a:ea typeface="Hanken Grotesk"/>
                <a:cs typeface="Hanken Grotesk"/>
                <a:sym typeface="Hanken Grotesk"/>
              </a:rPr>
              <a:t>W</a:t>
            </a:r>
            <a:r>
              <a:rPr lang="en" dirty="0">
                <a:solidFill>
                  <a:schemeClr val="dk1"/>
                </a:solidFill>
                <a:latin typeface="Hanken Grotesk"/>
                <a:ea typeface="Hanken Grotesk"/>
                <a:cs typeface="Hanken Grotesk"/>
                <a:sym typeface="Hanken Grotesk"/>
              </a:rPr>
              <a:t>orks on common columns</a:t>
            </a:r>
            <a:endParaRPr dirty="0">
              <a:solidFill>
                <a:schemeClr val="dk1"/>
              </a:solidFill>
              <a:latin typeface="Hanken Grotesk"/>
              <a:ea typeface="Hanken Grotesk"/>
              <a:cs typeface="Hanken Grotesk"/>
              <a:sym typeface="Hanken Grotesk"/>
            </a:endParaRPr>
          </a:p>
        </p:txBody>
      </p:sp>
      <p:pic>
        <p:nvPicPr>
          <p:cNvPr id="3" name="Picture 2">
            <a:extLst>
              <a:ext uri="{FF2B5EF4-FFF2-40B4-BE49-F238E27FC236}">
                <a16:creationId xmlns:a16="http://schemas.microsoft.com/office/drawing/2014/main" id="{B7FE5E7C-E42B-D41F-AFFB-7EF5E755FC95}"/>
              </a:ext>
            </a:extLst>
          </p:cNvPr>
          <p:cNvPicPr>
            <a:picLocks noChangeAspect="1"/>
          </p:cNvPicPr>
          <p:nvPr/>
        </p:nvPicPr>
        <p:blipFill>
          <a:blip r:embed="rId3"/>
          <a:stretch>
            <a:fillRect/>
          </a:stretch>
        </p:blipFill>
        <p:spPr>
          <a:xfrm>
            <a:off x="4881406" y="1142472"/>
            <a:ext cx="3187435" cy="2180153"/>
          </a:xfrm>
          <a:prstGeom prst="rect">
            <a:avLst/>
          </a:prstGeom>
          <a:ln>
            <a:solidFill>
              <a:schemeClr val="bg1">
                <a:lumMod val="10000"/>
              </a:schemeClr>
            </a:solidFill>
          </a:ln>
        </p:spPr>
      </p:pic>
    </p:spTree>
    <p:extLst>
      <p:ext uri="{BB962C8B-B14F-4D97-AF65-F5344CB8AC3E}">
        <p14:creationId xmlns:p14="http://schemas.microsoft.com/office/powerpoint/2010/main" val="296508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Join</a:t>
            </a:r>
            <a:endParaRPr dirty="0"/>
          </a:p>
        </p:txBody>
      </p:sp>
      <p:sp>
        <p:nvSpPr>
          <p:cNvPr id="660" name="Google Shape;660;p53"/>
          <p:cNvSpPr txBox="1"/>
          <p:nvPr/>
        </p:nvSpPr>
        <p:spPr>
          <a:xfrm>
            <a:off x="713225" y="1213000"/>
            <a:ext cx="36684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Returns all the rows from the left side table and matching rows from the right side table.</a:t>
            </a:r>
          </a:p>
          <a:p>
            <a:pPr marL="457200" lvl="0" indent="-304800" algn="l" rtl="0">
              <a:lnSpc>
                <a:spcPct val="115000"/>
              </a:lnSpc>
              <a:spcBef>
                <a:spcPts val="1000"/>
              </a:spcBef>
              <a:spcAft>
                <a:spcPts val="0"/>
              </a:spcAft>
              <a:buClr>
                <a:schemeClr val="dk1"/>
              </a:buClr>
              <a:buSzPts val="1200"/>
              <a:buFont typeface="Hanken Grotesk"/>
              <a:buChar char="●"/>
            </a:pPr>
            <a:r>
              <a:rPr lang="en-US" dirty="0">
                <a:solidFill>
                  <a:schemeClr val="dk1"/>
                </a:solidFill>
                <a:latin typeface="Hanken Grotesk"/>
                <a:ea typeface="Hanken Grotesk"/>
                <a:cs typeface="Hanken Grotesk"/>
                <a:sym typeface="Hanken Grotesk"/>
              </a:rPr>
              <a:t>Fills non-matching rows with null</a:t>
            </a:r>
          </a:p>
        </p:txBody>
      </p:sp>
      <p:pic>
        <p:nvPicPr>
          <p:cNvPr id="6" name="Picture 5">
            <a:extLst>
              <a:ext uri="{FF2B5EF4-FFF2-40B4-BE49-F238E27FC236}">
                <a16:creationId xmlns:a16="http://schemas.microsoft.com/office/drawing/2014/main" id="{BC66C378-647A-4DE9-6A5A-6DA75DDBFAD3}"/>
              </a:ext>
            </a:extLst>
          </p:cNvPr>
          <p:cNvPicPr>
            <a:picLocks noChangeAspect="1"/>
          </p:cNvPicPr>
          <p:nvPr/>
        </p:nvPicPr>
        <p:blipFill>
          <a:blip r:embed="rId3"/>
          <a:stretch>
            <a:fillRect/>
          </a:stretch>
        </p:blipFill>
        <p:spPr>
          <a:xfrm>
            <a:off x="4881406" y="1135597"/>
            <a:ext cx="3197487" cy="2187028"/>
          </a:xfrm>
          <a:prstGeom prst="rect">
            <a:avLst/>
          </a:prstGeom>
          <a:ln>
            <a:solidFill>
              <a:schemeClr val="bg1">
                <a:lumMod val="10000"/>
              </a:schemeClr>
            </a:solidFill>
          </a:ln>
        </p:spPr>
      </p:pic>
    </p:spTree>
    <p:extLst>
      <p:ext uri="{BB962C8B-B14F-4D97-AF65-F5344CB8AC3E}">
        <p14:creationId xmlns:p14="http://schemas.microsoft.com/office/powerpoint/2010/main" val="21293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Right Join</a:t>
            </a:r>
            <a:endParaRPr dirty="0"/>
          </a:p>
        </p:txBody>
      </p:sp>
      <p:sp>
        <p:nvSpPr>
          <p:cNvPr id="660" name="Google Shape;660;p53"/>
          <p:cNvSpPr txBox="1"/>
          <p:nvPr/>
        </p:nvSpPr>
        <p:spPr>
          <a:xfrm>
            <a:off x="713225" y="1213000"/>
            <a:ext cx="36684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Returns all the rows from the right side table and matching rows from the left side table.</a:t>
            </a:r>
          </a:p>
          <a:p>
            <a:pPr marL="457200" lvl="0" indent="-304800" algn="l" rtl="0">
              <a:lnSpc>
                <a:spcPct val="115000"/>
              </a:lnSpc>
              <a:spcBef>
                <a:spcPts val="1000"/>
              </a:spcBef>
              <a:spcAft>
                <a:spcPts val="0"/>
              </a:spcAft>
              <a:buClr>
                <a:schemeClr val="dk1"/>
              </a:buClr>
              <a:buSzPts val="1200"/>
              <a:buFont typeface="Hanken Grotesk"/>
              <a:buChar char="●"/>
            </a:pPr>
            <a:r>
              <a:rPr lang="en-US" dirty="0">
                <a:solidFill>
                  <a:schemeClr val="dk1"/>
                </a:solidFill>
                <a:latin typeface="Hanken Grotesk"/>
                <a:ea typeface="Hanken Grotesk"/>
                <a:cs typeface="Hanken Grotesk"/>
                <a:sym typeface="Hanken Grotesk"/>
              </a:rPr>
              <a:t>Fills non-matching rows with null</a:t>
            </a:r>
          </a:p>
        </p:txBody>
      </p:sp>
      <p:pic>
        <p:nvPicPr>
          <p:cNvPr id="10" name="Picture 9">
            <a:extLst>
              <a:ext uri="{FF2B5EF4-FFF2-40B4-BE49-F238E27FC236}">
                <a16:creationId xmlns:a16="http://schemas.microsoft.com/office/drawing/2014/main" id="{3FD0DE02-7FD2-A85F-BFE4-3051B4396A28}"/>
              </a:ext>
            </a:extLst>
          </p:cNvPr>
          <p:cNvPicPr>
            <a:picLocks noChangeAspect="1"/>
          </p:cNvPicPr>
          <p:nvPr/>
        </p:nvPicPr>
        <p:blipFill>
          <a:blip r:embed="rId3"/>
          <a:stretch>
            <a:fillRect/>
          </a:stretch>
        </p:blipFill>
        <p:spPr>
          <a:xfrm>
            <a:off x="4881405" y="1136025"/>
            <a:ext cx="3155690" cy="2158439"/>
          </a:xfrm>
          <a:prstGeom prst="rect">
            <a:avLst/>
          </a:prstGeom>
          <a:ln>
            <a:solidFill>
              <a:schemeClr val="bg1">
                <a:lumMod val="10000"/>
              </a:schemeClr>
            </a:solidFill>
          </a:ln>
        </p:spPr>
      </p:pic>
    </p:spTree>
    <p:extLst>
      <p:ext uri="{BB962C8B-B14F-4D97-AF65-F5344CB8AC3E}">
        <p14:creationId xmlns:p14="http://schemas.microsoft.com/office/powerpoint/2010/main" val="947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Cross Join</a:t>
            </a:r>
            <a:endParaRPr dirty="0"/>
          </a:p>
        </p:txBody>
      </p:sp>
      <p:sp>
        <p:nvSpPr>
          <p:cNvPr id="660" name="Google Shape;660;p53"/>
          <p:cNvSpPr txBox="1"/>
          <p:nvPr/>
        </p:nvSpPr>
        <p:spPr>
          <a:xfrm>
            <a:off x="713225" y="1213000"/>
            <a:ext cx="36684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Returns all combinations of rows from both tables.</a:t>
            </a:r>
          </a:p>
          <a:p>
            <a:pPr marL="457200" lvl="0" indent="-304800" algn="l" rtl="0">
              <a:lnSpc>
                <a:spcPct val="115000"/>
              </a:lnSpc>
              <a:spcBef>
                <a:spcPts val="1000"/>
              </a:spcBef>
              <a:spcAft>
                <a:spcPts val="0"/>
              </a:spcAft>
              <a:buClr>
                <a:schemeClr val="dk1"/>
              </a:buClr>
              <a:buSzPts val="1200"/>
              <a:buFont typeface="Hanken Grotesk"/>
              <a:buChar char="●"/>
            </a:pPr>
            <a:r>
              <a:rPr lang="en-US" dirty="0">
                <a:solidFill>
                  <a:schemeClr val="dk1"/>
                </a:solidFill>
                <a:latin typeface="Hanken Grotesk"/>
                <a:ea typeface="Hanken Grotesk"/>
                <a:cs typeface="Hanken Grotesk"/>
                <a:sym typeface="Hanken Grotesk"/>
              </a:rPr>
              <a:t>Susceptible to duplication</a:t>
            </a:r>
          </a:p>
        </p:txBody>
      </p:sp>
      <p:pic>
        <p:nvPicPr>
          <p:cNvPr id="3" name="Picture 2">
            <a:extLst>
              <a:ext uri="{FF2B5EF4-FFF2-40B4-BE49-F238E27FC236}">
                <a16:creationId xmlns:a16="http://schemas.microsoft.com/office/drawing/2014/main" id="{4F359DCC-A1D3-6758-2754-092593666D55}"/>
              </a:ext>
            </a:extLst>
          </p:cNvPr>
          <p:cNvPicPr>
            <a:picLocks noChangeAspect="1"/>
          </p:cNvPicPr>
          <p:nvPr/>
        </p:nvPicPr>
        <p:blipFill>
          <a:blip r:embed="rId3"/>
          <a:stretch>
            <a:fillRect/>
          </a:stretch>
        </p:blipFill>
        <p:spPr>
          <a:xfrm>
            <a:off x="4881405" y="1136025"/>
            <a:ext cx="3155688" cy="2158438"/>
          </a:xfrm>
          <a:prstGeom prst="rect">
            <a:avLst/>
          </a:prstGeom>
          <a:ln>
            <a:solidFill>
              <a:schemeClr val="bg1">
                <a:lumMod val="10000"/>
              </a:schemeClr>
            </a:solidFill>
          </a:ln>
        </p:spPr>
      </p:pic>
    </p:spTree>
    <p:extLst>
      <p:ext uri="{BB962C8B-B14F-4D97-AF65-F5344CB8AC3E}">
        <p14:creationId xmlns:p14="http://schemas.microsoft.com/office/powerpoint/2010/main" val="45954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Self Join</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Hanken Grotesk"/>
              <a:buChar char="●"/>
            </a:pPr>
            <a:r>
              <a:rPr lang="en-US" dirty="0"/>
              <a:t>A Self Join is a regular join, but the table is joined with itself</a:t>
            </a:r>
          </a:p>
          <a:p>
            <a:pPr marL="457200" lvl="0" indent="-317500" algn="l" rtl="0">
              <a:spcBef>
                <a:spcPts val="0"/>
              </a:spcBef>
              <a:spcAft>
                <a:spcPts val="0"/>
              </a:spcAft>
              <a:buSzPts val="1400"/>
              <a:buFont typeface="Hanken Grotesk"/>
              <a:buChar char="●"/>
            </a:pPr>
            <a:r>
              <a:rPr lang="en-US" dirty="0"/>
              <a:t>It’s basically a copy of the table</a:t>
            </a:r>
          </a:p>
          <a:p>
            <a:pPr marL="457200" lvl="0" indent="-317500" algn="l" rtl="0">
              <a:spcBef>
                <a:spcPts val="0"/>
              </a:spcBef>
              <a:spcAft>
                <a:spcPts val="0"/>
              </a:spcAft>
              <a:buSzPts val="1400"/>
              <a:buFont typeface="Hanken Grotesk"/>
              <a:buChar char="●"/>
            </a:pPr>
            <a:r>
              <a:rPr lang="en-US" dirty="0"/>
              <a:t>Used for comparing rows of the same table</a:t>
            </a:r>
          </a:p>
          <a:p>
            <a:pPr marL="457200" lvl="0" indent="-317500" algn="l" rtl="0">
              <a:spcBef>
                <a:spcPts val="0"/>
              </a:spcBef>
              <a:spcAft>
                <a:spcPts val="0"/>
              </a:spcAft>
              <a:buSzPts val="1400"/>
              <a:buFont typeface="Hanken Grotesk"/>
              <a:buChar char="●"/>
            </a:pPr>
            <a:r>
              <a:rPr lang="en-US" dirty="0"/>
              <a:t>Helps in displaying the hierarchy of data</a:t>
            </a:r>
            <a:endParaRPr dirty="0"/>
          </a:p>
        </p:txBody>
      </p:sp>
    </p:spTree>
    <p:extLst>
      <p:ext uri="{BB962C8B-B14F-4D97-AF65-F5344CB8AC3E}">
        <p14:creationId xmlns:p14="http://schemas.microsoft.com/office/powerpoint/2010/main" val="247008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are Subqueries?</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H</a:t>
            </a:r>
            <a:r>
              <a:rPr lang="en" dirty="0"/>
              <a:t>ow are they different from queries?</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82853926"/>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434</Words>
  <Application>Microsoft Office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Figtree Black</vt:lpstr>
      <vt:lpstr>Hanken Grotesk</vt:lpstr>
      <vt:lpstr>Lato</vt:lpstr>
      <vt:lpstr>Elegant Black &amp; White Thesis Defense by Slidesgo</vt:lpstr>
      <vt:lpstr>Joins and Subqueries</vt:lpstr>
      <vt:lpstr>What are Joins?</vt:lpstr>
      <vt:lpstr>Joins</vt:lpstr>
      <vt:lpstr>Inner Join</vt:lpstr>
      <vt:lpstr>Left Join</vt:lpstr>
      <vt:lpstr>Right Join</vt:lpstr>
      <vt:lpstr>Cross Join</vt:lpstr>
      <vt:lpstr>Self Join</vt:lpstr>
      <vt:lpstr>What are Subqueries?</vt:lpstr>
      <vt:lpstr>SQL Subqueries</vt:lpstr>
      <vt:lpstr>Subquery Clauses and Keywords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 Fur Fur</dc:creator>
  <cp:lastModifiedBy>Earl Kim Hernani</cp:lastModifiedBy>
  <cp:revision>3</cp:revision>
  <dcterms:modified xsi:type="dcterms:W3CDTF">2024-09-11T06:21:38Z</dcterms:modified>
</cp:coreProperties>
</file>