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75" r:id="rId12"/>
    <p:sldId id="276" r:id="rId13"/>
    <p:sldId id="277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5B9"/>
    <a:srgbClr val="AA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2"/>
    <p:restoredTop sz="95360"/>
  </p:normalViewPr>
  <p:slideViewPr>
    <p:cSldViewPr snapToGrid="0" snapToObjects="1">
      <p:cViewPr varScale="1">
        <p:scale>
          <a:sx n="77" d="100"/>
          <a:sy n="77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AF5C-9276-7949-921A-BB7A44388A1E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9E36A-41C8-B949-A4CB-718BE3B969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14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9E36A-41C8-B949-A4CB-718BE3B9693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91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9E36A-41C8-B949-A4CB-718BE3B9693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5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0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17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1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22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3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91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32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4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61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8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60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rgbClr val="8FA5B9">
                <a:alpha val="50196"/>
                <a:lumMod val="98000"/>
                <a:lumOff val="2000"/>
              </a:srgbClr>
            </a:gs>
            <a:gs pos="83000">
              <a:srgbClr val="8FA5B9">
                <a:alpha val="58039"/>
                <a:lumMod val="70000"/>
                <a:lumOff val="30000"/>
              </a:srgbClr>
            </a:gs>
            <a:gs pos="100000">
              <a:srgbClr val="AABCC9">
                <a:alpha val="54118"/>
                <a:lumMod val="85000"/>
                <a:lumOff val="1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64BC-9A57-B045-A952-C8DA4CAD2526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9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xyL/Capstone3---Recommendation-Syste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8F22A-5687-0D48-9903-9DDDB432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Kitchen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BD03BD-DDBB-074F-BE41-D41CB453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7497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Lanxi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Liu</a:t>
            </a:r>
          </a:p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URL: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https://github.com/LanxyL/Capstone3---Recommendation-System</a:t>
            </a:r>
            <a:endParaRPr kumimoji="1"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3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49BC-26B2-C54E-B112-DD555328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latin typeface="+mn-lt"/>
              </a:rPr>
              <a:t>Price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vs.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Average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Rating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73CC2-102B-A049-8C0D-4E37B907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8644"/>
            <a:ext cx="4271682" cy="4351338"/>
          </a:xfrm>
        </p:spPr>
        <p:txBody>
          <a:bodyPr/>
          <a:lstStyle/>
          <a:p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rating.</a:t>
            </a:r>
          </a:p>
          <a:p>
            <a:r>
              <a:rPr kumimoji="1" lang="en-US" altLang="zh-CN" dirty="0"/>
              <a:t>Cheap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ratings</a:t>
            </a:r>
          </a:p>
          <a:p>
            <a:endParaRPr kumimoji="1"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9A881E-B261-354C-B5F1-AB4ADC53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67" y="1027906"/>
            <a:ext cx="50165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3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49BC-26B2-C54E-B112-DD555328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latin typeface="+mn-lt"/>
              </a:rPr>
              <a:t>Review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Length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vs.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Average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Rating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73CC2-102B-A049-8C0D-4E37B907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8644"/>
            <a:ext cx="4271682" cy="4351338"/>
          </a:xfrm>
        </p:spPr>
        <p:txBody>
          <a:bodyPr/>
          <a:lstStyle/>
          <a:p>
            <a:r>
              <a:rPr kumimoji="1" lang="en-US" altLang="zh-CN" dirty="0"/>
              <a:t>Longer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</a:p>
          <a:p>
            <a:endParaRPr kumimoji="1"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34DB54-88F2-514E-8BFB-7F34D9E1F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99" y="1382631"/>
            <a:ext cx="50165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7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49BC-26B2-C54E-B112-DD555328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latin typeface="+mn-lt"/>
              </a:rPr>
              <a:t>Rating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over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Years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73CC2-102B-A049-8C0D-4E37B907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8644"/>
            <a:ext cx="4271682" cy="4351338"/>
          </a:xfrm>
        </p:spPr>
        <p:txBody>
          <a:bodyPr/>
          <a:lstStyle/>
          <a:p>
            <a:r>
              <a:rPr kumimoji="1" lang="en-US" altLang="zh-CN" dirty="0"/>
              <a:t>Highest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2000</a:t>
            </a:r>
          </a:p>
          <a:p>
            <a:r>
              <a:rPr kumimoji="1" lang="en-US" altLang="zh-CN" dirty="0"/>
              <a:t>1999,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2004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2005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A92B1F6-1988-A44A-8886-E7F46FFE0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75" y="1663700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9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49BC-26B2-C54E-B112-DD555328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latin typeface="+mn-lt"/>
              </a:rPr>
              <a:t>Category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Reviews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Count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73CC2-102B-A049-8C0D-4E37B907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8644"/>
            <a:ext cx="4271682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Kitchen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Dining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</a:p>
          <a:p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2,575,376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Kitchen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Dining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subcategory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</a:t>
            </a:r>
          </a:p>
          <a:p>
            <a:r>
              <a:rPr kumimoji="1" lang="en-US" altLang="zh-CN" dirty="0"/>
              <a:t>(Only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&gt;10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gave&gt;10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reviews)</a:t>
            </a:r>
          </a:p>
          <a:p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size:</a:t>
            </a:r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81,948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53B0CB3-6F5B-9A4E-B07A-738C9FEB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326055"/>
            <a:ext cx="52197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41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2E8B-169B-9746-B2D8-3FF0715B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Modeling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0C598-669C-3C4E-9A81-C631EA8A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80%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Set;</a:t>
            </a:r>
            <a:r>
              <a:rPr kumimoji="1" lang="zh-CN" altLang="en-US" dirty="0"/>
              <a:t> </a:t>
            </a:r>
            <a:r>
              <a:rPr kumimoji="1" lang="en-US" altLang="zh-CN" dirty="0"/>
              <a:t>20%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</a:p>
          <a:p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Engineering:</a:t>
            </a:r>
          </a:p>
          <a:p>
            <a:pPr lvl="1"/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</a:p>
          <a:p>
            <a:pPr lvl="1"/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</a:t>
            </a:r>
          </a:p>
          <a:p>
            <a:pPr lvl="1"/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</a:t>
            </a:r>
          </a:p>
          <a:p>
            <a:pPr lvl="1"/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rated</a:t>
            </a:r>
          </a:p>
          <a:p>
            <a:pPr lvl="1"/>
            <a:r>
              <a:rPr kumimoji="1" lang="en-US" altLang="zh-CN" dirty="0"/>
              <a:t>Etc.</a:t>
            </a:r>
          </a:p>
          <a:p>
            <a:r>
              <a:rPr kumimoji="1" lang="en-US" altLang="zh-CN" dirty="0"/>
              <a:t>Metrics: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RMSE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MAE</a:t>
            </a:r>
          </a:p>
          <a:p>
            <a:r>
              <a:rPr kumimoji="1" lang="en-US" altLang="zh-CN" dirty="0"/>
              <a:t>RMSE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preferable</a:t>
            </a:r>
          </a:p>
        </p:txBody>
      </p:sp>
    </p:spTree>
    <p:extLst>
      <p:ext uri="{BB962C8B-B14F-4D97-AF65-F5344CB8AC3E}">
        <p14:creationId xmlns:p14="http://schemas.microsoft.com/office/powerpoint/2010/main" val="253019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80CC76-5B3D-1741-9A43-216C7316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Algorithms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ED23909-EF68-5A4A-BE0E-2B1FE9C8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lvl="1"/>
            <a:r>
              <a:rPr lang="en-US" altLang="zh-CN" dirty="0"/>
              <a:t>5-star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(RMSE</a:t>
            </a:r>
            <a:r>
              <a:rPr lang="zh-CN" altLang="en-US" dirty="0"/>
              <a:t> </a:t>
            </a:r>
            <a:r>
              <a:rPr lang="en-US" altLang="zh-CN" dirty="0"/>
              <a:t>1.168)</a:t>
            </a:r>
          </a:p>
          <a:p>
            <a:pPr lvl="1"/>
            <a:r>
              <a:rPr lang="en-US" altLang="zh-CN" dirty="0"/>
              <a:t>Content-filtering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(RMSE</a:t>
            </a:r>
            <a:r>
              <a:rPr lang="zh-CN" altLang="en-US" dirty="0"/>
              <a:t> </a:t>
            </a:r>
            <a:r>
              <a:rPr lang="en-US" altLang="zh-CN" dirty="0"/>
              <a:t>1.016)</a:t>
            </a:r>
          </a:p>
          <a:p>
            <a:pPr lvl="1"/>
            <a:r>
              <a:rPr lang="en-US" altLang="zh-CN" dirty="0"/>
              <a:t>Collaborative-filtering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(RMSE</a:t>
            </a:r>
            <a:r>
              <a:rPr lang="zh-CN" altLang="en-US" dirty="0"/>
              <a:t> </a:t>
            </a:r>
            <a:r>
              <a:rPr lang="en-US" altLang="zh-CN" dirty="0"/>
              <a:t>0.98)</a:t>
            </a:r>
          </a:p>
          <a:p>
            <a:pPr lvl="1"/>
            <a:r>
              <a:rPr lang="en-US" altLang="zh-CN" dirty="0"/>
              <a:t>Collaborative-filtering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bought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  <a:r>
              <a:rPr lang="zh-CN" altLang="en-US" dirty="0"/>
              <a:t> </a:t>
            </a:r>
            <a:r>
              <a:rPr lang="en-US" altLang="zh-CN" dirty="0"/>
              <a:t>(RMSE</a:t>
            </a:r>
            <a:r>
              <a:rPr lang="zh-CN" altLang="en-US" dirty="0"/>
              <a:t> </a:t>
            </a:r>
            <a:r>
              <a:rPr lang="en-US" altLang="zh-CN" dirty="0"/>
              <a:t>0.972)</a:t>
            </a:r>
          </a:p>
          <a:p>
            <a:pPr marL="0" indent="0">
              <a:buNone/>
            </a:pPr>
            <a:r>
              <a:rPr lang="en-US" altLang="zh-CN" dirty="0"/>
              <a:t>Surprise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(Individual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combinations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algorithms)</a:t>
            </a:r>
          </a:p>
          <a:p>
            <a:pPr lvl="1"/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lvl="1"/>
            <a:r>
              <a:rPr lang="en-US" altLang="zh-CN" dirty="0" err="1"/>
              <a:t>BaselineOnly</a:t>
            </a:r>
            <a:endParaRPr lang="en-US" altLang="zh-CN" dirty="0"/>
          </a:p>
          <a:p>
            <a:pPr lvl="1"/>
            <a:r>
              <a:rPr lang="en-US" altLang="zh-CN" dirty="0"/>
              <a:t>KNN-Baseline</a:t>
            </a:r>
          </a:p>
          <a:p>
            <a:pPr lvl="1"/>
            <a:r>
              <a:rPr lang="en-US" altLang="zh-CN" dirty="0"/>
              <a:t>SVD</a:t>
            </a:r>
          </a:p>
          <a:p>
            <a:pPr lvl="1"/>
            <a:r>
              <a:rPr lang="en-US" altLang="zh-CN" dirty="0"/>
              <a:t>SVD++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89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9DDA-BBB6-4948-A14B-5BCDE27F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Model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Performance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880ECB-39AC-EB4B-9889-9930787B0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738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XGBoost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RMSE: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0.795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algorisms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didn’t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tiny.</a:t>
            </a: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564A954-E8FE-E144-8936-7D0F3239A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0299"/>
            <a:ext cx="5778500" cy="58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3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BB4E-6CBF-C343-A59B-80B0B05B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Important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Features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4A900-19EE-E54E-BBF8-D6694534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8987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biggest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influence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prediction:</a:t>
            </a:r>
          </a:p>
          <a:p>
            <a:pPr lvl="1"/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</a:p>
          <a:p>
            <a:pPr lvl="1"/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</a:t>
            </a:r>
          </a:p>
          <a:p>
            <a:pPr lvl="1"/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length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85DD3D2-CEBF-4448-AA6D-D6D4EEE3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7" y="1322388"/>
            <a:ext cx="7025860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2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75C1A-94D8-444C-A288-7BB61507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Prediction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C2513-B3B5-654E-A311-45E4F189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7910" cy="33274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</a:p>
          <a:p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original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</a:p>
          <a:p>
            <a:r>
              <a:rPr kumimoji="1" lang="en-US" altLang="zh-CN" dirty="0"/>
              <a:t>Mean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Absolute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0.54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</a:t>
            </a:r>
            <a:r>
              <a:rPr kumimoji="1" lang="zh-CN" altLang="en-US" dirty="0"/>
              <a:t> 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endParaRPr kumimoji="1"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32E6885-8EF0-634C-9D33-5BDD6631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689" y="1825625"/>
            <a:ext cx="4775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2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9B872-BFD8-2A41-AD87-42A793EC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Prediction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with/without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brands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and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models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32C14-3BF3-8446-A5DC-AF047AC0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9968" cy="4351338"/>
          </a:xfrm>
        </p:spPr>
        <p:txBody>
          <a:bodyPr/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pic>
        <p:nvPicPr>
          <p:cNvPr id="10242" name="Picture 2" descr="page11image14361792">
            <a:extLst>
              <a:ext uri="{FF2B5EF4-FFF2-40B4-BE49-F238E27FC236}">
                <a16:creationId xmlns:a16="http://schemas.microsoft.com/office/drawing/2014/main" id="{914D552B-9CB7-8346-B0F1-521F9E00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56" y="2786230"/>
            <a:ext cx="438902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DAEA8A-65E7-A64E-9AAB-65A75F5D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8" y="1825625"/>
            <a:ext cx="5984125" cy="35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3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9F8B-6713-024C-AFCD-D45C5DAB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B2D25-C88A-AE42-87B0-797EB220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Surge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spending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estate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booming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interest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rate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System: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Improve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shopping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92533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8A62C-C185-9648-8E30-EA27F00E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Conclusions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A3B3F-CF4E-F940-B14C-5E131281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XGB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</a:p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improvements: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 marL="457200" lvl="1" indent="0">
              <a:buNone/>
            </a:pPr>
            <a:r>
              <a:rPr kumimoji="1" lang="en-US" altLang="zh-CN" dirty="0"/>
              <a:t>	(there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2014;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trimmed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	project)</a:t>
            </a:r>
          </a:p>
          <a:p>
            <a:pPr lvl="1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(Collect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items;</a:t>
            </a:r>
            <a:r>
              <a:rPr kumimoji="1" lang="zh-CN" altLang="en-US" dirty="0"/>
              <a:t> </a:t>
            </a:r>
            <a:r>
              <a:rPr kumimoji="1" lang="en-US" altLang="zh-CN" dirty="0"/>
              <a:t>NLP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	content)</a:t>
            </a:r>
          </a:p>
          <a:p>
            <a:pPr lvl="1"/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</a:p>
          <a:p>
            <a:pPr marL="457200" lvl="1" indent="0">
              <a:buNone/>
            </a:pPr>
            <a:r>
              <a:rPr kumimoji="1" lang="en-US" altLang="zh-CN" dirty="0"/>
              <a:t>	(Recommend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history)</a:t>
            </a:r>
          </a:p>
          <a:p>
            <a:pPr lvl="1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</a:p>
          <a:p>
            <a:pPr marL="457200" lvl="1" indent="0">
              <a:buNone/>
            </a:pPr>
            <a:r>
              <a:rPr kumimoji="1" lang="en-US" altLang="zh-CN" dirty="0"/>
              <a:t>	(There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16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C3E3F-6585-CE40-9E31-85262B05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user?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94FEB-6441-9143-AEC7-8B144D87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704067" cy="53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Amazon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7EC93B-AADF-384D-BA47-65070CDD08BB}"/>
              </a:ext>
            </a:extLst>
          </p:cNvPr>
          <p:cNvSpPr txBox="1">
            <a:spLocks/>
          </p:cNvSpPr>
          <p:nvPr/>
        </p:nvSpPr>
        <p:spPr>
          <a:xfrm>
            <a:off x="7118527" y="1825625"/>
            <a:ext cx="3062417" cy="49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Marketing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Team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913A08F-767E-4E43-AB29-9D66E22C82DF}"/>
              </a:ext>
            </a:extLst>
          </p:cNvPr>
          <p:cNvSpPr txBox="1">
            <a:spLocks/>
          </p:cNvSpPr>
          <p:nvPr/>
        </p:nvSpPr>
        <p:spPr>
          <a:xfrm>
            <a:off x="838199" y="2495077"/>
            <a:ext cx="2930611" cy="399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looking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decorating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ideas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house.</a:t>
            </a:r>
          </a:p>
          <a:p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browsing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compared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others?</a:t>
            </a:r>
          </a:p>
          <a:p>
            <a:r>
              <a:rPr kumimoji="1" lang="en-US" altLang="zh-CN" sz="2400" dirty="0"/>
              <a:t>What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popular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highest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category?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8DFBC54-F2C4-B54F-8CBE-C111710BD005}"/>
              </a:ext>
            </a:extLst>
          </p:cNvPr>
          <p:cNvSpPr txBox="1">
            <a:spLocks/>
          </p:cNvSpPr>
          <p:nvPr/>
        </p:nvSpPr>
        <p:spPr>
          <a:xfrm>
            <a:off x="7118527" y="2495077"/>
            <a:ext cx="2930611" cy="399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attract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products?</a:t>
            </a:r>
          </a:p>
          <a:p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increase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exposure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users?</a:t>
            </a:r>
          </a:p>
          <a:p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increase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amount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order?</a:t>
            </a:r>
          </a:p>
          <a:p>
            <a:pPr marL="0" indent="0">
              <a:buNone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8360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C2B6D-3A99-9B43-B409-9B86B6A9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A4647-F34E-FD42-8998-96AC72A5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89"/>
            <a:ext cx="10515600" cy="453492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source:</a:t>
            </a:r>
            <a:r>
              <a:rPr kumimoji="1" lang="zh-CN" altLang="en-US" dirty="0"/>
              <a:t> </a:t>
            </a:r>
            <a:r>
              <a:rPr kumimoji="1" lang="en-US" altLang="zh-CN" dirty="0"/>
              <a:t>Amazon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Julian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McAuley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r>
              <a:rPr kumimoji="1" lang="en-US" altLang="zh-CN" dirty="0"/>
              <a:t>Reviews: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4,253,926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</a:p>
          <a:p>
            <a:pPr lvl="1"/>
            <a:r>
              <a:rPr kumimoji="1" lang="en-US" altLang="zh-CN" dirty="0"/>
              <a:t>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  <a:p>
            <a:r>
              <a:rPr kumimoji="1" lang="en-US" altLang="zh-CN" dirty="0"/>
              <a:t>Meta:</a:t>
            </a:r>
          </a:p>
          <a:p>
            <a:pPr lvl="1"/>
            <a:r>
              <a:rPr kumimoji="1" lang="en-US" altLang="zh-CN" dirty="0"/>
              <a:t>436,988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</a:p>
          <a:p>
            <a:pPr lvl="1"/>
            <a:r>
              <a:rPr kumimoji="1" lang="en-US" altLang="zh-CN" dirty="0"/>
              <a:t>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rank,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relationship,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0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F3CFE-62EE-5848-9E6D-06CE28D7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Wrangling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3E9BE-33F8-4240-B7D6-CD1471CB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</a:p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</a:p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r>
              <a:rPr kumimoji="1" lang="en-US" altLang="zh-CN" dirty="0"/>
              <a:t>Dropping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redundant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columns</a:t>
            </a:r>
          </a:p>
          <a:p>
            <a:r>
              <a:rPr kumimoji="1" lang="en-US" altLang="zh-CN" dirty="0"/>
              <a:t>Convert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time-dependent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datetime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</a:p>
          <a:p>
            <a:r>
              <a:rPr kumimoji="1" lang="en-US" altLang="zh-CN" dirty="0"/>
              <a:t>Merge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datasets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682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EE045-6F65-1E49-BBC8-73FB0C38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Exploratory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Data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Analysis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BCFDA-77E9-0245-B241-852CF99F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01" y="1562100"/>
            <a:ext cx="5270500" cy="4351338"/>
          </a:xfrm>
        </p:spPr>
        <p:txBody>
          <a:bodyPr/>
          <a:lstStyle/>
          <a:p>
            <a:r>
              <a:rPr kumimoji="1" lang="en-US" altLang="zh-CN" dirty="0"/>
              <a:t>Highly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skewed</a:t>
            </a:r>
          </a:p>
          <a:p>
            <a:r>
              <a:rPr kumimoji="1" lang="en-US" altLang="zh-CN" dirty="0"/>
              <a:t>Mean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4.1</a:t>
            </a:r>
          </a:p>
          <a:p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1.33</a:t>
            </a:r>
          </a:p>
          <a:p>
            <a:r>
              <a:rPr kumimoji="1" lang="en-US" altLang="zh-CN" dirty="0"/>
              <a:t>Quantiles:</a:t>
            </a:r>
          </a:p>
          <a:p>
            <a:r>
              <a:rPr kumimoji="1" lang="en-US" altLang="zh-CN" dirty="0"/>
              <a:t>25%: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 </a:t>
            </a:r>
            <a:r>
              <a:rPr kumimoji="1" lang="en-US" altLang="zh-CN" dirty="0"/>
              <a:t>50%: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 </a:t>
            </a:r>
            <a:r>
              <a:rPr kumimoji="1" lang="en-US" altLang="zh-CN" dirty="0"/>
              <a:t>75%: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5745AB-BA95-AB4E-84B5-54AEA75A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9" y="1690688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4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9D99-5AF1-384E-9CAE-D0AC73A3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Number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of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Reviews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over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Years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F4142-AF0E-DC42-915B-BF144F53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1808"/>
            <a:ext cx="4536253" cy="46971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Exponentially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increase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over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Steep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drop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between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2013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Overall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trend: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Amazon</a:t>
            </a:r>
            <a:endParaRPr kumimoji="1" lang="zh-CN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C0E6DC-43A7-5C49-8B10-6967FEC4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99" y="1401642"/>
            <a:ext cx="5644513" cy="40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9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9D99-5AF1-384E-9CAE-D0AC73A3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33432" cy="53181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Number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of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Reviews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Over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Month</a:t>
            </a:r>
            <a:r>
              <a:rPr kumimoji="1" lang="zh-CN" altLang="en-US" dirty="0">
                <a:latin typeface="+mn-lt"/>
              </a:rPr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F4142-AF0E-DC42-915B-BF144F53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1808"/>
            <a:ext cx="4788502" cy="28935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Highest: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January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&amp;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December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Lowest: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August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November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Possible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reason: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Holiday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Season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surges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80DF95-CC36-7843-866E-67CC48195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417" y="1371599"/>
            <a:ext cx="5633432" cy="383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7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C06BC-98C7-5245-B9A9-181F388A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09"/>
            <a:ext cx="10515600" cy="796701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1B422CC9-9538-0743-BB5D-08C70D0C4722}"/>
              </a:ext>
            </a:extLst>
          </p:cNvPr>
          <p:cNvSpPr txBox="1">
            <a:spLocks/>
          </p:cNvSpPr>
          <p:nvPr/>
        </p:nvSpPr>
        <p:spPr>
          <a:xfrm>
            <a:off x="839788" y="1171808"/>
            <a:ext cx="3932237" cy="47233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Mean: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$5.72</a:t>
            </a:r>
          </a:p>
          <a:p>
            <a:r>
              <a:rPr kumimoji="1" lang="en-US" altLang="zh-CN" sz="2400" dirty="0"/>
              <a:t>STD: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$8.74</a:t>
            </a:r>
          </a:p>
          <a:p>
            <a:r>
              <a:rPr kumimoji="1" lang="en-US" altLang="zh-CN" sz="2400" dirty="0"/>
              <a:t>Quantiles:</a:t>
            </a:r>
          </a:p>
          <a:p>
            <a:r>
              <a:rPr kumimoji="1" lang="en-US" altLang="zh-CN" sz="2400" dirty="0"/>
              <a:t>25%: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$12.99</a:t>
            </a:r>
          </a:p>
          <a:p>
            <a:r>
              <a:rPr kumimoji="1" lang="en-US" altLang="zh-CN" sz="2400" dirty="0"/>
              <a:t>50%: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$26.20</a:t>
            </a:r>
          </a:p>
          <a:p>
            <a:r>
              <a:rPr kumimoji="1" lang="en-US" altLang="zh-CN" sz="2400" dirty="0"/>
              <a:t>75%: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$59.99</a:t>
            </a:r>
          </a:p>
          <a:p>
            <a:pPr marL="0" indent="0">
              <a:buNone/>
            </a:pP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ignore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those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cheap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items,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distribution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almost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normal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distribution.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range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between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13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60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dollars.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2EB22E-EC5F-0048-B1FF-2C548BF2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7020"/>
            <a:ext cx="49022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12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</TotalTime>
  <Words>786</Words>
  <Application>Microsoft Macintosh PowerPoint</Application>
  <PresentationFormat>宽屏</PresentationFormat>
  <Paragraphs>125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Office 主题​​</vt:lpstr>
      <vt:lpstr>Amazon Home &amp; Kitchen Recommendation System</vt:lpstr>
      <vt:lpstr>Why? </vt:lpstr>
      <vt:lpstr>Who might be the potential user?</vt:lpstr>
      <vt:lpstr>About the Data</vt:lpstr>
      <vt:lpstr>Data Wrangling</vt:lpstr>
      <vt:lpstr>Exploratory Data Analysis</vt:lpstr>
      <vt:lpstr>Number of Reviews over Years</vt:lpstr>
      <vt:lpstr>Number of Reviews Over Month </vt:lpstr>
      <vt:lpstr>Product Price Distribution</vt:lpstr>
      <vt:lpstr>Price vs. Average Rating</vt:lpstr>
      <vt:lpstr>Review Length vs. Average Rating</vt:lpstr>
      <vt:lpstr>Rating over Years</vt:lpstr>
      <vt:lpstr>Category Reviews Count</vt:lpstr>
      <vt:lpstr>Modeling</vt:lpstr>
      <vt:lpstr>Algorithms</vt:lpstr>
      <vt:lpstr>Model Performance</vt:lpstr>
      <vt:lpstr>Important Features</vt:lpstr>
      <vt:lpstr>Prediction</vt:lpstr>
      <vt:lpstr>Prediction with/without brands and models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Manufacturer Suggested Retail Price Prediction</dc:title>
  <dc:creator>Microsoft Office User</dc:creator>
  <cp:lastModifiedBy>Microsoft Office User</cp:lastModifiedBy>
  <cp:revision>22</cp:revision>
  <dcterms:created xsi:type="dcterms:W3CDTF">2021-07-07T01:30:47Z</dcterms:created>
  <dcterms:modified xsi:type="dcterms:W3CDTF">2021-09-19T06:07:07Z</dcterms:modified>
</cp:coreProperties>
</file>