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a72a89ce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a72a89ce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a72a89c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a72a89c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a72a89ce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a72a89ce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a72a89ce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a72a89ce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a72a89ce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a72a89ce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a72a89ce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a72a89ce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Mountain Resort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Ticket Price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05600"/>
            <a:ext cx="8520600" cy="5727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990"/>
              <a:buFont typeface="Arial"/>
              <a:buNone/>
            </a:pPr>
            <a:r>
              <a:rPr b="1" lang="en" sz="1679">
                <a:latin typeface="Roboto"/>
                <a:ea typeface="Roboto"/>
                <a:cs typeface="Roboto"/>
                <a:sym typeface="Roboto"/>
              </a:rPr>
              <a:t>How to decide the ticket price by either cutting costs without undermining the ticket price or by capitalizing the facilities to support a higher ticket price?</a:t>
            </a:r>
            <a:endParaRPr b="1" sz="3120"/>
          </a:p>
        </p:txBody>
      </p:sp>
      <p:sp>
        <p:nvSpPr>
          <p:cNvPr id="61" name="Google Shape;61;p14"/>
          <p:cNvSpPr txBox="1"/>
          <p:nvPr>
            <p:ph idx="1" type="body"/>
          </p:nvPr>
        </p:nvSpPr>
        <p:spPr>
          <a:xfrm>
            <a:off x="311700" y="827200"/>
            <a:ext cx="4260300" cy="406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F1C232"/>
                </a:highlight>
              </a:rPr>
              <a:t>1  </a:t>
            </a:r>
            <a:r>
              <a:rPr lang="en"/>
              <a:t> </a:t>
            </a:r>
            <a:r>
              <a:rPr b="1" lang="en"/>
              <a:t>Context</a:t>
            </a:r>
            <a:endParaRPr b="1"/>
          </a:p>
          <a:p>
            <a:pPr indent="0" lvl="0" marL="457200" rtl="0" algn="l">
              <a:spcBef>
                <a:spcPts val="1200"/>
              </a:spcBef>
              <a:spcAft>
                <a:spcPts val="0"/>
              </a:spcAft>
              <a:buNone/>
            </a:pPr>
            <a:r>
              <a:rPr lang="en" sz="1200">
                <a:solidFill>
                  <a:srgbClr val="333333"/>
                </a:solidFill>
                <a:latin typeface="Roboto"/>
                <a:ea typeface="Roboto"/>
                <a:cs typeface="Roboto"/>
                <a:sym typeface="Roboto"/>
              </a:rPr>
              <a:t>Big Mountain Resort installed an additional chair lift leaded to an increase in the operation cost. The operation team would want to determine the ticket price by either cutting other costs to remain the price or better utilizing the facilities to support higher ticket prices in the next season.</a:t>
            </a:r>
            <a:endParaRPr sz="1200">
              <a:solidFill>
                <a:srgbClr val="333333"/>
              </a:solidFill>
              <a:latin typeface="Roboto"/>
              <a:ea typeface="Roboto"/>
              <a:cs typeface="Roboto"/>
              <a:sym typeface="Roboto"/>
            </a:endParaRPr>
          </a:p>
          <a:p>
            <a:pPr indent="0" lvl="0" marL="0" rtl="0" algn="l">
              <a:spcBef>
                <a:spcPts val="800"/>
              </a:spcBef>
              <a:spcAft>
                <a:spcPts val="0"/>
              </a:spcAft>
              <a:buNone/>
            </a:pPr>
            <a:r>
              <a:rPr lang="en">
                <a:highlight>
                  <a:srgbClr val="F1C232"/>
                </a:highlight>
              </a:rPr>
              <a:t>2  </a:t>
            </a:r>
            <a:r>
              <a:rPr lang="en"/>
              <a:t> </a:t>
            </a:r>
            <a:r>
              <a:rPr b="1" lang="en"/>
              <a:t>Criteria for success</a:t>
            </a:r>
            <a:endParaRPr b="1" sz="1200">
              <a:solidFill>
                <a:srgbClr val="333333"/>
              </a:solidFill>
              <a:latin typeface="Roboto"/>
              <a:ea typeface="Roboto"/>
              <a:cs typeface="Roboto"/>
              <a:sym typeface="Roboto"/>
            </a:endParaRPr>
          </a:p>
          <a:p>
            <a:pPr indent="0" lvl="0" marL="457200" rtl="0" algn="l">
              <a:spcBef>
                <a:spcPts val="800"/>
              </a:spcBef>
              <a:spcAft>
                <a:spcPts val="0"/>
              </a:spcAft>
              <a:buNone/>
            </a:pPr>
            <a:r>
              <a:rPr lang="en" sz="1200">
                <a:solidFill>
                  <a:srgbClr val="333333"/>
                </a:solidFill>
                <a:latin typeface="Roboto"/>
                <a:ea typeface="Roboto"/>
                <a:cs typeface="Roboto"/>
                <a:sym typeface="Roboto"/>
              </a:rPr>
              <a:t>Determine the ticket price that could give the best value before the start of next season.</a:t>
            </a:r>
            <a:endParaRPr sz="1200">
              <a:solidFill>
                <a:srgbClr val="333333"/>
              </a:solidFill>
              <a:latin typeface="Roboto"/>
              <a:ea typeface="Roboto"/>
              <a:cs typeface="Roboto"/>
              <a:sym typeface="Roboto"/>
            </a:endParaRPr>
          </a:p>
          <a:p>
            <a:pPr indent="0" lvl="0" marL="0" rtl="0" algn="l">
              <a:spcBef>
                <a:spcPts val="800"/>
              </a:spcBef>
              <a:spcAft>
                <a:spcPts val="0"/>
              </a:spcAft>
              <a:buNone/>
            </a:pPr>
            <a:r>
              <a:rPr lang="en">
                <a:highlight>
                  <a:srgbClr val="F1C232"/>
                </a:highlight>
              </a:rPr>
              <a:t>3  </a:t>
            </a:r>
            <a:r>
              <a:rPr lang="en"/>
              <a:t> </a:t>
            </a:r>
            <a:r>
              <a:rPr b="1" lang="en"/>
              <a:t>Scope of solution space</a:t>
            </a:r>
            <a:endParaRPr b="1" sz="1200">
              <a:solidFill>
                <a:srgbClr val="333333"/>
              </a:solidFill>
              <a:latin typeface="Roboto"/>
              <a:ea typeface="Roboto"/>
              <a:cs typeface="Roboto"/>
              <a:sym typeface="Roboto"/>
            </a:endParaRPr>
          </a:p>
          <a:p>
            <a:pPr indent="0" lvl="0" marL="457200" rtl="0" algn="l">
              <a:spcBef>
                <a:spcPts val="800"/>
              </a:spcBef>
              <a:spcAft>
                <a:spcPts val="800"/>
              </a:spcAft>
              <a:buClr>
                <a:schemeClr val="dk1"/>
              </a:buClr>
              <a:buSzPts val="1100"/>
              <a:buFont typeface="Arial"/>
              <a:buNone/>
            </a:pPr>
            <a:r>
              <a:rPr lang="en" sz="1200">
                <a:solidFill>
                  <a:srgbClr val="333333"/>
                </a:solidFill>
                <a:latin typeface="Roboto"/>
                <a:ea typeface="Roboto"/>
                <a:cs typeface="Roboto"/>
                <a:sym typeface="Roboto"/>
              </a:rPr>
              <a:t>Reduce unnecessary expenses to cut the cost or improve existing facilities to profit more compared to other resorts</a:t>
            </a:r>
            <a:endParaRPr sz="1200">
              <a:solidFill>
                <a:srgbClr val="333333"/>
              </a:solidFill>
              <a:latin typeface="Roboto"/>
              <a:ea typeface="Roboto"/>
              <a:cs typeface="Roboto"/>
              <a:sym typeface="Roboto"/>
            </a:endParaRPr>
          </a:p>
        </p:txBody>
      </p:sp>
      <p:sp>
        <p:nvSpPr>
          <p:cNvPr id="62" name="Google Shape;62;p14"/>
          <p:cNvSpPr txBox="1"/>
          <p:nvPr>
            <p:ph idx="2" type="body"/>
          </p:nvPr>
        </p:nvSpPr>
        <p:spPr>
          <a:xfrm>
            <a:off x="4627900" y="827200"/>
            <a:ext cx="4204500" cy="406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F1C232"/>
                </a:highlight>
              </a:rPr>
              <a:t>4  </a:t>
            </a:r>
            <a:r>
              <a:rPr lang="en"/>
              <a:t> </a:t>
            </a:r>
            <a:r>
              <a:rPr b="1" lang="en"/>
              <a:t>Constraints within solution space</a:t>
            </a:r>
            <a:endParaRPr b="1"/>
          </a:p>
          <a:p>
            <a:pPr indent="0" lvl="0" marL="457200" rtl="0" algn="l">
              <a:spcBef>
                <a:spcPts val="1200"/>
              </a:spcBef>
              <a:spcAft>
                <a:spcPts val="0"/>
              </a:spcAft>
              <a:buNone/>
            </a:pPr>
            <a:r>
              <a:rPr lang="en" sz="1200">
                <a:solidFill>
                  <a:srgbClr val="333333"/>
                </a:solidFill>
                <a:latin typeface="Roboto"/>
                <a:ea typeface="Roboto"/>
                <a:cs typeface="Roboto"/>
                <a:sym typeface="Roboto"/>
              </a:rPr>
              <a:t>Setting ticket price at the market average doesn’t provide a good sense of how important some facilities are compared to others.</a:t>
            </a:r>
            <a:endParaRPr sz="1200">
              <a:solidFill>
                <a:srgbClr val="333333"/>
              </a:solidFill>
              <a:latin typeface="Roboto"/>
              <a:ea typeface="Roboto"/>
              <a:cs typeface="Roboto"/>
              <a:sym typeface="Roboto"/>
            </a:endParaRPr>
          </a:p>
          <a:p>
            <a:pPr indent="0" lvl="0" marL="457200" rtl="0" algn="l">
              <a:spcBef>
                <a:spcPts val="800"/>
              </a:spcBef>
              <a:spcAft>
                <a:spcPts val="0"/>
              </a:spcAft>
              <a:buNone/>
            </a:pPr>
            <a:r>
              <a:rPr lang="en" sz="1200">
                <a:solidFill>
                  <a:srgbClr val="333333"/>
                </a:solidFill>
                <a:latin typeface="Roboto"/>
                <a:ea typeface="Roboto"/>
                <a:cs typeface="Roboto"/>
                <a:sym typeface="Roboto"/>
              </a:rPr>
              <a:t>Operating Costs for facilities are unknown.</a:t>
            </a:r>
            <a:endParaRPr sz="1200">
              <a:solidFill>
                <a:srgbClr val="333333"/>
              </a:solidFill>
              <a:latin typeface="Roboto"/>
              <a:ea typeface="Roboto"/>
              <a:cs typeface="Roboto"/>
              <a:sym typeface="Roboto"/>
            </a:endParaRPr>
          </a:p>
          <a:p>
            <a:pPr indent="0" lvl="0" marL="0" rtl="0" algn="l">
              <a:spcBef>
                <a:spcPts val="800"/>
              </a:spcBef>
              <a:spcAft>
                <a:spcPts val="0"/>
              </a:spcAft>
              <a:buNone/>
            </a:pPr>
            <a:r>
              <a:rPr lang="en">
                <a:highlight>
                  <a:srgbClr val="F1C232"/>
                </a:highlight>
              </a:rPr>
              <a:t>5</a:t>
            </a:r>
            <a:r>
              <a:rPr lang="en">
                <a:highlight>
                  <a:srgbClr val="F1C232"/>
                </a:highlight>
              </a:rPr>
              <a:t>  </a:t>
            </a:r>
            <a:r>
              <a:rPr lang="en"/>
              <a:t> </a:t>
            </a:r>
            <a:r>
              <a:rPr b="1" lang="en"/>
              <a:t>Stakeholders to provide key insight</a:t>
            </a:r>
            <a:endParaRPr b="1"/>
          </a:p>
          <a:p>
            <a:pPr indent="0" lvl="0" marL="457200" rtl="0" algn="l">
              <a:spcBef>
                <a:spcPts val="1200"/>
              </a:spcBef>
              <a:spcAft>
                <a:spcPts val="0"/>
              </a:spcAft>
              <a:buNone/>
            </a:pPr>
            <a:r>
              <a:rPr lang="en" sz="1200">
                <a:solidFill>
                  <a:srgbClr val="333333"/>
                </a:solidFill>
                <a:latin typeface="Roboto"/>
                <a:ea typeface="Roboto"/>
                <a:cs typeface="Roboto"/>
                <a:sym typeface="Roboto"/>
              </a:rPr>
              <a:t>Jimmy Blackburn - Director of Operations</a:t>
            </a:r>
            <a:endParaRPr sz="1200">
              <a:solidFill>
                <a:srgbClr val="333333"/>
              </a:solidFill>
              <a:latin typeface="Roboto"/>
              <a:ea typeface="Roboto"/>
              <a:cs typeface="Roboto"/>
              <a:sym typeface="Roboto"/>
            </a:endParaRPr>
          </a:p>
          <a:p>
            <a:pPr indent="0" lvl="0" marL="457200" rtl="0" algn="l">
              <a:spcBef>
                <a:spcPts val="800"/>
              </a:spcBef>
              <a:spcAft>
                <a:spcPts val="0"/>
              </a:spcAft>
              <a:buNone/>
            </a:pPr>
            <a:r>
              <a:rPr lang="en" sz="1200">
                <a:solidFill>
                  <a:srgbClr val="333333"/>
                </a:solidFill>
                <a:latin typeface="Roboto"/>
                <a:ea typeface="Roboto"/>
                <a:cs typeface="Roboto"/>
                <a:sym typeface="Roboto"/>
              </a:rPr>
              <a:t>Alesha Eisen - Database Manager</a:t>
            </a:r>
            <a:endParaRPr sz="1200">
              <a:solidFill>
                <a:srgbClr val="333333"/>
              </a:solidFill>
              <a:latin typeface="Roboto"/>
              <a:ea typeface="Roboto"/>
              <a:cs typeface="Roboto"/>
              <a:sym typeface="Roboto"/>
            </a:endParaRPr>
          </a:p>
          <a:p>
            <a:pPr indent="0" lvl="0" marL="0" rtl="0" algn="l">
              <a:spcBef>
                <a:spcPts val="800"/>
              </a:spcBef>
              <a:spcAft>
                <a:spcPts val="0"/>
              </a:spcAft>
              <a:buNone/>
            </a:pPr>
            <a:r>
              <a:rPr lang="en">
                <a:highlight>
                  <a:srgbClr val="F1C232"/>
                </a:highlight>
              </a:rPr>
              <a:t>6  </a:t>
            </a:r>
            <a:r>
              <a:rPr lang="en"/>
              <a:t> </a:t>
            </a:r>
            <a:r>
              <a:rPr b="1" lang="en"/>
              <a:t>Key data sources</a:t>
            </a:r>
            <a:endParaRPr b="1"/>
          </a:p>
          <a:p>
            <a:pPr indent="0" lvl="0" marL="457200" rtl="0" algn="l">
              <a:spcBef>
                <a:spcPts val="1200"/>
              </a:spcBef>
              <a:spcAft>
                <a:spcPts val="800"/>
              </a:spcAft>
              <a:buNone/>
            </a:pPr>
            <a:r>
              <a:rPr lang="en" sz="1200">
                <a:solidFill>
                  <a:srgbClr val="333333"/>
                </a:solidFill>
                <a:latin typeface="Roboto"/>
                <a:ea typeface="Roboto"/>
                <a:cs typeface="Roboto"/>
                <a:sym typeface="Roboto"/>
              </a:rPr>
              <a:t>CSV file from database manager: This includes a list of operating information from 330 resorts in the US that can be considered part of the same market share including Big Mountain Resort itself.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b="1" lang="en" sz="2088">
                <a:solidFill>
                  <a:srgbClr val="333333"/>
                </a:solidFill>
                <a:highlight>
                  <a:srgbClr val="FFFFFF"/>
                </a:highlight>
                <a:latin typeface="Roboto"/>
                <a:ea typeface="Roboto"/>
                <a:cs typeface="Roboto"/>
                <a:sym typeface="Roboto"/>
              </a:rPr>
              <a:t>Recommendation and key findings</a:t>
            </a:r>
            <a:endParaRPr b="1" sz="2088">
              <a:solidFill>
                <a:srgbClr val="333333"/>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p>
        </p:txBody>
      </p:sp>
      <p:sp>
        <p:nvSpPr>
          <p:cNvPr id="68" name="Google Shape;68;p15"/>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The ticket price for Big Mountain Resort has potential to be increased.</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Current ticket price: $81</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Model predicted ticket price: $95.87 (</a:t>
            </a:r>
            <a:r>
              <a:rPr lang="en" sz="1050">
                <a:solidFill>
                  <a:srgbClr val="4D5156"/>
                </a:solidFill>
                <a:highlight>
                  <a:srgbClr val="FFFFFF"/>
                </a:highlight>
                <a:latin typeface="Roboto"/>
                <a:ea typeface="Roboto"/>
                <a:cs typeface="Roboto"/>
                <a:sym typeface="Roboto"/>
              </a:rPr>
              <a:t>±</a:t>
            </a:r>
            <a:r>
              <a:rPr lang="en" sz="1200">
                <a:solidFill>
                  <a:schemeClr val="dk1"/>
                </a:solidFill>
              </a:rPr>
              <a:t> $10.39 mean absolute error)</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Key features affecting ticket price: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Vertical drop</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Number of runs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Number of fastQuads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Snow making area</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800"/>
              </a:spcAft>
              <a:buNone/>
            </a:pPr>
            <a:r>
              <a:rPr b="1" lang="en" sz="2088">
                <a:solidFill>
                  <a:srgbClr val="333333"/>
                </a:solidFill>
                <a:highlight>
                  <a:srgbClr val="FFFFFF"/>
                </a:highlight>
                <a:latin typeface="Roboto"/>
                <a:ea typeface="Roboto"/>
                <a:cs typeface="Roboto"/>
                <a:sym typeface="Roboto"/>
              </a:rPr>
              <a:t>Modeling results and analysis</a:t>
            </a:r>
            <a:endParaRPr/>
          </a:p>
        </p:txBody>
      </p:sp>
      <p:sp>
        <p:nvSpPr>
          <p:cNvPr id="74" name="Google Shape;74;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Currently, Big Mountain Resort has the highest ticket price in Montana State.</a:t>
            </a:r>
            <a:endParaRPr/>
          </a:p>
          <a:p>
            <a:pPr indent="0" lvl="0" marL="0" rtl="0" algn="l">
              <a:spcBef>
                <a:spcPts val="1200"/>
              </a:spcBef>
              <a:spcAft>
                <a:spcPts val="1200"/>
              </a:spcAft>
              <a:buNone/>
            </a:pPr>
            <a:r>
              <a:rPr lang="en"/>
              <a:t>The price is also higher than most of the resorts in market share.</a:t>
            </a:r>
            <a:endParaRPr/>
          </a:p>
        </p:txBody>
      </p:sp>
      <p:pic>
        <p:nvPicPr>
          <p:cNvPr id="75" name="Google Shape;75;p16"/>
          <p:cNvPicPr preferRelativeResize="0"/>
          <p:nvPr/>
        </p:nvPicPr>
        <p:blipFill>
          <a:blip r:embed="rId3">
            <a:alphaModFix/>
          </a:blip>
          <a:stretch>
            <a:fillRect/>
          </a:stretch>
        </p:blipFill>
        <p:spPr>
          <a:xfrm>
            <a:off x="4832400" y="303996"/>
            <a:ext cx="4126875" cy="2267750"/>
          </a:xfrm>
          <a:prstGeom prst="rect">
            <a:avLst/>
          </a:prstGeom>
          <a:noFill/>
          <a:ln>
            <a:noFill/>
          </a:ln>
        </p:spPr>
      </p:pic>
      <p:pic>
        <p:nvPicPr>
          <p:cNvPr id="76" name="Google Shape;76;p16"/>
          <p:cNvPicPr preferRelativeResize="0"/>
          <p:nvPr/>
        </p:nvPicPr>
        <p:blipFill>
          <a:blip r:embed="rId4">
            <a:alphaModFix/>
          </a:blip>
          <a:stretch>
            <a:fillRect/>
          </a:stretch>
        </p:blipFill>
        <p:spPr>
          <a:xfrm>
            <a:off x="4801740" y="2705951"/>
            <a:ext cx="4188185" cy="2267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800"/>
              </a:spcAft>
              <a:buClr>
                <a:schemeClr val="dk1"/>
              </a:buClr>
              <a:buSzPct val="52659"/>
              <a:buFont typeface="Arial"/>
              <a:buNone/>
            </a:pPr>
            <a:r>
              <a:rPr b="1" lang="en" sz="2088">
                <a:solidFill>
                  <a:srgbClr val="333333"/>
                </a:solidFill>
                <a:highlight>
                  <a:srgbClr val="FFFFFF"/>
                </a:highlight>
                <a:latin typeface="Roboto"/>
                <a:ea typeface="Roboto"/>
                <a:cs typeface="Roboto"/>
                <a:sym typeface="Roboto"/>
              </a:rPr>
              <a:t>Modeling results and analysis</a:t>
            </a:r>
            <a:endParaRPr/>
          </a:p>
        </p:txBody>
      </p:sp>
      <p:sp>
        <p:nvSpPr>
          <p:cNvPr id="82" name="Google Shape;82;p17"/>
          <p:cNvSpPr txBox="1"/>
          <p:nvPr>
            <p:ph idx="1" type="body"/>
          </p:nvPr>
        </p:nvSpPr>
        <p:spPr>
          <a:xfrm>
            <a:off x="311700" y="1152475"/>
            <a:ext cx="3400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 compares well amongst all resorts for important features affecting </a:t>
            </a:r>
            <a:r>
              <a:rPr lang="en"/>
              <a:t>ticket</a:t>
            </a:r>
            <a:r>
              <a:rPr lang="en"/>
              <a:t> price.</a:t>
            </a:r>
            <a:endParaRPr/>
          </a:p>
          <a:p>
            <a:pPr indent="0" lvl="0" marL="0" rtl="0" algn="l">
              <a:spcBef>
                <a:spcPts val="1200"/>
              </a:spcBef>
              <a:spcAft>
                <a:spcPts val="1200"/>
              </a:spcAft>
              <a:buNone/>
            </a:pPr>
            <a:r>
              <a:rPr lang="en"/>
              <a:t>It suggests that a higher ticket price for Big Mountain Resort is reasonable.</a:t>
            </a:r>
            <a:endParaRPr/>
          </a:p>
        </p:txBody>
      </p:sp>
      <p:pic>
        <p:nvPicPr>
          <p:cNvPr id="83" name="Google Shape;83;p17"/>
          <p:cNvPicPr preferRelativeResize="0"/>
          <p:nvPr/>
        </p:nvPicPr>
        <p:blipFill>
          <a:blip r:embed="rId3">
            <a:alphaModFix/>
          </a:blip>
          <a:stretch>
            <a:fillRect/>
          </a:stretch>
        </p:blipFill>
        <p:spPr>
          <a:xfrm>
            <a:off x="6374350" y="2001432"/>
            <a:ext cx="2622949" cy="1427193"/>
          </a:xfrm>
          <a:prstGeom prst="rect">
            <a:avLst/>
          </a:prstGeom>
          <a:noFill/>
          <a:ln>
            <a:noFill/>
          </a:ln>
        </p:spPr>
      </p:pic>
      <p:pic>
        <p:nvPicPr>
          <p:cNvPr id="84" name="Google Shape;84;p17"/>
          <p:cNvPicPr preferRelativeResize="0"/>
          <p:nvPr/>
        </p:nvPicPr>
        <p:blipFill>
          <a:blip r:embed="rId4">
            <a:alphaModFix/>
          </a:blip>
          <a:stretch>
            <a:fillRect/>
          </a:stretch>
        </p:blipFill>
        <p:spPr>
          <a:xfrm>
            <a:off x="6419875" y="3599243"/>
            <a:ext cx="2531900" cy="1391307"/>
          </a:xfrm>
          <a:prstGeom prst="rect">
            <a:avLst/>
          </a:prstGeom>
          <a:noFill/>
          <a:ln>
            <a:noFill/>
          </a:ln>
        </p:spPr>
      </p:pic>
      <p:pic>
        <p:nvPicPr>
          <p:cNvPr id="85" name="Google Shape;85;p17"/>
          <p:cNvPicPr preferRelativeResize="0"/>
          <p:nvPr/>
        </p:nvPicPr>
        <p:blipFill>
          <a:blip r:embed="rId5">
            <a:alphaModFix/>
          </a:blip>
          <a:stretch>
            <a:fillRect/>
          </a:stretch>
        </p:blipFill>
        <p:spPr>
          <a:xfrm>
            <a:off x="3803625" y="3604950"/>
            <a:ext cx="2531909" cy="1379900"/>
          </a:xfrm>
          <a:prstGeom prst="rect">
            <a:avLst/>
          </a:prstGeom>
          <a:noFill/>
          <a:ln>
            <a:noFill/>
          </a:ln>
        </p:spPr>
      </p:pic>
      <p:pic>
        <p:nvPicPr>
          <p:cNvPr id="86" name="Google Shape;86;p17"/>
          <p:cNvPicPr preferRelativeResize="0"/>
          <p:nvPr/>
        </p:nvPicPr>
        <p:blipFill>
          <a:blip r:embed="rId6">
            <a:alphaModFix/>
          </a:blip>
          <a:stretch>
            <a:fillRect/>
          </a:stretch>
        </p:blipFill>
        <p:spPr>
          <a:xfrm>
            <a:off x="3813988" y="2025075"/>
            <a:ext cx="2511175" cy="1379904"/>
          </a:xfrm>
          <a:prstGeom prst="rect">
            <a:avLst/>
          </a:prstGeom>
          <a:noFill/>
          <a:ln>
            <a:noFill/>
          </a:ln>
        </p:spPr>
      </p:pic>
      <p:pic>
        <p:nvPicPr>
          <p:cNvPr id="87" name="Google Shape;87;p17"/>
          <p:cNvPicPr preferRelativeResize="0"/>
          <p:nvPr/>
        </p:nvPicPr>
        <p:blipFill>
          <a:blip r:embed="rId7">
            <a:alphaModFix/>
          </a:blip>
          <a:stretch>
            <a:fillRect/>
          </a:stretch>
        </p:blipFill>
        <p:spPr>
          <a:xfrm>
            <a:off x="6374350" y="389474"/>
            <a:ext cx="2622950" cy="1441325"/>
          </a:xfrm>
          <a:prstGeom prst="rect">
            <a:avLst/>
          </a:prstGeom>
          <a:noFill/>
          <a:ln>
            <a:noFill/>
          </a:ln>
        </p:spPr>
      </p:pic>
      <p:pic>
        <p:nvPicPr>
          <p:cNvPr id="88" name="Google Shape;88;p17"/>
          <p:cNvPicPr preferRelativeResize="0"/>
          <p:nvPr/>
        </p:nvPicPr>
        <p:blipFill>
          <a:blip r:embed="rId8">
            <a:alphaModFix/>
          </a:blip>
          <a:stretch>
            <a:fillRect/>
          </a:stretch>
        </p:blipFill>
        <p:spPr>
          <a:xfrm>
            <a:off x="3712575" y="383775"/>
            <a:ext cx="2622954" cy="144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800"/>
              </a:spcAft>
              <a:buNone/>
            </a:pPr>
            <a:r>
              <a:rPr b="1" lang="en" sz="2088">
                <a:solidFill>
                  <a:srgbClr val="333333"/>
                </a:solidFill>
                <a:highlight>
                  <a:srgbClr val="FFFFFF"/>
                </a:highlight>
                <a:latin typeface="Roboto"/>
                <a:ea typeface="Roboto"/>
                <a:cs typeface="Roboto"/>
                <a:sym typeface="Roboto"/>
              </a:rPr>
              <a:t>Modeling results and analysis</a:t>
            </a:r>
            <a:endParaRPr/>
          </a:p>
        </p:txBody>
      </p:sp>
      <p:sp>
        <p:nvSpPr>
          <p:cNvPr id="94" name="Google Shape;94;p18"/>
          <p:cNvSpPr txBox="1"/>
          <p:nvPr>
            <p:ph idx="1" type="body"/>
          </p:nvPr>
        </p:nvSpPr>
        <p:spPr>
          <a:xfrm>
            <a:off x="311700" y="1152475"/>
            <a:ext cx="4115100" cy="34164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lang="en" sz="1200">
                <a:solidFill>
                  <a:schemeClr val="dk1"/>
                </a:solidFill>
              </a:rPr>
              <a:t>Results of 4 different </a:t>
            </a:r>
            <a:r>
              <a:rPr lang="en" sz="1200">
                <a:solidFill>
                  <a:schemeClr val="dk1"/>
                </a:solidFill>
              </a:rPr>
              <a:t>scenarios</a:t>
            </a:r>
            <a:r>
              <a:rPr lang="en" sz="1200">
                <a:solidFill>
                  <a:schemeClr val="dk1"/>
                </a:solidFill>
              </a:rPr>
              <a:t>:</a:t>
            </a:r>
            <a:endParaRPr sz="1200">
              <a:solidFill>
                <a:schemeClr val="dk1"/>
              </a:solidFill>
            </a:endParaRPr>
          </a:p>
          <a:p>
            <a:pPr indent="0" lvl="0" marL="0" marR="0" rtl="0" algn="l">
              <a:lnSpc>
                <a:spcPct val="115000"/>
              </a:lnSpc>
              <a:spcBef>
                <a:spcPts val="0"/>
              </a:spcBef>
              <a:spcAft>
                <a:spcPts val="0"/>
              </a:spcAft>
              <a:buNone/>
            </a:pPr>
            <a:r>
              <a:t/>
            </a:r>
            <a:endParaRPr sz="1200">
              <a:solidFill>
                <a:schemeClr val="dk1"/>
              </a:solidFill>
            </a:endParaRPr>
          </a:p>
          <a:p>
            <a:pPr indent="-304800" lvl="0" marL="457200" marR="0" rtl="0" algn="l">
              <a:lnSpc>
                <a:spcPct val="115000"/>
              </a:lnSpc>
              <a:spcBef>
                <a:spcPts val="0"/>
              </a:spcBef>
              <a:spcAft>
                <a:spcPts val="0"/>
              </a:spcAft>
              <a:buClr>
                <a:schemeClr val="dk1"/>
              </a:buClr>
              <a:buSzPts val="1200"/>
              <a:buAutoNum type="arabicPeriod"/>
            </a:pPr>
            <a:r>
              <a:rPr lang="en" sz="1200">
                <a:solidFill>
                  <a:schemeClr val="dk1"/>
                </a:solidFill>
              </a:rPr>
              <a:t>Permanently closing down up to 10 of the least used runs:</a:t>
            </a:r>
            <a:endParaRPr sz="1200">
              <a:solidFill>
                <a:schemeClr val="dk1"/>
              </a:solidFill>
            </a:endParaRPr>
          </a:p>
          <a:p>
            <a:pPr indent="0" lvl="0" marL="457200" marR="0" rtl="0" algn="l">
              <a:lnSpc>
                <a:spcPct val="115000"/>
              </a:lnSpc>
              <a:spcBef>
                <a:spcPts val="0"/>
              </a:spcBef>
              <a:spcAft>
                <a:spcPts val="0"/>
              </a:spcAft>
              <a:buNone/>
            </a:pPr>
            <a:r>
              <a:rPr lang="en" sz="1200">
                <a:solidFill>
                  <a:schemeClr val="dk1"/>
                </a:solidFill>
              </a:rPr>
              <a:t>Closing off 1 run has no effect on ticket price. If closing off 10 least used runs, it will lower the predicted price by $1.81. </a:t>
            </a:r>
            <a:endParaRPr sz="1200">
              <a:solidFill>
                <a:schemeClr val="dk1"/>
              </a:solidFill>
            </a:endParaRPr>
          </a:p>
          <a:p>
            <a:pPr indent="-304800" lvl="0" marL="457200" marR="0" rtl="0" algn="l">
              <a:lnSpc>
                <a:spcPct val="115000"/>
              </a:lnSpc>
              <a:spcBef>
                <a:spcPts val="0"/>
              </a:spcBef>
              <a:spcAft>
                <a:spcPts val="0"/>
              </a:spcAft>
              <a:buClr>
                <a:schemeClr val="dk1"/>
              </a:buClr>
              <a:buSzPts val="1200"/>
              <a:buAutoNum type="arabicPeriod"/>
            </a:pPr>
            <a:r>
              <a:rPr lang="en" sz="1200">
                <a:solidFill>
                  <a:schemeClr val="dk1"/>
                </a:solidFill>
              </a:rPr>
              <a:t>Increase the vertical drop </a:t>
            </a:r>
            <a:r>
              <a:rPr lang="en" sz="1200">
                <a:solidFill>
                  <a:schemeClr val="dk1"/>
                </a:solidFill>
              </a:rPr>
              <a:t>by </a:t>
            </a:r>
            <a:r>
              <a:rPr lang="en" sz="1200">
                <a:solidFill>
                  <a:schemeClr val="dk1"/>
                </a:solidFill>
              </a:rPr>
              <a:t>150 feet, install an additional chair lift and adding a run:</a:t>
            </a:r>
            <a:endParaRPr sz="1200">
              <a:solidFill>
                <a:schemeClr val="dk1"/>
              </a:solidFill>
            </a:endParaRPr>
          </a:p>
          <a:p>
            <a:pPr indent="0" lvl="0" marL="457200" marR="0" rtl="0" algn="l">
              <a:lnSpc>
                <a:spcPct val="115000"/>
              </a:lnSpc>
              <a:spcBef>
                <a:spcPts val="0"/>
              </a:spcBef>
              <a:spcAft>
                <a:spcPts val="0"/>
              </a:spcAft>
              <a:buNone/>
            </a:pPr>
            <a:r>
              <a:rPr lang="en" sz="1200">
                <a:solidFill>
                  <a:schemeClr val="dk1"/>
                </a:solidFill>
              </a:rPr>
              <a:t>The ticket price went up by $1.99.</a:t>
            </a:r>
            <a:endParaRPr sz="1200">
              <a:solidFill>
                <a:schemeClr val="dk1"/>
              </a:solidFill>
            </a:endParaRPr>
          </a:p>
          <a:p>
            <a:pPr indent="-304800" lvl="0" marL="457200" marR="0" rtl="0" algn="l">
              <a:lnSpc>
                <a:spcPct val="115000"/>
              </a:lnSpc>
              <a:spcBef>
                <a:spcPts val="0"/>
              </a:spcBef>
              <a:spcAft>
                <a:spcPts val="0"/>
              </a:spcAft>
              <a:buClr>
                <a:schemeClr val="dk1"/>
              </a:buClr>
              <a:buSzPts val="1200"/>
              <a:buAutoNum type="arabicPeriod"/>
            </a:pPr>
            <a:r>
              <a:rPr lang="en" sz="1200">
                <a:solidFill>
                  <a:schemeClr val="dk1"/>
                </a:solidFill>
              </a:rPr>
              <a:t>Same as number above, but adding 2 acres of snow making cover:</a:t>
            </a:r>
            <a:endParaRPr sz="1200">
              <a:solidFill>
                <a:schemeClr val="dk1"/>
              </a:solidFill>
            </a:endParaRPr>
          </a:p>
          <a:p>
            <a:pPr indent="0" lvl="0" marL="457200" rtl="0" algn="l">
              <a:spcBef>
                <a:spcPts val="0"/>
              </a:spcBef>
              <a:spcAft>
                <a:spcPts val="0"/>
              </a:spcAft>
              <a:buNone/>
            </a:pPr>
            <a:r>
              <a:rPr lang="en" sz="1200">
                <a:solidFill>
                  <a:schemeClr val="dk1"/>
                </a:solidFill>
              </a:rPr>
              <a:t>The ticket price went up by $1.99.</a:t>
            </a:r>
            <a:endParaRPr sz="1200">
              <a:solidFill>
                <a:schemeClr val="dk1"/>
              </a:solidFill>
            </a:endParaRPr>
          </a:p>
          <a:p>
            <a:pPr indent="-304800" lvl="0" marL="457200" marR="0" rtl="0" algn="l">
              <a:lnSpc>
                <a:spcPct val="115000"/>
              </a:lnSpc>
              <a:spcBef>
                <a:spcPts val="0"/>
              </a:spcBef>
              <a:spcAft>
                <a:spcPts val="0"/>
              </a:spcAft>
              <a:buClr>
                <a:schemeClr val="dk1"/>
              </a:buClr>
              <a:buSzPts val="1200"/>
              <a:buAutoNum type="arabicPeriod"/>
            </a:pPr>
            <a:r>
              <a:rPr lang="en" sz="1200">
                <a:solidFill>
                  <a:schemeClr val="dk1"/>
                </a:solidFill>
              </a:rPr>
              <a:t>Increase the longest run by 0.2 mile to boast 3.5 miles length, requiring an additional snow making coverage of 4 acres:</a:t>
            </a:r>
            <a:endParaRPr sz="1200">
              <a:solidFill>
                <a:schemeClr val="dk1"/>
              </a:solidFill>
            </a:endParaRPr>
          </a:p>
          <a:p>
            <a:pPr indent="0" lvl="0" marL="457200" marR="0" rtl="0" algn="l">
              <a:lnSpc>
                <a:spcPct val="115000"/>
              </a:lnSpc>
              <a:spcBef>
                <a:spcPts val="0"/>
              </a:spcBef>
              <a:spcAft>
                <a:spcPts val="0"/>
              </a:spcAft>
              <a:buNone/>
            </a:pPr>
            <a:r>
              <a:rPr lang="en" sz="1200">
                <a:solidFill>
                  <a:schemeClr val="dk1"/>
                </a:solidFill>
              </a:rPr>
              <a:t>No effect to the predicted price</a:t>
            </a:r>
            <a:endParaRPr sz="1200">
              <a:solidFill>
                <a:schemeClr val="dk1"/>
              </a:solidFill>
            </a:endParaRPr>
          </a:p>
        </p:txBody>
      </p:sp>
      <p:pic>
        <p:nvPicPr>
          <p:cNvPr id="95" name="Google Shape;95;p18"/>
          <p:cNvPicPr preferRelativeResize="0"/>
          <p:nvPr/>
        </p:nvPicPr>
        <p:blipFill>
          <a:blip r:embed="rId3">
            <a:alphaModFix/>
          </a:blip>
          <a:stretch>
            <a:fillRect/>
          </a:stretch>
        </p:blipFill>
        <p:spPr>
          <a:xfrm>
            <a:off x="4489750" y="1617275"/>
            <a:ext cx="4412401" cy="23546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88">
                <a:solidFill>
                  <a:srgbClr val="333333"/>
                </a:solidFill>
                <a:highlight>
                  <a:srgbClr val="FFFFFF"/>
                </a:highlight>
                <a:latin typeface="Roboto"/>
                <a:ea typeface="Roboto"/>
                <a:cs typeface="Roboto"/>
                <a:sym typeface="Roboto"/>
              </a:rPr>
              <a:t>Summary and conclusion</a:t>
            </a:r>
            <a:endParaRPr b="1" sz="2088">
              <a:solidFill>
                <a:srgbClr val="333333"/>
              </a:solidFill>
              <a:highlight>
                <a:srgbClr val="FFFFFF"/>
              </a:highlight>
              <a:latin typeface="Roboto"/>
              <a:ea typeface="Roboto"/>
              <a:cs typeface="Roboto"/>
              <a:sym typeface="Roboto"/>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lang="en" sz="1200">
                <a:solidFill>
                  <a:schemeClr val="dk1"/>
                </a:solidFill>
              </a:rPr>
              <a:t>Current arrangement of facilities of Big Mountain could support higher ticket prices.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Focus more on vertical drop, number of runs, number of fastQuads and snow making area to further </a:t>
            </a:r>
            <a:r>
              <a:rPr lang="en" sz="1200">
                <a:solidFill>
                  <a:schemeClr val="dk1"/>
                </a:solidFill>
              </a:rPr>
              <a:t>reduce the operating cost or improve existing facilities</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