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15"/>
  </p:notesMasterIdLst>
  <p:sldIdLst>
    <p:sldId id="256" r:id="rId2"/>
    <p:sldId id="257" r:id="rId3"/>
    <p:sldId id="259" r:id="rId4"/>
    <p:sldId id="275" r:id="rId5"/>
    <p:sldId id="274" r:id="rId6"/>
    <p:sldId id="258" r:id="rId7"/>
    <p:sldId id="271" r:id="rId8"/>
    <p:sldId id="260" r:id="rId9"/>
    <p:sldId id="261" r:id="rId10"/>
    <p:sldId id="269" r:id="rId11"/>
    <p:sldId id="262" r:id="rId12"/>
    <p:sldId id="270" r:id="rId13"/>
    <p:sldId id="264"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9CB30-F44B-438C-A024-937AB976FD37}" type="datetimeFigureOut">
              <a:rPr lang="de-AT" smtClean="0"/>
              <a:t>09.04.2014</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EA82F-12B2-4C75-A6C7-A88C2FF8F053}" type="slidenum">
              <a:rPr lang="de-AT" smtClean="0"/>
              <a:t>‹Nr.›</a:t>
            </a:fld>
            <a:endParaRPr lang="de-AT"/>
          </a:p>
        </p:txBody>
      </p:sp>
    </p:spTree>
    <p:extLst>
      <p:ext uri="{BB962C8B-B14F-4D97-AF65-F5344CB8AC3E}">
        <p14:creationId xmlns:p14="http://schemas.microsoft.com/office/powerpoint/2010/main" val="130356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D3F9D253-06BC-493B-B0D4-DB3CE69A85D3}" type="datetime1">
              <a:rPr lang="de-AT" smtClean="0"/>
              <a:t>09.04.2014</a:t>
            </a:fld>
            <a:endParaRPr lang="de-AT" dirty="0"/>
          </a:p>
        </p:txBody>
      </p:sp>
      <p:sp>
        <p:nvSpPr>
          <p:cNvPr id="5" name="Footer Placeholder 4"/>
          <p:cNvSpPr>
            <a:spLocks noGrp="1"/>
          </p:cNvSpPr>
          <p:nvPr>
            <p:ph type="ftr" sz="quarter" idx="11"/>
          </p:nvPr>
        </p:nvSpPr>
        <p:spPr/>
        <p:txBody>
          <a:bodyPr/>
          <a:lstStyle/>
          <a:p>
            <a:r>
              <a:rPr lang="de-AT" dirty="0" smtClean="0"/>
              <a:t>HCI ANWENDUNGEN – SS 2014</a:t>
            </a:r>
          </a:p>
          <a:p>
            <a:endParaRPr lang="de-AT"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B110EC2-C783-475A-A70D-8AC6A4BA4909}" type="slidenum">
              <a:rPr lang="de-AT" smtClean="0"/>
              <a:t>‹Nr.›</a:t>
            </a:fld>
            <a:endParaRPr lang="de-A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4D52A91F-6906-426E-A201-50D4EED2EBFC}" type="datetime1">
              <a:rPr lang="de-AT" smtClean="0"/>
              <a:t>09.04.2014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738A4B0E-C837-471C-95F2-ECAA3926B668}" type="datetime1">
              <a:rPr lang="de-AT" smtClean="0"/>
              <a:t>09.04.2014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7B879995-F15E-456C-B8D7-2328BD69ECE1}" type="datetime1">
              <a:rPr lang="de-AT" smtClean="0"/>
              <a:t>09.04.2014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7" name="Date Placeholder 6"/>
          <p:cNvSpPr>
            <a:spLocks noGrp="1"/>
          </p:cNvSpPr>
          <p:nvPr>
            <p:ph type="dt" sz="half" idx="10"/>
          </p:nvPr>
        </p:nvSpPr>
        <p:spPr/>
        <p:txBody>
          <a:bodyPr/>
          <a:lstStyle/>
          <a:p>
            <a:fld id="{47ACE997-304F-4859-93DD-9BEAF47D6626}" type="datetime1">
              <a:rPr lang="de-AT" smtClean="0"/>
              <a:t>09.04.2014</a:t>
            </a:fld>
            <a:endParaRPr lang="de-AT"/>
          </a:p>
        </p:txBody>
      </p:sp>
      <p:sp>
        <p:nvSpPr>
          <p:cNvPr id="8" name="Slide Number Placeholder 7"/>
          <p:cNvSpPr>
            <a:spLocks noGrp="1"/>
          </p:cNvSpPr>
          <p:nvPr>
            <p:ph type="sldNum" sz="quarter" idx="11"/>
          </p:nvPr>
        </p:nvSpPr>
        <p:spPr/>
        <p:txBody>
          <a:bodyPr/>
          <a:lstStyle/>
          <a:p>
            <a:fld id="{5B110EC2-C783-475A-A70D-8AC6A4BA4909}" type="slidenum">
              <a:rPr lang="de-AT" smtClean="0"/>
              <a:t>‹Nr.›</a:t>
            </a:fld>
            <a:endParaRPr lang="de-AT"/>
          </a:p>
        </p:txBody>
      </p:sp>
      <p:sp>
        <p:nvSpPr>
          <p:cNvPr id="9" name="Footer Placeholder 8"/>
          <p:cNvSpPr>
            <a:spLocks noGrp="1"/>
          </p:cNvSpPr>
          <p:nvPr>
            <p:ph type="ftr" sz="quarter" idx="12"/>
          </p:nvPr>
        </p:nvSpPr>
        <p:spPr/>
        <p:txBody>
          <a:bodyPr/>
          <a:lstStyle/>
          <a:p>
            <a:endParaRPr lang="de-A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60C558E-6E40-4FE1-AAB4-377532A0908A}" type="datetime1">
              <a:rPr lang="de-AT" smtClean="0"/>
              <a:t>09.04.2014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de-DE" smtClean="0"/>
              <a:t>Textmasterformat bearbeiten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BF8BC266-95AF-420E-90E4-FB8ED9FFC0C3}" type="datetime1">
              <a:rPr lang="de-AT" smtClean="0"/>
              <a:t>09.04.2014</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Date Placeholder 2"/>
          <p:cNvSpPr>
            <a:spLocks noGrp="1"/>
          </p:cNvSpPr>
          <p:nvPr>
            <p:ph type="dt" sz="half" idx="10"/>
          </p:nvPr>
        </p:nvSpPr>
        <p:spPr/>
        <p:txBody>
          <a:bodyPr/>
          <a:lstStyle/>
          <a:p>
            <a:fld id="{98159B01-D831-4B00-B23D-D6C34AAF3193}" type="datetime1">
              <a:rPr lang="de-AT" smtClean="0"/>
              <a:t>09.04.2014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4C2765-D0EC-4F61-8A66-3C78EAA2F618}" type="datetime1">
              <a:rPr lang="de-AT" smtClean="0"/>
              <a:t>09.04.2014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5B110EC2-C783-475A-A70D-8AC6A4BA4909}"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246746A2-D438-4C37-85C3-F7375BCF5FAF}" type="datetime1">
              <a:rPr lang="de-AT" smtClean="0"/>
              <a:t>09.04.2014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5B110EC2-C783-475A-A70D-8AC6A4BA4909}" type="slidenum">
              <a:rPr lang="de-AT" smtClean="0"/>
              <a:t>‹Nr.›</a:t>
            </a:fld>
            <a:endParaRPr lang="de-AT"/>
          </a:p>
        </p:txBody>
      </p:sp>
      <p:sp>
        <p:nvSpPr>
          <p:cNvPr id="8" name="Title 7"/>
          <p:cNvSpPr>
            <a:spLocks noGrp="1"/>
          </p:cNvSpPr>
          <p:nvPr>
            <p:ph type="title"/>
          </p:nvPr>
        </p:nvSpPr>
        <p:spPr/>
        <p:txBody>
          <a:bodyPr/>
          <a:lstStyle/>
          <a:p>
            <a:r>
              <a:rPr lang="de-DE" smtClean="0"/>
              <a:t>Titelmasterformat durch Klicken bearbeiten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D9B5BA19-B49E-46B9-9EC1-45CB9675BBCA}" type="datetime1">
              <a:rPr lang="de-AT" smtClean="0"/>
              <a:t>09.04.2014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B110EC2-C783-475A-A70D-8AC6A4BA4909}" type="slidenum">
              <a:rPr lang="de-AT" smtClean="0"/>
              <a:t>‹Nr.›</a:t>
            </a:fld>
            <a:endParaRPr lang="de-AT"/>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de-DE" smtClean="0"/>
              <a:t>Titelmasterformat durch Klicken bearbeiten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33962D1-9A29-4F97-AF19-A69EEF46DFB2}" type="datetime1">
              <a:rPr lang="de-AT" smtClean="0"/>
              <a:t>09.04.2014</a:t>
            </a:fld>
            <a:endParaRPr lang="de-AT"/>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de-AT" dirty="0" smtClean="0"/>
              <a:t>HCI ANWENDUNGEN – SS 2014</a:t>
            </a:r>
          </a:p>
          <a:p>
            <a:endParaRPr lang="de-AT"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B110EC2-C783-475A-A70D-8AC6A4BA4909}" type="slidenum">
              <a:rPr lang="de-AT" smtClean="0"/>
              <a:t>‹Nr.›</a:t>
            </a:fld>
            <a:endParaRPr lang="de-AT"/>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l.acm.org/citation.cfm?id=2037373.2037389&amp;coll=DL&amp;dl=ACM&amp;CFID=435390463&amp;CFTOKEN=5684918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sz="6600" dirty="0" smtClean="0"/>
              <a:t>HCI </a:t>
            </a:r>
            <a:r>
              <a:rPr lang="de-AT" sz="6600" dirty="0" err="1" smtClean="0"/>
              <a:t>anwendungen</a:t>
            </a:r>
            <a:endParaRPr lang="de-AT" sz="6600" dirty="0"/>
          </a:p>
        </p:txBody>
      </p:sp>
      <p:sp>
        <p:nvSpPr>
          <p:cNvPr id="3" name="Untertitel 2"/>
          <p:cNvSpPr>
            <a:spLocks noGrp="1"/>
          </p:cNvSpPr>
          <p:nvPr>
            <p:ph type="subTitle" idx="1"/>
          </p:nvPr>
        </p:nvSpPr>
        <p:spPr/>
        <p:txBody>
          <a:bodyPr/>
          <a:lstStyle/>
          <a:p>
            <a:r>
              <a:rPr lang="de-AT" dirty="0"/>
              <a:t>Stefan </a:t>
            </a:r>
            <a:r>
              <a:rPr lang="de-AT" dirty="0" err="1" smtClean="0"/>
              <a:t>Vikoler</a:t>
            </a:r>
            <a:endParaRPr lang="de-AT" dirty="0" smtClean="0"/>
          </a:p>
          <a:p>
            <a:r>
              <a:rPr lang="de-AT" dirty="0" smtClean="0"/>
              <a:t>Caroline </a:t>
            </a:r>
            <a:r>
              <a:rPr lang="de-AT" dirty="0" err="1" smtClean="0"/>
              <a:t>Atzl</a:t>
            </a:r>
            <a:endParaRPr lang="de-AT" dirty="0"/>
          </a:p>
        </p:txBody>
      </p:sp>
    </p:spTree>
    <p:extLst>
      <p:ext uri="{BB962C8B-B14F-4D97-AF65-F5344CB8AC3E}">
        <p14:creationId xmlns:p14="http://schemas.microsoft.com/office/powerpoint/2010/main" val="814775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219256" cy="1371600"/>
          </a:xfrm>
        </p:spPr>
        <p:txBody>
          <a:bodyPr>
            <a:normAutofit/>
          </a:bodyPr>
          <a:lstStyle/>
          <a:p>
            <a:r>
              <a:rPr lang="en-US" sz="2400" dirty="0" err="1"/>
              <a:t>Gameful</a:t>
            </a:r>
            <a:r>
              <a:rPr lang="en-US" sz="2400" dirty="0"/>
              <a:t> design in the automotive domain: review, outlook and </a:t>
            </a:r>
            <a:r>
              <a:rPr lang="en-US" sz="2400" dirty="0" smtClean="0"/>
              <a:t>challenges</a:t>
            </a:r>
            <a:endParaRPr lang="de-AT" sz="2400" dirty="0"/>
          </a:p>
        </p:txBody>
      </p:sp>
      <p:sp>
        <p:nvSpPr>
          <p:cNvPr id="3" name="Inhaltsplatzhalter 2"/>
          <p:cNvSpPr>
            <a:spLocks noGrp="1"/>
          </p:cNvSpPr>
          <p:nvPr>
            <p:ph idx="1"/>
          </p:nvPr>
        </p:nvSpPr>
        <p:spPr/>
        <p:txBody>
          <a:bodyPr>
            <a:normAutofit fontScale="85000" lnSpcReduction="20000"/>
          </a:bodyPr>
          <a:lstStyle/>
          <a:p>
            <a:pPr marL="342900" indent="-342900" algn="just">
              <a:buFont typeface="Arial" panose="020B0604020202020204" pitchFamily="34" charset="0"/>
              <a:buChar char="•"/>
            </a:pPr>
            <a:r>
              <a:rPr lang="en-US" sz="2100" b="0" dirty="0" smtClean="0">
                <a:latin typeface="Calibri" panose="020F0502020204030204" pitchFamily="34" charset="0"/>
              </a:rPr>
              <a:t>Review of the </a:t>
            </a:r>
            <a:r>
              <a:rPr lang="en-US" sz="2100" b="0" dirty="0">
                <a:latin typeface="Calibri" panose="020F0502020204030204" pitchFamily="34" charset="0"/>
              </a:rPr>
              <a:t>use of </a:t>
            </a:r>
            <a:r>
              <a:rPr lang="en-US" sz="2100" b="0" dirty="0" err="1">
                <a:latin typeface="Calibri" panose="020F0502020204030204" pitchFamily="34" charset="0"/>
              </a:rPr>
              <a:t>gameful</a:t>
            </a:r>
            <a:r>
              <a:rPr lang="en-US" sz="2100" b="0" dirty="0">
                <a:latin typeface="Calibri" panose="020F0502020204030204" pitchFamily="34" charset="0"/>
              </a:rPr>
              <a:t> design in the automotive </a:t>
            </a:r>
            <a:r>
              <a:rPr lang="en-US" sz="2100" b="0" dirty="0" smtClean="0">
                <a:latin typeface="Calibri" panose="020F0502020204030204" pitchFamily="34" charset="0"/>
              </a:rPr>
              <a:t>domain</a:t>
            </a:r>
          </a:p>
          <a:p>
            <a:pPr marL="342900" indent="-342900" algn="just">
              <a:buFont typeface="Arial" panose="020B0604020202020204" pitchFamily="34" charset="0"/>
              <a:buChar char="•"/>
            </a:pPr>
            <a:r>
              <a:rPr lang="en-US" sz="2100" b="0" dirty="0" smtClean="0">
                <a:latin typeface="Calibri" panose="020F0502020204030204" pitchFamily="34" charset="0"/>
              </a:rPr>
              <a:t>For </a:t>
            </a:r>
            <a:r>
              <a:rPr lang="en-US" sz="2100" b="0" dirty="0">
                <a:latin typeface="Calibri" panose="020F0502020204030204" pitchFamily="34" charset="0"/>
              </a:rPr>
              <a:t>in-vehicle applications and for applications directly connected to real vehicles, the main usage scenarios of </a:t>
            </a:r>
            <a:r>
              <a:rPr lang="en-US" sz="2100" b="0" dirty="0" err="1">
                <a:latin typeface="Calibri" panose="020F0502020204030204" pitchFamily="34" charset="0"/>
              </a:rPr>
              <a:t>gameful</a:t>
            </a:r>
            <a:r>
              <a:rPr lang="en-US" sz="2100" b="0" dirty="0">
                <a:latin typeface="Calibri" panose="020F0502020204030204" pitchFamily="34" charset="0"/>
              </a:rPr>
              <a:t> design are navigation, eco-driving and driving </a:t>
            </a:r>
            <a:r>
              <a:rPr lang="en-US" sz="2100" b="0" dirty="0" smtClean="0">
                <a:latin typeface="Calibri" panose="020F0502020204030204" pitchFamily="34" charset="0"/>
              </a:rPr>
              <a:t>safety</a:t>
            </a:r>
          </a:p>
          <a:p>
            <a:pPr marL="342900" indent="-342900" algn="just">
              <a:buFont typeface="Arial" panose="020B0604020202020204" pitchFamily="34" charset="0"/>
              <a:buChar char="•"/>
            </a:pPr>
            <a:r>
              <a:rPr lang="en-US" sz="2100" b="0" dirty="0">
                <a:latin typeface="Calibri" panose="020F0502020204030204" pitchFamily="34" charset="0"/>
              </a:rPr>
              <a:t>O</a:t>
            </a:r>
            <a:r>
              <a:rPr lang="en-US" sz="2100" b="0" dirty="0" smtClean="0">
                <a:latin typeface="Calibri" panose="020F0502020204030204" pitchFamily="34" charset="0"/>
              </a:rPr>
              <a:t>bjective is </a:t>
            </a:r>
            <a:r>
              <a:rPr lang="en-US" sz="2100" b="0" dirty="0">
                <a:latin typeface="Calibri" panose="020F0502020204030204" pitchFamily="34" charset="0"/>
              </a:rPr>
              <a:t>to answer the </a:t>
            </a:r>
            <a:r>
              <a:rPr lang="en-US" sz="2100" b="0" dirty="0" smtClean="0">
                <a:latin typeface="Calibri" panose="020F0502020204030204" pitchFamily="34" charset="0"/>
              </a:rPr>
              <a:t>questions</a:t>
            </a:r>
            <a:r>
              <a:rPr lang="en-US" sz="2100" b="0" dirty="0">
                <a:latin typeface="Calibri" panose="020F0502020204030204" pitchFamily="34" charset="0"/>
              </a:rPr>
              <a:t>: </a:t>
            </a:r>
            <a:endParaRPr lang="en-US" sz="2100" b="0" dirty="0" smtClean="0">
              <a:latin typeface="Calibri" panose="020F0502020204030204" pitchFamily="34" charset="0"/>
            </a:endParaRPr>
          </a:p>
          <a:p>
            <a:pPr marL="800100" lvl="1" indent="-342900" algn="just"/>
            <a:r>
              <a:rPr lang="en-US" sz="2100" b="0" dirty="0" smtClean="0">
                <a:latin typeface="Calibri" panose="020F0502020204030204" pitchFamily="34" charset="0"/>
              </a:rPr>
              <a:t>What </a:t>
            </a:r>
            <a:r>
              <a:rPr lang="en-US" sz="2100" b="0" dirty="0">
                <a:latin typeface="Calibri" panose="020F0502020204030204" pitchFamily="34" charset="0"/>
              </a:rPr>
              <a:t>elements of </a:t>
            </a:r>
            <a:r>
              <a:rPr lang="en-US" sz="2100" b="0" dirty="0" err="1">
                <a:latin typeface="Calibri" panose="020F0502020204030204" pitchFamily="34" charset="0"/>
              </a:rPr>
              <a:t>gameful</a:t>
            </a:r>
            <a:r>
              <a:rPr lang="en-US" sz="2100" b="0" dirty="0">
                <a:latin typeface="Calibri" panose="020F0502020204030204" pitchFamily="34" charset="0"/>
              </a:rPr>
              <a:t> design are currently used in the automotive </a:t>
            </a:r>
            <a:r>
              <a:rPr lang="en-US" sz="2100" b="0" dirty="0" smtClean="0">
                <a:latin typeface="Calibri" panose="020F0502020204030204" pitchFamily="34" charset="0"/>
              </a:rPr>
              <a:t>industry?</a:t>
            </a:r>
          </a:p>
          <a:p>
            <a:pPr marL="800100" lvl="1" indent="-342900" algn="just"/>
            <a:r>
              <a:rPr lang="en-US" sz="2100" b="0" dirty="0" smtClean="0">
                <a:latin typeface="Calibri" panose="020F0502020204030204" pitchFamily="34" charset="0"/>
              </a:rPr>
              <a:t>What </a:t>
            </a:r>
            <a:r>
              <a:rPr lang="en-US" sz="2100" b="0" dirty="0">
                <a:latin typeface="Calibri" panose="020F0502020204030204" pitchFamily="34" charset="0"/>
              </a:rPr>
              <a:t>other automotive applications could be realized or enhanced by applying </a:t>
            </a:r>
            <a:r>
              <a:rPr lang="en-US" sz="2100" b="0" dirty="0" err="1">
                <a:latin typeface="Calibri" panose="020F0502020204030204" pitchFamily="34" charset="0"/>
              </a:rPr>
              <a:t>gameful</a:t>
            </a:r>
            <a:r>
              <a:rPr lang="en-US" sz="2100" b="0" dirty="0">
                <a:latin typeface="Calibri" panose="020F0502020204030204" pitchFamily="34" charset="0"/>
              </a:rPr>
              <a:t> </a:t>
            </a:r>
            <a:r>
              <a:rPr lang="en-US" sz="2100" b="0" dirty="0" smtClean="0">
                <a:latin typeface="Calibri" panose="020F0502020204030204" pitchFamily="34" charset="0"/>
              </a:rPr>
              <a:t>design?</a:t>
            </a:r>
          </a:p>
          <a:p>
            <a:pPr marL="800100" lvl="1" indent="-342900" algn="just"/>
            <a:r>
              <a:rPr lang="en-US" sz="2100" b="0" dirty="0" smtClean="0">
                <a:latin typeface="Calibri" panose="020F0502020204030204" pitchFamily="34" charset="0"/>
              </a:rPr>
              <a:t>What </a:t>
            </a:r>
            <a:r>
              <a:rPr lang="en-US" sz="2100" b="0" dirty="0">
                <a:latin typeface="Calibri" panose="020F0502020204030204" pitchFamily="34" charset="0"/>
              </a:rPr>
              <a:t>are the challenges and limitations of </a:t>
            </a:r>
            <a:r>
              <a:rPr lang="en-US" sz="2100" b="0" dirty="0" err="1">
                <a:latin typeface="Calibri" panose="020F0502020204030204" pitchFamily="34" charset="0"/>
              </a:rPr>
              <a:t>gameful</a:t>
            </a:r>
            <a:r>
              <a:rPr lang="en-US" sz="2100" b="0" dirty="0">
                <a:latin typeface="Calibri" panose="020F0502020204030204" pitchFamily="34" charset="0"/>
              </a:rPr>
              <a:t> design in this domain especially for in-vehicle applications? </a:t>
            </a:r>
            <a:endParaRPr lang="en-US" sz="2100" b="0" dirty="0" smtClean="0">
              <a:latin typeface="Calibri" panose="020F0502020204030204" pitchFamily="34" charset="0"/>
            </a:endParaRPr>
          </a:p>
          <a:p>
            <a:pPr marL="342900" indent="-342900" algn="just">
              <a:buFont typeface="Arial" panose="020B0604020202020204" pitchFamily="34" charset="0"/>
              <a:buChar char="•"/>
            </a:pPr>
            <a:r>
              <a:rPr lang="en-US" sz="2100" b="0" dirty="0" smtClean="0">
                <a:latin typeface="Calibri" panose="020F0502020204030204" pitchFamily="34" charset="0"/>
              </a:rPr>
              <a:t>Conclusion is that </a:t>
            </a:r>
            <a:r>
              <a:rPr lang="en-US" sz="2100" b="0" dirty="0">
                <a:latin typeface="Calibri" panose="020F0502020204030204" pitchFamily="34" charset="0"/>
              </a:rPr>
              <a:t>the use of </a:t>
            </a:r>
            <a:r>
              <a:rPr lang="en-US" sz="2100" b="0" dirty="0" err="1">
                <a:latin typeface="Calibri" panose="020F0502020204030204" pitchFamily="34" charset="0"/>
              </a:rPr>
              <a:t>gameful</a:t>
            </a:r>
            <a:r>
              <a:rPr lang="en-US" sz="2100" b="0" dirty="0">
                <a:latin typeface="Calibri" panose="020F0502020204030204" pitchFamily="34" charset="0"/>
              </a:rPr>
              <a:t> design for in-vehicle applications seems to be </a:t>
            </a:r>
            <a:r>
              <a:rPr lang="en-US" sz="2100" b="0" dirty="0" smtClean="0">
                <a:latin typeface="Calibri" panose="020F0502020204030204" pitchFamily="34" charset="0"/>
              </a:rPr>
              <a:t>promising</a:t>
            </a:r>
          </a:p>
          <a:p>
            <a:pPr algn="just"/>
            <a:r>
              <a:rPr lang="en-US" sz="2100" u="sng" dirty="0">
                <a:solidFill>
                  <a:schemeClr val="accent5">
                    <a:lumMod val="75000"/>
                  </a:schemeClr>
                </a:solidFill>
                <a:latin typeface="Calibri" panose="020F0502020204030204" pitchFamily="34" charset="0"/>
              </a:rPr>
              <a:t>http://dl.acm.org/citation.cfm?id=2516540.2516575&amp;coll=DL&amp;dl=ACM&amp;CFID=435390463&amp;CFTOKEN=56849188</a:t>
            </a:r>
            <a:endParaRPr lang="de-AT" sz="2100" u="sng" dirty="0">
              <a:solidFill>
                <a:schemeClr val="accent5">
                  <a:lumMod val="75000"/>
                </a:schemeClr>
              </a:solidFill>
              <a:latin typeface="Calibri" panose="020F0502020204030204" pitchFamily="34" charset="0"/>
            </a:endParaRPr>
          </a:p>
          <a:p>
            <a:pPr marL="342900" indent="-342900" algn="just">
              <a:buFont typeface="Arial" panose="020B0604020202020204" pitchFamily="34" charset="0"/>
              <a:buChar char="•"/>
            </a:pPr>
            <a:endParaRPr lang="de-AT" sz="2100" b="0" dirty="0">
              <a:latin typeface="Calibri" panose="020F0502020204030204" pitchFamily="34" charset="0"/>
            </a:endParaRPr>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10</a:t>
            </a:fld>
            <a:endParaRPr lang="de-AT"/>
          </a:p>
        </p:txBody>
      </p:sp>
    </p:spTree>
    <p:extLst>
      <p:ext uri="{BB962C8B-B14F-4D97-AF65-F5344CB8AC3E}">
        <p14:creationId xmlns:p14="http://schemas.microsoft.com/office/powerpoint/2010/main" val="2857799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363272" cy="1371600"/>
          </a:xfrm>
        </p:spPr>
        <p:txBody>
          <a:bodyPr>
            <a:normAutofit/>
          </a:bodyPr>
          <a:lstStyle/>
          <a:p>
            <a:r>
              <a:rPr lang="en-US" sz="2400" dirty="0"/>
              <a:t>Automotive user interfaces: </a:t>
            </a:r>
            <a:r>
              <a:rPr lang="en-US" sz="2400" dirty="0" smtClean="0"/>
              <a:t/>
            </a:r>
            <a:br>
              <a:rPr lang="en-US" sz="2400" dirty="0" smtClean="0"/>
            </a:br>
            <a:r>
              <a:rPr lang="en-US" sz="2400" dirty="0" smtClean="0"/>
              <a:t>human </a:t>
            </a:r>
            <a:r>
              <a:rPr lang="en-US" sz="2400" dirty="0"/>
              <a:t>computer interaction in the </a:t>
            </a:r>
            <a:r>
              <a:rPr lang="en-US" sz="2400" dirty="0" smtClean="0"/>
              <a:t>car</a:t>
            </a:r>
            <a:endParaRPr lang="de-AT" sz="2400" dirty="0"/>
          </a:p>
        </p:txBody>
      </p:sp>
      <p:sp>
        <p:nvSpPr>
          <p:cNvPr id="3" name="Inhaltsplatzhalter 2"/>
          <p:cNvSpPr>
            <a:spLocks noGrp="1"/>
          </p:cNvSpPr>
          <p:nvPr>
            <p:ph idx="1"/>
          </p:nvPr>
        </p:nvSpPr>
        <p:spPr/>
        <p:txBody>
          <a:bodyPr>
            <a:normAutofit/>
          </a:bodyPr>
          <a:lstStyle/>
          <a:p>
            <a:pPr marL="457200" indent="-457200" algn="just">
              <a:buFont typeface="Arial" panose="020B0604020202020204" pitchFamily="34" charset="0"/>
              <a:buChar char="•"/>
            </a:pPr>
            <a:r>
              <a:rPr lang="en-US" sz="1800" b="0" dirty="0">
                <a:latin typeface="Calibri" panose="020F0502020204030204" pitchFamily="34" charset="0"/>
              </a:rPr>
              <a:t>Drivers operate a vehicle and, at the same time, interact with a variety of devices and applications: texting while driving, looking up an address for the navigation system, and taking a phone call are just some common examples that add value for the driver, but also increase the risk of driving </a:t>
            </a:r>
          </a:p>
          <a:p>
            <a:pPr marL="457200" indent="-457200" algn="just">
              <a:buFont typeface="Arial" panose="020B0604020202020204" pitchFamily="34" charset="0"/>
              <a:buChar char="•"/>
            </a:pPr>
            <a:r>
              <a:rPr lang="en-US" sz="1800" b="0" dirty="0">
                <a:latin typeface="Calibri" panose="020F0502020204030204" pitchFamily="34" charset="0"/>
              </a:rPr>
              <a:t>New means for user interface development and interaction design are required as the number of factors influencing the design space for automotive user interfaces is increasing</a:t>
            </a:r>
          </a:p>
          <a:p>
            <a:pPr marL="457200" indent="-457200" algn="just">
              <a:buFont typeface="Arial" panose="020B0604020202020204" pitchFamily="34" charset="0"/>
              <a:buChar char="•"/>
            </a:pPr>
            <a:r>
              <a:rPr lang="en-US" sz="1800" b="0" dirty="0">
                <a:latin typeface="Calibri" panose="020F0502020204030204" pitchFamily="34" charset="0"/>
              </a:rPr>
              <a:t>User interface design in the automotive domain is relevant across many areas ranging from primary driving control, to assisted functions, to navigation, information services, entertainment and </a:t>
            </a:r>
            <a:r>
              <a:rPr lang="en-US" sz="1800" b="0" dirty="0" smtClean="0">
                <a:latin typeface="Calibri" panose="020F0502020204030204" pitchFamily="34" charset="0"/>
              </a:rPr>
              <a:t>games</a:t>
            </a:r>
          </a:p>
          <a:p>
            <a:pPr algn="just"/>
            <a:endParaRPr lang="en-US" sz="1800" b="0" dirty="0">
              <a:latin typeface="Calibri" panose="020F0502020204030204" pitchFamily="34" charset="0"/>
            </a:endParaRPr>
          </a:p>
          <a:p>
            <a:pPr algn="just"/>
            <a:r>
              <a:rPr lang="en-US" sz="1800" u="sng" dirty="0">
                <a:solidFill>
                  <a:schemeClr val="accent5">
                    <a:lumMod val="75000"/>
                  </a:schemeClr>
                </a:solidFill>
                <a:latin typeface="Calibri" panose="020F0502020204030204" pitchFamily="34" charset="0"/>
              </a:rPr>
              <a:t>http://dl.acm.org/citation.cfm?id=1753846.1753949&amp;coll=DL&amp;dl=ACM&amp;CFID=435390463&amp;CFTOKEN=56849188</a:t>
            </a:r>
            <a:endParaRPr lang="de-AT" sz="1800" u="sng" dirty="0">
              <a:solidFill>
                <a:schemeClr val="accent5">
                  <a:lumMod val="75000"/>
                </a:schemeClr>
              </a:solidFill>
              <a:latin typeface="Calibri" panose="020F0502020204030204" pitchFamily="34" charset="0"/>
            </a:endParaRPr>
          </a:p>
          <a:p>
            <a:pPr marL="457200" indent="-457200" algn="just">
              <a:buFont typeface="Arial" panose="020B0604020202020204" pitchFamily="34" charset="0"/>
              <a:buChar char="•"/>
            </a:pPr>
            <a:endParaRPr lang="de-AT" sz="2100" b="0" dirty="0">
              <a:latin typeface="Calibri" panose="020F0502020204030204" pitchFamily="34" charset="0"/>
            </a:endParaRPr>
          </a:p>
          <a:p>
            <a:endParaRPr lang="de-AT" dirty="0"/>
          </a:p>
        </p:txBody>
      </p:sp>
      <p:sp>
        <p:nvSpPr>
          <p:cNvPr id="8" name="Fußzeilenplatzhalter 7"/>
          <p:cNvSpPr>
            <a:spLocks noGrp="1"/>
          </p:cNvSpPr>
          <p:nvPr>
            <p:ph type="ftr" sz="quarter" idx="11"/>
          </p:nvPr>
        </p:nvSpPr>
        <p:spPr/>
        <p:txBody>
          <a:bodyPr/>
          <a:lstStyle/>
          <a:p>
            <a:r>
              <a:rPr lang="de-AT" dirty="0"/>
              <a:t>HCI ANWENDUNGEN – SS 2014</a:t>
            </a:r>
          </a:p>
          <a:p>
            <a:endParaRPr lang="de-AT" dirty="0"/>
          </a:p>
        </p:txBody>
      </p:sp>
      <p:sp>
        <p:nvSpPr>
          <p:cNvPr id="9" name="Foliennummernplatzhalter 8"/>
          <p:cNvSpPr>
            <a:spLocks noGrp="1"/>
          </p:cNvSpPr>
          <p:nvPr>
            <p:ph type="sldNum" sz="quarter" idx="12"/>
          </p:nvPr>
        </p:nvSpPr>
        <p:spPr/>
        <p:txBody>
          <a:bodyPr/>
          <a:lstStyle/>
          <a:p>
            <a:fld id="{5B110EC2-C783-475A-A70D-8AC6A4BA4909}" type="slidenum">
              <a:rPr lang="de-AT" smtClean="0"/>
              <a:t>11</a:t>
            </a:fld>
            <a:endParaRPr lang="de-AT"/>
          </a:p>
        </p:txBody>
      </p:sp>
    </p:spTree>
    <p:extLst>
      <p:ext uri="{BB962C8B-B14F-4D97-AF65-F5344CB8AC3E}">
        <p14:creationId xmlns:p14="http://schemas.microsoft.com/office/powerpoint/2010/main" val="167459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291264" cy="1371600"/>
          </a:xfrm>
        </p:spPr>
        <p:txBody>
          <a:bodyPr>
            <a:normAutofit/>
          </a:bodyPr>
          <a:lstStyle/>
          <a:p>
            <a:r>
              <a:rPr lang="en-US" sz="2400" dirty="0"/>
              <a:t>Providing accident detection in vehicular networks through OBD-II devices and Android-based smartphones </a:t>
            </a:r>
            <a:endParaRPr lang="de-AT" sz="2400" dirty="0"/>
          </a:p>
        </p:txBody>
      </p:sp>
      <p:sp>
        <p:nvSpPr>
          <p:cNvPr id="3" name="Inhaltsplatzhalter 2"/>
          <p:cNvSpPr>
            <a:spLocks noGrp="1"/>
          </p:cNvSpPr>
          <p:nvPr>
            <p:ph idx="1"/>
          </p:nvPr>
        </p:nvSpPr>
        <p:spPr/>
        <p:txBody>
          <a:bodyPr>
            <a:normAutofit fontScale="77500" lnSpcReduction="20000"/>
          </a:bodyPr>
          <a:lstStyle/>
          <a:p>
            <a:pPr marL="342900" indent="-342900" algn="just">
              <a:buFont typeface="Arial" panose="020B0604020202020204" pitchFamily="34" charset="0"/>
              <a:buChar char="•"/>
            </a:pPr>
            <a:r>
              <a:rPr lang="en-US" sz="2300" b="0" dirty="0" smtClean="0">
                <a:latin typeface="Calibri" panose="020F0502020204030204" pitchFamily="34" charset="0"/>
              </a:rPr>
              <a:t>By </a:t>
            </a:r>
            <a:r>
              <a:rPr lang="en-US" sz="2300" b="0" dirty="0">
                <a:latin typeface="Calibri" panose="020F0502020204030204" pitchFamily="34" charset="0"/>
              </a:rPr>
              <a:t>combining smartphones with existing vehicles through an appropriate interface </a:t>
            </a:r>
            <a:r>
              <a:rPr lang="en-US" sz="2300" b="0" dirty="0" smtClean="0">
                <a:latin typeface="Calibri" panose="020F0502020204030204" pitchFamily="34" charset="0"/>
              </a:rPr>
              <a:t>it is possible to </a:t>
            </a:r>
            <a:r>
              <a:rPr lang="en-US" sz="2300" b="0" dirty="0">
                <a:latin typeface="Calibri" panose="020F0502020204030204" pitchFamily="34" charset="0"/>
              </a:rPr>
              <a:t>move closer to the smart vehicle paradigm, offering the user new functionalities and services when </a:t>
            </a:r>
            <a:r>
              <a:rPr lang="en-US" sz="2300" b="0" dirty="0" smtClean="0">
                <a:latin typeface="Calibri" panose="020F0502020204030204" pitchFamily="34" charset="0"/>
              </a:rPr>
              <a:t>driving</a:t>
            </a:r>
          </a:p>
          <a:p>
            <a:pPr marL="342900" indent="-342900" algn="just">
              <a:buFont typeface="Arial" panose="020B0604020202020204" pitchFamily="34" charset="0"/>
              <a:buChar char="•"/>
            </a:pPr>
            <a:r>
              <a:rPr lang="en-US" sz="2300" b="0" dirty="0" smtClean="0">
                <a:latin typeface="Calibri" panose="020F0502020204030204" pitchFamily="34" charset="0"/>
              </a:rPr>
              <a:t>Proposed is </a:t>
            </a:r>
            <a:r>
              <a:rPr lang="en-US" sz="2300" b="0" dirty="0">
                <a:latin typeface="Calibri" panose="020F0502020204030204" pitchFamily="34" charset="0"/>
              </a:rPr>
              <a:t>an Android- based application that monitors the vehicle through an On Board Diagnostics (OBD-II) </a:t>
            </a:r>
            <a:r>
              <a:rPr lang="en-US" sz="2300" b="0" dirty="0" smtClean="0">
                <a:latin typeface="Calibri" panose="020F0502020204030204" pitchFamily="34" charset="0"/>
              </a:rPr>
              <a:t>interface</a:t>
            </a:r>
          </a:p>
          <a:p>
            <a:pPr marL="342900" indent="-342900" algn="just">
              <a:buFont typeface="Arial" panose="020B0604020202020204" pitchFamily="34" charset="0"/>
              <a:buChar char="•"/>
            </a:pPr>
            <a:r>
              <a:rPr lang="en-US" sz="2300" b="0" dirty="0" smtClean="0">
                <a:latin typeface="Calibri" panose="020F0502020204030204" pitchFamily="34" charset="0"/>
              </a:rPr>
              <a:t>The application </a:t>
            </a:r>
            <a:r>
              <a:rPr lang="en-US" sz="2300" b="0" dirty="0">
                <a:latin typeface="Calibri" panose="020F0502020204030204" pitchFamily="34" charset="0"/>
              </a:rPr>
              <a:t>estimates </a:t>
            </a:r>
            <a:r>
              <a:rPr lang="en-US" sz="2300" b="0" dirty="0" smtClean="0">
                <a:latin typeface="Calibri" panose="020F0502020204030204" pitchFamily="34" charset="0"/>
              </a:rPr>
              <a:t>the G </a:t>
            </a:r>
            <a:r>
              <a:rPr lang="en-US" sz="2300" b="0" dirty="0">
                <a:latin typeface="Calibri" panose="020F0502020204030204" pitchFamily="34" charset="0"/>
              </a:rPr>
              <a:t>force experienced by the passengers in case of a frontal collision, which is used together with airbag triggers to detect </a:t>
            </a:r>
            <a:r>
              <a:rPr lang="en-US" sz="2300" b="0" dirty="0" smtClean="0">
                <a:latin typeface="Calibri" panose="020F0502020204030204" pitchFamily="34" charset="0"/>
              </a:rPr>
              <a:t>accidents</a:t>
            </a:r>
          </a:p>
          <a:p>
            <a:pPr marL="342900" indent="-342900" algn="just">
              <a:buFont typeface="Arial" panose="020B0604020202020204" pitchFamily="34" charset="0"/>
              <a:buChar char="•"/>
            </a:pPr>
            <a:r>
              <a:rPr lang="en-US" sz="2300" b="0" dirty="0" smtClean="0">
                <a:latin typeface="Calibri" panose="020F0502020204030204" pitchFamily="34" charset="0"/>
              </a:rPr>
              <a:t>It reacts </a:t>
            </a:r>
            <a:r>
              <a:rPr lang="en-US" sz="2300" b="0" dirty="0">
                <a:latin typeface="Calibri" panose="020F0502020204030204" pitchFamily="34" charset="0"/>
              </a:rPr>
              <a:t>to positive detection by sending details about the accident through either e-mail or SMS to pre-defined destinations, immediately followed by an automatic phone call to the emergency </a:t>
            </a:r>
            <a:r>
              <a:rPr lang="en-US" sz="2300" b="0" dirty="0" smtClean="0">
                <a:latin typeface="Calibri" panose="020F0502020204030204" pitchFamily="34" charset="0"/>
              </a:rPr>
              <a:t>services</a:t>
            </a:r>
          </a:p>
          <a:p>
            <a:pPr algn="just"/>
            <a:endParaRPr lang="en-US" sz="2300" b="0" dirty="0" smtClean="0">
              <a:latin typeface="Calibri" panose="020F0502020204030204" pitchFamily="34" charset="0"/>
            </a:endParaRPr>
          </a:p>
          <a:p>
            <a:pPr algn="just"/>
            <a:endParaRPr lang="en-US" sz="2300" b="0" dirty="0" smtClean="0">
              <a:latin typeface="Calibri" panose="020F0502020204030204" pitchFamily="34" charset="0"/>
            </a:endParaRPr>
          </a:p>
          <a:p>
            <a:pPr algn="just"/>
            <a:r>
              <a:rPr lang="en-US" sz="2300" u="sng" dirty="0">
                <a:solidFill>
                  <a:schemeClr val="accent5">
                    <a:lumMod val="75000"/>
                  </a:schemeClr>
                </a:solidFill>
                <a:latin typeface="Calibri" panose="020F0502020204030204" pitchFamily="34" charset="0"/>
              </a:rPr>
              <a:t>http://ieeexplore.ieee.org/xpls/abs_all.jsp?arnumber=6115556&amp;tag=1</a:t>
            </a:r>
            <a:endParaRPr lang="de-AT" sz="2300" u="sng" dirty="0">
              <a:solidFill>
                <a:schemeClr val="accent5">
                  <a:lumMod val="75000"/>
                </a:schemeClr>
              </a:solidFill>
              <a:latin typeface="Calibri" panose="020F0502020204030204" pitchFamily="34" charset="0"/>
            </a:endParaRPr>
          </a:p>
          <a:p>
            <a:pPr algn="just"/>
            <a:endParaRPr lang="en-US" sz="2300" b="0" dirty="0" smtClean="0">
              <a:latin typeface="Calibri" panose="020F0502020204030204" pitchFamily="34" charset="0"/>
            </a:endParaRPr>
          </a:p>
          <a:p>
            <a:endParaRPr lang="de-AT"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12</a:t>
            </a:fld>
            <a:endParaRPr lang="de-AT"/>
          </a:p>
        </p:txBody>
      </p:sp>
    </p:spTree>
    <p:extLst>
      <p:ext uri="{BB962C8B-B14F-4D97-AF65-F5344CB8AC3E}">
        <p14:creationId xmlns:p14="http://schemas.microsoft.com/office/powerpoint/2010/main" val="2368879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291264" cy="1371600"/>
          </a:xfrm>
        </p:spPr>
        <p:txBody>
          <a:bodyPr>
            <a:normAutofit/>
          </a:bodyPr>
          <a:lstStyle/>
          <a:p>
            <a:r>
              <a:rPr lang="en-US" sz="2400" dirty="0"/>
              <a:t>In-car game design for children: </a:t>
            </a:r>
            <a:r>
              <a:rPr lang="en-US" sz="2400" dirty="0" smtClean="0"/>
              <a:t/>
            </a:r>
            <a:br>
              <a:rPr lang="en-US" sz="2400" dirty="0" smtClean="0"/>
            </a:br>
            <a:r>
              <a:rPr lang="en-US" sz="2400" dirty="0" smtClean="0"/>
              <a:t>child </a:t>
            </a:r>
            <a:r>
              <a:rPr lang="en-US" sz="2400" dirty="0"/>
              <a:t>vs. parent </a:t>
            </a:r>
            <a:r>
              <a:rPr lang="en-US" sz="2400" dirty="0" smtClean="0"/>
              <a:t>perspective</a:t>
            </a:r>
            <a:endParaRPr lang="de-AT" sz="2400" dirty="0"/>
          </a:p>
        </p:txBody>
      </p:sp>
      <p:sp>
        <p:nvSpPr>
          <p:cNvPr id="3" name="Inhaltsplatzhalter 2"/>
          <p:cNvSpPr>
            <a:spLocks noGrp="1"/>
          </p:cNvSpPr>
          <p:nvPr>
            <p:ph idx="1"/>
          </p:nvPr>
        </p:nvSpPr>
        <p:spPr/>
        <p:txBody>
          <a:bodyPr>
            <a:normAutofit/>
          </a:bodyPr>
          <a:lstStyle/>
          <a:p>
            <a:pPr marL="342900" indent="-342900" algn="just">
              <a:buFont typeface="Arial" panose="020B0604020202020204" pitchFamily="34" charset="0"/>
              <a:buChar char="•"/>
            </a:pPr>
            <a:r>
              <a:rPr lang="en-US" sz="1800" b="0" dirty="0" smtClean="0">
                <a:latin typeface="Calibri" panose="020F0502020204030204" pitchFamily="34" charset="0"/>
              </a:rPr>
              <a:t>Mileys is </a:t>
            </a:r>
            <a:r>
              <a:rPr lang="en-US" sz="1800" b="0" dirty="0">
                <a:latin typeface="Calibri" panose="020F0502020204030204" pitchFamily="34" charset="0"/>
              </a:rPr>
              <a:t>a novel in-car game that integrates location-based information, augmented reality and virtual </a:t>
            </a:r>
            <a:r>
              <a:rPr lang="en-US" sz="1800" b="0" dirty="0" smtClean="0">
                <a:latin typeface="Calibri" panose="020F0502020204030204" pitchFamily="34" charset="0"/>
              </a:rPr>
              <a:t>characters</a:t>
            </a:r>
          </a:p>
          <a:p>
            <a:pPr marL="342900" indent="-342900" algn="just">
              <a:buFont typeface="Arial" panose="020B0604020202020204" pitchFamily="34" charset="0"/>
              <a:buChar char="•"/>
            </a:pPr>
            <a:r>
              <a:rPr lang="en-US" sz="1800" b="0" dirty="0" smtClean="0">
                <a:latin typeface="Calibri" panose="020F0502020204030204" pitchFamily="34" charset="0"/>
              </a:rPr>
              <a:t>It </a:t>
            </a:r>
            <a:r>
              <a:rPr lang="en-US" sz="1800" b="0" dirty="0">
                <a:latin typeface="Calibri" panose="020F0502020204030204" pitchFamily="34" charset="0"/>
              </a:rPr>
              <a:t>is aimed to make car rides more interesting for child passengers, strengthen the bond between family members, encourage safe and ecological </a:t>
            </a:r>
            <a:r>
              <a:rPr lang="en-US" sz="1800" b="0" dirty="0" smtClean="0">
                <a:latin typeface="Calibri" panose="020F0502020204030204" pitchFamily="34" charset="0"/>
              </a:rPr>
              <a:t>driving</a:t>
            </a:r>
          </a:p>
          <a:p>
            <a:pPr marL="342900" indent="-342900" algn="just">
              <a:buFont typeface="Arial" panose="020B0604020202020204" pitchFamily="34" charset="0"/>
              <a:buChar char="•"/>
            </a:pPr>
            <a:r>
              <a:rPr lang="en-US" sz="1800" b="0" dirty="0" smtClean="0">
                <a:latin typeface="Calibri" panose="020F0502020204030204" pitchFamily="34" charset="0"/>
              </a:rPr>
              <a:t>We </a:t>
            </a:r>
            <a:r>
              <a:rPr lang="en-US" sz="1800" b="0" dirty="0">
                <a:latin typeface="Calibri" panose="020F0502020204030204" pitchFamily="34" charset="0"/>
              </a:rPr>
              <a:t>evaluated Mileys with a six-week long field study, which revealed differences between children and parents regarding their desired in-car </a:t>
            </a:r>
            <a:r>
              <a:rPr lang="en-US" sz="1800" b="0" dirty="0" smtClean="0">
                <a:latin typeface="Calibri" panose="020F0502020204030204" pitchFamily="34" charset="0"/>
              </a:rPr>
              <a:t>experience</a:t>
            </a:r>
            <a:endParaRPr lang="en-US" sz="1800" u="sng" dirty="0">
              <a:latin typeface="Calibri" panose="020F0502020204030204" pitchFamily="34" charset="0"/>
            </a:endParaRPr>
          </a:p>
          <a:p>
            <a:pPr marL="342900" indent="-342900" algn="just">
              <a:buFont typeface="Arial" panose="020B0604020202020204" pitchFamily="34" charset="0"/>
              <a:buChar char="•"/>
            </a:pPr>
            <a:endParaRPr lang="en-US" b="0" dirty="0" smtClean="0">
              <a:latin typeface="Calibri" panose="020F0502020204030204" pitchFamily="34" charset="0"/>
            </a:endParaRPr>
          </a:p>
          <a:p>
            <a:pPr algn="just"/>
            <a:endParaRPr lang="en-US" b="0" dirty="0" smtClean="0">
              <a:latin typeface="Calibri" panose="020F0502020204030204" pitchFamily="34" charset="0"/>
            </a:endParaRPr>
          </a:p>
          <a:p>
            <a:r>
              <a:rPr lang="en-US" sz="1800" u="sng" dirty="0">
                <a:solidFill>
                  <a:schemeClr val="accent5">
                    <a:lumMod val="75000"/>
                  </a:schemeClr>
                </a:solidFill>
                <a:latin typeface="Calibri" panose="020F0502020204030204" pitchFamily="34" charset="0"/>
              </a:rPr>
              <a:t>http://dl.acm.org/citation.cfm?id=1753846.1753949&amp;coll=DL&amp;dl=ACM&amp;CFID=435390463&amp;CFTOKEN=56849188</a:t>
            </a:r>
            <a:endParaRPr lang="de-AT" sz="1800" u="sng" dirty="0">
              <a:solidFill>
                <a:schemeClr val="accent5">
                  <a:lumMod val="75000"/>
                </a:schemeClr>
              </a:solidFill>
              <a:latin typeface="Calibri" panose="020F0502020204030204" pitchFamily="34" charset="0"/>
            </a:endParaRPr>
          </a:p>
          <a:p>
            <a:endParaRPr lang="de-AT"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13</a:t>
            </a:fld>
            <a:endParaRPr lang="de-AT"/>
          </a:p>
        </p:txBody>
      </p:sp>
    </p:spTree>
    <p:extLst>
      <p:ext uri="{BB962C8B-B14F-4D97-AF65-F5344CB8AC3E}">
        <p14:creationId xmlns:p14="http://schemas.microsoft.com/office/powerpoint/2010/main" val="23066786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7931224" cy="1371600"/>
          </a:xfrm>
        </p:spPr>
        <p:txBody>
          <a:bodyPr>
            <a:normAutofit/>
          </a:bodyPr>
          <a:lstStyle/>
          <a:p>
            <a:r>
              <a:rPr lang="de-AT" sz="2800" dirty="0"/>
              <a:t>Experience </a:t>
            </a:r>
            <a:r>
              <a:rPr lang="de-AT" sz="2800" dirty="0" smtClean="0"/>
              <a:t>Story</a:t>
            </a:r>
            <a:endParaRPr lang="de-AT" sz="2800" dirty="0"/>
          </a:p>
        </p:txBody>
      </p:sp>
      <p:sp>
        <p:nvSpPr>
          <p:cNvPr id="3" name="Inhaltsplatzhalter 2"/>
          <p:cNvSpPr>
            <a:spLocks noGrp="1"/>
          </p:cNvSpPr>
          <p:nvPr>
            <p:ph idx="1"/>
          </p:nvPr>
        </p:nvSpPr>
        <p:spPr/>
        <p:txBody>
          <a:bodyPr>
            <a:normAutofit fontScale="85000" lnSpcReduction="20000"/>
          </a:bodyPr>
          <a:lstStyle/>
          <a:p>
            <a:pPr algn="just"/>
            <a:r>
              <a:rPr lang="de-AT" b="0" dirty="0" err="1">
                <a:latin typeface="Calibri" panose="020F0502020204030204" pitchFamily="34" charset="0"/>
              </a:rPr>
              <a:t>Dani</a:t>
            </a:r>
            <a:r>
              <a:rPr lang="de-AT" b="0" dirty="0">
                <a:latin typeface="Calibri" panose="020F0502020204030204" pitchFamily="34" charset="0"/>
              </a:rPr>
              <a:t> und Alex sind Arbeitskollegen und haben seit längerem eine Fahrgemeinschaft. Alles funktioniert wunderbar, nur dass sich </a:t>
            </a:r>
            <a:r>
              <a:rPr lang="de-AT" b="0" dirty="0" err="1">
                <a:latin typeface="Calibri" panose="020F0502020204030204" pitchFamily="34" charset="0"/>
              </a:rPr>
              <a:t>Dani</a:t>
            </a:r>
            <a:r>
              <a:rPr lang="de-AT" b="0" dirty="0">
                <a:latin typeface="Calibri" panose="020F0502020204030204" pitchFamily="34" charset="0"/>
              </a:rPr>
              <a:t> immer fürchterlich über </a:t>
            </a:r>
            <a:r>
              <a:rPr lang="de-AT" b="0" dirty="0" err="1">
                <a:latin typeface="Calibri" panose="020F0502020204030204" pitchFamily="34" charset="0"/>
              </a:rPr>
              <a:t>Alex’s</a:t>
            </a:r>
            <a:r>
              <a:rPr lang="de-AT" b="0" dirty="0">
                <a:latin typeface="Calibri" panose="020F0502020204030204" pitchFamily="34" charset="0"/>
              </a:rPr>
              <a:t> Fahrverhalten aufregen muss. Ständig fährt Alex zu hochtourig, da er das Geräusch des aufheulenden Motors so liebt, ohne dabei an die Umwelt zu denken. </a:t>
            </a:r>
          </a:p>
          <a:p>
            <a:pPr algn="just"/>
            <a:r>
              <a:rPr lang="de-AT" b="0" dirty="0">
                <a:latin typeface="Calibri" panose="020F0502020204030204" pitchFamily="34" charset="0"/>
              </a:rPr>
              <a:t>Doch jetzt hat </a:t>
            </a:r>
            <a:r>
              <a:rPr lang="de-AT" b="0" dirty="0" err="1">
                <a:latin typeface="Calibri" panose="020F0502020204030204" pitchFamily="34" charset="0"/>
              </a:rPr>
              <a:t>Dani</a:t>
            </a:r>
            <a:r>
              <a:rPr lang="de-AT" b="0" dirty="0">
                <a:latin typeface="Calibri" panose="020F0502020204030204" pitchFamily="34" charset="0"/>
              </a:rPr>
              <a:t> eine Lösung gefunden, um Alex spielerisch mit einer Wette herauszufordern nicht mehr so hochtourig zu fahren. </a:t>
            </a:r>
            <a:r>
              <a:rPr lang="de-AT" b="0" dirty="0" err="1">
                <a:latin typeface="Calibri" panose="020F0502020204030204" pitchFamily="34" charset="0"/>
              </a:rPr>
              <a:t>Dani</a:t>
            </a:r>
            <a:r>
              <a:rPr lang="de-AT" b="0" dirty="0">
                <a:latin typeface="Calibri" panose="020F0502020204030204" pitchFamily="34" charset="0"/>
              </a:rPr>
              <a:t> öffnet die neue App „Bet4EcoDrive“ und erstellt folgende Wette: „Hi Alex, wetten du schaffst es nicht so zu fahren, dass du die nächsten 100km nicht öfters als 3 Mal über 3500 Touren kommst!“. Diese sendet sie an Alex.</a:t>
            </a:r>
          </a:p>
          <a:p>
            <a:pPr algn="just"/>
            <a:r>
              <a:rPr lang="de-AT" b="0" dirty="0">
                <a:latin typeface="Calibri" panose="020F0502020204030204" pitchFamily="34" charset="0"/>
              </a:rPr>
              <a:t>Alex sitzt gerade beim Frühstück bevor er in die Arbeit fährt, als sein Handy piepst. Erstaunt blickt er auf die Herausforderung von </a:t>
            </a:r>
            <a:r>
              <a:rPr lang="de-AT" b="0" dirty="0" err="1">
                <a:latin typeface="Calibri" panose="020F0502020204030204" pitchFamily="34" charset="0"/>
              </a:rPr>
              <a:t>Dani</a:t>
            </a:r>
            <a:r>
              <a:rPr lang="de-AT" b="0" dirty="0">
                <a:latin typeface="Calibri" panose="020F0502020204030204" pitchFamily="34" charset="0"/>
              </a:rPr>
              <a:t> und obwohl er sich etwas über die Wette ärgert, will er </a:t>
            </a:r>
            <a:r>
              <a:rPr lang="de-AT" b="0" dirty="0" err="1">
                <a:latin typeface="Calibri" panose="020F0502020204030204" pitchFamily="34" charset="0"/>
              </a:rPr>
              <a:t>Dani</a:t>
            </a:r>
            <a:r>
              <a:rPr lang="de-AT" b="0" dirty="0">
                <a:latin typeface="Calibri" panose="020F0502020204030204" pitchFamily="34" charset="0"/>
              </a:rPr>
              <a:t> beweisen, dass er das spielerisch bewältigen kann. Sofort bestätigt er die Wette und erhöht </a:t>
            </a:r>
            <a:r>
              <a:rPr lang="de-AT" b="0" dirty="0" err="1">
                <a:latin typeface="Calibri" panose="020F0502020204030204" pitchFamily="34" charset="0"/>
              </a:rPr>
              <a:t>Dani’s</a:t>
            </a:r>
            <a:r>
              <a:rPr lang="de-AT" b="0" dirty="0">
                <a:latin typeface="Calibri" panose="020F0502020204030204" pitchFamily="34" charset="0"/>
              </a:rPr>
              <a:t> virtuellen Wetteinsatz von 500 </a:t>
            </a:r>
            <a:r>
              <a:rPr lang="de-AT" b="0" dirty="0" err="1">
                <a:latin typeface="Calibri" panose="020F0502020204030204" pitchFamily="34" charset="0"/>
              </a:rPr>
              <a:t>Coins</a:t>
            </a:r>
            <a:r>
              <a:rPr lang="de-AT" b="0" dirty="0">
                <a:latin typeface="Calibri" panose="020F0502020204030204" pitchFamily="34" charset="0"/>
              </a:rPr>
              <a:t> um weitere 200. </a:t>
            </a:r>
          </a:p>
          <a:p>
            <a:pPr algn="just"/>
            <a:r>
              <a:rPr lang="de-AT" b="0" dirty="0">
                <a:latin typeface="Calibri" panose="020F0502020204030204" pitchFamily="34" charset="0"/>
              </a:rPr>
              <a:t>Auf dem Weg zu </a:t>
            </a:r>
            <a:r>
              <a:rPr lang="de-AT" b="0" dirty="0" err="1">
                <a:latin typeface="Calibri" panose="020F0502020204030204" pitchFamily="34" charset="0"/>
              </a:rPr>
              <a:t>Dani</a:t>
            </a:r>
            <a:r>
              <a:rPr lang="de-AT" b="0" dirty="0">
                <a:latin typeface="Calibri" panose="020F0502020204030204" pitchFamily="34" charset="0"/>
              </a:rPr>
              <a:t>, warnt ihn die App bereits zum ersten Mal, dass er das Limit überschritten hat. Alex denkt sich: „Fuck, jetzt muss ich mich wohl echt zusammen reißen!“. Während </a:t>
            </a:r>
            <a:r>
              <a:rPr lang="de-AT" b="0" dirty="0" err="1">
                <a:latin typeface="Calibri" panose="020F0502020204030204" pitchFamily="34" charset="0"/>
              </a:rPr>
              <a:t>Dani</a:t>
            </a:r>
            <a:r>
              <a:rPr lang="de-AT" b="0" dirty="0">
                <a:latin typeface="Calibri" panose="020F0502020204030204" pitchFamily="34" charset="0"/>
              </a:rPr>
              <a:t> zur selben Zeit zum ersten Mal schmunzelt muss als sie auf ihr Smartphone schaut: „Das schafft Alex nie, die Wette gewinne ich!“.</a:t>
            </a:r>
          </a:p>
          <a:p>
            <a:endParaRPr lang="de-AT" dirty="0"/>
          </a:p>
        </p:txBody>
      </p:sp>
      <p:sp>
        <p:nvSpPr>
          <p:cNvPr id="4" name="Fußzeilenplatzhalter 3"/>
          <p:cNvSpPr>
            <a:spLocks noGrp="1"/>
          </p:cNvSpPr>
          <p:nvPr>
            <p:ph type="ftr" sz="quarter" idx="11"/>
          </p:nvPr>
        </p:nvSpPr>
        <p:spPr/>
        <p:txBody>
          <a:bodyPr/>
          <a:lstStyle/>
          <a:p>
            <a:r>
              <a:rPr lang="de-AT" dirty="0" smtClean="0"/>
              <a:t>HCI ANWENDUNGEN – SS 2014</a:t>
            </a:r>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2</a:t>
            </a:fld>
            <a:endParaRPr lang="de-AT"/>
          </a:p>
        </p:txBody>
      </p:sp>
    </p:spTree>
    <p:extLst>
      <p:ext uri="{BB962C8B-B14F-4D97-AF65-F5344CB8AC3E}">
        <p14:creationId xmlns:p14="http://schemas.microsoft.com/office/powerpoint/2010/main" val="361614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7859216" cy="1371600"/>
          </a:xfrm>
        </p:spPr>
        <p:txBody>
          <a:bodyPr>
            <a:normAutofit/>
          </a:bodyPr>
          <a:lstStyle/>
          <a:p>
            <a:r>
              <a:rPr lang="de-AT" sz="3200" dirty="0" smtClean="0"/>
              <a:t>Storyboard</a:t>
            </a:r>
            <a:endParaRPr lang="de-AT" sz="3200"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3</a:t>
            </a:fld>
            <a:endParaRPr lang="de-AT"/>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25" y="1917272"/>
            <a:ext cx="6752043" cy="3960000"/>
          </a:xfrm>
          <a:prstGeom prst="rect">
            <a:avLst/>
          </a:prstGeom>
        </p:spPr>
      </p:pic>
      <p:sp>
        <p:nvSpPr>
          <p:cNvPr id="9" name="Rechteck 8"/>
          <p:cNvSpPr/>
          <p:nvPr/>
        </p:nvSpPr>
        <p:spPr>
          <a:xfrm>
            <a:off x="611560" y="1628800"/>
            <a:ext cx="7632848"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feld 9"/>
          <p:cNvSpPr txBox="1"/>
          <p:nvPr/>
        </p:nvSpPr>
        <p:spPr>
          <a:xfrm>
            <a:off x="755576" y="5692606"/>
            <a:ext cx="312906" cy="369332"/>
          </a:xfrm>
          <a:prstGeom prst="rect">
            <a:avLst/>
          </a:prstGeom>
          <a:noFill/>
        </p:spPr>
        <p:txBody>
          <a:bodyPr wrap="none" rtlCol="0">
            <a:spAutoFit/>
          </a:bodyPr>
          <a:lstStyle/>
          <a:p>
            <a:r>
              <a:rPr lang="de-AT" dirty="0" smtClean="0"/>
              <a:t>1</a:t>
            </a:r>
            <a:endParaRPr lang="de-AT" dirty="0"/>
          </a:p>
        </p:txBody>
      </p:sp>
    </p:spTree>
    <p:extLst>
      <p:ext uri="{BB962C8B-B14F-4D97-AF65-F5344CB8AC3E}">
        <p14:creationId xmlns:p14="http://schemas.microsoft.com/office/powerpoint/2010/main" val="20350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7859216" cy="1371600"/>
          </a:xfrm>
        </p:spPr>
        <p:txBody>
          <a:bodyPr>
            <a:normAutofit/>
          </a:bodyPr>
          <a:lstStyle/>
          <a:p>
            <a:r>
              <a:rPr lang="de-AT" sz="3200" dirty="0" smtClean="0"/>
              <a:t>Storyboard</a:t>
            </a:r>
            <a:endParaRPr lang="de-AT" sz="3200"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4</a:t>
            </a:fld>
            <a:endParaRPr lang="de-AT"/>
          </a:p>
        </p:txBody>
      </p:sp>
      <p:sp>
        <p:nvSpPr>
          <p:cNvPr id="9" name="Rechteck 8"/>
          <p:cNvSpPr/>
          <p:nvPr/>
        </p:nvSpPr>
        <p:spPr>
          <a:xfrm>
            <a:off x="611560" y="1628800"/>
            <a:ext cx="7632848"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feld 9"/>
          <p:cNvSpPr txBox="1"/>
          <p:nvPr/>
        </p:nvSpPr>
        <p:spPr>
          <a:xfrm>
            <a:off x="755576" y="5692606"/>
            <a:ext cx="312906" cy="369332"/>
          </a:xfrm>
          <a:prstGeom prst="rect">
            <a:avLst/>
          </a:prstGeom>
          <a:noFill/>
        </p:spPr>
        <p:txBody>
          <a:bodyPr wrap="none" rtlCol="0">
            <a:spAutoFit/>
          </a:bodyPr>
          <a:lstStyle/>
          <a:p>
            <a:r>
              <a:rPr lang="de-AT" dirty="0"/>
              <a:t>2</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13" y="1917272"/>
            <a:ext cx="6828063" cy="3960000"/>
          </a:xfrm>
          <a:prstGeom prst="rect">
            <a:avLst/>
          </a:prstGeom>
        </p:spPr>
      </p:pic>
    </p:spTree>
    <p:extLst>
      <p:ext uri="{BB962C8B-B14F-4D97-AF65-F5344CB8AC3E}">
        <p14:creationId xmlns:p14="http://schemas.microsoft.com/office/powerpoint/2010/main" val="1764031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7859216" cy="1371600"/>
          </a:xfrm>
        </p:spPr>
        <p:txBody>
          <a:bodyPr>
            <a:normAutofit/>
          </a:bodyPr>
          <a:lstStyle/>
          <a:p>
            <a:r>
              <a:rPr lang="de-AT" sz="3200" dirty="0" smtClean="0"/>
              <a:t>Storyboard</a:t>
            </a:r>
            <a:endParaRPr lang="de-AT" sz="3200"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5</a:t>
            </a:fld>
            <a:endParaRPr lang="de-AT"/>
          </a:p>
        </p:txBody>
      </p:sp>
      <p:sp>
        <p:nvSpPr>
          <p:cNvPr id="9" name="Rechteck 8"/>
          <p:cNvSpPr/>
          <p:nvPr/>
        </p:nvSpPr>
        <p:spPr>
          <a:xfrm>
            <a:off x="611560" y="1628800"/>
            <a:ext cx="7632848" cy="45365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805" y="1917272"/>
            <a:ext cx="7021571" cy="3960000"/>
          </a:xfrm>
          <a:prstGeom prst="rect">
            <a:avLst/>
          </a:prstGeom>
        </p:spPr>
      </p:pic>
      <p:sp>
        <p:nvSpPr>
          <p:cNvPr id="10" name="Textfeld 9"/>
          <p:cNvSpPr txBox="1"/>
          <p:nvPr/>
        </p:nvSpPr>
        <p:spPr>
          <a:xfrm>
            <a:off x="755576" y="5692606"/>
            <a:ext cx="312906" cy="369332"/>
          </a:xfrm>
          <a:prstGeom prst="rect">
            <a:avLst/>
          </a:prstGeom>
          <a:noFill/>
        </p:spPr>
        <p:txBody>
          <a:bodyPr wrap="none" rtlCol="0">
            <a:spAutoFit/>
          </a:bodyPr>
          <a:lstStyle/>
          <a:p>
            <a:r>
              <a:rPr lang="de-AT" dirty="0"/>
              <a:t>3</a:t>
            </a:r>
          </a:p>
        </p:txBody>
      </p:sp>
    </p:spTree>
    <p:extLst>
      <p:ext uri="{BB962C8B-B14F-4D97-AF65-F5344CB8AC3E}">
        <p14:creationId xmlns:p14="http://schemas.microsoft.com/office/powerpoint/2010/main" val="2571543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3200" dirty="0"/>
              <a:t>Interaction </a:t>
            </a:r>
            <a:r>
              <a:rPr lang="de-AT" sz="3200" dirty="0" smtClean="0"/>
              <a:t>Konzept </a:t>
            </a:r>
            <a:endParaRPr lang="de-AT" sz="3200" dirty="0"/>
          </a:p>
        </p:txBody>
      </p:sp>
      <p:sp>
        <p:nvSpPr>
          <p:cNvPr id="3" name="Inhaltsplatzhalter 2"/>
          <p:cNvSpPr>
            <a:spLocks noGrp="1"/>
          </p:cNvSpPr>
          <p:nvPr>
            <p:ph idx="1"/>
          </p:nvPr>
        </p:nvSpPr>
        <p:spPr/>
        <p:txBody>
          <a:bodyPr>
            <a:normAutofit/>
          </a:bodyPr>
          <a:lstStyle/>
          <a:p>
            <a:pPr algn="just"/>
            <a:r>
              <a:rPr lang="de-AT" sz="1800" b="0" dirty="0">
                <a:latin typeface="Calibri" panose="020F0502020204030204" pitchFamily="34" charset="0"/>
              </a:rPr>
              <a:t>Der Herausforderer entscheidet sich für einen Gegner und generiert über die verfügbaren Vorlagen der App „Bet4EcoDrive“ eine passende Wette. </a:t>
            </a:r>
            <a:r>
              <a:rPr lang="de-AT" sz="1800" b="0" dirty="0" err="1" smtClean="0">
                <a:latin typeface="Calibri" panose="020F0502020204030204" pitchFamily="34" charset="0"/>
              </a:rPr>
              <a:t>Weiters</a:t>
            </a:r>
            <a:r>
              <a:rPr lang="de-AT" sz="1800" b="0" dirty="0" smtClean="0">
                <a:latin typeface="Calibri" panose="020F0502020204030204" pitchFamily="34" charset="0"/>
              </a:rPr>
              <a:t> </a:t>
            </a:r>
            <a:r>
              <a:rPr lang="de-AT" sz="1800" b="0" dirty="0">
                <a:latin typeface="Calibri" panose="020F0502020204030204" pitchFamily="34" charset="0"/>
              </a:rPr>
              <a:t>entscheidet sich der Herausforderer an dieser Stelle, über die Höhe des virtuellen Wetteinsatzes und schickt die Wette ab. Der Gegner erhält die Wette und falls dieser annimmt, kann er den Einsatz noch erhöhen. </a:t>
            </a:r>
          </a:p>
          <a:p>
            <a:pPr algn="just"/>
            <a:r>
              <a:rPr lang="de-AT" sz="1800" b="0" dirty="0">
                <a:latin typeface="Calibri" panose="020F0502020204030204" pitchFamily="34" charset="0"/>
              </a:rPr>
              <a:t>Sobald der Gegner in sein Auto einsteigt, verbindet sich die App automatisch mit einer vorinstallierten Schnittstelle im Auto. Somit hat man während der gesamten Wettdauer den Status, ob die Wette eingehalten wird oder nicht. Dieser Status wird allen Beteiligten in </a:t>
            </a:r>
            <a:r>
              <a:rPr lang="de-AT" sz="1800" b="0" dirty="0" smtClean="0">
                <a:latin typeface="Calibri" panose="020F0502020204030204" pitchFamily="34" charset="0"/>
              </a:rPr>
              <a:t>Echtzeit </a:t>
            </a:r>
            <a:r>
              <a:rPr lang="de-AT" sz="1800" b="0" dirty="0">
                <a:latin typeface="Calibri" panose="020F0502020204030204" pitchFamily="34" charset="0"/>
              </a:rPr>
              <a:t>in der App grafisch in Diagrammform angezeigt. </a:t>
            </a:r>
          </a:p>
          <a:p>
            <a:pPr algn="just"/>
            <a:r>
              <a:rPr lang="de-AT" sz="1800" b="0" dirty="0">
                <a:latin typeface="Calibri" panose="020F0502020204030204" pitchFamily="34" charset="0"/>
              </a:rPr>
              <a:t>Ein Dritter kann in die Wette miteinsteigen und für oder gegen die Wette setzen. Der virtuelle Einsatz wird prozentuell zwischen den Gewinnern aufgeteilt. </a:t>
            </a:r>
          </a:p>
          <a:p>
            <a:endParaRPr lang="de-AT"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6</a:t>
            </a:fld>
            <a:endParaRPr lang="de-AT"/>
          </a:p>
        </p:txBody>
      </p:sp>
    </p:spTree>
    <p:extLst>
      <p:ext uri="{BB962C8B-B14F-4D97-AF65-F5344CB8AC3E}">
        <p14:creationId xmlns:p14="http://schemas.microsoft.com/office/powerpoint/2010/main" val="425081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363272" cy="1371600"/>
          </a:xfrm>
        </p:spPr>
        <p:txBody>
          <a:bodyPr>
            <a:normAutofit/>
          </a:bodyPr>
          <a:lstStyle/>
          <a:p>
            <a:r>
              <a:rPr lang="en-US" sz="2400" dirty="0"/>
              <a:t>ECO-DRIVER: USING AUTOMOTIVE SENSOR DATA </a:t>
            </a:r>
            <a:r>
              <a:rPr lang="de-AT" sz="2400" dirty="0"/>
              <a:t/>
            </a:r>
            <a:br>
              <a:rPr lang="de-AT" sz="2400" dirty="0"/>
            </a:br>
            <a:r>
              <a:rPr lang="en-US" sz="2400" dirty="0"/>
              <a:t>TO CONTROL MOBILE DRIVING GAMES </a:t>
            </a:r>
            <a:endParaRPr lang="de-AT" sz="2400" dirty="0"/>
          </a:p>
        </p:txBody>
      </p:sp>
      <p:sp>
        <p:nvSpPr>
          <p:cNvPr id="3" name="Inhaltsplatzhalter 2"/>
          <p:cNvSpPr>
            <a:spLocks noGrp="1"/>
          </p:cNvSpPr>
          <p:nvPr>
            <p:ph idx="1"/>
          </p:nvPr>
        </p:nvSpPr>
        <p:spPr/>
        <p:txBody>
          <a:bodyPr>
            <a:normAutofit/>
          </a:bodyPr>
          <a:lstStyle/>
          <a:p>
            <a:pPr marL="342900" indent="-342900" algn="just">
              <a:buFont typeface="Arial" panose="020B0604020202020204" pitchFamily="34" charset="0"/>
              <a:buChar char="•"/>
            </a:pPr>
            <a:r>
              <a:rPr lang="en-US" sz="1800" b="0" dirty="0" smtClean="0">
                <a:latin typeface="Calibri" panose="020F0502020204030204" pitchFamily="34" charset="0"/>
              </a:rPr>
              <a:t>Introducing </a:t>
            </a:r>
            <a:r>
              <a:rPr lang="en-US" sz="1800" b="0" dirty="0">
                <a:latin typeface="Calibri" panose="020F0502020204030204" pitchFamily="34" charset="0"/>
              </a:rPr>
              <a:t>the idea of using automotive sensor data as an input for games played by the cars’ </a:t>
            </a:r>
            <a:r>
              <a:rPr lang="en-US" sz="1800" b="0" dirty="0" smtClean="0">
                <a:latin typeface="Calibri" panose="020F0502020204030204" pitchFamily="34" charset="0"/>
              </a:rPr>
              <a:t>drivers</a:t>
            </a:r>
          </a:p>
          <a:p>
            <a:pPr marL="342900" indent="-342900" algn="just">
              <a:buFont typeface="Arial" panose="020B0604020202020204" pitchFamily="34" charset="0"/>
              <a:buChar char="•"/>
            </a:pPr>
            <a:r>
              <a:rPr lang="en-US" sz="1800" b="0" dirty="0" smtClean="0">
                <a:latin typeface="Calibri" panose="020F0502020204030204" pitchFamily="34" charset="0"/>
              </a:rPr>
              <a:t>This paper resents </a:t>
            </a:r>
            <a:r>
              <a:rPr lang="en-US" sz="1800" b="0" dirty="0">
                <a:latin typeface="Calibri" panose="020F0502020204030204" pitchFamily="34" charset="0"/>
              </a:rPr>
              <a:t>the results of a short online survey on the subject and </a:t>
            </a:r>
            <a:r>
              <a:rPr lang="en-US" sz="1800" b="0" dirty="0" smtClean="0">
                <a:latin typeface="Calibri" panose="020F0502020204030204" pitchFamily="34" charset="0"/>
              </a:rPr>
              <a:t>demonstrates </a:t>
            </a:r>
            <a:r>
              <a:rPr lang="en-US" sz="1800" b="0" dirty="0">
                <a:latin typeface="Calibri" panose="020F0502020204030204" pitchFamily="34" charset="0"/>
              </a:rPr>
              <a:t>the applicability of the approach </a:t>
            </a:r>
            <a:r>
              <a:rPr lang="en-US" sz="1800" b="0" dirty="0" smtClean="0">
                <a:latin typeface="Calibri" panose="020F0502020204030204" pitchFamily="34" charset="0"/>
              </a:rPr>
              <a:t>with </a:t>
            </a:r>
            <a:r>
              <a:rPr lang="en-US" sz="1800" b="0" dirty="0">
                <a:latin typeface="Calibri" panose="020F0502020204030204" pitchFamily="34" charset="0"/>
              </a:rPr>
              <a:t>a mobile game prototype called “</a:t>
            </a:r>
            <a:r>
              <a:rPr lang="en-US" sz="1800" b="0" dirty="0" smtClean="0">
                <a:latin typeface="Calibri" panose="020F0502020204030204" pitchFamily="34" charset="0"/>
              </a:rPr>
              <a:t>Eco-Driver”</a:t>
            </a:r>
          </a:p>
          <a:p>
            <a:pPr marL="342900" indent="-342900" algn="just">
              <a:buFont typeface="Arial" panose="020B0604020202020204" pitchFamily="34" charset="0"/>
              <a:buChar char="•"/>
            </a:pPr>
            <a:r>
              <a:rPr lang="en-US" sz="1800" b="0" dirty="0">
                <a:latin typeface="Calibri" panose="020F0502020204030204" pitchFamily="34" charset="0"/>
              </a:rPr>
              <a:t>T</a:t>
            </a:r>
            <a:r>
              <a:rPr lang="en-US" sz="1800" b="0" dirty="0" smtClean="0">
                <a:latin typeface="Calibri" panose="020F0502020204030204" pitchFamily="34" charset="0"/>
              </a:rPr>
              <a:t>his game </a:t>
            </a:r>
            <a:r>
              <a:rPr lang="en-US" sz="1800" b="0" dirty="0">
                <a:latin typeface="Calibri" panose="020F0502020204030204" pitchFamily="34" charset="0"/>
              </a:rPr>
              <a:t>is not only a simulation, but augments the </a:t>
            </a:r>
            <a:r>
              <a:rPr lang="en-US" sz="1800" b="0" dirty="0" smtClean="0">
                <a:latin typeface="Calibri" panose="020F0502020204030204" pitchFamily="34" charset="0"/>
              </a:rPr>
              <a:t>driving </a:t>
            </a:r>
            <a:r>
              <a:rPr lang="en-US" sz="1800" b="0" dirty="0">
                <a:latin typeface="Calibri" panose="020F0502020204030204" pitchFamily="34" charset="0"/>
              </a:rPr>
              <a:t>reality by effectively reducing the fuel consumption on certain </a:t>
            </a:r>
            <a:r>
              <a:rPr lang="en-US" sz="1800" b="0" dirty="0" smtClean="0">
                <a:latin typeface="Calibri" panose="020F0502020204030204" pitchFamily="34" charset="0"/>
              </a:rPr>
              <a:t>routes and </a:t>
            </a:r>
            <a:r>
              <a:rPr lang="en-US" sz="1800" b="0" dirty="0">
                <a:latin typeface="Calibri" panose="020F0502020204030204" pitchFamily="34" charset="0"/>
              </a:rPr>
              <a:t>it gives strong feedback to the </a:t>
            </a:r>
            <a:r>
              <a:rPr lang="en-US" sz="1800" b="0" dirty="0" smtClean="0">
                <a:latin typeface="Calibri" panose="020F0502020204030204" pitchFamily="34" charset="0"/>
              </a:rPr>
              <a:t>driver</a:t>
            </a:r>
          </a:p>
          <a:p>
            <a:pPr marL="342900" indent="-342900" algn="just">
              <a:buFont typeface="Arial" panose="020B0604020202020204" pitchFamily="34" charset="0"/>
              <a:buChar char="•"/>
            </a:pPr>
            <a:endParaRPr lang="de-AT" sz="2300" b="0" dirty="0" smtClean="0">
              <a:latin typeface="Calibri" panose="020F0502020204030204" pitchFamily="34" charset="0"/>
            </a:endParaRPr>
          </a:p>
          <a:p>
            <a:pPr algn="just"/>
            <a:endParaRPr lang="de-AT" sz="2300" b="0" dirty="0">
              <a:latin typeface="Calibri" panose="020F0502020204030204" pitchFamily="34" charset="0"/>
            </a:endParaRPr>
          </a:p>
          <a:p>
            <a:pPr algn="just"/>
            <a:r>
              <a:rPr lang="en-US" sz="1800" u="sng" dirty="0">
                <a:solidFill>
                  <a:schemeClr val="accent5">
                    <a:lumMod val="75000"/>
                  </a:schemeClr>
                </a:solidFill>
                <a:latin typeface="Calibri" panose="020F0502020204030204" pitchFamily="34" charset="0"/>
              </a:rPr>
              <a:t>http://sam.iai.uni-bonn.de/people/PascalBihler/paper/EcoDriver-IADIS-GET2010.pdf</a:t>
            </a:r>
            <a:endParaRPr lang="de-AT" sz="1800" u="sng" dirty="0">
              <a:solidFill>
                <a:schemeClr val="accent5">
                  <a:lumMod val="75000"/>
                </a:schemeClr>
              </a:solidFill>
              <a:latin typeface="Calibri" panose="020F0502020204030204" pitchFamily="34" charset="0"/>
            </a:endParaRPr>
          </a:p>
          <a:p>
            <a:pPr algn="just"/>
            <a:endParaRPr lang="de-AT" sz="2300" b="0" dirty="0">
              <a:latin typeface="Calibri" panose="020F0502020204030204" pitchFamily="34" charset="0"/>
            </a:endParaRPr>
          </a:p>
          <a:p>
            <a:endParaRPr lang="de-AT" dirty="0"/>
          </a:p>
        </p:txBody>
      </p:sp>
      <p:sp>
        <p:nvSpPr>
          <p:cNvPr id="4" name="Fußzeilenplatzhalter 3"/>
          <p:cNvSpPr>
            <a:spLocks noGrp="1"/>
          </p:cNvSpPr>
          <p:nvPr>
            <p:ph type="ftr" sz="quarter" idx="11"/>
          </p:nvPr>
        </p:nvSpPr>
        <p:spPr/>
        <p:txBody>
          <a:bodyPr/>
          <a:lstStyle/>
          <a:p>
            <a:r>
              <a:rPr lang="de-AT" dirty="0"/>
              <a:t>HCI ANWENDUNGEN – SS 2014</a:t>
            </a:r>
          </a:p>
        </p:txBody>
      </p:sp>
      <p:sp>
        <p:nvSpPr>
          <p:cNvPr id="5" name="Foliennummernplatzhalter 4"/>
          <p:cNvSpPr>
            <a:spLocks noGrp="1"/>
          </p:cNvSpPr>
          <p:nvPr>
            <p:ph type="sldNum" sz="quarter" idx="12"/>
          </p:nvPr>
        </p:nvSpPr>
        <p:spPr/>
        <p:txBody>
          <a:bodyPr/>
          <a:lstStyle/>
          <a:p>
            <a:fld id="{5B110EC2-C783-475A-A70D-8AC6A4BA4909}" type="slidenum">
              <a:rPr lang="de-AT" smtClean="0"/>
              <a:t>7</a:t>
            </a:fld>
            <a:endParaRPr lang="de-AT"/>
          </a:p>
        </p:txBody>
      </p:sp>
    </p:spTree>
    <p:extLst>
      <p:ext uri="{BB962C8B-B14F-4D97-AF65-F5344CB8AC3E}">
        <p14:creationId xmlns:p14="http://schemas.microsoft.com/office/powerpoint/2010/main" val="462742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075240" cy="1371600"/>
          </a:xfrm>
        </p:spPr>
        <p:txBody>
          <a:bodyPr>
            <a:normAutofit/>
          </a:bodyPr>
          <a:lstStyle/>
          <a:p>
            <a:r>
              <a:rPr lang="en-US" sz="2400" dirty="0" smtClean="0"/>
              <a:t/>
            </a:r>
            <a:br>
              <a:rPr lang="en-US" sz="2400" dirty="0" smtClean="0"/>
            </a:br>
            <a:r>
              <a:rPr lang="en-US" sz="2400" dirty="0" err="1" smtClean="0"/>
              <a:t>EcoChallenge</a:t>
            </a:r>
            <a:r>
              <a:rPr lang="en-US" sz="2400" dirty="0"/>
              <a:t>: a race for </a:t>
            </a:r>
            <a:r>
              <a:rPr lang="en-US" sz="2400" dirty="0" smtClean="0"/>
              <a:t>efficiency</a:t>
            </a:r>
            <a:endParaRPr lang="de-AT" sz="2400" dirty="0"/>
          </a:p>
        </p:txBody>
      </p:sp>
      <p:sp>
        <p:nvSpPr>
          <p:cNvPr id="3" name="Inhaltsplatzhalter 2"/>
          <p:cNvSpPr>
            <a:spLocks noGrp="1"/>
          </p:cNvSpPr>
          <p:nvPr>
            <p:ph idx="1"/>
          </p:nvPr>
        </p:nvSpPr>
        <p:spPr/>
        <p:txBody>
          <a:bodyPr>
            <a:normAutofit/>
          </a:bodyPr>
          <a:lstStyle/>
          <a:p>
            <a:pPr marL="285750" indent="-285750" algn="just">
              <a:buFont typeface="Arial" panose="020B0604020202020204" pitchFamily="34" charset="0"/>
              <a:buChar char="•"/>
            </a:pPr>
            <a:r>
              <a:rPr lang="en-US" sz="1800" b="0" dirty="0" err="1">
                <a:latin typeface="Calibri" panose="020F0502020204030204" pitchFamily="34" charset="0"/>
              </a:rPr>
              <a:t>EcoChallenge</a:t>
            </a:r>
            <a:r>
              <a:rPr lang="en-US" sz="1800" b="0" dirty="0">
                <a:latin typeface="Calibri" panose="020F0502020204030204" pitchFamily="34" charset="0"/>
              </a:rPr>
              <a:t> is a community- and location-based in-car persuasive game</a:t>
            </a:r>
          </a:p>
          <a:p>
            <a:pPr marL="285750" indent="-285750" algn="just">
              <a:buFont typeface="Arial" panose="020B0604020202020204" pitchFamily="34" charset="0"/>
              <a:buChar char="•"/>
            </a:pPr>
            <a:r>
              <a:rPr lang="en-US" sz="1800" b="0" dirty="0">
                <a:latin typeface="Calibri" panose="020F0502020204030204" pitchFamily="34" charset="0"/>
              </a:rPr>
              <a:t>Goal is to motivate and support a behavioral change towards a fuel-saving driving style</a:t>
            </a:r>
            <a:endParaRPr lang="en-US" sz="1800" b="0" dirty="0">
              <a:latin typeface="Calibri" panose="020F0502020204030204" pitchFamily="34" charset="0"/>
              <a:hlinkClick r:id="rId2"/>
            </a:endParaRPr>
          </a:p>
          <a:p>
            <a:pPr marL="285750" indent="-285750" algn="just">
              <a:buFont typeface="Arial" panose="020B0604020202020204" pitchFamily="34" charset="0"/>
              <a:buChar char="•"/>
            </a:pPr>
            <a:r>
              <a:rPr lang="en-US" sz="1800" b="0" dirty="0">
                <a:latin typeface="Calibri" panose="020F0502020204030204" pitchFamily="34" charset="0"/>
              </a:rPr>
              <a:t>Implemented and integrated in an experimental vehicle and evaluated it in a field </a:t>
            </a:r>
            <a:r>
              <a:rPr lang="en-US" sz="1800" b="0" dirty="0" smtClean="0">
                <a:latin typeface="Calibri" panose="020F0502020204030204" pitchFamily="34" charset="0"/>
              </a:rPr>
              <a:t>study</a:t>
            </a:r>
          </a:p>
          <a:p>
            <a:pPr marL="285750" indent="-285750">
              <a:buFont typeface="Arial" panose="020B0604020202020204" pitchFamily="34" charset="0"/>
              <a:buChar char="•"/>
            </a:pPr>
            <a:endParaRPr lang="en-US" sz="1800" b="0" dirty="0">
              <a:latin typeface="Calibri" panose="020F0502020204030204" pitchFamily="34" charset="0"/>
              <a:hlinkClick r:id="rId2"/>
            </a:endParaRPr>
          </a:p>
          <a:p>
            <a:pPr marL="285750" indent="-285750">
              <a:buFont typeface="Arial" panose="020B0604020202020204" pitchFamily="34" charset="0"/>
              <a:buChar char="•"/>
            </a:pPr>
            <a:endParaRPr lang="en-US" sz="1800" b="0" dirty="0" smtClean="0">
              <a:latin typeface="Calibri" panose="020F0502020204030204" pitchFamily="34" charset="0"/>
              <a:hlinkClick r:id="rId2"/>
            </a:endParaRPr>
          </a:p>
          <a:p>
            <a:pPr marL="285750" indent="-285750">
              <a:buFont typeface="Arial" panose="020B0604020202020204" pitchFamily="34" charset="0"/>
              <a:buChar char="•"/>
            </a:pPr>
            <a:endParaRPr lang="en-US" sz="1800" b="0" dirty="0">
              <a:latin typeface="Calibri" panose="020F0502020204030204" pitchFamily="34" charset="0"/>
              <a:hlinkClick r:id="rId2"/>
            </a:endParaRPr>
          </a:p>
          <a:p>
            <a:endParaRPr lang="en-US" sz="1800" b="0" dirty="0">
              <a:latin typeface="Calibri" panose="020F0502020204030204" pitchFamily="34" charset="0"/>
              <a:hlinkClick r:id="rId2"/>
            </a:endParaRPr>
          </a:p>
          <a:p>
            <a:pPr algn="just"/>
            <a:r>
              <a:rPr lang="en-US" sz="1800" u="sng" dirty="0">
                <a:solidFill>
                  <a:schemeClr val="accent5">
                    <a:lumMod val="75000"/>
                  </a:schemeClr>
                </a:solidFill>
                <a:latin typeface="Calibri" panose="020F0502020204030204" pitchFamily="34" charset="0"/>
              </a:rPr>
              <a:t>http://dl.acm.org/citation.cfm?id=2037373.2037389&amp;coll=DL&amp;dl=ACM&amp;CFID=435390463&amp;CFTOKEN=56849188</a:t>
            </a:r>
            <a:endParaRPr lang="de-AT" sz="1800" u="sng" dirty="0">
              <a:solidFill>
                <a:schemeClr val="accent5">
                  <a:lumMod val="75000"/>
                </a:schemeClr>
              </a:solidFill>
              <a:latin typeface="Calibri" panose="020F0502020204030204" pitchFamily="34" charset="0"/>
            </a:endParaRPr>
          </a:p>
          <a:p>
            <a:endParaRPr lang="de-AT"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5" name="Foliennummernplatzhalter 4"/>
          <p:cNvSpPr>
            <a:spLocks noGrp="1"/>
          </p:cNvSpPr>
          <p:nvPr>
            <p:ph type="sldNum" sz="quarter" idx="12"/>
          </p:nvPr>
        </p:nvSpPr>
        <p:spPr/>
        <p:txBody>
          <a:bodyPr/>
          <a:lstStyle/>
          <a:p>
            <a:fld id="{5B110EC2-C783-475A-A70D-8AC6A4BA4909}" type="slidenum">
              <a:rPr lang="de-AT" smtClean="0"/>
              <a:t>8</a:t>
            </a:fld>
            <a:endParaRPr lang="de-AT"/>
          </a:p>
        </p:txBody>
      </p:sp>
    </p:spTree>
    <p:extLst>
      <p:ext uri="{BB962C8B-B14F-4D97-AF65-F5344CB8AC3E}">
        <p14:creationId xmlns:p14="http://schemas.microsoft.com/office/powerpoint/2010/main" val="4260419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52718"/>
            <a:ext cx="8435280" cy="1371600"/>
          </a:xfrm>
        </p:spPr>
        <p:txBody>
          <a:bodyPr>
            <a:normAutofit/>
          </a:bodyPr>
          <a:lstStyle/>
          <a:p>
            <a:r>
              <a:rPr lang="en-US" sz="2400" dirty="0"/>
              <a:t>The car data toolkit: smartphone supported automotive HCI </a:t>
            </a:r>
            <a:r>
              <a:rPr lang="en-US" sz="2400" dirty="0" smtClean="0"/>
              <a:t>research</a:t>
            </a:r>
            <a:endParaRPr lang="de-AT" sz="2400" dirty="0"/>
          </a:p>
        </p:txBody>
      </p:sp>
      <p:sp>
        <p:nvSpPr>
          <p:cNvPr id="4" name="Fußzeilenplatzhalter 3"/>
          <p:cNvSpPr>
            <a:spLocks noGrp="1"/>
          </p:cNvSpPr>
          <p:nvPr>
            <p:ph type="ftr" sz="quarter" idx="11"/>
          </p:nvPr>
        </p:nvSpPr>
        <p:spPr/>
        <p:txBody>
          <a:bodyPr/>
          <a:lstStyle/>
          <a:p>
            <a:r>
              <a:rPr lang="de-AT" dirty="0"/>
              <a:t>HCI ANWENDUNGEN – SS 2014</a:t>
            </a:r>
          </a:p>
          <a:p>
            <a:endParaRPr lang="de-AT" dirty="0"/>
          </a:p>
        </p:txBody>
      </p:sp>
      <p:sp>
        <p:nvSpPr>
          <p:cNvPr id="3" name="Inhaltsplatzhalter 2"/>
          <p:cNvSpPr>
            <a:spLocks noGrp="1"/>
          </p:cNvSpPr>
          <p:nvPr>
            <p:ph idx="1"/>
          </p:nvPr>
        </p:nvSpPr>
        <p:spPr/>
        <p:txBody>
          <a:bodyPr>
            <a:normAutofit lnSpcReduction="10000"/>
          </a:bodyPr>
          <a:lstStyle/>
          <a:p>
            <a:pPr marL="342900" indent="-342900" algn="just">
              <a:buFont typeface="Arial" panose="020B0604020202020204" pitchFamily="34" charset="0"/>
              <a:buChar char="•"/>
            </a:pPr>
            <a:r>
              <a:rPr lang="en-US" sz="1800" b="0" dirty="0" err="1" smtClean="0">
                <a:latin typeface="Calibri" panose="020F0502020204030204" pitchFamily="34" charset="0"/>
              </a:rPr>
              <a:t>CarDaT</a:t>
            </a:r>
            <a:r>
              <a:rPr lang="en-US" sz="1800" b="0" dirty="0" smtClean="0">
                <a:latin typeface="Calibri" panose="020F0502020204030204" pitchFamily="34" charset="0"/>
              </a:rPr>
              <a:t> uses </a:t>
            </a:r>
            <a:r>
              <a:rPr lang="en-US" sz="1800" b="0" dirty="0">
                <a:latin typeface="Calibri" panose="020F0502020204030204" pitchFamily="34" charset="0"/>
              </a:rPr>
              <a:t>Android smartphones to provide multidimensional sensor data in a minimal invasive </a:t>
            </a:r>
            <a:r>
              <a:rPr lang="en-US" sz="1800" b="0" dirty="0" smtClean="0">
                <a:latin typeface="Calibri" panose="020F0502020204030204" pitchFamily="34" charset="0"/>
              </a:rPr>
              <a:t>way</a:t>
            </a:r>
          </a:p>
          <a:p>
            <a:pPr marL="342900" indent="-342900" algn="just">
              <a:buFont typeface="Arial" panose="020B0604020202020204" pitchFamily="34" charset="0"/>
              <a:buChar char="•"/>
            </a:pPr>
            <a:r>
              <a:rPr lang="en-US" sz="1800" b="0" dirty="0">
                <a:latin typeface="Calibri" panose="020F0502020204030204" pitchFamily="34" charset="0"/>
              </a:rPr>
              <a:t>C</a:t>
            </a:r>
            <a:r>
              <a:rPr lang="en-US" sz="1800" b="0" dirty="0" smtClean="0">
                <a:latin typeface="Calibri" panose="020F0502020204030204" pitchFamily="34" charset="0"/>
              </a:rPr>
              <a:t>ombines smartphone sensor </a:t>
            </a:r>
            <a:r>
              <a:rPr lang="en-US" sz="1800" b="0" dirty="0">
                <a:latin typeface="Calibri" panose="020F0502020204030204" pitchFamily="34" charset="0"/>
              </a:rPr>
              <a:t>data with data sources like OBD-II as well as other easily available remote data (e.g., weather</a:t>
            </a:r>
            <a:r>
              <a:rPr lang="en-US" sz="1800" b="0" dirty="0" smtClean="0">
                <a:latin typeface="Calibri" panose="020F0502020204030204" pitchFamily="34" charset="0"/>
              </a:rPr>
              <a:t>)</a:t>
            </a:r>
          </a:p>
          <a:p>
            <a:pPr marL="342900" indent="-342900" algn="just">
              <a:buFont typeface="Arial" panose="020B0604020202020204" pitchFamily="34" charset="0"/>
              <a:buChar char="•"/>
            </a:pPr>
            <a:r>
              <a:rPr lang="en-US" sz="1800" b="0" dirty="0" err="1">
                <a:latin typeface="Calibri" panose="020F0502020204030204" pitchFamily="34" charset="0"/>
              </a:rPr>
              <a:t>CarDaT</a:t>
            </a:r>
            <a:r>
              <a:rPr lang="en-US" sz="1800" b="0" dirty="0">
                <a:latin typeface="Calibri" panose="020F0502020204030204" pitchFamily="34" charset="0"/>
              </a:rPr>
              <a:t> offers a low-cost, manufacturer independent and scalable in-car agile prototyping and research </a:t>
            </a:r>
            <a:r>
              <a:rPr lang="en-US" sz="1800" b="0" dirty="0" smtClean="0">
                <a:latin typeface="Calibri" panose="020F0502020204030204" pitchFamily="34" charset="0"/>
              </a:rPr>
              <a:t>environment</a:t>
            </a:r>
          </a:p>
          <a:p>
            <a:pPr marL="342900" indent="-342900" algn="just">
              <a:buFont typeface="Arial" panose="020B0604020202020204" pitchFamily="34" charset="0"/>
              <a:buChar char="•"/>
            </a:pPr>
            <a:r>
              <a:rPr lang="en-US" sz="1800" b="0" dirty="0">
                <a:latin typeface="Calibri" panose="020F0502020204030204" pitchFamily="34" charset="0"/>
              </a:rPr>
              <a:t>P</a:t>
            </a:r>
            <a:r>
              <a:rPr lang="en-US" sz="1800" b="0" dirty="0" smtClean="0">
                <a:latin typeface="Calibri" panose="020F0502020204030204" pitchFamily="34" charset="0"/>
              </a:rPr>
              <a:t>otentials </a:t>
            </a:r>
            <a:r>
              <a:rPr lang="en-US" sz="1800" b="0" dirty="0">
                <a:latin typeface="Calibri" panose="020F0502020204030204" pitchFamily="34" charset="0"/>
              </a:rPr>
              <a:t>of </a:t>
            </a:r>
            <a:r>
              <a:rPr lang="en-US" sz="1800" b="0" dirty="0" err="1">
                <a:latin typeface="Calibri" panose="020F0502020204030204" pitchFamily="34" charset="0"/>
              </a:rPr>
              <a:t>CarDaT</a:t>
            </a:r>
            <a:r>
              <a:rPr lang="en-US" sz="1800" b="0" dirty="0">
                <a:latin typeface="Calibri" panose="020F0502020204030204" pitchFamily="34" charset="0"/>
              </a:rPr>
              <a:t> </a:t>
            </a:r>
            <a:r>
              <a:rPr lang="en-US" sz="1800" b="0" dirty="0" smtClean="0">
                <a:latin typeface="Calibri" panose="020F0502020204030204" pitchFamily="34" charset="0"/>
              </a:rPr>
              <a:t>are described using </a:t>
            </a:r>
            <a:r>
              <a:rPr lang="en-US" sz="1800" b="0" dirty="0">
                <a:latin typeface="Calibri" panose="020F0502020204030204" pitchFamily="34" charset="0"/>
              </a:rPr>
              <a:t>three applications that </a:t>
            </a:r>
            <a:r>
              <a:rPr lang="en-US" sz="1800" b="0" dirty="0" smtClean="0">
                <a:latin typeface="Calibri" panose="020F0502020204030204" pitchFamily="34" charset="0"/>
              </a:rPr>
              <a:t>are developed </a:t>
            </a:r>
            <a:r>
              <a:rPr lang="en-US" sz="1800" b="0" dirty="0">
                <a:latin typeface="Calibri" panose="020F0502020204030204" pitchFamily="34" charset="0"/>
              </a:rPr>
              <a:t>with the toolkit, namely rear seat games, an experience sampling study, as well as an experiment using car data in a driver distraction study to inform </a:t>
            </a:r>
            <a:r>
              <a:rPr lang="en-US" sz="1800" b="0" dirty="0" smtClean="0">
                <a:latin typeface="Calibri" panose="020F0502020204030204" pitchFamily="34" charset="0"/>
              </a:rPr>
              <a:t>design</a:t>
            </a:r>
          </a:p>
          <a:p>
            <a:endParaRPr lang="en-US" sz="1800" dirty="0" smtClean="0"/>
          </a:p>
          <a:p>
            <a:r>
              <a:rPr lang="en-US" sz="1800" u="sng" dirty="0">
                <a:solidFill>
                  <a:schemeClr val="accent5">
                    <a:lumMod val="75000"/>
                  </a:schemeClr>
                </a:solidFill>
                <a:latin typeface="Calibri" panose="020F0502020204030204" pitchFamily="34" charset="0"/>
              </a:rPr>
              <a:t>http://dl.acm.org/citation.cfm?id=2516540.2516550&amp;coll=DL&amp;dl=ACM&amp;CFID=435390463&amp;CFTOKEN=56849188</a:t>
            </a:r>
            <a:endParaRPr lang="de-AT" sz="1800" u="sng" dirty="0">
              <a:solidFill>
                <a:schemeClr val="accent5">
                  <a:lumMod val="75000"/>
                </a:schemeClr>
              </a:solidFill>
              <a:latin typeface="Calibri" panose="020F0502020204030204" pitchFamily="34" charset="0"/>
            </a:endParaRPr>
          </a:p>
          <a:p>
            <a:pPr algn="just"/>
            <a:endParaRPr lang="de-AT" sz="2100" b="0" dirty="0">
              <a:latin typeface="Calibri" panose="020F0502020204030204" pitchFamily="34" charset="0"/>
            </a:endParaRPr>
          </a:p>
        </p:txBody>
      </p:sp>
      <p:sp>
        <p:nvSpPr>
          <p:cNvPr id="5" name="Foliennummernplatzhalter 4"/>
          <p:cNvSpPr>
            <a:spLocks noGrp="1"/>
          </p:cNvSpPr>
          <p:nvPr>
            <p:ph type="sldNum" sz="quarter" idx="12"/>
          </p:nvPr>
        </p:nvSpPr>
        <p:spPr/>
        <p:txBody>
          <a:bodyPr/>
          <a:lstStyle/>
          <a:p>
            <a:fld id="{5B110EC2-C783-475A-A70D-8AC6A4BA4909}" type="slidenum">
              <a:rPr lang="de-AT" smtClean="0"/>
              <a:t>9</a:t>
            </a:fld>
            <a:endParaRPr lang="de-AT"/>
          </a:p>
        </p:txBody>
      </p:sp>
    </p:spTree>
    <p:extLst>
      <p:ext uri="{BB962C8B-B14F-4D97-AF65-F5344CB8AC3E}">
        <p14:creationId xmlns:p14="http://schemas.microsoft.com/office/powerpoint/2010/main" val="37121637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z">
  <a:themeElements>
    <a:clrScheme name="Hyperion">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z">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1143</Words>
  <Application>Microsoft Office PowerPoint</Application>
  <PresentationFormat>Bildschirmpräsentation (4:3)</PresentationFormat>
  <Paragraphs>95</Paragraphs>
  <Slides>13</Slides>
  <Notes>0</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Essenz</vt:lpstr>
      <vt:lpstr>HCI anwendungen</vt:lpstr>
      <vt:lpstr>Experience Story</vt:lpstr>
      <vt:lpstr>Storyboard</vt:lpstr>
      <vt:lpstr>Storyboard</vt:lpstr>
      <vt:lpstr>Storyboard</vt:lpstr>
      <vt:lpstr>Interaction Konzept </vt:lpstr>
      <vt:lpstr>ECO-DRIVER: USING AUTOMOTIVE SENSOR DATA  TO CONTROL MOBILE DRIVING GAMES </vt:lpstr>
      <vt:lpstr> EcoChallenge: a race for efficiency</vt:lpstr>
      <vt:lpstr>The car data toolkit: smartphone supported automotive HCI research</vt:lpstr>
      <vt:lpstr>Gameful design in the automotive domain: review, outlook and challenges</vt:lpstr>
      <vt:lpstr>Automotive user interfaces:  human computer interaction in the car</vt:lpstr>
      <vt:lpstr>Providing accident detection in vehicular networks through OBD-II devices and Android-based smartphones </vt:lpstr>
      <vt:lpstr>In-car game design for children:  child vs. parent perspective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gio1980</dc:creator>
  <cp:lastModifiedBy>gio1980</cp:lastModifiedBy>
  <cp:revision>25</cp:revision>
  <dcterms:created xsi:type="dcterms:W3CDTF">2014-04-09T17:16:33Z</dcterms:created>
  <dcterms:modified xsi:type="dcterms:W3CDTF">2014-04-09T18:47:55Z</dcterms:modified>
</cp:coreProperties>
</file>