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61" r:id="rId4"/>
    <p:sldId id="268" r:id="rId5"/>
    <p:sldId id="269" r:id="rId6"/>
    <p:sldId id="270" r:id="rId7"/>
    <p:sldId id="271" r:id="rId8"/>
    <p:sldId id="259" r:id="rId9"/>
    <p:sldId id="260" r:id="rId10"/>
    <p:sldId id="273" r:id="rId11"/>
    <p:sldId id="262" r:id="rId12"/>
    <p:sldId id="263" r:id="rId13"/>
    <p:sldId id="275" r:id="rId14"/>
    <p:sldId id="264" r:id="rId15"/>
    <p:sldId id="265" r:id="rId16"/>
    <p:sldId id="274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17F5-7351-4D32-AB41-036779084BEF}" type="datetimeFigureOut">
              <a:rPr lang="de-AT" smtClean="0"/>
              <a:t>02.04.2014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86E9-968E-413D-89A4-6BE461696101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17F5-7351-4D32-AB41-036779084BEF}" type="datetimeFigureOut">
              <a:rPr lang="de-AT" smtClean="0"/>
              <a:t>02.04.2014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86E9-968E-413D-89A4-6BE461696101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17F5-7351-4D32-AB41-036779084BEF}" type="datetimeFigureOut">
              <a:rPr lang="de-AT" smtClean="0"/>
              <a:t>02.04.2014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86E9-968E-413D-89A4-6BE461696101}" type="slidenum">
              <a:rPr lang="de-AT" smtClean="0"/>
              <a:t>‹Nr.›</a:t>
            </a:fld>
            <a:endParaRPr lang="de-AT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17F5-7351-4D32-AB41-036779084BEF}" type="datetimeFigureOut">
              <a:rPr lang="de-AT" smtClean="0"/>
              <a:t>02.04.2014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86E9-968E-413D-89A4-6BE461696101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17F5-7351-4D32-AB41-036779084BEF}" type="datetimeFigureOut">
              <a:rPr lang="de-AT" smtClean="0"/>
              <a:t>02.04.2014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86E9-968E-413D-89A4-6BE461696101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17F5-7351-4D32-AB41-036779084BEF}" type="datetimeFigureOut">
              <a:rPr lang="de-AT" smtClean="0"/>
              <a:t>02.04.2014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86E9-968E-413D-89A4-6BE461696101}" type="slidenum">
              <a:rPr lang="de-AT" smtClean="0"/>
              <a:t>‹Nr.›</a:t>
            </a:fld>
            <a:endParaRPr lang="de-A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17F5-7351-4D32-AB41-036779084BEF}" type="datetimeFigureOut">
              <a:rPr lang="de-AT" smtClean="0"/>
              <a:t>02.04.2014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86E9-968E-413D-89A4-6BE461696101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17F5-7351-4D32-AB41-036779084BEF}" type="datetimeFigureOut">
              <a:rPr lang="de-AT" smtClean="0"/>
              <a:t>02.04.2014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86E9-968E-413D-89A4-6BE461696101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17F5-7351-4D32-AB41-036779084BEF}" type="datetimeFigureOut">
              <a:rPr lang="de-AT" smtClean="0"/>
              <a:t>02.04.2014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86E9-968E-413D-89A4-6BE461696101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17F5-7351-4D32-AB41-036779084BEF}" type="datetimeFigureOut">
              <a:rPr lang="de-AT" smtClean="0"/>
              <a:t>02.04.2014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86E9-968E-413D-89A4-6BE461696101}" type="slidenum">
              <a:rPr lang="de-AT" smtClean="0"/>
              <a:t>‹Nr.›</a:t>
            </a:fld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17F5-7351-4D32-AB41-036779084BEF}" type="datetimeFigureOut">
              <a:rPr lang="de-AT" smtClean="0"/>
              <a:t>02.04.2014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86E9-968E-413D-89A4-6BE461696101}" type="slidenum">
              <a:rPr lang="de-AT" smtClean="0"/>
              <a:t>‹Nr.›</a:t>
            </a:fld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F64317F5-7351-4D32-AB41-036779084BEF}" type="datetimeFigureOut">
              <a:rPr lang="de-AT" smtClean="0"/>
              <a:t>02.04.2014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A5386E9-968E-413D-89A4-6BE461696101}" type="slidenum">
              <a:rPr lang="de-AT" smtClean="0"/>
              <a:t>‹Nr.›</a:t>
            </a:fld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HCI Anwendungen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Caroline </a:t>
            </a:r>
            <a:r>
              <a:rPr lang="de-AT" dirty="0" err="1" smtClean="0"/>
              <a:t>Atzl</a:t>
            </a:r>
            <a:endParaRPr lang="de-AT" dirty="0" smtClean="0"/>
          </a:p>
          <a:p>
            <a:r>
              <a:rPr lang="de-AT" dirty="0" smtClean="0"/>
              <a:t>SS 2014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9742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Beispiele für mögliche Wetten</a:t>
            </a:r>
            <a:endParaRPr lang="de-AT" dirty="0"/>
          </a:p>
        </p:txBody>
      </p:sp>
      <p:sp>
        <p:nvSpPr>
          <p:cNvPr id="4" name="Rechteckige Legende 3"/>
          <p:cNvSpPr/>
          <p:nvPr/>
        </p:nvSpPr>
        <p:spPr>
          <a:xfrm flipH="1">
            <a:off x="611560" y="2348880"/>
            <a:ext cx="3240360" cy="1728192"/>
          </a:xfrm>
          <a:prstGeom prst="wedgeRectCallout">
            <a:avLst>
              <a:gd name="adj1" fmla="val -47260"/>
              <a:gd name="adj2" fmla="val 82668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Textfeld 6"/>
          <p:cNvSpPr txBox="1"/>
          <p:nvPr/>
        </p:nvSpPr>
        <p:spPr>
          <a:xfrm flipH="1">
            <a:off x="727641" y="2721694"/>
            <a:ext cx="3008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Wetten du schaffst es nicht, während der nächsten 7 Autofahrten nicht zu rauchen!</a:t>
            </a:r>
          </a:p>
        </p:txBody>
      </p:sp>
      <p:sp>
        <p:nvSpPr>
          <p:cNvPr id="8" name="Rechteckige Legende 7"/>
          <p:cNvSpPr/>
          <p:nvPr/>
        </p:nvSpPr>
        <p:spPr>
          <a:xfrm flipH="1">
            <a:off x="5220072" y="3132583"/>
            <a:ext cx="2155798" cy="1016497"/>
          </a:xfrm>
          <a:prstGeom prst="wedgeRectCallout">
            <a:avLst>
              <a:gd name="adj1" fmla="val 44116"/>
              <a:gd name="adj2" fmla="val 101831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Textfeld 8"/>
          <p:cNvSpPr txBox="1"/>
          <p:nvPr/>
        </p:nvSpPr>
        <p:spPr>
          <a:xfrm flipH="1">
            <a:off x="5364088" y="3284402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Ich nehme die Wette an!</a:t>
            </a: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5" t="35354" r="67003" b="46249"/>
          <a:stretch/>
        </p:blipFill>
        <p:spPr bwMode="auto">
          <a:xfrm flipH="1">
            <a:off x="3131840" y="4761312"/>
            <a:ext cx="1152036" cy="14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98" t="34564" r="77904" b="46185"/>
          <a:stretch/>
        </p:blipFill>
        <p:spPr bwMode="auto">
          <a:xfrm flipH="1">
            <a:off x="4572000" y="4829133"/>
            <a:ext cx="936662" cy="1408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546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App für Mobilgerät bzw. eventuell auch für PC</a:t>
            </a:r>
          </a:p>
          <a:p>
            <a:pPr lvl="1"/>
            <a:r>
              <a:rPr lang="de-AT" dirty="0" smtClean="0"/>
              <a:t>Eventuell Integration in </a:t>
            </a:r>
            <a:r>
              <a:rPr lang="de-AT" dirty="0" err="1" smtClean="0"/>
              <a:t>Social</a:t>
            </a:r>
            <a:r>
              <a:rPr lang="de-AT" dirty="0" smtClean="0"/>
              <a:t> Media Apps</a:t>
            </a:r>
          </a:p>
          <a:p>
            <a:r>
              <a:rPr lang="de-AT" dirty="0" smtClean="0"/>
              <a:t>Alle Freunde, Familienmitglieder, Bekannte, … sind in meiner Gruppe und können Wetten gegeneinander erstellen</a:t>
            </a:r>
          </a:p>
          <a:p>
            <a:r>
              <a:rPr lang="de-AT" dirty="0" smtClean="0"/>
              <a:t>Nehme ich die Wette an, muss ich nach jeder der x Autofahrten angeben ob ich das Ziel erreicht habe, oder nicht</a:t>
            </a:r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Umsetzung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9192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Andere Mitglieder meiner Gruppe können mitwetten, ob sie glauben, dass ich es schaffe bzw. nicht schaffe</a:t>
            </a:r>
          </a:p>
          <a:p>
            <a:r>
              <a:rPr lang="de-AT" dirty="0" smtClean="0"/>
              <a:t>Vor jeder Wette, kann festgelegt werden, ob es um die Ehre oder um virtuelle </a:t>
            </a:r>
            <a:r>
              <a:rPr lang="de-AT" dirty="0" err="1" smtClean="0"/>
              <a:t>Coins</a:t>
            </a:r>
            <a:r>
              <a:rPr lang="de-AT" dirty="0" smtClean="0"/>
              <a:t> geht </a:t>
            </a:r>
          </a:p>
          <a:p>
            <a:r>
              <a:rPr lang="de-AT" dirty="0" smtClean="0"/>
              <a:t>Jeder hat zu Beginn einen gewissen Betrag an </a:t>
            </a:r>
            <a:r>
              <a:rPr lang="de-AT" dirty="0" err="1" smtClean="0"/>
              <a:t>Coins</a:t>
            </a:r>
            <a:r>
              <a:rPr lang="de-AT" dirty="0" smtClean="0"/>
              <a:t>, dieser Betrag kann sich erhöhen oder sinken in Abhängigkeit von den gewonnen Wetten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Umsetzung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1314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Andere können auch Wetten</a:t>
            </a:r>
            <a:endParaRPr lang="de-AT" dirty="0"/>
          </a:p>
        </p:txBody>
      </p:sp>
      <p:sp>
        <p:nvSpPr>
          <p:cNvPr id="7" name="Textfeld 6"/>
          <p:cNvSpPr txBox="1"/>
          <p:nvPr/>
        </p:nvSpPr>
        <p:spPr>
          <a:xfrm>
            <a:off x="5767976" y="4638200"/>
            <a:ext cx="3008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Wetten du schaffst es nicht, während der nächsten 7 Autofahrten nicht zu rauchen!</a:t>
            </a:r>
          </a:p>
        </p:txBody>
      </p:sp>
      <p:sp>
        <p:nvSpPr>
          <p:cNvPr id="8" name="Rechteckige Legende 7"/>
          <p:cNvSpPr/>
          <p:nvPr/>
        </p:nvSpPr>
        <p:spPr>
          <a:xfrm>
            <a:off x="755576" y="4788767"/>
            <a:ext cx="2155798" cy="1016497"/>
          </a:xfrm>
          <a:prstGeom prst="wedgeRectCallout">
            <a:avLst>
              <a:gd name="adj1" fmla="val 55041"/>
              <a:gd name="adj2" fmla="val 6912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Textfeld 8"/>
          <p:cNvSpPr txBox="1"/>
          <p:nvPr/>
        </p:nvSpPr>
        <p:spPr>
          <a:xfrm>
            <a:off x="899592" y="4940586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Ich nehme die Wette an!</a:t>
            </a: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5" t="35354" r="67003" b="46249"/>
          <a:stretch/>
        </p:blipFill>
        <p:spPr bwMode="auto">
          <a:xfrm>
            <a:off x="4283968" y="5085184"/>
            <a:ext cx="1152036" cy="14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98" t="34564" r="77904" b="46185"/>
          <a:stretch/>
        </p:blipFill>
        <p:spPr bwMode="auto">
          <a:xfrm>
            <a:off x="3059274" y="5189173"/>
            <a:ext cx="936662" cy="1408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8" t="58995" r="76955" b="23390"/>
          <a:stretch/>
        </p:blipFill>
        <p:spPr bwMode="auto">
          <a:xfrm>
            <a:off x="6421009" y="2716552"/>
            <a:ext cx="1117306" cy="128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0" t="57383" r="78651" b="23390"/>
          <a:stretch/>
        </p:blipFill>
        <p:spPr bwMode="auto">
          <a:xfrm>
            <a:off x="827584" y="2886602"/>
            <a:ext cx="740229" cy="1406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1" t="58912" r="77066" b="23390"/>
          <a:stretch/>
        </p:blipFill>
        <p:spPr bwMode="auto">
          <a:xfrm>
            <a:off x="7411914" y="3159076"/>
            <a:ext cx="1050338" cy="1294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5" t="34564" r="58123" b="45825"/>
          <a:stretch/>
        </p:blipFill>
        <p:spPr bwMode="auto">
          <a:xfrm>
            <a:off x="5723758" y="2965358"/>
            <a:ext cx="769259" cy="1434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1" t="34564" r="77949" b="45511"/>
          <a:stretch/>
        </p:blipFill>
        <p:spPr bwMode="auto">
          <a:xfrm>
            <a:off x="1691680" y="2348880"/>
            <a:ext cx="935406" cy="1457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hteckige Legende 2"/>
          <p:cNvSpPr/>
          <p:nvPr/>
        </p:nvSpPr>
        <p:spPr>
          <a:xfrm>
            <a:off x="2987824" y="2420888"/>
            <a:ext cx="1728238" cy="720080"/>
          </a:xfrm>
          <a:prstGeom prst="wedgeRectCallout">
            <a:avLst>
              <a:gd name="adj1" fmla="val -59313"/>
              <a:gd name="adj2" fmla="val 85588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Rechteckige Legende 16"/>
          <p:cNvSpPr/>
          <p:nvPr/>
        </p:nvSpPr>
        <p:spPr>
          <a:xfrm>
            <a:off x="3491880" y="3573016"/>
            <a:ext cx="1700673" cy="720080"/>
          </a:xfrm>
          <a:prstGeom prst="wedgeRectCallout">
            <a:avLst>
              <a:gd name="adj1" fmla="val 69594"/>
              <a:gd name="adj2" fmla="val -27929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Textfeld 17"/>
          <p:cNvSpPr txBox="1"/>
          <p:nvPr/>
        </p:nvSpPr>
        <p:spPr>
          <a:xfrm>
            <a:off x="3099818" y="2492722"/>
            <a:ext cx="171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Bob schafft das!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3536502" y="3619055"/>
            <a:ext cx="1719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Das schafft er niemals!</a:t>
            </a:r>
          </a:p>
        </p:txBody>
      </p:sp>
      <p:sp>
        <p:nvSpPr>
          <p:cNvPr id="4" name="Rechteckige Legende 3"/>
          <p:cNvSpPr/>
          <p:nvPr/>
        </p:nvSpPr>
        <p:spPr>
          <a:xfrm>
            <a:off x="5652120" y="4521894"/>
            <a:ext cx="3240360" cy="1355378"/>
          </a:xfrm>
          <a:prstGeom prst="wedgeRectCallout">
            <a:avLst>
              <a:gd name="adj1" fmla="val -55811"/>
              <a:gd name="adj2" fmla="val 3871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8499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Wird eine </a:t>
            </a:r>
            <a:r>
              <a:rPr lang="de-AT" dirty="0" err="1" smtClean="0"/>
              <a:t>Coin</a:t>
            </a:r>
            <a:r>
              <a:rPr lang="de-AT" dirty="0" smtClean="0"/>
              <a:t>-Wette erstellt, müssen alle die </a:t>
            </a:r>
            <a:r>
              <a:rPr lang="de-AT" dirty="0" smtClean="0"/>
              <a:t>auch </a:t>
            </a:r>
            <a:r>
              <a:rPr lang="de-AT" dirty="0"/>
              <a:t>W</a:t>
            </a:r>
            <a:r>
              <a:rPr lang="de-AT" dirty="0" smtClean="0"/>
              <a:t>etten, einen gewissen Betrag als Einsatz festlegen</a:t>
            </a:r>
          </a:p>
          <a:p>
            <a:r>
              <a:rPr lang="de-AT" dirty="0" smtClean="0"/>
              <a:t>Gewinne ich, wird die Summe der Einsätze gegen mich auf alle die für mich gewettet haben aufgeteilt </a:t>
            </a:r>
          </a:p>
          <a:p>
            <a:pPr lvl="1"/>
            <a:r>
              <a:rPr lang="de-AT" dirty="0" smtClean="0"/>
              <a:t>Wobei ich als „Wettgewinner“ einen prozentuell etwas größeren Betrag bekomme, als die Anderen die für mich gewettet haben</a:t>
            </a:r>
          </a:p>
          <a:p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Umsetzung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9394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Je nach </a:t>
            </a:r>
            <a:r>
              <a:rPr lang="de-AT" dirty="0" err="1" smtClean="0"/>
              <a:t>Coin</a:t>
            </a:r>
            <a:r>
              <a:rPr lang="de-AT" dirty="0" smtClean="0"/>
              <a:t>-Betrag auf meinem Konto, gibt es wie bei Community-Portalen unterschiedliche Status und Abzeichen</a:t>
            </a:r>
          </a:p>
          <a:p>
            <a:r>
              <a:rPr lang="de-AT" dirty="0" smtClean="0"/>
              <a:t>Alle meine laufenden bzw. abgeschlossenen Wetten werden in meiner </a:t>
            </a:r>
            <a:r>
              <a:rPr lang="de-AT" dirty="0" err="1" smtClean="0"/>
              <a:t>History</a:t>
            </a:r>
            <a:r>
              <a:rPr lang="de-AT" dirty="0" smtClean="0"/>
              <a:t> mitgespeichert </a:t>
            </a:r>
          </a:p>
          <a:p>
            <a:r>
              <a:rPr lang="de-AT" dirty="0" smtClean="0"/>
              <a:t>Eventuell gibt es „Wett-Reports“ mit Statistiken</a:t>
            </a:r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Umsetzung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6459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/>
          <p:cNvSpPr/>
          <p:nvPr/>
        </p:nvSpPr>
        <p:spPr>
          <a:xfrm>
            <a:off x="252191" y="3120543"/>
            <a:ext cx="503182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 5"/>
          <p:cNvSpPr/>
          <p:nvPr/>
        </p:nvSpPr>
        <p:spPr>
          <a:xfrm>
            <a:off x="243451" y="2388274"/>
            <a:ext cx="5040560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v</a:t>
            </a:r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Grobskizze</a:t>
            </a:r>
            <a:endParaRPr lang="de-AT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98" t="34564" r="77904" b="46185"/>
          <a:stretch/>
        </p:blipFill>
        <p:spPr bwMode="auto">
          <a:xfrm>
            <a:off x="5867586" y="3573016"/>
            <a:ext cx="936662" cy="1408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539552" y="3120543"/>
            <a:ext cx="460851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AT" dirty="0" smtClean="0"/>
              <a:t>Wetten Bob schafft es nicht, während der nächsten 7 Autofahrten nicht zu rauchen!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083610" y="494116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Bob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851920" y="2472485"/>
            <a:ext cx="1376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1200 </a:t>
            </a:r>
            <a:r>
              <a:rPr lang="de-AT" dirty="0" err="1" smtClean="0"/>
              <a:t>Coins</a:t>
            </a:r>
            <a:endParaRPr lang="de-AT" dirty="0" smtClean="0"/>
          </a:p>
        </p:txBody>
      </p:sp>
      <p:sp>
        <p:nvSpPr>
          <p:cNvPr id="9" name="Textfeld 8"/>
          <p:cNvSpPr txBox="1"/>
          <p:nvPr/>
        </p:nvSpPr>
        <p:spPr>
          <a:xfrm>
            <a:off x="315144" y="2472485"/>
            <a:ext cx="1376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Bob</a:t>
            </a: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33" y="4030009"/>
            <a:ext cx="540000" cy="5400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776" y="3984983"/>
            <a:ext cx="540000" cy="540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028" y="4010610"/>
            <a:ext cx="540000" cy="5400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362" y="4020132"/>
            <a:ext cx="540000" cy="54000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776" y="3997195"/>
            <a:ext cx="540000" cy="54000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76" y="4010610"/>
            <a:ext cx="540000" cy="540000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776" y="3997195"/>
            <a:ext cx="540000" cy="540000"/>
          </a:xfrm>
          <a:prstGeom prst="rect">
            <a:avLst/>
          </a:prstGeom>
        </p:spPr>
      </p:pic>
      <p:sp>
        <p:nvSpPr>
          <p:cNvPr id="22" name="Flussdiagramm: Verbindungsstelle 21"/>
          <p:cNvSpPr/>
          <p:nvPr/>
        </p:nvSpPr>
        <p:spPr>
          <a:xfrm>
            <a:off x="3681109" y="2557433"/>
            <a:ext cx="184666" cy="184666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3" name="Rechteck 22"/>
          <p:cNvSpPr/>
          <p:nvPr/>
        </p:nvSpPr>
        <p:spPr>
          <a:xfrm>
            <a:off x="243451" y="4858041"/>
            <a:ext cx="2520280" cy="177870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4" name="Rechteck 23"/>
          <p:cNvSpPr/>
          <p:nvPr/>
        </p:nvSpPr>
        <p:spPr>
          <a:xfrm>
            <a:off x="2763731" y="4858040"/>
            <a:ext cx="2520280" cy="177870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77"/>
          <a:stretch/>
        </p:blipFill>
        <p:spPr bwMode="auto">
          <a:xfrm>
            <a:off x="477016" y="5020637"/>
            <a:ext cx="526396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2923497" y="5001027"/>
            <a:ext cx="532546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feld 26"/>
          <p:cNvSpPr txBox="1"/>
          <p:nvPr/>
        </p:nvSpPr>
        <p:spPr>
          <a:xfrm>
            <a:off x="1124760" y="5136781"/>
            <a:ext cx="1376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2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590508" y="5073175"/>
            <a:ext cx="1376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3</a:t>
            </a:r>
            <a:endParaRPr lang="de-AT" dirty="0" smtClean="0"/>
          </a:p>
        </p:txBody>
      </p:sp>
      <p:sp>
        <p:nvSpPr>
          <p:cNvPr id="29" name="Flussdiagramm: Verbindungsstelle 28"/>
          <p:cNvSpPr/>
          <p:nvPr/>
        </p:nvSpPr>
        <p:spPr>
          <a:xfrm>
            <a:off x="539552" y="5938161"/>
            <a:ext cx="184666" cy="184666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0" name="Flussdiagramm: Verbindungsstelle 29"/>
          <p:cNvSpPr/>
          <p:nvPr/>
        </p:nvSpPr>
        <p:spPr>
          <a:xfrm>
            <a:off x="3014110" y="5938161"/>
            <a:ext cx="184666" cy="184666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1" name="Textfeld 30"/>
          <p:cNvSpPr txBox="1"/>
          <p:nvPr/>
        </p:nvSpPr>
        <p:spPr>
          <a:xfrm>
            <a:off x="854760" y="5856861"/>
            <a:ext cx="1376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130 </a:t>
            </a:r>
            <a:r>
              <a:rPr lang="de-AT" dirty="0" err="1" smtClean="0"/>
              <a:t>Coins</a:t>
            </a:r>
            <a:endParaRPr lang="de-AT" dirty="0" smtClean="0"/>
          </a:p>
        </p:txBody>
      </p:sp>
      <p:sp>
        <p:nvSpPr>
          <p:cNvPr id="32" name="Textfeld 31"/>
          <p:cNvSpPr txBox="1"/>
          <p:nvPr/>
        </p:nvSpPr>
        <p:spPr>
          <a:xfrm>
            <a:off x="3339480" y="5856861"/>
            <a:ext cx="1376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480 </a:t>
            </a:r>
            <a:r>
              <a:rPr lang="de-AT" dirty="0" err="1" smtClean="0"/>
              <a:t>Coins</a:t>
            </a:r>
            <a:endParaRPr lang="de-AT" dirty="0" smtClean="0"/>
          </a:p>
        </p:txBody>
      </p:sp>
      <p:sp>
        <p:nvSpPr>
          <p:cNvPr id="33" name="Rechteck 32"/>
          <p:cNvSpPr/>
          <p:nvPr/>
        </p:nvSpPr>
        <p:spPr>
          <a:xfrm>
            <a:off x="243451" y="1988840"/>
            <a:ext cx="5040560" cy="3994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4" name="Textfeld 33"/>
          <p:cNvSpPr txBox="1"/>
          <p:nvPr/>
        </p:nvSpPr>
        <p:spPr>
          <a:xfrm>
            <a:off x="243807" y="2029984"/>
            <a:ext cx="5040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400" b="1" dirty="0" smtClean="0">
                <a:solidFill>
                  <a:schemeClr val="bg1"/>
                </a:solidFill>
              </a:rPr>
              <a:t>Home   |   </a:t>
            </a:r>
            <a:r>
              <a:rPr lang="de-AT" sz="1400" b="1" dirty="0" err="1" smtClean="0">
                <a:solidFill>
                  <a:schemeClr val="bg1"/>
                </a:solidFill>
              </a:rPr>
              <a:t>myBets</a:t>
            </a:r>
            <a:r>
              <a:rPr lang="de-AT" sz="1400" b="1" dirty="0" smtClean="0">
                <a:solidFill>
                  <a:schemeClr val="bg1"/>
                </a:solidFill>
              </a:rPr>
              <a:t>   |   </a:t>
            </a:r>
            <a:r>
              <a:rPr lang="de-AT" sz="1400" b="1" dirty="0" err="1" smtClean="0">
                <a:solidFill>
                  <a:schemeClr val="bg1"/>
                </a:solidFill>
              </a:rPr>
              <a:t>Statistics</a:t>
            </a:r>
            <a:endParaRPr lang="de-AT" sz="1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84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Bewusst (eventuell auch unbewusst) stattfindende „falsche“ bzw. auch strafbare Handlungen – bezogen auf das Autofahren –  durch das Abschließen von Wetten zu reduzieren</a:t>
            </a:r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Ziel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9203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smtClean="0"/>
              <a:t>Beispiele für solche „falschen“ Handlungen beim Autofahren</a:t>
            </a:r>
            <a:endParaRPr lang="de-AT" dirty="0"/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1" t="58912" r="77066" b="23390"/>
          <a:stretch/>
        </p:blipFill>
        <p:spPr bwMode="auto">
          <a:xfrm>
            <a:off x="4067944" y="4941168"/>
            <a:ext cx="1168266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Wolkenförmige Legende 5"/>
          <p:cNvSpPr/>
          <p:nvPr/>
        </p:nvSpPr>
        <p:spPr>
          <a:xfrm rot="20369333" flipH="1">
            <a:off x="1002968" y="2054639"/>
            <a:ext cx="3024336" cy="2370300"/>
          </a:xfrm>
          <a:prstGeom prst="cloudCallout">
            <a:avLst>
              <a:gd name="adj1" fmla="val -27475"/>
              <a:gd name="adj2" fmla="val 8528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0" t="57383" r="78651" b="23390"/>
          <a:stretch/>
        </p:blipFill>
        <p:spPr bwMode="auto">
          <a:xfrm>
            <a:off x="2145021" y="2469114"/>
            <a:ext cx="740229" cy="1406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feld 23"/>
          <p:cNvSpPr txBox="1"/>
          <p:nvPr/>
        </p:nvSpPr>
        <p:spPr>
          <a:xfrm>
            <a:off x="5364088" y="2924944"/>
            <a:ext cx="30081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Mein Freund Chris ist der typische </a:t>
            </a:r>
            <a:r>
              <a:rPr lang="de-AT" b="1" dirty="0" smtClean="0"/>
              <a:t>Raser</a:t>
            </a:r>
            <a:r>
              <a:rPr lang="de-AT" dirty="0" smtClean="0"/>
              <a:t>:  </a:t>
            </a:r>
          </a:p>
          <a:p>
            <a:r>
              <a:rPr lang="de-AT" dirty="0" smtClean="0"/>
              <a:t>Ich kann mich nicht erinnern, wann er das letzte mal das Geschwindigkeitslimit eingehalten hat!</a:t>
            </a:r>
          </a:p>
        </p:txBody>
      </p:sp>
      <p:sp>
        <p:nvSpPr>
          <p:cNvPr id="8" name="Rechteckige Legende 7"/>
          <p:cNvSpPr/>
          <p:nvPr/>
        </p:nvSpPr>
        <p:spPr>
          <a:xfrm>
            <a:off x="5220072" y="2782092"/>
            <a:ext cx="3240360" cy="2087068"/>
          </a:xfrm>
          <a:prstGeom prst="wedgeRectCallout">
            <a:avLst>
              <a:gd name="adj1" fmla="val -51108"/>
              <a:gd name="adj2" fmla="val 7603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764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ige Legende 7"/>
          <p:cNvSpPr/>
          <p:nvPr/>
        </p:nvSpPr>
        <p:spPr>
          <a:xfrm>
            <a:off x="5148064" y="2782092"/>
            <a:ext cx="3240360" cy="2087068"/>
          </a:xfrm>
          <a:prstGeom prst="wedgeRectCallout">
            <a:avLst>
              <a:gd name="adj1" fmla="val -49825"/>
              <a:gd name="adj2" fmla="val 79349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smtClean="0"/>
              <a:t>Beispiele für solche „falschen“ Handlungen beim Autofahren</a:t>
            </a:r>
            <a:endParaRPr lang="de-AT" dirty="0"/>
          </a:p>
        </p:txBody>
      </p:sp>
      <p:sp>
        <p:nvSpPr>
          <p:cNvPr id="6" name="Wolkenförmige Legende 5"/>
          <p:cNvSpPr/>
          <p:nvPr/>
        </p:nvSpPr>
        <p:spPr>
          <a:xfrm rot="20369333" flipH="1">
            <a:off x="1002968" y="2054639"/>
            <a:ext cx="3024336" cy="2370300"/>
          </a:xfrm>
          <a:prstGeom prst="cloudCallout">
            <a:avLst>
              <a:gd name="adj1" fmla="val -27475"/>
              <a:gd name="adj2" fmla="val 8528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4" name="Textfeld 23"/>
          <p:cNvSpPr txBox="1"/>
          <p:nvPr/>
        </p:nvSpPr>
        <p:spPr>
          <a:xfrm>
            <a:off x="5292080" y="3068960"/>
            <a:ext cx="30081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Meine Freundin Silvia ist so eine </a:t>
            </a:r>
            <a:r>
              <a:rPr lang="de-AT" b="1" dirty="0" smtClean="0"/>
              <a:t>Quasselstrippe</a:t>
            </a:r>
            <a:r>
              <a:rPr lang="de-AT" dirty="0" smtClean="0"/>
              <a:t>:  </a:t>
            </a:r>
          </a:p>
          <a:p>
            <a:r>
              <a:rPr lang="de-AT" dirty="0" smtClean="0"/>
              <a:t>Ständig nutzt sie die Autofahrten dazu, all ihre Telefonate zu erledigen.</a:t>
            </a:r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0" t="58192" r="65783" b="23390"/>
          <a:stretch/>
        </p:blipFill>
        <p:spPr bwMode="auto">
          <a:xfrm>
            <a:off x="1823735" y="2528349"/>
            <a:ext cx="1380113" cy="1347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5" t="34564" r="58123" b="45825"/>
          <a:stretch/>
        </p:blipFill>
        <p:spPr bwMode="auto">
          <a:xfrm>
            <a:off x="4265282" y="4869168"/>
            <a:ext cx="810774" cy="151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352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ige Legende 7"/>
          <p:cNvSpPr/>
          <p:nvPr/>
        </p:nvSpPr>
        <p:spPr>
          <a:xfrm>
            <a:off x="5220072" y="2782092"/>
            <a:ext cx="3240360" cy="2087068"/>
          </a:xfrm>
          <a:prstGeom prst="wedgeRectCallout">
            <a:avLst>
              <a:gd name="adj1" fmla="val -53246"/>
              <a:gd name="adj2" fmla="val 79349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smtClean="0"/>
              <a:t>Beispiele für solche „falschen“ Handlungen beim Autofahren</a:t>
            </a:r>
            <a:endParaRPr lang="de-AT" dirty="0"/>
          </a:p>
        </p:txBody>
      </p:sp>
      <p:sp>
        <p:nvSpPr>
          <p:cNvPr id="6" name="Wolkenförmige Legende 5"/>
          <p:cNvSpPr/>
          <p:nvPr/>
        </p:nvSpPr>
        <p:spPr>
          <a:xfrm rot="20369333" flipH="1">
            <a:off x="1002968" y="2054639"/>
            <a:ext cx="3024336" cy="2370300"/>
          </a:xfrm>
          <a:prstGeom prst="cloudCallout">
            <a:avLst>
              <a:gd name="adj1" fmla="val -27475"/>
              <a:gd name="adj2" fmla="val 8528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4" name="Textfeld 23"/>
          <p:cNvSpPr txBox="1"/>
          <p:nvPr/>
        </p:nvSpPr>
        <p:spPr>
          <a:xfrm>
            <a:off x="5364088" y="3031792"/>
            <a:ext cx="30081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Isabella fährt oftmals zu knapp zu dem vor ihr fahrenden Fahrzeug auf, das ist echt gefährlich. </a:t>
            </a:r>
          </a:p>
          <a:p>
            <a:r>
              <a:rPr lang="de-AT" dirty="0" smtClean="0"/>
              <a:t>Sie ist so die </a:t>
            </a:r>
            <a:r>
              <a:rPr lang="de-AT" b="1" dirty="0" err="1" smtClean="0"/>
              <a:t>Dränglerin</a:t>
            </a:r>
            <a:r>
              <a:rPr lang="de-AT" dirty="0" smtClean="0"/>
              <a:t>!</a:t>
            </a:r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05" t="34564" r="67601" b="46141"/>
          <a:stretch/>
        </p:blipFill>
        <p:spPr bwMode="auto">
          <a:xfrm>
            <a:off x="2116967" y="2420888"/>
            <a:ext cx="870857" cy="1411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66" t="36041" r="67543" b="46280"/>
          <a:stretch/>
        </p:blipFill>
        <p:spPr bwMode="auto">
          <a:xfrm>
            <a:off x="3995936" y="5013176"/>
            <a:ext cx="1143124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352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ige Legende 7"/>
          <p:cNvSpPr/>
          <p:nvPr/>
        </p:nvSpPr>
        <p:spPr>
          <a:xfrm>
            <a:off x="5148064" y="2782092"/>
            <a:ext cx="3240360" cy="2087068"/>
          </a:xfrm>
          <a:prstGeom prst="wedgeRectCallout">
            <a:avLst>
              <a:gd name="adj1" fmla="val -54529"/>
              <a:gd name="adj2" fmla="val 766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smtClean="0"/>
              <a:t>Beispiele für solche „falschen“ Handlungen beim Autofahren</a:t>
            </a:r>
            <a:endParaRPr lang="de-AT" dirty="0"/>
          </a:p>
        </p:txBody>
      </p:sp>
      <p:sp>
        <p:nvSpPr>
          <p:cNvPr id="6" name="Wolkenförmige Legende 5"/>
          <p:cNvSpPr/>
          <p:nvPr/>
        </p:nvSpPr>
        <p:spPr>
          <a:xfrm rot="20369333" flipH="1">
            <a:off x="1002968" y="2054639"/>
            <a:ext cx="3024336" cy="2370300"/>
          </a:xfrm>
          <a:prstGeom prst="cloudCallout">
            <a:avLst>
              <a:gd name="adj1" fmla="val -27475"/>
              <a:gd name="adj2" fmla="val 8528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4" name="Textfeld 23"/>
          <p:cNvSpPr txBox="1"/>
          <p:nvPr/>
        </p:nvSpPr>
        <p:spPr>
          <a:xfrm>
            <a:off x="5292080" y="2841814"/>
            <a:ext cx="30081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Mein Freund Mark fährt wie der </a:t>
            </a:r>
            <a:r>
              <a:rPr lang="de-AT" dirty="0" err="1" smtClean="0"/>
              <a:t>letze</a:t>
            </a:r>
            <a:r>
              <a:rPr lang="de-AT" dirty="0" smtClean="0"/>
              <a:t> </a:t>
            </a:r>
            <a:r>
              <a:rPr lang="de-AT" b="1" dirty="0" smtClean="0"/>
              <a:t>Neandertaler</a:t>
            </a:r>
            <a:r>
              <a:rPr lang="de-AT" dirty="0" smtClean="0"/>
              <a:t>:</a:t>
            </a:r>
          </a:p>
          <a:p>
            <a:r>
              <a:rPr lang="de-AT" dirty="0" smtClean="0"/>
              <a:t>Er benimmt sich als wär er der Einzige auf der Straße und gurtet sich nie an, obwohl er schon 2 Unfälle hatte.</a:t>
            </a:r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8" t="58995" r="76955" b="23390"/>
          <a:stretch/>
        </p:blipFill>
        <p:spPr bwMode="auto">
          <a:xfrm>
            <a:off x="1956483" y="2564904"/>
            <a:ext cx="1117306" cy="128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1" t="35616" r="78289" b="45953"/>
          <a:stretch/>
        </p:blipFill>
        <p:spPr bwMode="auto">
          <a:xfrm>
            <a:off x="3923928" y="4990014"/>
            <a:ext cx="980581" cy="1483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352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ige Legende 7"/>
          <p:cNvSpPr/>
          <p:nvPr/>
        </p:nvSpPr>
        <p:spPr>
          <a:xfrm>
            <a:off x="5220072" y="2782092"/>
            <a:ext cx="3240360" cy="2087068"/>
          </a:xfrm>
          <a:prstGeom prst="wedgeRectCallout">
            <a:avLst>
              <a:gd name="adj1" fmla="val -49398"/>
              <a:gd name="adj2" fmla="val 75366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smtClean="0"/>
              <a:t>Beispiele für solche „falschen“ Handlungen beim Autofahren</a:t>
            </a:r>
            <a:endParaRPr lang="de-AT" dirty="0"/>
          </a:p>
        </p:txBody>
      </p:sp>
      <p:sp>
        <p:nvSpPr>
          <p:cNvPr id="6" name="Wolkenförmige Legende 5"/>
          <p:cNvSpPr/>
          <p:nvPr/>
        </p:nvSpPr>
        <p:spPr>
          <a:xfrm rot="20369333" flipH="1">
            <a:off x="1002968" y="2054639"/>
            <a:ext cx="3024336" cy="2370300"/>
          </a:xfrm>
          <a:prstGeom prst="cloudCallout">
            <a:avLst>
              <a:gd name="adj1" fmla="val -27475"/>
              <a:gd name="adj2" fmla="val 8528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4" name="Textfeld 23"/>
          <p:cNvSpPr txBox="1"/>
          <p:nvPr/>
        </p:nvSpPr>
        <p:spPr>
          <a:xfrm>
            <a:off x="5364088" y="3103800"/>
            <a:ext cx="30081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Bob der alte </a:t>
            </a:r>
            <a:r>
              <a:rPr lang="de-AT" b="1" dirty="0" smtClean="0"/>
              <a:t>Kettenraucher</a:t>
            </a:r>
            <a:r>
              <a:rPr lang="de-AT" dirty="0" smtClean="0"/>
              <a:t>:</a:t>
            </a:r>
          </a:p>
          <a:p>
            <a:r>
              <a:rPr lang="de-AT" dirty="0" smtClean="0"/>
              <a:t>Sogar im Auto raucht er ständig seine Zigaretten, das lenkt ihn ab und nervt mich als Beifahrer echt total! </a:t>
            </a:r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5" t="35354" r="67003" b="46249"/>
          <a:stretch/>
        </p:blipFill>
        <p:spPr bwMode="auto">
          <a:xfrm>
            <a:off x="4068036" y="4941168"/>
            <a:ext cx="1152036" cy="14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98" t="34564" r="77904" b="46185"/>
          <a:stretch/>
        </p:blipFill>
        <p:spPr bwMode="auto">
          <a:xfrm>
            <a:off x="2051162" y="2486130"/>
            <a:ext cx="936662" cy="1408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352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Jemand der mich kennt, wettet gegen mich</a:t>
            </a:r>
          </a:p>
          <a:p>
            <a:r>
              <a:rPr lang="de-AT" dirty="0" smtClean="0"/>
              <a:t>Ich kann die Wette annehmen oder ablehnen</a:t>
            </a:r>
          </a:p>
          <a:p>
            <a:r>
              <a:rPr lang="de-AT" dirty="0" smtClean="0"/>
              <a:t>Wette bezieht sich immer auf mein eigenes „fehlerhaftes“ Fahrverhalten</a:t>
            </a:r>
          </a:p>
          <a:p>
            <a:r>
              <a:rPr lang="de-AT" dirty="0" smtClean="0"/>
              <a:t>Es geht immer darum, es zu schaffen, dass „fehlerhafte“ Verhalten bei x Autofahrten nicht mehr durchzuführen</a:t>
            </a:r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Idee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8895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Beispiele für mögliche Wetten</a:t>
            </a:r>
            <a:endParaRPr lang="de-AT" dirty="0"/>
          </a:p>
        </p:txBody>
      </p:sp>
      <p:sp>
        <p:nvSpPr>
          <p:cNvPr id="4" name="Rechteckige Legende 3"/>
          <p:cNvSpPr/>
          <p:nvPr/>
        </p:nvSpPr>
        <p:spPr>
          <a:xfrm flipH="1">
            <a:off x="611560" y="2348880"/>
            <a:ext cx="3240360" cy="1728192"/>
          </a:xfrm>
          <a:prstGeom prst="wedgeRectCallout">
            <a:avLst>
              <a:gd name="adj1" fmla="val -47260"/>
              <a:gd name="adj2" fmla="val 82668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7" t="58192" r="65783" b="23390"/>
          <a:stretch/>
        </p:blipFill>
        <p:spPr bwMode="auto">
          <a:xfrm flipH="1">
            <a:off x="4632045" y="4869160"/>
            <a:ext cx="1593917" cy="1347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5" t="34564" r="58123" b="45825"/>
          <a:stretch/>
        </p:blipFill>
        <p:spPr bwMode="auto">
          <a:xfrm flipH="1">
            <a:off x="3473194" y="4725144"/>
            <a:ext cx="810774" cy="151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/>
          <p:cNvSpPr txBox="1"/>
          <p:nvPr/>
        </p:nvSpPr>
        <p:spPr>
          <a:xfrm flipH="1">
            <a:off x="727641" y="2612811"/>
            <a:ext cx="3008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Wetten du schaffst es nicht, während der nächsten 5 Autofahrten nicht zu telefonieren!</a:t>
            </a:r>
          </a:p>
        </p:txBody>
      </p:sp>
      <p:sp>
        <p:nvSpPr>
          <p:cNvPr id="8" name="Rechteckige Legende 7"/>
          <p:cNvSpPr/>
          <p:nvPr/>
        </p:nvSpPr>
        <p:spPr>
          <a:xfrm flipH="1">
            <a:off x="5148064" y="3068960"/>
            <a:ext cx="2155798" cy="1016497"/>
          </a:xfrm>
          <a:prstGeom prst="wedgeRectCallout">
            <a:avLst>
              <a:gd name="adj1" fmla="val 44116"/>
              <a:gd name="adj2" fmla="val 101831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Textfeld 8"/>
          <p:cNvSpPr txBox="1"/>
          <p:nvPr/>
        </p:nvSpPr>
        <p:spPr>
          <a:xfrm flipH="1">
            <a:off x="5292080" y="3220779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Ich nehme die Wette an!</a:t>
            </a:r>
          </a:p>
        </p:txBody>
      </p:sp>
    </p:spTree>
    <p:extLst>
      <p:ext uri="{BB962C8B-B14F-4D97-AF65-F5344CB8AC3E}">
        <p14:creationId xmlns:p14="http://schemas.microsoft.com/office/powerpoint/2010/main" val="263516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ellenform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Wellen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ellen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0</TotalTime>
  <Words>582</Words>
  <Application>Microsoft Office PowerPoint</Application>
  <PresentationFormat>Bildschirmpräsentation (4:3)</PresentationFormat>
  <Paragraphs>64</Paragraphs>
  <Slides>16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Wellenform</vt:lpstr>
      <vt:lpstr>HCI Anwendungen</vt:lpstr>
      <vt:lpstr>Ziel</vt:lpstr>
      <vt:lpstr>Beispiele für solche „falschen“ Handlungen beim Autofahren</vt:lpstr>
      <vt:lpstr>Beispiele für solche „falschen“ Handlungen beim Autofahren</vt:lpstr>
      <vt:lpstr>Beispiele für solche „falschen“ Handlungen beim Autofahren</vt:lpstr>
      <vt:lpstr>Beispiele für solche „falschen“ Handlungen beim Autofahren</vt:lpstr>
      <vt:lpstr>Beispiele für solche „falschen“ Handlungen beim Autofahren</vt:lpstr>
      <vt:lpstr>Idee</vt:lpstr>
      <vt:lpstr>Beispiele für mögliche Wetten</vt:lpstr>
      <vt:lpstr>Beispiele für mögliche Wetten</vt:lpstr>
      <vt:lpstr>Umsetzung</vt:lpstr>
      <vt:lpstr>Umsetzung</vt:lpstr>
      <vt:lpstr>Andere können auch Wetten</vt:lpstr>
      <vt:lpstr>Umsetzung</vt:lpstr>
      <vt:lpstr>Umsetzung</vt:lpstr>
      <vt:lpstr>Grobskizze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gio1980</dc:creator>
  <cp:lastModifiedBy>gio1980</cp:lastModifiedBy>
  <cp:revision>39</cp:revision>
  <dcterms:created xsi:type="dcterms:W3CDTF">2014-04-02T15:55:20Z</dcterms:created>
  <dcterms:modified xsi:type="dcterms:W3CDTF">2014-04-02T20:20:42Z</dcterms:modified>
</cp:coreProperties>
</file>