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9" r:id="rId3"/>
    <p:sldId id="270" r:id="rId4"/>
    <p:sldId id="287" r:id="rId5"/>
    <p:sldId id="282" r:id="rId6"/>
    <p:sldId id="288" r:id="rId7"/>
    <p:sldId id="283" r:id="rId8"/>
    <p:sldId id="257" r:id="rId9"/>
    <p:sldId id="280" r:id="rId10"/>
    <p:sldId id="289" r:id="rId11"/>
    <p:sldId id="290" r:id="rId12"/>
    <p:sldId id="267" r:id="rId13"/>
    <p:sldId id="271" r:id="rId14"/>
    <p:sldId id="268" r:id="rId15"/>
    <p:sldId id="272" r:id="rId16"/>
    <p:sldId id="299" r:id="rId17"/>
    <p:sldId id="30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1" r:id="rId27"/>
    <p:sldId id="301" r:id="rId28"/>
    <p:sldId id="285" r:id="rId29"/>
    <p:sldId id="292" r:id="rId30"/>
    <p:sldId id="293" r:id="rId31"/>
    <p:sldId id="294" r:id="rId32"/>
    <p:sldId id="264" r:id="rId33"/>
    <p:sldId id="28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27" autoAdjust="0"/>
  </p:normalViewPr>
  <p:slideViewPr>
    <p:cSldViewPr>
      <p:cViewPr varScale="1">
        <p:scale>
          <a:sx n="116" d="100"/>
          <a:sy n="116" d="100"/>
        </p:scale>
        <p:origin x="-1308" y="-102"/>
      </p:cViewPr>
      <p:guideLst>
        <p:guide orient="horz" pos="1536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8892D89-20E7-4A0D-982F-89164FD5494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9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3C0E14A-4A59-4A9F-9781-10C3BB7C6A0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5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8D72D4D2-44D2-4515-BB77-90D77634C6A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F7DED-6E7D-474A-9515-94EB6988A9A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0B87-8A43-4B05-832B-E0D7993EC31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D0EF8-114B-4975-8828-89D639A55CF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0BE13-BDC4-431E-8E90-D85F791A93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85034-0715-421D-BA40-6252716569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FD9F5-7218-4072-8FF8-23C94F353C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0AE6E-EBC1-432C-89B2-F39C7464CB6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7E183-0D6D-41A8-ABB0-A29DC2DB9AF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0AB5A-26AA-4E4F-B48A-14C50A4FDC2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CF5CF-DD78-4FA9-BC43-2916124E6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649CD574-CE6C-470F-BE0E-7CEC190E160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sz="3500" dirty="0" smtClean="0"/>
              <a:t>Eclipse </a:t>
            </a:r>
            <a:r>
              <a:rPr lang="en-US" sz="3500" dirty="0" err="1" smtClean="0"/>
              <a:t>Modelling</a:t>
            </a:r>
            <a:r>
              <a:rPr lang="en-US" sz="3500" dirty="0" smtClean="0"/>
              <a:t> Framework</a:t>
            </a:r>
            <a:endParaRPr lang="en-US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pPr defTabSz="914400"/>
            <a:r>
              <a:rPr lang="de-DE" sz="1600" dirty="0" smtClean="0"/>
              <a:t>S. de Lorenzo, E. </a:t>
            </a:r>
            <a:r>
              <a:rPr lang="de-DE" sz="1600" dirty="0" err="1" smtClean="0"/>
              <a:t>Ebensperger</a:t>
            </a:r>
            <a:r>
              <a:rPr lang="de-DE" sz="1600" dirty="0" smtClean="0"/>
              <a:t>, </a:t>
            </a:r>
          </a:p>
          <a:p>
            <a:pPr defTabSz="914400"/>
            <a:r>
              <a:rPr lang="de-DE" sz="1600" dirty="0" smtClean="0"/>
              <a:t>P. Neulinger, M. Schrempf </a:t>
            </a:r>
          </a:p>
          <a:p>
            <a:pPr defTabSz="914400"/>
            <a:r>
              <a:rPr lang="de-DE" sz="1600" dirty="0" smtClean="0"/>
              <a:t>and S. Vikoler</a:t>
            </a:r>
            <a:endParaRPr lang="da-DK" sz="1600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EMF – Start problems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3648" y="2362200"/>
            <a:ext cx="7272808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Only byte arrays</a:t>
            </a: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Only primitive data typs for global variables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Useless error messages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Interfaces cannot inherit from interfaces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Leads to useless code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EMF – Advantages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3648" y="2362200"/>
            <a:ext cx="7272808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Easy: 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UML diagrams </a:t>
            </a:r>
          </a:p>
          <a:p>
            <a:pPr lvl="1" algn="l"/>
            <a:r>
              <a:rPr lang="da-DK" dirty="0">
                <a:solidFill>
                  <a:srgbClr val="171717"/>
                </a:solidFill>
                <a:latin typeface="Calibri" pitchFamily="-108" charset="0"/>
              </a:rPr>
              <a:t>I</a:t>
            </a:r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nstallation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Code generation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Simple handling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Documentation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Editing</a:t>
            </a:r>
          </a:p>
          <a:p>
            <a:pPr lvl="1"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Insert own code in methods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You actually see the data structure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75656" y="2362200"/>
            <a:ext cx="5976664" cy="3657600"/>
          </a:xfrm>
        </p:spPr>
        <p:txBody>
          <a:bodyPr/>
          <a:lstStyle/>
          <a:p>
            <a:pPr algn="l" defTabSz="914400"/>
            <a:r>
              <a:rPr lang="en-US" dirty="0" smtClean="0"/>
              <a:t>Unified Modeling Language (UML) is a standardized general-purpose modeling language in the field of object-oriented software engineering</a:t>
            </a:r>
          </a:p>
          <a:p>
            <a:pPr marL="0" indent="0" algn="l" defTabSz="914400">
              <a:buNone/>
            </a:pPr>
            <a:endParaRPr lang="en-US" dirty="0" smtClean="0"/>
          </a:p>
          <a:p>
            <a:pPr algn="l" defTabSz="914400"/>
            <a:r>
              <a:rPr lang="en-US" dirty="0" smtClean="0"/>
              <a:t>The UML is used to specify, visualize, modify, construct and document the artifacts of an object-oriented software-intensive system under development</a:t>
            </a:r>
          </a:p>
          <a:p>
            <a:pPr algn="l" defTabSz="914400"/>
            <a:endParaRPr lang="en-US" dirty="0"/>
          </a:p>
          <a:p>
            <a:pPr algn="l" defTabSz="914400"/>
            <a:r>
              <a:rPr lang="en-US" dirty="0" smtClean="0"/>
              <a:t>Standardized visual data structure representation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90265"/>
            <a:ext cx="9144000" cy="1298575"/>
          </a:xfrm>
        </p:spPr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848872" cy="5072334"/>
          </a:xfrm>
        </p:spPr>
      </p:pic>
    </p:spTree>
    <p:extLst>
      <p:ext uri="{BB962C8B-B14F-4D97-AF65-F5344CB8AC3E}">
        <p14:creationId xmlns:p14="http://schemas.microsoft.com/office/powerpoint/2010/main" val="5045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90265"/>
            <a:ext cx="9144000" cy="1298575"/>
          </a:xfrm>
        </p:spPr>
        <p:txBody>
          <a:bodyPr/>
          <a:lstStyle/>
          <a:p>
            <a:r>
              <a:rPr lang="en-US" dirty="0" smtClean="0"/>
              <a:t>The Framework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4745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1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I_Component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7704" y="2348880"/>
            <a:ext cx="5328592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Properties, specified by the user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ID, Integer identification number of the component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addPort, Adds a Input-, Output- or Hybrid Port to the Component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removePort, Removes a Port from the component, specified by its ID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marL="0" indent="0" algn="l" defTabSz="914400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5" r="28755" b="70646"/>
          <a:stretch/>
        </p:blipFill>
        <p:spPr bwMode="auto">
          <a:xfrm>
            <a:off x="6228184" y="260648"/>
            <a:ext cx="2771802" cy="141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3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I_Component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35696" y="2362200"/>
            <a:ext cx="5328592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The child contains the reference of its parent object. The object itself is called parent</a:t>
            </a:r>
          </a:p>
          <a:p>
            <a:pPr lvl="1"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marL="0" indent="0" algn="l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EList&lt;Port&gt; portList 0:N, contains all ports of a composite</a:t>
            </a:r>
          </a:p>
          <a:p>
            <a:pPr lvl="1" algn="l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5" r="28755" b="70646"/>
          <a:stretch/>
        </p:blipFill>
        <p:spPr bwMode="auto">
          <a:xfrm>
            <a:off x="6228184" y="260648"/>
            <a:ext cx="2771802" cy="141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de-DE" dirty="0" smtClean="0"/>
              <a:t>Composite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35696" y="2362200"/>
            <a:ext cx="5328592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EList&lt;Component&gt; children 0:N, contains all children from this composite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AddComponent, adds a component as a new child in the EList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RemoveComponent, deletes a component, specified by an ID, from the EList 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en-US" dirty="0">
                <a:latin typeface="Calibri" pitchFamily="34" charset="0"/>
                <a:cs typeface="Calibri" pitchFamily="34" charset="0"/>
              </a:rPr>
              <a:t>Inherits</a:t>
            </a:r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 from I_Component</a:t>
            </a:r>
          </a:p>
          <a:p>
            <a:pPr lvl="1" algn="l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8" t="46195" r="1264" b="33282"/>
          <a:stretch/>
        </p:blipFill>
        <p:spPr bwMode="auto">
          <a:xfrm>
            <a:off x="5868144" y="404664"/>
            <a:ext cx="299111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5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7704" y="2348880"/>
            <a:ext cx="5400600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Is a atomic component without children</a:t>
            </a: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Always the last element in a composite-component structure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Has no own attributes and methods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Is needed to know where an end is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en-US" dirty="0" smtClean="0"/>
              <a:t>Inherits</a:t>
            </a:r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 from I_Component</a:t>
            </a: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9" t="7715" r="8544" b="73044"/>
          <a:stretch/>
        </p:blipFill>
        <p:spPr bwMode="auto">
          <a:xfrm>
            <a:off x="6228184" y="404664"/>
            <a:ext cx="244827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I_Port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7704" y="2362200"/>
            <a:ext cx="6768752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The generell interface for all ports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portName, Name of the Port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portID, Integer identification number of the Port</a:t>
            </a:r>
          </a:p>
          <a:p>
            <a:pPr marL="0" indent="0" algn="l" defTabSz="914400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All ports inherit from this interface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 EMF an interface cannot inherit from an other interface!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6" t="46274" r="35693" b="33523"/>
          <a:stretch/>
        </p:blipFill>
        <p:spPr bwMode="auto">
          <a:xfrm>
            <a:off x="6323520" y="318840"/>
            <a:ext cx="243227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1720" y="2362200"/>
            <a:ext cx="8316416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Introduction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EMF, UML and Composite Pattern explenations</a:t>
            </a:r>
          </a:p>
          <a:p>
            <a:pPr lvl="1"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Framework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Generell and detailed description </a:t>
            </a:r>
          </a:p>
          <a:p>
            <a:pPr lvl="1"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EMF Demonstration and GUI Code Presentation</a:t>
            </a:r>
          </a:p>
          <a:p>
            <a:pPr marL="0" indent="0" algn="l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Example of Possibilities and GUI Demonstration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I_InputPort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7704" y="2060848"/>
            <a:ext cx="5400600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Interface for all ports which can recieve data: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Input 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Hybrid</a:t>
            </a: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storage, To stores the received data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>
                <a:solidFill>
                  <a:srgbClr val="171717"/>
                </a:solidFill>
                <a:latin typeface="Calibri" pitchFamily="-108" charset="0"/>
              </a:rPr>
              <a:t>f</a:t>
            </a:r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ull, This is a flag</a:t>
            </a:r>
            <a:r>
              <a:rPr lang="da-DK" dirty="0">
                <a:solidFill>
                  <a:srgbClr val="171717"/>
                </a:solidFill>
                <a:latin typeface="Calibri" pitchFamily="-108" charset="0"/>
              </a:rPr>
              <a:t> </a:t>
            </a:r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its true if the input port is full, false if not</a:t>
            </a: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>
                <a:solidFill>
                  <a:srgbClr val="171717"/>
                </a:solidFill>
                <a:latin typeface="Calibri" pitchFamily="-108" charset="0"/>
              </a:rPr>
              <a:t>c</a:t>
            </a:r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onnected, is also a flag which decleares if a port is already connected or not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Receive, Receives data and stores it in the storage and considers the full flag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6" t="212" r="62100" b="71121"/>
          <a:stretch/>
        </p:blipFill>
        <p:spPr bwMode="auto">
          <a:xfrm>
            <a:off x="6156175" y="304800"/>
            <a:ext cx="2632225" cy="139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7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I_OutputPort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13172" y="2780928"/>
            <a:ext cx="5467140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Interface for all ports which can send data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Output 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Hybrid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Send, Uses an inputPort class object and calls its receive method</a:t>
            </a:r>
          </a:p>
          <a:p>
            <a:pPr marL="0" indent="0" algn="l" defTabSz="914400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marL="0" indent="0" algn="l" defTabSz="914400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46837" r="63816" b="38092"/>
          <a:stretch/>
        </p:blipFill>
        <p:spPr bwMode="auto">
          <a:xfrm>
            <a:off x="6169963" y="404664"/>
            <a:ext cx="257850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9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OutputPort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051720" y="2514600"/>
            <a:ext cx="547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Sends data to an input port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Checks if the connected port is full, or not connected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Returns false if anything goes wrong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connectedPort 0:1, is the object which is connected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5" t="85670" r="63074" b="270"/>
          <a:stretch/>
        </p:blipFill>
        <p:spPr bwMode="auto">
          <a:xfrm>
            <a:off x="6236700" y="404664"/>
            <a:ext cx="257525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3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InputPort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23728" y="2514600"/>
            <a:ext cx="525658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Gets data from an output or hybrid port and stores it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For safety, it returns also false if the storage is already full or anything got wrong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0" t="85638" r="40637"/>
          <a:stretch/>
        </p:blipFill>
        <p:spPr bwMode="auto">
          <a:xfrm>
            <a:off x="6372200" y="476672"/>
            <a:ext cx="218337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6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err="1" smtClean="0"/>
              <a:t>HybridPort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267744" y="1988840"/>
            <a:ext cx="5112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Only port who inheritates from I_InputPort and I_OutputPort</a:t>
            </a:r>
          </a:p>
          <a:p>
            <a:pPr marL="0" indent="0" algn="l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Can perform all actions of an input and output port</a:t>
            </a: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connectedPort 0:1, </a:t>
            </a:r>
            <a:r>
              <a:rPr lang="da-DK" dirty="0">
                <a:solidFill>
                  <a:srgbClr val="171717"/>
                </a:solidFill>
                <a:latin typeface="Calibri" pitchFamily="-108" charset="0"/>
              </a:rPr>
              <a:t>is the object which is connected</a:t>
            </a:r>
          </a:p>
          <a:p>
            <a:pPr marL="0" indent="0" algn="l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8" r="85658"/>
          <a:stretch/>
        </p:blipFill>
        <p:spPr bwMode="auto">
          <a:xfrm>
            <a:off x="6372200" y="476672"/>
            <a:ext cx="217268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2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7843" y="3068960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de-DE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835696" y="1787624"/>
            <a:ext cx="547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n-US" dirty="0"/>
              <a:t>G</a:t>
            </a:r>
            <a:r>
              <a:rPr lang="en-US" dirty="0" smtClean="0"/>
              <a:t>raphical user </a:t>
            </a:r>
            <a:r>
              <a:rPr lang="en-US" dirty="0"/>
              <a:t>interface </a:t>
            </a:r>
            <a:r>
              <a:rPr lang="en-US" dirty="0" smtClean="0"/>
              <a:t>is </a:t>
            </a:r>
            <a:r>
              <a:rPr lang="en-US" dirty="0"/>
              <a:t>a type of user interface that allows users to interact with electronic devices with images rather than text commands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Programmed with Java Swing</a:t>
            </a:r>
          </a:p>
          <a:p>
            <a:pPr marL="0" indent="0" algn="l">
              <a:buNone/>
            </a:pPr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Controls the components, you can do everything with the GUI:</a:t>
            </a: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Add/Delete Components</a:t>
            </a:r>
          </a:p>
          <a:p>
            <a:pPr lvl="1" algn="l"/>
            <a:r>
              <a:rPr lang="en-US" dirty="0">
                <a:solidFill>
                  <a:srgbClr val="171717"/>
                </a:solidFill>
                <a:latin typeface="Calibri" pitchFamily="-108" charset="0"/>
              </a:rPr>
              <a:t>Add/Delete</a:t>
            </a:r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 Ports</a:t>
            </a:r>
          </a:p>
          <a:p>
            <a:pPr lvl="1" algn="l"/>
            <a:r>
              <a:rPr lang="en-US" dirty="0">
                <a:solidFill>
                  <a:srgbClr val="171717"/>
                </a:solidFill>
                <a:latin typeface="Calibri" pitchFamily="-108" charset="0"/>
              </a:rPr>
              <a:t>Add/Delete</a:t>
            </a:r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 Connections</a:t>
            </a: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Send Data</a:t>
            </a: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Get an basic overview of the already existing data structure</a:t>
            </a: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Navigate through it</a:t>
            </a:r>
          </a:p>
        </p:txBody>
      </p:sp>
    </p:spTree>
    <p:extLst>
      <p:ext uri="{BB962C8B-B14F-4D97-AF65-F5344CB8AC3E}">
        <p14:creationId xmlns:p14="http://schemas.microsoft.com/office/powerpoint/2010/main" val="14060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835696" y="1787624"/>
            <a:ext cx="547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Added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package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: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gui</a:t>
            </a:r>
            <a:endParaRPr lang="de-DE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Main</a:t>
            </a:r>
          </a:p>
          <a:p>
            <a:pPr lvl="1" algn="l"/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Controller</a:t>
            </a:r>
          </a:p>
          <a:p>
            <a:pPr lvl="1" algn="l"/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MainViewPanel</a:t>
            </a:r>
            <a:endParaRPr lang="de-DE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marL="457200" lvl="1" indent="0" algn="l">
              <a:buNone/>
            </a:pPr>
            <a:endParaRPr lang="de-DE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Added in package sp.impl, the class MainModel</a:t>
            </a:r>
          </a:p>
          <a:p>
            <a:pPr lvl="1" algn="l"/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API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for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 GUI</a:t>
            </a:r>
          </a:p>
          <a:p>
            <a:pPr lvl="1" algn="l"/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Controls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the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other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models</a:t>
            </a:r>
            <a:endParaRPr lang="de-DE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Model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code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is</a:t>
            </a:r>
            <a:r>
              <a:rPr lang="de-DE" dirty="0" smtClean="0">
                <a:solidFill>
                  <a:srgbClr val="171717"/>
                </a:solidFill>
                <a:latin typeface="Calibri" pitchFamily="-108" charset="0"/>
              </a:rPr>
              <a:t> </a:t>
            </a:r>
            <a:r>
              <a:rPr lang="de-DE" dirty="0" err="1" smtClean="0">
                <a:solidFill>
                  <a:srgbClr val="171717"/>
                </a:solidFill>
                <a:latin typeface="Calibri" pitchFamily="-108" charset="0"/>
              </a:rPr>
              <a:t>untouched</a:t>
            </a:r>
            <a:endParaRPr lang="de-DE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endParaRPr lang="de-DE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7843" y="3068960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de-DE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9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835696" y="1787624"/>
            <a:ext cx="547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So after all, we know how our framework works.</a:t>
            </a:r>
            <a:endParaRPr lang="en-US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To show, that it is a useful tool, we implemented an example to demonstrate how it works.</a:t>
            </a:r>
          </a:p>
          <a:p>
            <a:pPr algn="l"/>
            <a:endParaRPr lang="en-US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Therefore we decided to implement a production flow of the game, ANNO 2070, to demonstrate how much different working stations are required for a balanced production.</a:t>
            </a:r>
          </a:p>
        </p:txBody>
      </p:sp>
    </p:spTree>
    <p:extLst>
      <p:ext uri="{BB962C8B-B14F-4D97-AF65-F5344CB8AC3E}">
        <p14:creationId xmlns:p14="http://schemas.microsoft.com/office/powerpoint/2010/main" val="27256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19672" y="2362200"/>
            <a:ext cx="5760640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Create a common framework for the simulation of almoust everything, e.g.: computer parts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This parts have a: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Name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Properties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Ports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Other parts as children</a:t>
            </a:r>
          </a:p>
          <a:p>
            <a:pPr marL="457200" lvl="1" indent="0" algn="l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We used the composite pattern to realize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40244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835696" y="1787624"/>
            <a:ext cx="547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50" y="1800200"/>
            <a:ext cx="5472608" cy="43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40" y="2362200"/>
            <a:ext cx="8316416" cy="3657600"/>
          </a:xfrm>
        </p:spPr>
        <p:txBody>
          <a:bodyPr/>
          <a:lstStyle/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139952" y="2003648"/>
            <a:ext cx="432048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20888"/>
            <a:ext cx="3427691" cy="2730195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283968" y="2434861"/>
            <a:ext cx="4464496" cy="452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First we need sand and copper to construct electrical components.</a:t>
            </a:r>
          </a:p>
          <a:p>
            <a:pPr algn="l"/>
            <a:endParaRPr lang="en-US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From corn and alga we </a:t>
            </a:r>
            <a:r>
              <a:rPr lang="en-US" dirty="0">
                <a:solidFill>
                  <a:srgbClr val="171717"/>
                </a:solidFill>
                <a:latin typeface="Calibri" pitchFamily="-108" charset="0"/>
              </a:rPr>
              <a:t>create </a:t>
            </a:r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biopolymer.</a:t>
            </a:r>
          </a:p>
          <a:p>
            <a:pPr algn="l"/>
            <a:endParaRPr lang="en-US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After that, we combine these two parts to construct little robots, which will help our habitants in all-day-situations.</a:t>
            </a:r>
          </a:p>
          <a:p>
            <a:pPr algn="l"/>
            <a:endParaRPr lang="en-US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35696" y="2204864"/>
            <a:ext cx="547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n-US" dirty="0" smtClean="0"/>
              <a:t>Eclipse Modeling Framework, Second Edition</a:t>
            </a: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Dave Steinberg</a:t>
            </a:r>
          </a:p>
          <a:p>
            <a:pPr lvl="1" algn="l"/>
            <a:r>
              <a:rPr lang="en-US" dirty="0">
                <a:solidFill>
                  <a:srgbClr val="171717"/>
                </a:solidFill>
                <a:latin typeface="Calibri" pitchFamily="-108" charset="0"/>
              </a:rPr>
              <a:t>F</a:t>
            </a:r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rank </a:t>
            </a:r>
            <a:r>
              <a:rPr lang="en-US" dirty="0" err="1" smtClean="0">
                <a:solidFill>
                  <a:srgbClr val="171717"/>
                </a:solidFill>
                <a:latin typeface="Calibri" pitchFamily="-108" charset="0"/>
              </a:rPr>
              <a:t>Budinsky</a:t>
            </a:r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Marcelo </a:t>
            </a:r>
            <a:r>
              <a:rPr lang="en-US" dirty="0" err="1" smtClean="0">
                <a:solidFill>
                  <a:srgbClr val="171717"/>
                </a:solidFill>
                <a:latin typeface="Calibri" pitchFamily="-108" charset="0"/>
              </a:rPr>
              <a:t>Paternostro</a:t>
            </a:r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Ed </a:t>
            </a:r>
            <a:r>
              <a:rPr lang="en-US" dirty="0" err="1" smtClean="0">
                <a:solidFill>
                  <a:srgbClr val="171717"/>
                </a:solidFill>
                <a:latin typeface="Calibri" pitchFamily="-108" charset="0"/>
              </a:rPr>
              <a:t>Merks</a:t>
            </a:r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endParaRPr lang="en-US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e-DE" dirty="0"/>
              <a:t>Software Engineering: Architektur-Design und </a:t>
            </a:r>
            <a:r>
              <a:rPr lang="de-DE" dirty="0" smtClean="0"/>
              <a:t>Prozessorientierung</a:t>
            </a:r>
          </a:p>
          <a:p>
            <a:pPr lvl="1" algn="l"/>
            <a:r>
              <a:rPr lang="de-DE" dirty="0" smtClean="0"/>
              <a:t>Wolfgang </a:t>
            </a:r>
            <a:r>
              <a:rPr lang="de-DE" dirty="0" err="1" smtClean="0"/>
              <a:t>Pree</a:t>
            </a:r>
            <a:endParaRPr lang="de-DE" dirty="0" smtClean="0"/>
          </a:p>
          <a:p>
            <a:pPr lvl="1" algn="l"/>
            <a:r>
              <a:rPr lang="de-DE" dirty="0"/>
              <a:t>Gustav </a:t>
            </a:r>
            <a:r>
              <a:rPr lang="de-DE" dirty="0" err="1" smtClean="0"/>
              <a:t>Pomberger</a:t>
            </a:r>
            <a:endParaRPr lang="de-DE" dirty="0" smtClean="0"/>
          </a:p>
          <a:p>
            <a:pPr lvl="1" algn="l"/>
            <a:endParaRPr lang="de-DE" dirty="0"/>
          </a:p>
          <a:p>
            <a:pPr algn="l"/>
            <a:r>
              <a:rPr lang="de-DE" dirty="0" smtClean="0"/>
              <a:t>Wikipedia</a:t>
            </a:r>
            <a:endParaRPr lang="de-DE" dirty="0"/>
          </a:p>
          <a:p>
            <a:pPr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endParaRPr lang="en-US" dirty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lvl="1" algn="l"/>
            <a:endParaRPr lang="en-US" dirty="0" smtClean="0">
              <a:solidFill>
                <a:srgbClr val="171717"/>
              </a:solidFill>
              <a:latin typeface="Calibri" pitchFamily="-10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sz="3500" dirty="0" smtClean="0"/>
              <a:t>Eclipse Modeling Framework</a:t>
            </a:r>
            <a:endParaRPr lang="en-US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pPr defTabSz="914400"/>
            <a:endParaRPr lang="de-DE" sz="1600" dirty="0" smtClean="0"/>
          </a:p>
          <a:p>
            <a:pPr defTabSz="914400"/>
            <a:r>
              <a:rPr lang="de-DE" sz="1600" dirty="0" err="1" smtClean="0"/>
              <a:t>Thank‘s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attention</a:t>
            </a:r>
            <a:r>
              <a:rPr lang="de-DE" sz="1600" dirty="0" smtClean="0"/>
              <a:t>.</a:t>
            </a:r>
            <a:endParaRPr lang="da-DK" sz="1600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3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19672" y="2362200"/>
            <a:ext cx="5544616" cy="3657600"/>
          </a:xfrm>
        </p:spPr>
        <p:txBody>
          <a:bodyPr/>
          <a:lstStyle/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Components and compositions of components, called composites, should be able to send data via connected I/O and hybrid ports to each other</a:t>
            </a:r>
          </a:p>
          <a:p>
            <a:pPr marL="0" indent="0" algn="l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A GUI controls the framework and sets its properties</a:t>
            </a:r>
          </a:p>
          <a:p>
            <a:pPr marL="0" indent="0" algn="l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We created a modiefed Composite-Pattern-UML-Diagram with the EMF to accomplish the task</a:t>
            </a: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19150"/>
            <a:ext cx="8458200" cy="990600"/>
          </a:xfrm>
        </p:spPr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2362200"/>
            <a:ext cx="6096000" cy="4267200"/>
          </a:xfrm>
        </p:spPr>
        <p:txBody>
          <a:bodyPr/>
          <a:lstStyle/>
          <a:p>
            <a:pPr algn="l"/>
            <a:r>
              <a:rPr lang="en-US" dirty="0" smtClean="0"/>
              <a:t>We are able to simulate a computer with different composites, which contain components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These composites are connected via ports to each other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A composite and a component can have n ports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19150"/>
            <a:ext cx="8458200" cy="990600"/>
          </a:xfrm>
        </p:spPr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2362200"/>
            <a:ext cx="6096000" cy="4267200"/>
          </a:xfrm>
        </p:spPr>
        <p:txBody>
          <a:bodyPr/>
          <a:lstStyle/>
          <a:p>
            <a:pPr algn="l"/>
            <a:r>
              <a:rPr lang="en-US" dirty="0" smtClean="0"/>
              <a:t>Ports can only have one other connected port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The three types of ports must be considered</a:t>
            </a:r>
          </a:p>
          <a:p>
            <a:pPr lvl="1" algn="l"/>
            <a:r>
              <a:rPr lang="en-US" dirty="0" smtClean="0"/>
              <a:t>Input</a:t>
            </a:r>
          </a:p>
          <a:p>
            <a:pPr lvl="1" algn="l"/>
            <a:r>
              <a:rPr lang="en-US" dirty="0" smtClean="0"/>
              <a:t>Output</a:t>
            </a:r>
          </a:p>
          <a:p>
            <a:pPr lvl="1" algn="l"/>
            <a:r>
              <a:rPr lang="en-US" dirty="0" smtClean="0"/>
              <a:t>Hybrid</a:t>
            </a:r>
          </a:p>
          <a:p>
            <a:pPr marL="457200" lvl="1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Data is stored in the input and hybrid ports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6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2362200"/>
            <a:ext cx="6477000" cy="3352800"/>
          </a:xfrm>
        </p:spPr>
        <p:txBody>
          <a:bodyPr/>
          <a:lstStyle/>
          <a:p>
            <a:pPr algn="l"/>
            <a:r>
              <a:rPr lang="en-US" dirty="0" smtClean="0"/>
              <a:t>Eclipse Modeling Framework</a:t>
            </a:r>
          </a:p>
          <a:p>
            <a:pPr lvl="1" algn="l"/>
            <a:r>
              <a:rPr lang="en-US" dirty="0" smtClean="0"/>
              <a:t>Books in Works Cited</a:t>
            </a:r>
            <a:endParaRPr lang="en-US" dirty="0"/>
          </a:p>
          <a:p>
            <a:pPr lvl="1" algn="l"/>
            <a:r>
              <a:rPr lang="en-US" dirty="0" smtClean="0"/>
              <a:t>Tutorials</a:t>
            </a:r>
          </a:p>
          <a:p>
            <a:pPr lvl="1" algn="l"/>
            <a:r>
              <a:rPr lang="en-US" dirty="0" smtClean="0"/>
              <a:t>Examples</a:t>
            </a:r>
          </a:p>
          <a:p>
            <a:pPr marL="457200" lvl="1" indent="0" algn="l">
              <a:buNone/>
            </a:pPr>
            <a:endParaRPr lang="en-US" dirty="0" smtClean="0"/>
          </a:p>
          <a:p>
            <a:pPr algn="l"/>
            <a:r>
              <a:rPr lang="de-DE" dirty="0"/>
              <a:t>Unified Modeling </a:t>
            </a:r>
            <a:r>
              <a:rPr lang="de-DE" dirty="0" smtClean="0"/>
              <a:t>Language</a:t>
            </a:r>
          </a:p>
          <a:p>
            <a:pPr lvl="1" algn="l"/>
            <a:r>
              <a:rPr lang="de-DE" dirty="0" smtClean="0"/>
              <a:t>Software Engineering </a:t>
            </a:r>
            <a:r>
              <a:rPr lang="de-DE" dirty="0" err="1" smtClean="0"/>
              <a:t>Lecture</a:t>
            </a:r>
            <a:r>
              <a:rPr lang="de-DE" dirty="0" smtClean="0"/>
              <a:t> </a:t>
            </a:r>
          </a:p>
          <a:p>
            <a:pPr lvl="1" algn="l"/>
            <a:r>
              <a:rPr lang="de-DE" dirty="0" smtClean="0"/>
              <a:t>Book </a:t>
            </a:r>
            <a:r>
              <a:rPr lang="en-US" dirty="0"/>
              <a:t>in Works Cited</a:t>
            </a:r>
            <a:endParaRPr lang="de-DE" dirty="0" smtClean="0"/>
          </a:p>
          <a:p>
            <a:pPr marL="457200" lvl="1" indent="0" algn="l">
              <a:buNone/>
            </a:pPr>
            <a:endParaRPr lang="de-DE" dirty="0" smtClean="0"/>
          </a:p>
          <a:p>
            <a:pPr algn="l"/>
            <a:r>
              <a:rPr lang="de-DE" dirty="0" smtClean="0"/>
              <a:t>Composite Pattern</a:t>
            </a:r>
          </a:p>
          <a:p>
            <a:pPr lvl="1" algn="l"/>
            <a:r>
              <a:rPr lang="de-DE" dirty="0" smtClean="0"/>
              <a:t>Books </a:t>
            </a:r>
            <a:r>
              <a:rPr lang="en-US" dirty="0"/>
              <a:t>in Works Cited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4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EMF – What is that?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1640" y="2362200"/>
            <a:ext cx="5976664" cy="3657600"/>
          </a:xfrm>
        </p:spPr>
        <p:txBody>
          <a:bodyPr/>
          <a:lstStyle/>
          <a:p>
            <a:pPr algn="l" defTabSz="914400"/>
            <a:r>
              <a:rPr lang="en-US" dirty="0" smtClean="0"/>
              <a:t>Eclipse Modeling Framework (EMF) is an Eclipse-based modeling framework and code generation facility</a:t>
            </a:r>
          </a:p>
          <a:p>
            <a:pPr marL="0" indent="0" algn="l" defTabSz="914400">
              <a:buNone/>
            </a:pPr>
            <a:endParaRPr lang="en-US" dirty="0" smtClean="0"/>
          </a:p>
          <a:p>
            <a:pPr algn="l"/>
            <a:r>
              <a:rPr lang="en-US" dirty="0" smtClean="0"/>
              <a:t>You can build tools and other applications based on a structured data model</a:t>
            </a:r>
          </a:p>
          <a:p>
            <a:pPr marL="0" indent="0" algn="l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en-US" dirty="0" smtClean="0"/>
              <a:t>Models can be specified using annotated Java, UML, XML documents, or modeling tools, then imported into EMF</a:t>
            </a:r>
          </a:p>
          <a:p>
            <a:pPr marL="0" indent="0" algn="l" defTabSz="914400">
              <a:buNone/>
            </a:pPr>
            <a:endParaRPr lang="en-US" dirty="0" smtClean="0"/>
          </a:p>
          <a:p>
            <a:pPr algn="l" defTabSz="914400"/>
            <a:r>
              <a:rPr lang="en-US" dirty="0" smtClean="0">
                <a:solidFill>
                  <a:srgbClr val="171717"/>
                </a:solidFill>
                <a:latin typeface="Calibri" pitchFamily="-108" charset="0"/>
              </a:rPr>
              <a:t>We used a UML-Diagram to draw the appendences from the interfaces and classes we created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dirty="0" smtClean="0"/>
              <a:t>EMF – Start problems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3648" y="2362200"/>
            <a:ext cx="7272808" cy="3657600"/>
          </a:xfrm>
        </p:spPr>
        <p:txBody>
          <a:bodyPr/>
          <a:lstStyle/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Compiliance level automatically turned down</a:t>
            </a:r>
          </a:p>
          <a:p>
            <a:pPr lvl="1" algn="l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Non generic Elists</a:t>
            </a:r>
          </a:p>
          <a:p>
            <a:pPr lvl="1" algn="l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Hand written code implementations of the body of a method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”Delete” deletes references from the diagram, not from the model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r>
              <a:rPr lang="da-DK" dirty="0" smtClean="0">
                <a:solidFill>
                  <a:srgbClr val="171717"/>
                </a:solidFill>
                <a:latin typeface="Calibri" pitchFamily="-108" charset="0"/>
              </a:rPr>
              <a:t>No java framework imports</a:t>
            </a:r>
          </a:p>
          <a:p>
            <a:pPr marL="0" indent="0" algn="l" defTabSz="914400">
              <a:buNone/>
            </a:pPr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marL="0" indent="0" algn="l" defTabSz="914400">
              <a:buNone/>
            </a:pPr>
            <a:endParaRPr lang="da-DK" dirty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 smtClean="0">
              <a:solidFill>
                <a:srgbClr val="171717"/>
              </a:solidFill>
              <a:latin typeface="Calibri" pitchFamily="-108" charset="0"/>
            </a:endParaRPr>
          </a:p>
          <a:p>
            <a:pPr algn="l" defTabSz="914400"/>
            <a:endParaRPr lang="da-DK" dirty="0">
              <a:solidFill>
                <a:srgbClr val="171717"/>
              </a:solidFill>
              <a:latin typeface="Calibri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37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01018373</Template>
  <TotalTime>0</TotalTime>
  <Words>1032</Words>
  <Application>Microsoft Office PowerPoint</Application>
  <PresentationFormat>Bildschirmpräsentation (4:3)</PresentationFormat>
  <Paragraphs>255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01018373</vt:lpstr>
      <vt:lpstr>Eclipse Modelling Framework</vt:lpstr>
      <vt:lpstr>Table of Contents</vt:lpstr>
      <vt:lpstr>Assignment</vt:lpstr>
      <vt:lpstr>Assignment</vt:lpstr>
      <vt:lpstr>Hypothesis</vt:lpstr>
      <vt:lpstr>Hypothesis</vt:lpstr>
      <vt:lpstr>Materials</vt:lpstr>
      <vt:lpstr>EMF – What is that?</vt:lpstr>
      <vt:lpstr>EMF – Start problems</vt:lpstr>
      <vt:lpstr>EMF – Start problems</vt:lpstr>
      <vt:lpstr>EMF – Advantages</vt:lpstr>
      <vt:lpstr>Unified Modeling Language</vt:lpstr>
      <vt:lpstr>Composite Pattern</vt:lpstr>
      <vt:lpstr>The Framework</vt:lpstr>
      <vt:lpstr>I_Component</vt:lpstr>
      <vt:lpstr>I_Component</vt:lpstr>
      <vt:lpstr>Composite</vt:lpstr>
      <vt:lpstr>Leaf</vt:lpstr>
      <vt:lpstr>I_Port</vt:lpstr>
      <vt:lpstr>I_InputPort</vt:lpstr>
      <vt:lpstr>I_OutputPort</vt:lpstr>
      <vt:lpstr>OutputPort</vt:lpstr>
      <vt:lpstr>InputPort</vt:lpstr>
      <vt:lpstr>HybridPort</vt:lpstr>
      <vt:lpstr>EMF</vt:lpstr>
      <vt:lpstr>GUI</vt:lpstr>
      <vt:lpstr>Changes</vt:lpstr>
      <vt:lpstr>GUI</vt:lpstr>
      <vt:lpstr>An Example</vt:lpstr>
      <vt:lpstr>An Example</vt:lpstr>
      <vt:lpstr>An Example</vt:lpstr>
      <vt:lpstr>Works Cited</vt:lpstr>
      <vt:lpstr>Eclipse Modeling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Modeling Framework</dc:title>
  <dc:creator>Manuel</dc:creator>
  <cp:lastModifiedBy>Manuel</cp:lastModifiedBy>
  <cp:revision>76</cp:revision>
  <cp:lastPrinted>1601-01-01T00:00:00Z</cp:lastPrinted>
  <dcterms:created xsi:type="dcterms:W3CDTF">2012-01-23T14:30:45Z</dcterms:created>
  <dcterms:modified xsi:type="dcterms:W3CDTF">2012-02-01T15:45:45Z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TC010183731033</vt:lpwstr>
  </property>
</Properties>
</file>