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jpeg" ContentType="image/jpeg"/>
  <Override PartName="/ppt/media/image1.png" ContentType="image/png"/>
  <Override PartName="/ppt/media/image2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4136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404136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527560" y="121932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2527560" y="379800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79800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527560" y="121932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4041360" cy="4937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41360" cy="493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493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527560" y="1219320"/>
            <a:ext cx="1971720" cy="493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8229240" cy="5928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2527560" y="1219320"/>
            <a:ext cx="1971720" cy="493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4041360" cy="4937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493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527560" y="121932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2527560" y="379800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527560" y="121932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40406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4136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404136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2527560" y="121932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2527560" y="379800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79800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527560" y="121932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4041360" cy="4937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41360" cy="493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493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2527560" y="1219320"/>
            <a:ext cx="1971720" cy="493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41360" cy="493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8229240" cy="5928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2527560" y="1219320"/>
            <a:ext cx="1971720" cy="493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493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2527560" y="121932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2527560" y="379800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2527560" y="121932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40406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4136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404136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27560" y="121932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2527560" y="379800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79800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2527560" y="121932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493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527560" y="1219320"/>
            <a:ext cx="1971720" cy="493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28600"/>
            <a:ext cx="8229240" cy="5928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527560" y="1219320"/>
            <a:ext cx="1971720" cy="493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493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527560" y="121932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2527560" y="379800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527560" y="1219320"/>
            <a:ext cx="19717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40406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1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2" name="CustomShape 3"/>
          <p:cNvSpPr/>
          <p:nvPr/>
        </p:nvSpPr>
        <p:spPr>
          <a:xfrm>
            <a:off x="574560" y="6432120"/>
            <a:ext cx="190440" cy="119880"/>
          </a:xfrm>
          <a:prstGeom prst="triangle">
            <a:avLst>
              <a:gd fmla="val 50000" name="adj"/>
            </a:avLst>
          </a:prstGeom>
          <a:solidFill>
            <a:srgbClr val="9fb8cd"/>
          </a:solidFill>
        </p:spPr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219320" y="3886200"/>
            <a:ext cx="6857640" cy="99036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Bookman Old Style"/>
              </a:rPr>
              <a:t>Click to edit the title text formatClick to edit Master title style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400800" y="6355080"/>
            <a:ext cx="2285640" cy="36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 MT"/>
              </a:rPr>
              <a:t>11/29/12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2898720" y="6355080"/>
            <a:ext cx="3474360" cy="365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216080" y="6355080"/>
            <a:ext cx="1218960" cy="36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99368AB-C9EA-4CDA-952A-F61A4B371684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7" name="CustomShape 8"/>
          <p:cNvSpPr/>
          <p:nvPr/>
        </p:nvSpPr>
        <p:spPr>
          <a:xfrm>
            <a:off x="905040" y="3648240"/>
            <a:ext cx="7314840" cy="1279800"/>
          </a:xfrm>
          <a:prstGeom prst="rect">
            <a:avLst/>
          </a:prstGeom>
          <a:ln w="6480">
            <a:solidFill>
              <a:srgbClr val="727ca3"/>
            </a:solidFill>
            <a:round/>
          </a:ln>
        </p:spPr>
      </p:sp>
      <p:sp>
        <p:nvSpPr>
          <p:cNvPr id="8" name="CustomShape 9"/>
          <p:cNvSpPr/>
          <p:nvPr/>
        </p:nvSpPr>
        <p:spPr>
          <a:xfrm>
            <a:off x="914400" y="5048280"/>
            <a:ext cx="7314840" cy="685440"/>
          </a:xfrm>
          <a:prstGeom prst="rect">
            <a:avLst/>
          </a:prstGeom>
          <a:ln w="6480">
            <a:solidFill>
              <a:srgbClr val="9fb8cd"/>
            </a:solidFill>
            <a:round/>
          </a:ln>
        </p:spPr>
      </p:sp>
      <p:sp>
        <p:nvSpPr>
          <p:cNvPr id="9" name="CustomShape 10"/>
          <p:cNvSpPr/>
          <p:nvPr/>
        </p:nvSpPr>
        <p:spPr>
          <a:xfrm>
            <a:off x="905040" y="3648240"/>
            <a:ext cx="228240" cy="1279800"/>
          </a:xfrm>
          <a:prstGeom prst="rect">
            <a:avLst/>
          </a:prstGeom>
          <a:solidFill>
            <a:srgbClr val="727ca3"/>
          </a:solidFill>
        </p:spPr>
      </p:sp>
      <p:sp>
        <p:nvSpPr>
          <p:cNvPr id="10" name="CustomShape 11"/>
          <p:cNvSpPr/>
          <p:nvPr/>
        </p:nvSpPr>
        <p:spPr>
          <a:xfrm>
            <a:off x="914400" y="5048280"/>
            <a:ext cx="228240" cy="685440"/>
          </a:xfrm>
          <a:prstGeom prst="rect">
            <a:avLst/>
          </a:prstGeom>
          <a:solidFill>
            <a:srgbClr val="9fb8cd"/>
          </a:solidFill>
        </p:spPr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45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46" name="CustomShape 3"/>
          <p:cNvSpPr/>
          <p:nvPr/>
        </p:nvSpPr>
        <p:spPr>
          <a:xfrm>
            <a:off x="574560" y="6432120"/>
            <a:ext cx="190440" cy="119880"/>
          </a:xfrm>
          <a:prstGeom prst="triangle">
            <a:avLst>
              <a:gd fmla="val 50000" name="adj"/>
            </a:avLst>
          </a:prstGeom>
          <a:solidFill>
            <a:srgbClr val="9fb8cd"/>
          </a:solidFill>
        </p:spPr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Click to edit the title text formatClick to edit Master title style</a:t>
            </a:r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11/29/12</a:t>
            </a:r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50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DD21509-B594-4511-88C3-ACCA894B8F2D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51" name="PlaceHolder 8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70000"/>
              <a:buFont charset="2" typeface="Wingdings"/>
              <a:buChar char=""/>
            </a:pPr>
            <a:r>
              <a:rPr lang="en-US">
                <a:solidFill>
                  <a:srgbClr val="000000"/>
                </a:solidFill>
                <a:latin typeface="Gill Sans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70000"/>
              <a:buFont charset="2" typeface="Wingdings"/>
              <a:buChar char=""/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Fifth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85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86" name="CustomShape 3"/>
          <p:cNvSpPr/>
          <p:nvPr/>
        </p:nvSpPr>
        <p:spPr>
          <a:xfrm>
            <a:off x="574560" y="6432120"/>
            <a:ext cx="190440" cy="119880"/>
          </a:xfrm>
          <a:prstGeom prst="triangle">
            <a:avLst>
              <a:gd fmla="val 50000" name="adj"/>
            </a:avLst>
          </a:prstGeom>
          <a:solidFill>
            <a:srgbClr val="9fb8cd"/>
          </a:solidFill>
        </p:spPr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140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Click to edit the title text formatClick to edit Master title style</a:t>
            </a:r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11/29/12</a:t>
            </a:r>
            <a:endParaRPr/>
          </a:p>
        </p:txBody>
      </p:sp>
      <p:sp>
        <p:nvSpPr>
          <p:cNvPr id="89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0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580CB6A-1389-47ED-A5B3-6345A8CF992B}" type="slidenum">
              <a:rPr lang="en-US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91" name="PlaceHolder 8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41360" cy="493740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70000"/>
              <a:buFont charset="2" typeface="Wingdings"/>
              <a:buChar char=""/>
            </a:pPr>
            <a:r>
              <a:rPr lang="en-US">
                <a:solidFill>
                  <a:srgbClr val="000000"/>
                </a:solidFill>
                <a:latin typeface="Gill Sans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70000"/>
              <a:buFont charset="2" typeface="Wingdings"/>
              <a:buChar char=""/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Fifth level</a:t>
            </a:r>
            <a:endParaRPr/>
          </a:p>
        </p:txBody>
      </p:sp>
      <p:sp>
        <p:nvSpPr>
          <p:cNvPr id="92" name="PlaceHolder 9"/>
          <p:cNvSpPr>
            <a:spLocks noGrp="1"/>
          </p:cNvSpPr>
          <p:nvPr>
            <p:ph type="body"/>
          </p:nvPr>
        </p:nvSpPr>
        <p:spPr>
          <a:xfrm>
            <a:off x="4632120" y="1216080"/>
            <a:ext cx="4041360" cy="493740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1400">
                <a:solidFill>
                  <a:srgbClr val="464653"/>
                </a:solidFill>
                <a:latin typeface="Gill Sans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70000"/>
              <a:buFont charset="2" typeface="Wingdings"/>
              <a:buChar char=""/>
            </a:pPr>
            <a:r>
              <a:rPr lang="en-US">
                <a:solidFill>
                  <a:srgbClr val="000000"/>
                </a:solidFill>
                <a:latin typeface="Gill Sans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70000"/>
              <a:buFont charset="2" typeface="Wingdings"/>
              <a:buChar char=""/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Fifth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219320" y="3886200"/>
            <a:ext cx="6857640" cy="99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Bookman Old Style"/>
              </a:rPr>
              <a:t>Job Mashup Website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1219320" y="5124600"/>
            <a:ext cx="6857640" cy="533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464653"/>
                </a:solidFill>
                <a:latin typeface="Bookman Old Style"/>
              </a:rPr>
              <a:t>Group 2 : Team G2 : Jacob Barrick, Colin Blower, Honming Chen,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464653"/>
                </a:solidFill>
                <a:latin typeface="Bookman Old Style"/>
              </a:rPr>
              <a:t>Curtis Davis, Victor Frandsen, Sam Lanzo, Andrew Miller, Yu-Ching Wang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28600"/>
            <a:ext cx="8229240" cy="9140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Map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648320" y="1600200"/>
            <a:ext cx="449532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>
                <a:solidFill>
                  <a:srgbClr val="464653"/>
                </a:solidFill>
                <a:latin typeface="Gill Sans MT"/>
              </a:rPr>
              <a:t>It parses scraped JSON object for company name/city to determine marker position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>
                <a:solidFill>
                  <a:srgbClr val="464653"/>
                </a:solidFill>
                <a:latin typeface="Gill Sans MT"/>
              </a:rPr>
              <a:t>&lt;div id="map_canvas" style="width:500px; height:500px"&gt;&lt;/div&gt;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>
                <a:solidFill>
                  <a:srgbClr val="464653"/>
                </a:solidFill>
                <a:latin typeface="Gill Sans MT"/>
              </a:rPr>
              <a:t>Hovering over a marker gives details for that job.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>
                <a:solidFill>
                  <a:srgbClr val="464653"/>
                </a:solidFill>
                <a:latin typeface="Gill Sans MT"/>
              </a:rPr>
              <a:t>Moving the map recalculates center position, initializes new search.</a:t>
            </a:r>
            <a:endParaRPr/>
          </a:p>
        </p:txBody>
      </p:sp>
      <p:pic>
        <p:nvPicPr>
          <p:cNvPr descr="" id="14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821600"/>
            <a:ext cx="4041360" cy="393912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Features Implemented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Simple Search Interface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Location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Keyword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Salary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Education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Map of Results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Landing page</a:t>
            </a:r>
            <a:endParaRPr/>
          </a:p>
        </p:txBody>
      </p:sp>
      <p:pic>
        <p:nvPicPr>
          <p:cNvPr descr="" id="130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1118880" y="1401480"/>
            <a:ext cx="6906240" cy="457236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Index.html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944856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&lt;form action="scrap.php" method="get"&gt;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&lt;input id="location" type="text“ name="location"&gt;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&lt;input type="submit" value="Search"&gt;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Scrap.php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Gill Sans MT"/>
              </a:rPr>
              <a:t>We have a fuction for each site to form a URL based on the search criteria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function createDiceURL()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600">
                <a:solidFill>
                  <a:srgbClr val="000000"/>
                </a:solidFill>
                <a:latin typeface="Gill Sans MT"/>
              </a:rPr>
              <a:t>$url = "http://seeker.dice.com/jobsearch/...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Gill Sans MT"/>
              </a:rPr>
              <a:t>This URL is fed into our results parsing functions.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Scrap.php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5257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Gill Sans MT"/>
              </a:rPr>
              <a:t>Use Two different functions to find Job Postings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function getMonsterJobPostings($page)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function getDiceJobPostings($page)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Gill Sans MT"/>
              </a:rPr>
              <a:t>Each function has a version of the below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600">
                <a:solidFill>
                  <a:srgbClr val="000000"/>
                </a:solidFill>
                <a:latin typeface="Gill Sans MT"/>
              </a:rPr>
              <a:t>$html = file_get_html($page);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        </a:t>
            </a:r>
            <a:r>
              <a:rPr lang="en-US" sz="2600">
                <a:solidFill>
                  <a:srgbClr val="000000"/>
                </a:solidFill>
                <a:latin typeface="Gill Sans MT"/>
              </a:rPr>
              <a:t>$items = $html-&gt;find('tr.even, tr.odd');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Gill Sans MT"/>
              </a:rPr>
              <a:t>Loop through the results and parse the data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foreach ($items as $element)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$title = $element-&gt;children(1)-&gt;children(0)-&gt;children(0)-&gt;first_child()-&gt;title;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Scrap.php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b="1" lang="en-US" sz="2600">
                <a:solidFill>
                  <a:srgbClr val="000000"/>
                </a:solidFill>
                <a:latin typeface="Gill Sans MT"/>
              </a:rPr>
              <a:t>Results are merged into a single Array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b="1" lang="en-US" sz="2600">
                <a:solidFill>
                  <a:srgbClr val="000000"/>
                </a:solidFill>
                <a:latin typeface="Gill Sans MT"/>
              </a:rPr>
              <a:t>Data is output to JSON and 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b="1" lang="en-US" sz="2600">
                <a:solidFill>
                  <a:srgbClr val="000000"/>
                </a:solidFill>
                <a:latin typeface="Gill Sans MT"/>
              </a:rPr>
              <a:t>redirect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results</a:t>
            </a:r>
            <a:endParaRPr/>
          </a:p>
        </p:txBody>
      </p:sp>
      <p:pic>
        <p:nvPicPr>
          <p:cNvPr descr="" id="140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271520"/>
            <a:ext cx="8229240" cy="483192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Results.php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57200" y="1600200"/>
            <a:ext cx="86864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&lt;script&gt;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$("document").ready(function() 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  </a:t>
            </a:r>
            <a:r>
              <a:rPr lang="en-US" sz="2600">
                <a:solidFill>
                  <a:srgbClr val="000000"/>
                </a:solidFill>
                <a:latin typeface="Gill Sans MT"/>
              </a:rPr>
              <a:t>$.getJSON("./results/results.json",function(data) 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    </a:t>
            </a:r>
            <a:r>
              <a:rPr lang="en-US" sz="2600">
                <a:solidFill>
                  <a:srgbClr val="000000"/>
                </a:solidFill>
                <a:latin typeface="Gill Sans MT"/>
              </a:rPr>
              <a:t>$("#div-my-table").text("&lt;table&gt;");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    </a:t>
            </a:r>
            <a:r>
              <a:rPr lang="en-US" sz="2600">
                <a:solidFill>
                  <a:srgbClr val="000000"/>
                </a:solidFill>
                <a:latin typeface="Gill Sans MT"/>
              </a:rPr>
              <a:t>$.each(data, function(i, item) {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