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72" r:id="rId10"/>
    <p:sldId id="275" r:id="rId11"/>
    <p:sldId id="261" r:id="rId12"/>
    <p:sldId id="267" r:id="rId13"/>
    <p:sldId id="266" r:id="rId14"/>
    <p:sldId id="257" r:id="rId15"/>
    <p:sldId id="268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B97A-955D-44D9-A782-05E75BA1E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67D50-982A-414B-B1B5-370A8C80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0C3D8-8D95-40A3-B4C2-4B6249B2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BB983-4ABC-4AE0-B640-0EDB64D8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B600-8CB3-4A2D-8606-64581C96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47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B08A-0B6F-4A86-AD96-B405C1E9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0AD7C-50E8-4066-8368-08E26274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B5DA-458A-48B5-8E8E-25D229F3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B995-BEB0-4D58-8BE9-F0C51DCF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5A15-FC7A-457D-BBD1-D8D5CAF4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26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3A1EE-4955-4E42-ACE5-43901C304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8B587-CDF7-44A9-A191-9992A634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3311-D9FD-41EF-A492-B0D3154F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ED8AA-9F50-4E73-9067-13DB95AE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1B8A-A73A-446F-8F2A-E3404B05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33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323F-2848-4D64-8280-BFA105B1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2D095-4EA0-4B06-8445-A2934945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8CBC-A22F-41C8-8F0E-B09D8723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022F-5DAC-4FF1-8F74-295E6B62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F9D8-9E9A-4CA0-87EC-4EF0EFF9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26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4D8A-C7DB-4F94-9248-E43551E9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2EED-365D-4AEA-8D3A-BCF8ED446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EB64C-5B2D-4F5F-8F7C-34E56FEA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8980-095D-418C-B122-2117D5B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C18B-D274-41E2-8E32-12EB9958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86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2280-4A86-4B6E-BB5B-70F3706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A9B6-619E-459E-A443-8FBEFA61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FC20-76AD-4117-8D50-198840D6C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4FC91-BB7F-4FA7-B744-DC2E7BDC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D02D2-C399-4D70-BAC7-FEB2DDE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E87EF-AF48-4BDE-B01D-63F7119F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25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8B47-EEF5-4777-A7D7-84BBDA2A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FA46-3CE5-4703-B910-3C7D2B8A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6623-A195-4900-938E-281E178AD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BCA0F-CC42-4568-9148-7D4A05C49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D23DA-0F0B-4891-BD2E-F29D56150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9C89A-240A-4A7F-82DE-48E185C4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82D5A-4E03-4116-8739-199DBF7D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105F2-C424-481C-B0BA-8A4291F0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47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C39E-4514-4999-87D7-ABC76C17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6C328-3DAE-4112-B433-997ECBC6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7612E-6453-4207-A60C-7F03765E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83829-68B7-4168-A056-02F91617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52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03C52-3139-405B-95C5-A11FD84F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C7626-8B33-4880-9281-15B052C3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B6097-B024-4916-8B4E-6CCA7455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54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3C2B-DFE9-410A-AED8-FE2202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7158-DDD1-49D9-9861-E7352A14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20EB-B4BB-4C54-A654-BF145AA4F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0D85C-B9A2-4574-B640-925ED57C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E987A-8705-4A9D-9165-E7A0417E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56857-4111-4237-9DF6-C2CC1621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1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6A7-48CC-4CB3-BDF7-2F891566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3AE1A-FBA9-4155-8628-495F7FA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7B0DA-1931-44C8-8A8A-25CBFDA6C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C662-007A-4E7F-B6C3-002C2FE1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B8FF6-3187-45CA-863D-A397DCA2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BE83-2B01-4CBB-9DBA-C300235F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3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389BA-8E9B-444B-9681-993C09F1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B259-E293-4834-9271-1FC02839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C7B0E-24EE-497A-8A6E-DBE742F46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9F3F2-9A96-42E5-96CC-47C712711E0E}" type="datetimeFigureOut">
              <a:rPr lang="es-ES" smtClean="0"/>
              <a:t>11/05/2019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5E9C-5987-4019-A177-C5CC59113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4647-2EB1-4762-8F30-7FFE89374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20873-E43F-4D39-9F43-F2232165B32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883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bilidad@shoptexto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hoptexto.com/detalles-de-facturac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4946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Create</a:t>
            </a:r>
            <a:r>
              <a:rPr lang="es-ES" sz="1400" b="1" dirty="0"/>
              <a:t> </a:t>
            </a:r>
            <a:r>
              <a:rPr lang="es-ES" sz="1400" b="1" dirty="0" err="1"/>
              <a:t>User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C848E-F19A-4D8A-8414-9E42EF07B4EA}"/>
              </a:ext>
            </a:extLst>
          </p:cNvPr>
          <p:cNvSpPr txBox="1"/>
          <p:nvPr/>
        </p:nvSpPr>
        <p:spPr>
          <a:xfrm>
            <a:off x="3188563" y="1009112"/>
            <a:ext cx="7526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User</a:t>
            </a:r>
            <a:r>
              <a:rPr lang="es-ES" b="1" dirty="0"/>
              <a:t> (</a:t>
            </a:r>
            <a:r>
              <a:rPr lang="es-ES" b="1" dirty="0" err="1"/>
              <a:t>Form</a:t>
            </a:r>
            <a:r>
              <a:rPr lang="es-ES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Name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Role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multiple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dirty="0" err="1"/>
              <a:t>Administrator</a:t>
            </a:r>
            <a:endParaRPr lang="es-E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dirty="0"/>
              <a:t>Project Manager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dirty="0"/>
              <a:t>Sales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dirty="0" err="1"/>
              <a:t>Finance</a:t>
            </a:r>
            <a:endParaRPr lang="es-ES" dirty="0"/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s-ES" dirty="0"/>
              <a:t>HR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number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Password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b="1" dirty="0"/>
              <a:t>CREATE</a:t>
            </a:r>
          </a:p>
          <a:p>
            <a:pPr lvl="1"/>
            <a:endParaRPr lang="es-ES" b="1" dirty="0"/>
          </a:p>
          <a:p>
            <a:pPr lvl="1"/>
            <a:r>
              <a:rPr lang="es-ES" b="1" dirty="0" err="1">
                <a:solidFill>
                  <a:srgbClr val="FF0000"/>
                </a:solidFill>
              </a:rPr>
              <a:t>For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login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Users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will</a:t>
            </a:r>
            <a:r>
              <a:rPr lang="es-ES" b="1" dirty="0">
                <a:solidFill>
                  <a:srgbClr val="FF0000"/>
                </a:solidFill>
              </a:rPr>
              <a:t> use E-mail &amp; </a:t>
            </a:r>
            <a:r>
              <a:rPr lang="es-ES" b="1" dirty="0" err="1">
                <a:solidFill>
                  <a:srgbClr val="FF0000"/>
                </a:solidFill>
              </a:rPr>
              <a:t>Password</a:t>
            </a:r>
            <a:endParaRPr lang="es-E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870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FEC-E98D-40E3-BB9D-CCD534A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2"/>
            <a:ext cx="10515600" cy="1325563"/>
          </a:xfrm>
        </p:spPr>
        <p:txBody>
          <a:bodyPr/>
          <a:lstStyle/>
          <a:p>
            <a:r>
              <a:rPr lang="es-ES" dirty="0" err="1"/>
              <a:t>Collaborator</a:t>
            </a:r>
            <a:r>
              <a:rPr lang="es-ES" dirty="0"/>
              <a:t> </a:t>
            </a:r>
            <a:r>
              <a:rPr lang="es-ES" dirty="0" err="1"/>
              <a:t>Accepts</a:t>
            </a:r>
            <a:r>
              <a:rPr lang="es-ES" dirty="0"/>
              <a:t>/</a:t>
            </a:r>
            <a:r>
              <a:rPr lang="es-ES" dirty="0" err="1"/>
              <a:t>Reject</a:t>
            </a:r>
            <a:r>
              <a:rPr lang="es-ES" dirty="0"/>
              <a:t>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1C5B68-D8AD-447C-BE06-3C2026D0C17A}"/>
              </a:ext>
            </a:extLst>
          </p:cNvPr>
          <p:cNvSpPr/>
          <p:nvPr/>
        </p:nvSpPr>
        <p:spPr>
          <a:xfrm>
            <a:off x="4332303" y="1273436"/>
            <a:ext cx="1606859" cy="39061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1BAE-D7C9-4522-9018-1E77BF2B3B1F}"/>
              </a:ext>
            </a:extLst>
          </p:cNvPr>
          <p:cNvSpPr/>
          <p:nvPr/>
        </p:nvSpPr>
        <p:spPr>
          <a:xfrm>
            <a:off x="6078244" y="1273436"/>
            <a:ext cx="1606859" cy="390618"/>
          </a:xfrm>
          <a:prstGeom prst="rect">
            <a:avLst/>
          </a:prstGeom>
          <a:solidFill>
            <a:srgbClr val="EF57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Rechazar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75D016-5EB6-4266-A26F-6DDFCADA7AB0}"/>
              </a:ext>
            </a:extLst>
          </p:cNvPr>
          <p:cNvCxnSpPr>
            <a:stCxn id="6" idx="2"/>
          </p:cNvCxnSpPr>
          <p:nvPr/>
        </p:nvCxnSpPr>
        <p:spPr>
          <a:xfrm flipH="1">
            <a:off x="2574524" y="1664054"/>
            <a:ext cx="2561209" cy="803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8120FE-5026-4C55-A589-0DC445DB563C}"/>
              </a:ext>
            </a:extLst>
          </p:cNvPr>
          <p:cNvCxnSpPr>
            <a:cxnSpLocks/>
          </p:cNvCxnSpPr>
          <p:nvPr/>
        </p:nvCxnSpPr>
        <p:spPr>
          <a:xfrm>
            <a:off x="6893512" y="1661580"/>
            <a:ext cx="2539753" cy="80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480C54-6FA2-498A-AC7C-31375A03357E}"/>
              </a:ext>
            </a:extLst>
          </p:cNvPr>
          <p:cNvSpPr/>
          <p:nvPr/>
        </p:nvSpPr>
        <p:spPr>
          <a:xfrm>
            <a:off x="550416" y="2654423"/>
            <a:ext cx="4585317" cy="2539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✓ Project </a:t>
            </a:r>
            <a:r>
              <a:rPr lang="es-ES" dirty="0" err="1">
                <a:solidFill>
                  <a:schemeClr val="tx1"/>
                </a:solidFill>
              </a:rPr>
              <a:t>confirmed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s-ES" dirty="0" err="1">
                <a:solidFill>
                  <a:schemeClr val="tx1"/>
                </a:solidFill>
              </a:rPr>
              <a:t>Thank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1A461-0305-49D6-8616-1A734D4ADECE}"/>
              </a:ext>
            </a:extLst>
          </p:cNvPr>
          <p:cNvSpPr/>
          <p:nvPr/>
        </p:nvSpPr>
        <p:spPr>
          <a:xfrm>
            <a:off x="6768483" y="2654423"/>
            <a:ext cx="4585317" cy="2539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You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have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rejected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offer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Thanks for letting us know!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10C58-CD0E-4A6A-9BA7-9615BF8BD3E0}"/>
              </a:ext>
            </a:extLst>
          </p:cNvPr>
          <p:cNvSpPr txBox="1"/>
          <p:nvPr/>
        </p:nvSpPr>
        <p:spPr>
          <a:xfrm>
            <a:off x="3835153" y="2053562"/>
            <a:ext cx="442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/>
              <a:t>We</a:t>
            </a:r>
            <a:r>
              <a:rPr lang="es-ES" i="1" dirty="0"/>
              <a:t> </a:t>
            </a:r>
            <a:r>
              <a:rPr lang="es-ES" i="1" dirty="0" err="1"/>
              <a:t>confirm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action</a:t>
            </a:r>
            <a:r>
              <a:rPr lang="es-ES" i="1" dirty="0"/>
              <a:t> </a:t>
            </a:r>
            <a:r>
              <a:rPr lang="es-ES" i="1" dirty="0" err="1"/>
              <a:t>by</a:t>
            </a:r>
            <a:r>
              <a:rPr lang="es-ES" i="1" dirty="0"/>
              <a:t> </a:t>
            </a:r>
            <a:r>
              <a:rPr lang="es-ES" i="1" dirty="0" err="1"/>
              <a:t>opening</a:t>
            </a:r>
            <a:r>
              <a:rPr lang="es-ES" i="1" dirty="0"/>
              <a:t> a </a:t>
            </a:r>
            <a:r>
              <a:rPr lang="es-ES" i="1" dirty="0" err="1"/>
              <a:t>window</a:t>
            </a:r>
            <a:r>
              <a:rPr lang="es-E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800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Create</a:t>
            </a:r>
            <a:r>
              <a:rPr lang="es-ES" sz="1400" b="1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ACED4-9E6D-43B7-9B70-552518EF1923}"/>
              </a:ext>
            </a:extLst>
          </p:cNvPr>
          <p:cNvSpPr txBox="1"/>
          <p:nvPr/>
        </p:nvSpPr>
        <p:spPr>
          <a:xfrm>
            <a:off x="3188563" y="1009112"/>
            <a:ext cx="752678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Create</a:t>
            </a:r>
            <a:r>
              <a:rPr lang="es-ES" b="1" dirty="0"/>
              <a:t> Project (</a:t>
            </a:r>
            <a:r>
              <a:rPr lang="es-ES" b="1" dirty="0" err="1"/>
              <a:t>Form</a:t>
            </a:r>
            <a:r>
              <a:rPr lang="es-ES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ID (</a:t>
            </a:r>
            <a:r>
              <a:rPr lang="es-ES" dirty="0" err="1">
                <a:solidFill>
                  <a:srgbClr val="FF0000"/>
                </a:solidFill>
              </a:rPr>
              <a:t>created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default, </a:t>
            </a:r>
            <a:r>
              <a:rPr lang="es-ES" dirty="0" err="1">
                <a:solidFill>
                  <a:srgbClr val="FF0000"/>
                </a:solidFill>
              </a:rPr>
              <a:t>example</a:t>
            </a:r>
            <a:r>
              <a:rPr lang="es-ES" dirty="0">
                <a:solidFill>
                  <a:srgbClr val="FF0000"/>
                </a:solidFill>
              </a:rPr>
              <a:t>: SH-N-1000)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sz="1000" dirty="0">
                <a:solidFill>
                  <a:srgbClr val="FF0000"/>
                </a:solidFill>
              </a:rPr>
              <a:t>*</a:t>
            </a:r>
            <a:r>
              <a:rPr lang="es-ES" sz="1000" dirty="0" err="1">
                <a:solidFill>
                  <a:srgbClr val="FF0000"/>
                </a:solidFill>
              </a:rPr>
              <a:t>where</a:t>
            </a:r>
            <a:r>
              <a:rPr lang="es-ES" sz="1000" dirty="0">
                <a:solidFill>
                  <a:srgbClr val="FF0000"/>
                </a:solidFill>
              </a:rPr>
              <a:t> N = </a:t>
            </a:r>
            <a:r>
              <a:rPr lang="es-ES" sz="1000" dirty="0" err="1">
                <a:solidFill>
                  <a:srgbClr val="FF0000"/>
                </a:solidFill>
              </a:rPr>
              <a:t>first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character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of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the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name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of</a:t>
            </a:r>
            <a:r>
              <a:rPr lang="es-ES" sz="1000" dirty="0">
                <a:solidFill>
                  <a:srgbClr val="FF0000"/>
                </a:solidFill>
              </a:rPr>
              <a:t> a </a:t>
            </a:r>
            <a:r>
              <a:rPr lang="es-ES" sz="1000" dirty="0" err="1">
                <a:solidFill>
                  <a:srgbClr val="FF0000"/>
                </a:solidFill>
              </a:rPr>
              <a:t>person</a:t>
            </a:r>
            <a:br>
              <a:rPr lang="es-ES" sz="1000" dirty="0">
                <a:solidFill>
                  <a:srgbClr val="FF0000"/>
                </a:solidFill>
              </a:rPr>
            </a:br>
            <a:r>
              <a:rPr lang="es-ES" sz="1000" dirty="0">
                <a:solidFill>
                  <a:srgbClr val="FF0000"/>
                </a:solidFill>
              </a:rPr>
              <a:t>*1000 = </a:t>
            </a:r>
            <a:r>
              <a:rPr lang="es-ES" sz="1000" dirty="0" err="1">
                <a:solidFill>
                  <a:srgbClr val="FF0000"/>
                </a:solidFill>
              </a:rPr>
              <a:t>every</a:t>
            </a:r>
            <a:r>
              <a:rPr lang="es-ES" sz="1000" dirty="0">
                <a:solidFill>
                  <a:srgbClr val="FF0000"/>
                </a:solidFill>
              </a:rPr>
              <a:t> serie </a:t>
            </a:r>
            <a:r>
              <a:rPr lang="es-ES" sz="1000" dirty="0" err="1">
                <a:solidFill>
                  <a:srgbClr val="FF0000"/>
                </a:solidFill>
              </a:rPr>
              <a:t>starts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with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this</a:t>
            </a:r>
            <a:r>
              <a:rPr lang="es-ES" sz="1000" dirty="0">
                <a:solidFill>
                  <a:srgbClr val="FF0000"/>
                </a:solidFill>
              </a:rPr>
              <a:t> </a:t>
            </a:r>
            <a:r>
              <a:rPr lang="es-ES" sz="1000" dirty="0" err="1">
                <a:solidFill>
                  <a:srgbClr val="FF0000"/>
                </a:solidFill>
              </a:rPr>
              <a:t>number</a:t>
            </a:r>
            <a:endParaRPr lang="es-ES" sz="10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Client </a:t>
            </a:r>
            <a:r>
              <a:rPr lang="es-ES" dirty="0">
                <a:solidFill>
                  <a:srgbClr val="FF0000"/>
                </a:solidFill>
              </a:rPr>
              <a:t>(do </a:t>
            </a:r>
            <a:r>
              <a:rPr lang="es-ES" dirty="0" err="1">
                <a:solidFill>
                  <a:srgbClr val="FF0000"/>
                </a:solidFill>
              </a:rPr>
              <a:t>not</a:t>
            </a:r>
            <a:r>
              <a:rPr lang="es-ES" dirty="0">
                <a:solidFill>
                  <a:srgbClr val="FF0000"/>
                </a:solidFill>
              </a:rPr>
              <a:t> use a selector </a:t>
            </a:r>
            <a:r>
              <a:rPr lang="es-ES" dirty="0" err="1">
                <a:solidFill>
                  <a:srgbClr val="FF0000"/>
                </a:solidFill>
              </a:rPr>
              <a:t>here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only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text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Estimated</a:t>
            </a:r>
            <a:r>
              <a:rPr lang="es-ES" dirty="0"/>
              <a:t> date </a:t>
            </a:r>
            <a:r>
              <a:rPr lang="es-ES" dirty="0">
                <a:solidFill>
                  <a:srgbClr val="FF0000"/>
                </a:solidFill>
              </a:rPr>
              <a:t>(calendar)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Deadline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(calendar)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language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</a:t>
            </a:r>
            <a:r>
              <a:rPr lang="es-ES" dirty="0">
                <a:solidFill>
                  <a:srgbClr val="FF0000"/>
                </a:solidFill>
              </a:rPr>
              <a:t>. </a:t>
            </a:r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 “</a:t>
            </a:r>
            <a:r>
              <a:rPr lang="es-ES" dirty="0" err="1">
                <a:solidFill>
                  <a:srgbClr val="FF0000"/>
                </a:solidFill>
              </a:rPr>
              <a:t>None</a:t>
            </a:r>
            <a:r>
              <a:rPr lang="es-ES" dirty="0">
                <a:solidFill>
                  <a:srgbClr val="FF0000"/>
                </a:solidFill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Target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language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</a:t>
            </a:r>
            <a:r>
              <a:rPr lang="es-ES" dirty="0">
                <a:solidFill>
                  <a:srgbClr val="FF0000"/>
                </a:solidFill>
              </a:rPr>
              <a:t>. </a:t>
            </a:r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 “</a:t>
            </a:r>
            <a:r>
              <a:rPr lang="es-ES" dirty="0" err="1">
                <a:solidFill>
                  <a:srgbClr val="FF0000"/>
                </a:solidFill>
              </a:rPr>
              <a:t>None</a:t>
            </a:r>
            <a:r>
              <a:rPr lang="es-ES" dirty="0">
                <a:solidFill>
                  <a:srgbClr val="FF0000"/>
                </a:solidFill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from</a:t>
            </a:r>
            <a:r>
              <a:rPr lang="es-ES" dirty="0">
                <a:solidFill>
                  <a:srgbClr val="FF0000"/>
                </a:solidFill>
              </a:rPr>
              <a:t> “</a:t>
            </a:r>
            <a:r>
              <a:rPr lang="es-ES" dirty="0" err="1">
                <a:solidFill>
                  <a:srgbClr val="FF0000"/>
                </a:solidFill>
              </a:rPr>
              <a:t>Services</a:t>
            </a:r>
            <a:r>
              <a:rPr lang="es-ES" dirty="0">
                <a:solidFill>
                  <a:srgbClr val="FF0000"/>
                </a:solidFill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Industry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from</a:t>
            </a:r>
            <a:r>
              <a:rPr lang="es-ES" dirty="0">
                <a:solidFill>
                  <a:srgbClr val="FF0000"/>
                </a:solidFill>
              </a:rPr>
              <a:t> “Industries”)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Billed</a:t>
            </a:r>
            <a:r>
              <a:rPr lang="es-ES" dirty="0"/>
              <a:t> (</a:t>
            </a:r>
            <a:r>
              <a:rPr lang="es-ES" dirty="0" err="1"/>
              <a:t>without</a:t>
            </a:r>
            <a:r>
              <a:rPr lang="es-ES" dirty="0"/>
              <a:t> VAT)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integer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Attach</a:t>
            </a:r>
            <a:r>
              <a:rPr lang="es-ES" dirty="0"/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Notes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CREATE</a:t>
            </a:r>
          </a:p>
          <a:p>
            <a:pPr lvl="1"/>
            <a:endParaRPr lang="es-ES" b="1" dirty="0"/>
          </a:p>
          <a:p>
            <a:pPr lvl="1"/>
            <a:r>
              <a:rPr lang="es-ES" b="1" dirty="0" err="1">
                <a:solidFill>
                  <a:srgbClr val="FF0000"/>
                </a:solidFill>
              </a:rPr>
              <a:t>Save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creation</a:t>
            </a:r>
            <a:r>
              <a:rPr lang="es-ES" b="1" dirty="0">
                <a:solidFill>
                  <a:srgbClr val="FF0000"/>
                </a:solidFill>
              </a:rPr>
              <a:t> date </a:t>
            </a:r>
            <a:r>
              <a:rPr lang="es-ES" b="1" dirty="0" err="1">
                <a:solidFill>
                  <a:srgbClr val="FF0000"/>
                </a:solidFill>
              </a:rPr>
              <a:t>of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all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 err="1">
                <a:solidFill>
                  <a:srgbClr val="FF0000"/>
                </a:solidFill>
              </a:rPr>
              <a:t>projects</a:t>
            </a:r>
            <a:endParaRPr lang="es-E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099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4591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Project Management</a:t>
            </a:r>
          </a:p>
          <a:p>
            <a:endParaRPr lang="es-ES" sz="1400" b="1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3E1CB8-12A7-458B-8F66-96AACEE2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77642"/>
              </p:ext>
            </p:extLst>
          </p:nvPr>
        </p:nvGraphicFramePr>
        <p:xfrm>
          <a:off x="3248241" y="1509779"/>
          <a:ext cx="84704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668">
                  <a:extLst>
                    <a:ext uri="{9D8B030D-6E8A-4147-A177-3AD203B41FA5}">
                      <a16:colId xmlns:a16="http://schemas.microsoft.com/office/drawing/2014/main" val="3557386234"/>
                    </a:ext>
                  </a:extLst>
                </a:gridCol>
                <a:gridCol w="1248664">
                  <a:extLst>
                    <a:ext uri="{9D8B030D-6E8A-4147-A177-3AD203B41FA5}">
                      <a16:colId xmlns:a16="http://schemas.microsoft.com/office/drawing/2014/main" val="125342240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4101558840"/>
                    </a:ext>
                  </a:extLst>
                </a:gridCol>
                <a:gridCol w="1462278">
                  <a:extLst>
                    <a:ext uri="{9D8B030D-6E8A-4147-A177-3AD203B41FA5}">
                      <a16:colId xmlns:a16="http://schemas.microsoft.com/office/drawing/2014/main" val="2556945859"/>
                    </a:ext>
                  </a:extLst>
                </a:gridCol>
                <a:gridCol w="1055112">
                  <a:extLst>
                    <a:ext uri="{9D8B030D-6E8A-4147-A177-3AD203B41FA5}">
                      <a16:colId xmlns:a16="http://schemas.microsoft.com/office/drawing/2014/main" val="1897229160"/>
                    </a:ext>
                  </a:extLst>
                </a:gridCol>
                <a:gridCol w="1196023">
                  <a:extLst>
                    <a:ext uri="{9D8B030D-6E8A-4147-A177-3AD203B41FA5}">
                      <a16:colId xmlns:a16="http://schemas.microsoft.com/office/drawing/2014/main" val="2573823992"/>
                    </a:ext>
                  </a:extLst>
                </a:gridCol>
                <a:gridCol w="1782144">
                  <a:extLst>
                    <a:ext uri="{9D8B030D-6E8A-4147-A177-3AD203B41FA5}">
                      <a16:colId xmlns:a16="http://schemas.microsoft.com/office/drawing/2014/main" val="9220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3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Estimated</a:t>
                      </a:r>
                      <a:r>
                        <a:rPr lang="es-ES" sz="13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Deadline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Assignation</a:t>
                      </a:r>
                      <a:r>
                        <a:rPr lang="es-ES" sz="1300" dirty="0"/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Collaborator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Cost</a:t>
                      </a:r>
                      <a:r>
                        <a:rPr lang="es-ES" sz="1300" dirty="0"/>
                        <a:t> (VAT inc.)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Project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1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SH-N-1000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08/05/2019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Pending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r>
                        <a:rPr lang="es-ES" sz="1000" dirty="0"/>
                        <a:t>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110€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Pending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SH-N-1001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08/05/2019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Pending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Pending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SH-N-1001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05/05/2019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08/05/2019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Confirmed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r>
                        <a:rPr lang="es-ES" sz="1000" dirty="0"/>
                        <a:t>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Delivered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5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79E7E7-6C82-442A-93A2-C59A46200C69}"/>
              </a:ext>
            </a:extLst>
          </p:cNvPr>
          <p:cNvSpPr txBox="1"/>
          <p:nvPr/>
        </p:nvSpPr>
        <p:spPr>
          <a:xfrm>
            <a:off x="3248241" y="632690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view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AC196-D5C4-4E5F-9EFF-2F445D42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960" y="1977972"/>
            <a:ext cx="144793" cy="220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F35751-E9A9-4F7C-BB64-BC7ED13B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633" y="2297568"/>
            <a:ext cx="144793" cy="220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1E3E27-2206-4DE5-9180-53C38A492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632" y="2667164"/>
            <a:ext cx="144793" cy="2209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1C0AD7-0644-42C8-98FC-4D4CF0EC91EE}"/>
              </a:ext>
            </a:extLst>
          </p:cNvPr>
          <p:cNvSpPr txBox="1"/>
          <p:nvPr/>
        </p:nvSpPr>
        <p:spPr>
          <a:xfrm>
            <a:off x="3152066" y="696897"/>
            <a:ext cx="856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order</a:t>
            </a:r>
            <a:r>
              <a:rPr lang="es-ES" dirty="0">
                <a:solidFill>
                  <a:srgbClr val="FF0000"/>
                </a:solidFill>
              </a:rPr>
              <a:t> per </a:t>
            </a:r>
            <a:r>
              <a:rPr lang="es-ES" dirty="0" err="1">
                <a:solidFill>
                  <a:srgbClr val="FF0000"/>
                </a:solidFill>
              </a:rPr>
              <a:t>estimated</a:t>
            </a:r>
            <a:r>
              <a:rPr lang="es-ES" dirty="0">
                <a:solidFill>
                  <a:srgbClr val="FF0000"/>
                </a:solidFill>
              </a:rPr>
              <a:t> date, </a:t>
            </a:r>
            <a:r>
              <a:rPr lang="es-ES" dirty="0" err="1">
                <a:solidFill>
                  <a:srgbClr val="FF0000"/>
                </a:solidFill>
              </a:rPr>
              <a:t>deadline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assignation</a:t>
            </a:r>
            <a:r>
              <a:rPr lang="es-ES" dirty="0">
                <a:solidFill>
                  <a:srgbClr val="FF0000"/>
                </a:solidFill>
              </a:rPr>
              <a:t> status, </a:t>
            </a:r>
            <a:r>
              <a:rPr lang="es-ES" dirty="0" err="1">
                <a:solidFill>
                  <a:srgbClr val="FF0000"/>
                </a:solidFill>
              </a:rPr>
              <a:t>collaborator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cost</a:t>
            </a:r>
            <a:r>
              <a:rPr lang="es-ES" dirty="0">
                <a:solidFill>
                  <a:srgbClr val="FF0000"/>
                </a:solidFill>
              </a:rPr>
              <a:t> and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658853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8C844-12AF-443C-9682-686DA8073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75" y="924474"/>
            <a:ext cx="5228949" cy="4473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Project Management</a:t>
            </a:r>
          </a:p>
          <a:p>
            <a:r>
              <a:rPr lang="es-ES" sz="1400" b="1" dirty="0">
                <a:solidFill>
                  <a:srgbClr val="FF0000"/>
                </a:solidFill>
              </a:rPr>
              <a:t>(Project </a:t>
            </a:r>
            <a:r>
              <a:rPr lang="es-ES" sz="1400" b="1" dirty="0" err="1">
                <a:solidFill>
                  <a:srgbClr val="FF0000"/>
                </a:solidFill>
              </a:rPr>
              <a:t>view</a:t>
            </a:r>
            <a:r>
              <a:rPr lang="es-ES" sz="1400" b="1" dirty="0">
                <a:solidFill>
                  <a:srgbClr val="FF0000"/>
                </a:solidFill>
              </a:rPr>
              <a:t>)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BC4701-362A-4DBC-B894-26A8F1D04177}"/>
              </a:ext>
            </a:extLst>
          </p:cNvPr>
          <p:cNvSpPr txBox="1"/>
          <p:nvPr/>
        </p:nvSpPr>
        <p:spPr>
          <a:xfrm>
            <a:off x="2920753" y="965437"/>
            <a:ext cx="3915053" cy="338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b="1" dirty="0"/>
              <a:t>PROJECT DETAILS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ID		SH-N-1000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Estimate</a:t>
            </a:r>
            <a:r>
              <a:rPr lang="es-ES" sz="1200" dirty="0"/>
              <a:t> date		05/05/2019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Deadline</a:t>
            </a:r>
            <a:r>
              <a:rPr lang="es-ES" sz="1200" dirty="0"/>
              <a:t>		08/05/2019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Service</a:t>
            </a:r>
            <a:r>
              <a:rPr lang="es-ES" sz="1200" dirty="0"/>
              <a:t>		</a:t>
            </a:r>
            <a:r>
              <a:rPr lang="es-ES" sz="1200" dirty="0" err="1"/>
              <a:t>Translation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 err="1"/>
              <a:t>Source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	English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Target </a:t>
            </a:r>
            <a:r>
              <a:rPr lang="es-ES" sz="1200" dirty="0" err="1"/>
              <a:t>language</a:t>
            </a:r>
            <a:r>
              <a:rPr lang="es-ES" sz="1200" dirty="0"/>
              <a:t>	</a:t>
            </a:r>
            <a:r>
              <a:rPr lang="es-ES" sz="1200" dirty="0" err="1"/>
              <a:t>Spanish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/>
              <a:t>Min (VAT inc.)		100€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Max (VAT inc.)		120€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Industry</a:t>
            </a:r>
            <a:r>
              <a:rPr lang="es-ES" sz="1200" dirty="0"/>
              <a:t>		</a:t>
            </a:r>
            <a:r>
              <a:rPr lang="es-ES" sz="1200" dirty="0" err="1"/>
              <a:t>Health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 err="1"/>
              <a:t>Attached</a:t>
            </a:r>
            <a:r>
              <a:rPr lang="es-ES" sz="1200" dirty="0"/>
              <a:t> files		</a:t>
            </a:r>
            <a:r>
              <a:rPr lang="es-ES" sz="1200" dirty="0" err="1">
                <a:solidFill>
                  <a:srgbClr val="FF0000"/>
                </a:solidFill>
              </a:rPr>
              <a:t>Downloadable</a:t>
            </a:r>
            <a:r>
              <a:rPr lang="es-ES" sz="1200" dirty="0">
                <a:solidFill>
                  <a:srgbClr val="FF0000"/>
                </a:solidFill>
              </a:rPr>
              <a:t> files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Notes		File 1 and File 2 </a:t>
            </a:r>
            <a:r>
              <a:rPr lang="es-ES" sz="1200" dirty="0" err="1"/>
              <a:t>contain</a:t>
            </a:r>
            <a:r>
              <a:rPr lang="es-ES" sz="1200" dirty="0"/>
              <a:t> 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392D5-568D-48A5-9B73-7DF0E84E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02" y="938294"/>
            <a:ext cx="3673512" cy="1812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DBC1ED-E19B-43F5-881A-13EC3DE51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924" y="2847917"/>
            <a:ext cx="2438611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809A9B-0ED8-450E-9937-961B0F4B0839}"/>
              </a:ext>
            </a:extLst>
          </p:cNvPr>
          <p:cNvSpPr/>
          <p:nvPr/>
        </p:nvSpPr>
        <p:spPr>
          <a:xfrm>
            <a:off x="2787588" y="2081305"/>
            <a:ext cx="6622742" cy="351658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6DFEC-E98D-40E3-BB9D-CCD534A3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2"/>
            <a:ext cx="10515600" cy="1325563"/>
          </a:xfrm>
        </p:spPr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Project </a:t>
            </a:r>
            <a:r>
              <a:rPr lang="es-ES" dirty="0" err="1"/>
              <a:t>assignation</a:t>
            </a:r>
            <a:r>
              <a:rPr lang="es-ES" dirty="0"/>
              <a:t> </a:t>
            </a:r>
            <a:r>
              <a:rPr lang="es-ES" dirty="0" err="1"/>
              <a:t>works</a:t>
            </a:r>
            <a:endParaRPr lang="es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3BCCA-EB1D-4EE9-BF8E-C0C0B018FCFA}"/>
              </a:ext>
            </a:extLst>
          </p:cNvPr>
          <p:cNvSpPr/>
          <p:nvPr/>
        </p:nvSpPr>
        <p:spPr>
          <a:xfrm>
            <a:off x="402452" y="1129555"/>
            <a:ext cx="1115627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AutoNum type="arabicPeriod"/>
            </a:pPr>
            <a:r>
              <a:rPr lang="es-ES" dirty="0"/>
              <a:t>Project Manager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e-mail </a:t>
            </a:r>
            <a:r>
              <a:rPr lang="es-ES" dirty="0" err="1"/>
              <a:t>with</a:t>
            </a:r>
            <a:r>
              <a:rPr lang="es-ES" dirty="0"/>
              <a:t> ID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new Project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assign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“New Project! – ST-N-2000!</a:t>
            </a:r>
          </a:p>
          <a:p>
            <a:pPr marL="800100" lvl="1" indent="-342900">
              <a:buAutoNum type="arabicPeriod"/>
            </a:pPr>
            <a:r>
              <a:rPr lang="es-ES" dirty="0"/>
              <a:t>Project Manager </a:t>
            </a:r>
            <a:r>
              <a:rPr lang="es-ES" dirty="0" err="1"/>
              <a:t>clicks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“</a:t>
            </a:r>
            <a:r>
              <a:rPr lang="es-ES" dirty="0" err="1"/>
              <a:t>Assign</a:t>
            </a:r>
            <a:r>
              <a:rPr lang="es-ES" dirty="0"/>
              <a:t> Project” and a Modal </a:t>
            </a:r>
            <a:r>
              <a:rPr lang="es-ES" dirty="0" err="1"/>
              <a:t>appears</a:t>
            </a:r>
            <a:r>
              <a:rPr lang="es-ES" dirty="0"/>
              <a:t> (</a:t>
            </a:r>
            <a:r>
              <a:rPr lang="es-ES" dirty="0" err="1"/>
              <a:t>collaborators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):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br>
              <a:rPr lang="es-ES" dirty="0"/>
            </a:br>
            <a:r>
              <a:rPr lang="es-ES" dirty="0"/>
              <a:t>3.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Collaborators</a:t>
            </a:r>
            <a:r>
              <a:rPr lang="es-ES" dirty="0"/>
              <a:t> and “</a:t>
            </a:r>
            <a:r>
              <a:rPr lang="es-ES" dirty="0" err="1"/>
              <a:t>Assign</a:t>
            </a:r>
            <a:r>
              <a:rPr lang="es-ES" dirty="0"/>
              <a:t> </a:t>
            </a:r>
            <a:r>
              <a:rPr lang="es-ES" dirty="0" err="1"/>
              <a:t>Selected</a:t>
            </a:r>
            <a:r>
              <a:rPr lang="es-ES" dirty="0"/>
              <a:t>”.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done, </a:t>
            </a:r>
            <a:r>
              <a:rPr lang="es-ES" dirty="0" err="1"/>
              <a:t>an</a:t>
            </a:r>
            <a:r>
              <a:rPr lang="es-ES" dirty="0"/>
              <a:t> e-mail (</a:t>
            </a:r>
            <a:r>
              <a:rPr lang="es-ES" dirty="0" err="1"/>
              <a:t>check</a:t>
            </a:r>
            <a:r>
              <a:rPr lang="es-ES" dirty="0"/>
              <a:t> e-mail </a:t>
            </a:r>
            <a:r>
              <a:rPr lang="es-ES" dirty="0" err="1"/>
              <a:t>template</a:t>
            </a:r>
            <a:r>
              <a:rPr lang="es-ES" dirty="0"/>
              <a:t>)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Collaborator</a:t>
            </a:r>
            <a:r>
              <a:rPr lang="es-E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1182BE-6F59-4596-8DFA-A73D09EB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220" y="2356450"/>
            <a:ext cx="6271803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Projects</a:t>
            </a:r>
            <a:r>
              <a:rPr lang="es-ES" sz="1400" b="1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69DE29-237A-4307-855C-C6FBF5402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4043"/>
              </p:ext>
            </p:extLst>
          </p:nvPr>
        </p:nvGraphicFramePr>
        <p:xfrm>
          <a:off x="3026300" y="1768239"/>
          <a:ext cx="7737665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586">
                  <a:extLst>
                    <a:ext uri="{9D8B030D-6E8A-4147-A177-3AD203B41FA5}">
                      <a16:colId xmlns:a16="http://schemas.microsoft.com/office/drawing/2014/main" val="3557386234"/>
                    </a:ext>
                  </a:extLst>
                </a:gridCol>
                <a:gridCol w="485339">
                  <a:extLst>
                    <a:ext uri="{9D8B030D-6E8A-4147-A177-3AD203B41FA5}">
                      <a16:colId xmlns:a16="http://schemas.microsoft.com/office/drawing/2014/main" val="1253422409"/>
                    </a:ext>
                  </a:extLst>
                </a:gridCol>
                <a:gridCol w="790759">
                  <a:extLst>
                    <a:ext uri="{9D8B030D-6E8A-4147-A177-3AD203B41FA5}">
                      <a16:colId xmlns:a16="http://schemas.microsoft.com/office/drawing/2014/main" val="4101558840"/>
                    </a:ext>
                  </a:extLst>
                </a:gridCol>
                <a:gridCol w="477139">
                  <a:extLst>
                    <a:ext uri="{9D8B030D-6E8A-4147-A177-3AD203B41FA5}">
                      <a16:colId xmlns:a16="http://schemas.microsoft.com/office/drawing/2014/main" val="172515097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556945859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1897229160"/>
                    </a:ext>
                  </a:extLst>
                </a:gridCol>
                <a:gridCol w="847979">
                  <a:extLst>
                    <a:ext uri="{9D8B030D-6E8A-4147-A177-3AD203B41FA5}">
                      <a16:colId xmlns:a16="http://schemas.microsoft.com/office/drawing/2014/main" val="2573823992"/>
                    </a:ext>
                  </a:extLst>
                </a:gridCol>
                <a:gridCol w="847979">
                  <a:extLst>
                    <a:ext uri="{9D8B030D-6E8A-4147-A177-3AD203B41FA5}">
                      <a16:colId xmlns:a16="http://schemas.microsoft.com/office/drawing/2014/main" val="1458602753"/>
                    </a:ext>
                  </a:extLst>
                </a:gridCol>
                <a:gridCol w="847979">
                  <a:extLst>
                    <a:ext uri="{9D8B030D-6E8A-4147-A177-3AD203B41FA5}">
                      <a16:colId xmlns:a16="http://schemas.microsoft.com/office/drawing/2014/main" val="3884851547"/>
                    </a:ext>
                  </a:extLst>
                </a:gridCol>
                <a:gridCol w="1263537">
                  <a:extLst>
                    <a:ext uri="{9D8B030D-6E8A-4147-A177-3AD203B41FA5}">
                      <a16:colId xmlns:a16="http://schemas.microsoft.com/office/drawing/2014/main" val="9220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300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Billed</a:t>
                      </a:r>
                      <a:r>
                        <a:rPr lang="es-ES" sz="1300" dirty="0"/>
                        <a:t> VAT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Billed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Margin</a:t>
                      </a:r>
                      <a:r>
                        <a:rPr lang="es-ES" sz="1300" dirty="0"/>
                        <a:t> (€)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Margin</a:t>
                      </a:r>
                      <a:r>
                        <a:rPr lang="es-ES" sz="13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User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Payment</a:t>
                      </a:r>
                      <a:r>
                        <a:rPr lang="es-ES" sz="1300" dirty="0"/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Invoice</a:t>
                      </a:r>
                      <a:r>
                        <a:rPr lang="es-ES" sz="1300" dirty="0"/>
                        <a:t>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1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ST-N-2000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8,26€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Last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Charged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Sent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ST-N-2002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12,39€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8€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 err="1"/>
                        <a:t>Name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Last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Not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charged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Not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sent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ST-N-2003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20€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16,52€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12€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X%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 err="1"/>
                        <a:t>Name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Last</a:t>
                      </a:r>
                      <a:r>
                        <a:rPr lang="es-ES" sz="1000" dirty="0"/>
                        <a:t> </a:t>
                      </a:r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Charged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Sent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58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FE09E3-693C-4E17-B66E-2E6A738C7E5A}"/>
              </a:ext>
            </a:extLst>
          </p:cNvPr>
          <p:cNvSpPr txBox="1"/>
          <p:nvPr/>
        </p:nvSpPr>
        <p:spPr>
          <a:xfrm>
            <a:off x="2975498" y="1091953"/>
            <a:ext cx="624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filter</a:t>
            </a:r>
            <a:r>
              <a:rPr lang="es-ES" dirty="0">
                <a:solidFill>
                  <a:srgbClr val="FF0000"/>
                </a:solidFill>
              </a:rPr>
              <a:t> per Client </a:t>
            </a:r>
            <a:r>
              <a:rPr lang="es-ES" dirty="0" err="1">
                <a:solidFill>
                  <a:srgbClr val="FF0000"/>
                </a:solidFill>
              </a:rPr>
              <a:t>name</a:t>
            </a:r>
            <a:r>
              <a:rPr lang="es-ES" dirty="0">
                <a:solidFill>
                  <a:srgbClr val="FF0000"/>
                </a:solidFill>
              </a:rPr>
              <a:t>, </a:t>
            </a:r>
            <a:r>
              <a:rPr lang="es-ES" dirty="0" err="1">
                <a:solidFill>
                  <a:srgbClr val="FF0000"/>
                </a:solidFill>
              </a:rPr>
              <a:t>User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Payment</a:t>
            </a:r>
            <a:r>
              <a:rPr lang="es-ES" dirty="0">
                <a:solidFill>
                  <a:srgbClr val="FF0000"/>
                </a:solidFill>
              </a:rPr>
              <a:t> Status</a:t>
            </a:r>
          </a:p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edit</a:t>
            </a:r>
            <a:r>
              <a:rPr lang="es-ES" dirty="0">
                <a:solidFill>
                  <a:srgbClr val="FF0000"/>
                </a:solidFill>
              </a:rPr>
              <a:t> in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table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Payment</a:t>
            </a:r>
            <a:r>
              <a:rPr lang="es-ES" dirty="0">
                <a:solidFill>
                  <a:srgbClr val="FF0000"/>
                </a:solidFill>
              </a:rPr>
              <a:t> &amp; </a:t>
            </a:r>
            <a:r>
              <a:rPr lang="es-ES" dirty="0" err="1">
                <a:solidFill>
                  <a:srgbClr val="FF0000"/>
                </a:solidFill>
              </a:rPr>
              <a:t>Invoice</a:t>
            </a:r>
            <a:r>
              <a:rPr lang="es-E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0434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Statistics</a:t>
            </a:r>
            <a:endParaRPr lang="es-ES" sz="1400" b="1" dirty="0"/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8755E-2580-4489-89E7-AEF3A0296D1D}"/>
              </a:ext>
            </a:extLst>
          </p:cNvPr>
          <p:cNvSpPr/>
          <p:nvPr/>
        </p:nvSpPr>
        <p:spPr>
          <a:xfrm>
            <a:off x="3047999" y="1120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dirty="0" err="1">
                <a:solidFill>
                  <a:srgbClr val="FF0000"/>
                </a:solidFill>
              </a:rPr>
              <a:t>What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show </a:t>
            </a:r>
            <a:r>
              <a:rPr lang="es-ES" dirty="0" err="1">
                <a:solidFill>
                  <a:srgbClr val="FF0000"/>
                </a:solidFill>
              </a:rPr>
              <a:t>here</a:t>
            </a:r>
            <a:r>
              <a:rPr lang="es-ES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Billed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everyone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filter</a:t>
            </a:r>
            <a:r>
              <a:rPr lang="es-ES" dirty="0">
                <a:solidFill>
                  <a:srgbClr val="FF0000"/>
                </a:solidFill>
              </a:rPr>
              <a:t> per </a:t>
            </a:r>
            <a:r>
              <a:rPr lang="es-ES" dirty="0" err="1">
                <a:solidFill>
                  <a:srgbClr val="FF0000"/>
                </a:solidFill>
              </a:rPr>
              <a:t>user</a:t>
            </a:r>
            <a:r>
              <a:rPr lang="es-ES" dirty="0">
                <a:solidFill>
                  <a:srgbClr val="FF0000"/>
                </a:solidFill>
              </a:rPr>
              <a:t> (VAT </a:t>
            </a:r>
            <a:r>
              <a:rPr lang="es-ES" dirty="0" err="1">
                <a:solidFill>
                  <a:srgbClr val="FF0000"/>
                </a:solidFill>
              </a:rPr>
              <a:t>inc</a:t>
            </a:r>
            <a:r>
              <a:rPr lang="es-ES" dirty="0">
                <a:solidFill>
                  <a:srgbClr val="FF0000"/>
                </a:solidFill>
              </a:rPr>
              <a:t>) per </a:t>
            </a:r>
            <a:r>
              <a:rPr lang="es-ES" dirty="0" err="1">
                <a:solidFill>
                  <a:srgbClr val="FF0000"/>
                </a:solidFill>
              </a:rPr>
              <a:t>month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Billed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everyone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filter</a:t>
            </a:r>
            <a:r>
              <a:rPr lang="es-ES" dirty="0">
                <a:solidFill>
                  <a:srgbClr val="FF0000"/>
                </a:solidFill>
              </a:rPr>
              <a:t> per </a:t>
            </a:r>
            <a:r>
              <a:rPr lang="es-ES" dirty="0" err="1">
                <a:solidFill>
                  <a:srgbClr val="FF0000"/>
                </a:solidFill>
              </a:rPr>
              <a:t>user</a:t>
            </a:r>
            <a:r>
              <a:rPr lang="es-ES" dirty="0">
                <a:solidFill>
                  <a:srgbClr val="FF0000"/>
                </a:solidFill>
              </a:rPr>
              <a:t> (no VAT) per </a:t>
            </a:r>
            <a:r>
              <a:rPr lang="es-ES" dirty="0" err="1">
                <a:solidFill>
                  <a:srgbClr val="FF0000"/>
                </a:solidFill>
              </a:rPr>
              <a:t>month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Number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of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projects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filterper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user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closed</a:t>
            </a:r>
            <a:r>
              <a:rPr lang="es-ES" dirty="0">
                <a:solidFill>
                  <a:srgbClr val="FF0000"/>
                </a:solidFill>
              </a:rPr>
              <a:t> per </a:t>
            </a:r>
            <a:r>
              <a:rPr lang="es-ES" dirty="0" err="1">
                <a:solidFill>
                  <a:srgbClr val="FF0000"/>
                </a:solidFill>
              </a:rPr>
              <a:t>month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Average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Margin</a:t>
            </a:r>
            <a:r>
              <a:rPr lang="es-ES" dirty="0">
                <a:solidFill>
                  <a:srgbClr val="FF0000"/>
                </a:solidFill>
              </a:rPr>
              <a:t> (%)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Total </a:t>
            </a:r>
            <a:r>
              <a:rPr lang="es-ES" dirty="0" err="1">
                <a:solidFill>
                  <a:srgbClr val="FF0000"/>
                </a:solidFill>
              </a:rPr>
              <a:t>projects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>
                <a:solidFill>
                  <a:srgbClr val="FF0000"/>
                </a:solidFill>
              </a:rPr>
              <a:t>Total </a:t>
            </a:r>
            <a:r>
              <a:rPr lang="es-ES" dirty="0" err="1">
                <a:solidFill>
                  <a:srgbClr val="FF0000"/>
                </a:solidFill>
              </a:rPr>
              <a:t>collaborators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944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Closed</a:t>
            </a:r>
            <a:r>
              <a:rPr lang="es-ES" sz="1400" b="1" dirty="0"/>
              <a:t> </a:t>
            </a:r>
            <a:r>
              <a:rPr lang="es-ES" sz="1400" b="1" dirty="0" err="1"/>
              <a:t>Projects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  <a:p>
            <a:endParaRPr lang="es-ES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20A45-958C-4999-A2EC-C17F52FD3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12072"/>
              </p:ext>
            </p:extLst>
          </p:nvPr>
        </p:nvGraphicFramePr>
        <p:xfrm>
          <a:off x="3052932" y="1101406"/>
          <a:ext cx="8337117" cy="315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948">
                  <a:extLst>
                    <a:ext uri="{9D8B030D-6E8A-4147-A177-3AD203B41FA5}">
                      <a16:colId xmlns:a16="http://schemas.microsoft.com/office/drawing/2014/main" val="3557386234"/>
                    </a:ext>
                  </a:extLst>
                </a:gridCol>
                <a:gridCol w="745860">
                  <a:extLst>
                    <a:ext uri="{9D8B030D-6E8A-4147-A177-3AD203B41FA5}">
                      <a16:colId xmlns:a16="http://schemas.microsoft.com/office/drawing/2014/main" val="1253422409"/>
                    </a:ext>
                  </a:extLst>
                </a:gridCol>
                <a:gridCol w="1002552">
                  <a:extLst>
                    <a:ext uri="{9D8B030D-6E8A-4147-A177-3AD203B41FA5}">
                      <a16:colId xmlns:a16="http://schemas.microsoft.com/office/drawing/2014/main" val="4101558840"/>
                    </a:ext>
                  </a:extLst>
                </a:gridCol>
                <a:gridCol w="1004469">
                  <a:extLst>
                    <a:ext uri="{9D8B030D-6E8A-4147-A177-3AD203B41FA5}">
                      <a16:colId xmlns:a16="http://schemas.microsoft.com/office/drawing/2014/main" val="2556945859"/>
                    </a:ext>
                  </a:extLst>
                </a:gridCol>
                <a:gridCol w="1023447">
                  <a:extLst>
                    <a:ext uri="{9D8B030D-6E8A-4147-A177-3AD203B41FA5}">
                      <a16:colId xmlns:a16="http://schemas.microsoft.com/office/drawing/2014/main" val="1897229160"/>
                    </a:ext>
                  </a:extLst>
                </a:gridCol>
                <a:gridCol w="1015429">
                  <a:extLst>
                    <a:ext uri="{9D8B030D-6E8A-4147-A177-3AD203B41FA5}">
                      <a16:colId xmlns:a16="http://schemas.microsoft.com/office/drawing/2014/main" val="2573823992"/>
                    </a:ext>
                  </a:extLst>
                </a:gridCol>
                <a:gridCol w="1458206">
                  <a:extLst>
                    <a:ext uri="{9D8B030D-6E8A-4147-A177-3AD203B41FA5}">
                      <a16:colId xmlns:a16="http://schemas.microsoft.com/office/drawing/2014/main" val="1847809873"/>
                    </a:ext>
                  </a:extLst>
                </a:gridCol>
                <a:gridCol w="1458206">
                  <a:extLst>
                    <a:ext uri="{9D8B030D-6E8A-4147-A177-3AD203B41FA5}">
                      <a16:colId xmlns:a16="http://schemas.microsoft.com/office/drawing/2014/main" val="2932785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3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Est</a:t>
                      </a:r>
                      <a:r>
                        <a:rPr lang="es-ES" sz="1300" dirty="0"/>
                        <a:t>.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Deadline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Source</a:t>
                      </a:r>
                      <a:r>
                        <a:rPr lang="es-ES" sz="1300" dirty="0"/>
                        <a:t> </a:t>
                      </a:r>
                      <a:r>
                        <a:rPr lang="es-ES" sz="1300" dirty="0" err="1"/>
                        <a:t>Language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Target </a:t>
                      </a:r>
                      <a:r>
                        <a:rPr lang="es-ES" sz="1300" dirty="0" err="1"/>
                        <a:t>Language</a:t>
                      </a:r>
                      <a:endParaRPr lang="es-E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Billed</a:t>
                      </a:r>
                      <a:r>
                        <a:rPr lang="es-ES" sz="13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300" dirty="0" err="1"/>
                        <a:t>Billet</a:t>
                      </a:r>
                      <a:r>
                        <a:rPr lang="es-ES" sz="1300" dirty="0"/>
                        <a:t> (VAT inc.)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1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SH-N-1000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08/05/2019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Pending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Spanish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SH-N-1001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08/05/2019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Pending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Italian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dirty="0"/>
                        <a:t>SH-N-1002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Name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08/05/2019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 err="1"/>
                        <a:t>Confirmed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581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BFF793-683E-4E07-8547-DAA17430A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652" y="1658199"/>
            <a:ext cx="144793" cy="220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30D1E7-143B-433C-B539-E946DC5F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651" y="2051124"/>
            <a:ext cx="144793" cy="220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6740E-07F9-445E-8623-4F96E11B13F8}"/>
              </a:ext>
            </a:extLst>
          </p:cNvPr>
          <p:cNvSpPr txBox="1"/>
          <p:nvPr/>
        </p:nvSpPr>
        <p:spPr>
          <a:xfrm>
            <a:off x="3248241" y="632690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view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A4D50-F79D-4A2A-8736-EBCC62963A43}"/>
              </a:ext>
            </a:extLst>
          </p:cNvPr>
          <p:cNvSpPr txBox="1"/>
          <p:nvPr/>
        </p:nvSpPr>
        <p:spPr>
          <a:xfrm>
            <a:off x="2980535" y="701336"/>
            <a:ext cx="881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filter</a:t>
            </a:r>
            <a:r>
              <a:rPr lang="es-ES" dirty="0">
                <a:solidFill>
                  <a:srgbClr val="FF0000"/>
                </a:solidFill>
              </a:rPr>
              <a:t> per Client, </a:t>
            </a:r>
            <a:r>
              <a:rPr lang="es-ES" dirty="0" err="1">
                <a:solidFill>
                  <a:srgbClr val="FF0000"/>
                </a:solidFill>
              </a:rPr>
              <a:t>source</a:t>
            </a:r>
            <a:r>
              <a:rPr lang="es-ES" dirty="0">
                <a:solidFill>
                  <a:srgbClr val="FF0000"/>
                </a:solidFill>
              </a:rPr>
              <a:t>/target </a:t>
            </a:r>
            <a:r>
              <a:rPr lang="es-ES" dirty="0" err="1">
                <a:solidFill>
                  <a:srgbClr val="FF0000"/>
                </a:solidFill>
              </a:rPr>
              <a:t>language</a:t>
            </a:r>
            <a:r>
              <a:rPr lang="es-ES" dirty="0">
                <a:solidFill>
                  <a:srgbClr val="FF0000"/>
                </a:solidFill>
              </a:rPr>
              <a:t>. </a:t>
            </a:r>
            <a:r>
              <a:rPr lang="es-ES" dirty="0" err="1">
                <a:solidFill>
                  <a:srgbClr val="FF0000"/>
                </a:solidFill>
              </a:rPr>
              <a:t>Order</a:t>
            </a:r>
            <a:r>
              <a:rPr lang="es-ES" dirty="0">
                <a:solidFill>
                  <a:srgbClr val="FF0000"/>
                </a:solidFill>
              </a:rPr>
              <a:t> per </a:t>
            </a:r>
            <a:r>
              <a:rPr lang="es-ES" dirty="0" err="1">
                <a:solidFill>
                  <a:srgbClr val="FF0000"/>
                </a:solidFill>
              </a:rPr>
              <a:t>est</a:t>
            </a:r>
            <a:r>
              <a:rPr lang="es-ES" dirty="0">
                <a:solidFill>
                  <a:srgbClr val="FF0000"/>
                </a:solidFill>
              </a:rPr>
              <a:t>. date, </a:t>
            </a:r>
            <a:r>
              <a:rPr lang="es-ES" dirty="0" err="1">
                <a:solidFill>
                  <a:srgbClr val="FF0000"/>
                </a:solidFill>
              </a:rPr>
              <a:t>deadline</a:t>
            </a:r>
            <a:r>
              <a:rPr lang="es-ES" dirty="0">
                <a:solidFill>
                  <a:srgbClr val="FF0000"/>
                </a:solidFill>
              </a:rPr>
              <a:t> 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Billed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9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Closed</a:t>
            </a:r>
            <a:r>
              <a:rPr lang="es-ES" sz="1400" b="1" dirty="0"/>
              <a:t> </a:t>
            </a:r>
            <a:r>
              <a:rPr lang="es-ES" sz="1400" b="1" dirty="0" err="1"/>
              <a:t>Projects</a:t>
            </a:r>
            <a:endParaRPr lang="es-ES" sz="1400" b="1" dirty="0"/>
          </a:p>
          <a:p>
            <a:r>
              <a:rPr lang="es-ES" sz="1400" b="1" dirty="0">
                <a:solidFill>
                  <a:srgbClr val="FF0000"/>
                </a:solidFill>
              </a:rPr>
              <a:t>(View </a:t>
            </a:r>
            <a:r>
              <a:rPr lang="es-ES" sz="1400" b="1" dirty="0" err="1">
                <a:solidFill>
                  <a:srgbClr val="FF0000"/>
                </a:solidFill>
              </a:rPr>
              <a:t>of</a:t>
            </a:r>
            <a:r>
              <a:rPr lang="es-ES" sz="1400" b="1" dirty="0">
                <a:solidFill>
                  <a:srgbClr val="FF0000"/>
                </a:solidFill>
              </a:rPr>
              <a:t> a Project </a:t>
            </a:r>
            <a:r>
              <a:rPr lang="es-ES" sz="1400" b="1" dirty="0" err="1">
                <a:solidFill>
                  <a:srgbClr val="FF0000"/>
                </a:solidFill>
              </a:rPr>
              <a:t>closed</a:t>
            </a:r>
            <a:r>
              <a:rPr lang="es-ES" sz="1400" b="1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B3ABE-66A2-46B0-A8D9-0410355B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568" y="924474"/>
            <a:ext cx="5228949" cy="4473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94A1EB-69E5-4DC8-B75B-5E2CA7080B9C}"/>
              </a:ext>
            </a:extLst>
          </p:cNvPr>
          <p:cNvSpPr txBox="1"/>
          <p:nvPr/>
        </p:nvSpPr>
        <p:spPr>
          <a:xfrm>
            <a:off x="3240346" y="965437"/>
            <a:ext cx="3915053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200" b="1" dirty="0"/>
              <a:t>PROJECT DETAILS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ID		SH-N-1000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Estimate</a:t>
            </a:r>
            <a:r>
              <a:rPr lang="es-ES" sz="1200" dirty="0"/>
              <a:t> date		05/05/2019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Deadline</a:t>
            </a:r>
            <a:r>
              <a:rPr lang="es-ES" sz="1200" dirty="0"/>
              <a:t>		08/05/2019</a:t>
            </a:r>
          </a:p>
          <a:p>
            <a:pPr>
              <a:lnSpc>
                <a:spcPct val="150000"/>
              </a:lnSpc>
            </a:pPr>
            <a:r>
              <a:rPr lang="es-ES" sz="1200" dirty="0" err="1"/>
              <a:t>Service</a:t>
            </a:r>
            <a:r>
              <a:rPr lang="es-ES" sz="1200" dirty="0"/>
              <a:t>		</a:t>
            </a:r>
            <a:r>
              <a:rPr lang="es-ES" sz="1200" dirty="0" err="1"/>
              <a:t>Translation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 err="1"/>
              <a:t>Source</a:t>
            </a:r>
            <a:r>
              <a:rPr lang="es-ES" sz="1200" dirty="0"/>
              <a:t> </a:t>
            </a:r>
            <a:r>
              <a:rPr lang="es-ES" sz="1200" dirty="0" err="1"/>
              <a:t>language</a:t>
            </a:r>
            <a:r>
              <a:rPr lang="es-ES" sz="1200" dirty="0"/>
              <a:t>	English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Target </a:t>
            </a:r>
            <a:r>
              <a:rPr lang="es-ES" sz="1200" dirty="0" err="1"/>
              <a:t>language</a:t>
            </a:r>
            <a:r>
              <a:rPr lang="es-ES" sz="1200" dirty="0"/>
              <a:t>	</a:t>
            </a:r>
            <a:r>
              <a:rPr lang="es-ES" sz="1200" dirty="0" err="1"/>
              <a:t>Spanish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 err="1"/>
              <a:t>Industry</a:t>
            </a:r>
            <a:r>
              <a:rPr lang="es-ES" sz="1200" dirty="0"/>
              <a:t>		</a:t>
            </a:r>
            <a:r>
              <a:rPr lang="es-ES" sz="1200" dirty="0" err="1"/>
              <a:t>Health</a:t>
            </a:r>
            <a:endParaRPr lang="es-ES" sz="1200" dirty="0"/>
          </a:p>
          <a:p>
            <a:pPr>
              <a:lnSpc>
                <a:spcPct val="150000"/>
              </a:lnSpc>
            </a:pPr>
            <a:r>
              <a:rPr lang="es-ES" sz="1200" dirty="0" err="1"/>
              <a:t>Attached</a:t>
            </a:r>
            <a:r>
              <a:rPr lang="es-ES" sz="1200" dirty="0"/>
              <a:t> files		</a:t>
            </a:r>
            <a:r>
              <a:rPr lang="es-ES" sz="1200" dirty="0" err="1">
                <a:solidFill>
                  <a:srgbClr val="FF0000"/>
                </a:solidFill>
              </a:rPr>
              <a:t>Downloadable</a:t>
            </a:r>
            <a:r>
              <a:rPr lang="es-ES" sz="1200" dirty="0">
                <a:solidFill>
                  <a:srgbClr val="FF0000"/>
                </a:solidFill>
              </a:rPr>
              <a:t> files</a:t>
            </a:r>
          </a:p>
          <a:p>
            <a:pPr>
              <a:lnSpc>
                <a:spcPct val="150000"/>
              </a:lnSpc>
            </a:pPr>
            <a:r>
              <a:rPr lang="es-ES" sz="1200" dirty="0"/>
              <a:t>Notes		File 1 and File 2 </a:t>
            </a:r>
            <a:r>
              <a:rPr lang="es-ES" sz="1200" dirty="0" err="1"/>
              <a:t>contain</a:t>
            </a:r>
            <a:r>
              <a:rPr lang="es-ES" sz="12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196393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343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My</a:t>
            </a:r>
            <a:r>
              <a:rPr lang="es-ES" sz="1400" b="1" dirty="0"/>
              <a:t> </a:t>
            </a:r>
            <a:r>
              <a:rPr lang="es-ES" sz="1400" b="1" dirty="0" err="1"/>
              <a:t>Statistics</a:t>
            </a:r>
            <a:endParaRPr lang="es-ES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57590-31F3-4916-A0B1-5FA64D4C53E5}"/>
              </a:ext>
            </a:extLst>
          </p:cNvPr>
          <p:cNvSpPr/>
          <p:nvPr/>
        </p:nvSpPr>
        <p:spPr>
          <a:xfrm>
            <a:off x="3047999" y="112067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dirty="0" err="1">
                <a:solidFill>
                  <a:srgbClr val="FF0000"/>
                </a:solidFill>
              </a:rPr>
              <a:t>Billed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me (VAT </a:t>
            </a:r>
            <a:r>
              <a:rPr lang="es-ES" dirty="0" err="1">
                <a:solidFill>
                  <a:srgbClr val="FF0000"/>
                </a:solidFill>
              </a:rPr>
              <a:t>inc</a:t>
            </a:r>
            <a:r>
              <a:rPr lang="es-ES" dirty="0">
                <a:solidFill>
                  <a:srgbClr val="FF0000"/>
                </a:solidFill>
              </a:rPr>
              <a:t>) per </a:t>
            </a:r>
            <a:r>
              <a:rPr lang="es-ES" dirty="0" err="1">
                <a:solidFill>
                  <a:srgbClr val="FF0000"/>
                </a:solidFill>
              </a:rPr>
              <a:t>month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Billed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me (no VAT) per </a:t>
            </a:r>
            <a:r>
              <a:rPr lang="es-ES" dirty="0" err="1">
                <a:solidFill>
                  <a:srgbClr val="FF0000"/>
                </a:solidFill>
              </a:rPr>
              <a:t>month</a:t>
            </a:r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 err="1">
                <a:solidFill>
                  <a:srgbClr val="FF0000"/>
                </a:solidFill>
              </a:rPr>
              <a:t>Number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of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projects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closed</a:t>
            </a:r>
            <a:r>
              <a:rPr lang="es-ES" dirty="0">
                <a:solidFill>
                  <a:srgbClr val="FF0000"/>
                </a:solidFill>
              </a:rPr>
              <a:t> per </a:t>
            </a:r>
            <a:r>
              <a:rPr lang="es-ES" dirty="0" err="1">
                <a:solidFill>
                  <a:srgbClr val="FF0000"/>
                </a:solidFill>
              </a:rPr>
              <a:t>month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1" y="701336"/>
            <a:ext cx="2467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Users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3E1CB8-12A7-458B-8F66-96AACEE2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158264"/>
              </p:ext>
            </p:extLst>
          </p:nvPr>
        </p:nvGraphicFramePr>
        <p:xfrm>
          <a:off x="3248241" y="1101406"/>
          <a:ext cx="812800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573862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3422409"/>
                    </a:ext>
                  </a:extLst>
                </a:gridCol>
                <a:gridCol w="1774875">
                  <a:extLst>
                    <a:ext uri="{9D8B030D-6E8A-4147-A177-3AD203B41FA5}">
                      <a16:colId xmlns:a16="http://schemas.microsoft.com/office/drawing/2014/main" val="2556945859"/>
                    </a:ext>
                  </a:extLst>
                </a:gridCol>
                <a:gridCol w="934459">
                  <a:extLst>
                    <a:ext uri="{9D8B030D-6E8A-4147-A177-3AD203B41FA5}">
                      <a16:colId xmlns:a16="http://schemas.microsoft.com/office/drawing/2014/main" val="18972291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3823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20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Last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Phone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number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1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Example1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HR,Project</a:t>
                      </a:r>
                      <a:r>
                        <a:rPr lang="es-ES" sz="1400" dirty="0"/>
                        <a:t>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a@a.com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Example2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HR,Project</a:t>
                      </a:r>
                      <a:r>
                        <a:rPr lang="es-ES" sz="1400" dirty="0"/>
                        <a:t>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n@n.com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Not</a:t>
                      </a:r>
                      <a:r>
                        <a:rPr lang="es-ES" sz="1400" dirty="0"/>
                        <a:t>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58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71103A-C088-460E-A7D9-60FEA051C746}"/>
              </a:ext>
            </a:extLst>
          </p:cNvPr>
          <p:cNvSpPr txBox="1"/>
          <p:nvPr/>
        </p:nvSpPr>
        <p:spPr>
          <a:xfrm>
            <a:off x="3248241" y="632690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edit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content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change</a:t>
            </a:r>
            <a:r>
              <a:rPr lang="es-E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148984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FEC-E98D-40E3-BB9D-CCD534A3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Roles &amp; </a:t>
            </a:r>
            <a:r>
              <a:rPr lang="es-ES" dirty="0" err="1"/>
              <a:t>Permissions</a:t>
            </a:r>
            <a:endParaRPr lang="es-E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51790B-0CF1-41F2-91B1-335FAF75CC09}"/>
              </a:ext>
            </a:extLst>
          </p:cNvPr>
          <p:cNvGraphicFramePr>
            <a:graphicFrameLocks noGrp="1"/>
          </p:cNvGraphicFramePr>
          <p:nvPr/>
        </p:nvGraphicFramePr>
        <p:xfrm>
          <a:off x="488272" y="2136640"/>
          <a:ext cx="9650028" cy="2284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582">
                  <a:extLst>
                    <a:ext uri="{9D8B030D-6E8A-4147-A177-3AD203B41FA5}">
                      <a16:colId xmlns:a16="http://schemas.microsoft.com/office/drawing/2014/main" val="3830690740"/>
                    </a:ext>
                  </a:extLst>
                </a:gridCol>
                <a:gridCol w="7297446">
                  <a:extLst>
                    <a:ext uri="{9D8B030D-6E8A-4147-A177-3AD203B41FA5}">
                      <a16:colId xmlns:a16="http://schemas.microsoft.com/office/drawing/2014/main" val="1102556979"/>
                    </a:ext>
                  </a:extLst>
                </a:gridCol>
              </a:tblGrid>
              <a:tr h="37635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1512"/>
                  </a:ext>
                </a:extLst>
              </a:tr>
              <a:tr h="381585">
                <a:tc>
                  <a:txBody>
                    <a:bodyPr/>
                    <a:lstStyle/>
                    <a:p>
                      <a:r>
                        <a:rPr lang="es-ES" dirty="0" err="1"/>
                        <a:t>Administrator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All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10634"/>
                  </a:ext>
                </a:extLst>
              </a:tr>
              <a:tr h="381585">
                <a:tc>
                  <a:txBody>
                    <a:bodyPr/>
                    <a:lstStyle/>
                    <a:p>
                      <a:r>
                        <a:rPr lang="es-ES" dirty="0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Project Management, Project </a:t>
                      </a:r>
                      <a:r>
                        <a:rPr lang="es-ES" dirty="0" err="1"/>
                        <a:t>view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Statistics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Finance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83995"/>
                  </a:ext>
                </a:extLst>
              </a:tr>
              <a:tr h="381585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Create</a:t>
                      </a:r>
                      <a:r>
                        <a:rPr lang="es-ES" dirty="0"/>
                        <a:t> Project, </a:t>
                      </a:r>
                      <a:r>
                        <a:rPr lang="es-ES" dirty="0" err="1"/>
                        <a:t>Closed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Projects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My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Statistics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54037"/>
                  </a:ext>
                </a:extLst>
              </a:tr>
              <a:tr h="381585">
                <a:tc>
                  <a:txBody>
                    <a:bodyPr/>
                    <a:lstStyle/>
                    <a:p>
                      <a:r>
                        <a:rPr lang="es-ES" dirty="0" err="1"/>
                        <a:t>Finance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Projects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Statistics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138211"/>
                  </a:ext>
                </a:extLst>
              </a:tr>
              <a:tr h="381585">
                <a:tc>
                  <a:txBody>
                    <a:bodyPr/>
                    <a:lstStyle/>
                    <a:p>
                      <a:r>
                        <a:rPr lang="es-ES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Create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User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Users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2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0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50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Create</a:t>
            </a:r>
            <a:r>
              <a:rPr lang="es-ES" sz="1400" b="1" dirty="0"/>
              <a:t> </a:t>
            </a:r>
            <a:r>
              <a:rPr lang="es-ES" sz="1400" b="1" dirty="0" err="1"/>
              <a:t>Collaborator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C848E-F19A-4D8A-8414-9E42EF07B4EA}"/>
              </a:ext>
            </a:extLst>
          </p:cNvPr>
          <p:cNvSpPr txBox="1"/>
          <p:nvPr/>
        </p:nvSpPr>
        <p:spPr>
          <a:xfrm>
            <a:off x="3188563" y="1009112"/>
            <a:ext cx="7526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Collaborator</a:t>
            </a:r>
            <a:r>
              <a:rPr lang="es-ES" b="1" dirty="0"/>
              <a:t> (</a:t>
            </a:r>
            <a:r>
              <a:rPr lang="es-ES" b="1" dirty="0" err="1"/>
              <a:t>Form</a:t>
            </a:r>
            <a:r>
              <a:rPr lang="es-ES" b="1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Name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Type</a:t>
            </a: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Translator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selected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default)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Sworn</a:t>
            </a:r>
            <a:r>
              <a:rPr lang="es-ES" dirty="0"/>
              <a:t> </a:t>
            </a:r>
            <a:r>
              <a:rPr lang="es-ES" dirty="0" err="1"/>
              <a:t>translator</a:t>
            </a: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Copywriting</a:t>
            </a: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SEO/</a:t>
            </a:r>
            <a:r>
              <a:rPr lang="es-ES" dirty="0" err="1"/>
              <a:t>Marketer</a:t>
            </a:r>
            <a:endParaRPr lang="es-E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Video Editor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 err="1"/>
              <a:t>Other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Source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language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</a:t>
            </a:r>
            <a:r>
              <a:rPr lang="es-ES" dirty="0">
                <a:solidFill>
                  <a:srgbClr val="FF0000"/>
                </a:solidFill>
              </a:rPr>
              <a:t>. </a:t>
            </a:r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 “</a:t>
            </a:r>
            <a:r>
              <a:rPr lang="es-ES" dirty="0" err="1">
                <a:solidFill>
                  <a:srgbClr val="FF0000"/>
                </a:solidFill>
              </a:rPr>
              <a:t>None</a:t>
            </a:r>
            <a:r>
              <a:rPr lang="es-ES" dirty="0">
                <a:solidFill>
                  <a:srgbClr val="FF0000"/>
                </a:solidFill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Target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language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list</a:t>
            </a:r>
            <a:r>
              <a:rPr lang="es-ES" dirty="0">
                <a:solidFill>
                  <a:srgbClr val="FF0000"/>
                </a:solidFill>
              </a:rPr>
              <a:t>. </a:t>
            </a:r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select</a:t>
            </a:r>
            <a:r>
              <a:rPr lang="es-ES" dirty="0">
                <a:solidFill>
                  <a:srgbClr val="FF0000"/>
                </a:solidFill>
              </a:rPr>
              <a:t> “</a:t>
            </a:r>
            <a:r>
              <a:rPr lang="es-ES" dirty="0" err="1">
                <a:solidFill>
                  <a:srgbClr val="FF0000"/>
                </a:solidFill>
              </a:rPr>
              <a:t>None</a:t>
            </a:r>
            <a:r>
              <a:rPr lang="es-ES" dirty="0">
                <a:solidFill>
                  <a:srgbClr val="FF0000"/>
                </a:solidFill>
              </a:rPr>
              <a:t>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Phone</a:t>
            </a:r>
            <a:r>
              <a:rPr lang="es-ES" dirty="0"/>
              <a:t> </a:t>
            </a:r>
            <a:r>
              <a:rPr lang="es-ES" dirty="0" err="1"/>
              <a:t>number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Rank </a:t>
            </a:r>
            <a:r>
              <a:rPr lang="es-ES" dirty="0">
                <a:solidFill>
                  <a:srgbClr val="FF0000"/>
                </a:solidFill>
              </a:rPr>
              <a:t>(</a:t>
            </a:r>
            <a:r>
              <a:rPr lang="es-ES" dirty="0" err="1">
                <a:solidFill>
                  <a:srgbClr val="FF0000"/>
                </a:solidFill>
              </a:rPr>
              <a:t>integer</a:t>
            </a:r>
            <a:r>
              <a:rPr lang="es-ES" dirty="0">
                <a:solidFill>
                  <a:srgbClr val="FF0000"/>
                </a:solidFill>
              </a:rPr>
              <a:t>: 0 </a:t>
            </a:r>
            <a:r>
              <a:rPr lang="es-ES" dirty="0" err="1">
                <a:solidFill>
                  <a:srgbClr val="FF0000"/>
                </a:solidFill>
              </a:rPr>
              <a:t>by</a:t>
            </a:r>
            <a:r>
              <a:rPr lang="es-ES" dirty="0">
                <a:solidFill>
                  <a:srgbClr val="FF0000"/>
                </a:solidFill>
              </a:rPr>
              <a:t> default)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49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4591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Collaborators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3E1CB8-12A7-458B-8F66-96AACEE2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76599"/>
              </p:ext>
            </p:extLst>
          </p:nvPr>
        </p:nvGraphicFramePr>
        <p:xfrm>
          <a:off x="3248241" y="1101406"/>
          <a:ext cx="812800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889">
                  <a:extLst>
                    <a:ext uri="{9D8B030D-6E8A-4147-A177-3AD203B41FA5}">
                      <a16:colId xmlns:a16="http://schemas.microsoft.com/office/drawing/2014/main" val="3557386234"/>
                    </a:ext>
                  </a:extLst>
                </a:gridCol>
                <a:gridCol w="1147889">
                  <a:extLst>
                    <a:ext uri="{9D8B030D-6E8A-4147-A177-3AD203B41FA5}">
                      <a16:colId xmlns:a16="http://schemas.microsoft.com/office/drawing/2014/main" val="1253422409"/>
                    </a:ext>
                  </a:extLst>
                </a:gridCol>
                <a:gridCol w="1240667">
                  <a:extLst>
                    <a:ext uri="{9D8B030D-6E8A-4147-A177-3AD203B41FA5}">
                      <a16:colId xmlns:a16="http://schemas.microsoft.com/office/drawing/2014/main" val="4101558840"/>
                    </a:ext>
                  </a:extLst>
                </a:gridCol>
                <a:gridCol w="1240667">
                  <a:extLst>
                    <a:ext uri="{9D8B030D-6E8A-4147-A177-3AD203B41FA5}">
                      <a16:colId xmlns:a16="http://schemas.microsoft.com/office/drawing/2014/main" val="2556945859"/>
                    </a:ext>
                  </a:extLst>
                </a:gridCol>
                <a:gridCol w="1055112">
                  <a:extLst>
                    <a:ext uri="{9D8B030D-6E8A-4147-A177-3AD203B41FA5}">
                      <a16:colId xmlns:a16="http://schemas.microsoft.com/office/drawing/2014/main" val="1897229160"/>
                    </a:ext>
                  </a:extLst>
                </a:gridCol>
                <a:gridCol w="1147889">
                  <a:extLst>
                    <a:ext uri="{9D8B030D-6E8A-4147-A177-3AD203B41FA5}">
                      <a16:colId xmlns:a16="http://schemas.microsoft.com/office/drawing/2014/main" val="2573823992"/>
                    </a:ext>
                  </a:extLst>
                </a:gridCol>
                <a:gridCol w="1147889">
                  <a:extLst>
                    <a:ext uri="{9D8B030D-6E8A-4147-A177-3AD203B41FA5}">
                      <a16:colId xmlns:a16="http://schemas.microsoft.com/office/drawing/2014/main" val="922068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Last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Type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Source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Phone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number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1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Example1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Translator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Spanish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Example2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None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None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6000000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err="1"/>
                        <a:t>Not</a:t>
                      </a:r>
                      <a:r>
                        <a:rPr lang="es-ES" sz="1400" dirty="0"/>
                        <a:t>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48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31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758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79E7E7-6C82-442A-93A2-C59A46200C69}"/>
              </a:ext>
            </a:extLst>
          </p:cNvPr>
          <p:cNvSpPr txBox="1"/>
          <p:nvPr/>
        </p:nvSpPr>
        <p:spPr>
          <a:xfrm>
            <a:off x="3248241" y="632690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edit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content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or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change</a:t>
            </a:r>
            <a:r>
              <a:rPr lang="es-ES" dirty="0">
                <a:solidFill>
                  <a:srgbClr val="FF0000"/>
                </a:solidFill>
              </a:rPr>
              <a:t> Status</a:t>
            </a:r>
          </a:p>
        </p:txBody>
      </p:sp>
    </p:spTree>
    <p:extLst>
      <p:ext uri="{BB962C8B-B14F-4D97-AF65-F5344CB8AC3E}">
        <p14:creationId xmlns:p14="http://schemas.microsoft.com/office/powerpoint/2010/main" val="270161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50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Create</a:t>
            </a:r>
            <a:r>
              <a:rPr lang="es-ES" sz="1400" b="1" dirty="0"/>
              <a:t> </a:t>
            </a:r>
            <a:r>
              <a:rPr lang="es-ES" sz="1400" b="1" dirty="0" err="1"/>
              <a:t>Service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C848E-F19A-4D8A-8414-9E42EF07B4EA}"/>
              </a:ext>
            </a:extLst>
          </p:cNvPr>
          <p:cNvSpPr txBox="1"/>
          <p:nvPr/>
        </p:nvSpPr>
        <p:spPr>
          <a:xfrm>
            <a:off x="3188563" y="1009112"/>
            <a:ext cx="7526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service</a:t>
            </a:r>
            <a:r>
              <a:rPr lang="es-ES" b="1" dirty="0"/>
              <a:t> (</a:t>
            </a:r>
            <a:r>
              <a:rPr lang="es-ES" b="1" dirty="0" err="1"/>
              <a:t>Form</a:t>
            </a:r>
            <a:r>
              <a:rPr lang="es-ES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b="1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98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50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Services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46B1AD-3B76-48DA-AEB0-F8A33F97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86040"/>
              </p:ext>
            </p:extLst>
          </p:nvPr>
        </p:nvGraphicFramePr>
        <p:xfrm>
          <a:off x="3261804" y="1009112"/>
          <a:ext cx="79521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174">
                  <a:extLst>
                    <a:ext uri="{9D8B030D-6E8A-4147-A177-3AD203B41FA5}">
                      <a16:colId xmlns:a16="http://schemas.microsoft.com/office/drawing/2014/main" val="359181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Services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1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2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0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7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00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50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/>
              <a:t>Create</a:t>
            </a:r>
            <a:r>
              <a:rPr lang="es-ES" sz="1400" b="1" dirty="0"/>
              <a:t> </a:t>
            </a:r>
            <a:r>
              <a:rPr lang="es-ES" sz="1400" b="1" dirty="0" err="1"/>
              <a:t>Industry</a:t>
            </a:r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C848E-F19A-4D8A-8414-9E42EF07B4EA}"/>
              </a:ext>
            </a:extLst>
          </p:cNvPr>
          <p:cNvSpPr txBox="1"/>
          <p:nvPr/>
        </p:nvSpPr>
        <p:spPr>
          <a:xfrm>
            <a:off x="3188563" y="1009112"/>
            <a:ext cx="7526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industry</a:t>
            </a:r>
            <a:r>
              <a:rPr lang="es-ES" b="1" dirty="0"/>
              <a:t> (</a:t>
            </a:r>
            <a:r>
              <a:rPr lang="es-ES" b="1" dirty="0" err="1"/>
              <a:t>Form</a:t>
            </a:r>
            <a:r>
              <a:rPr lang="es-ES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Industry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b="1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5CE09-B77B-43CF-A3E7-875B55428CAB}"/>
              </a:ext>
            </a:extLst>
          </p:cNvPr>
          <p:cNvSpPr txBox="1"/>
          <p:nvPr/>
        </p:nvSpPr>
        <p:spPr>
          <a:xfrm>
            <a:off x="3248241" y="6326906"/>
            <a:ext cx="4696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Option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to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view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1320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50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E-mail </a:t>
            </a:r>
            <a:r>
              <a:rPr lang="es-ES" sz="1400" dirty="0" err="1"/>
              <a:t>template</a:t>
            </a:r>
            <a:endParaRPr lang="es-ES" sz="1400" b="1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46B1AD-3B76-48DA-AEB0-F8A33F97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685260"/>
              </p:ext>
            </p:extLst>
          </p:nvPr>
        </p:nvGraphicFramePr>
        <p:xfrm>
          <a:off x="3261804" y="1009112"/>
          <a:ext cx="79521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174">
                  <a:extLst>
                    <a:ext uri="{9D8B030D-6E8A-4147-A177-3AD203B41FA5}">
                      <a16:colId xmlns:a16="http://schemas.microsoft.com/office/drawing/2014/main" val="359181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Industries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1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62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Example2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24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0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57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77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6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679D5-A063-40C7-9C6C-6BE090B2637C}"/>
              </a:ext>
            </a:extLst>
          </p:cNvPr>
          <p:cNvSpPr/>
          <p:nvPr/>
        </p:nvSpPr>
        <p:spPr>
          <a:xfrm>
            <a:off x="3410505" y="1969407"/>
            <a:ext cx="7395099" cy="4083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38985-FCFB-4206-B1E4-EA4A694E7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12"/>
          <a:stretch/>
        </p:blipFill>
        <p:spPr>
          <a:xfrm>
            <a:off x="-1" y="0"/>
            <a:ext cx="12192001" cy="6696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BC848E-F19A-4D8A-8414-9E42EF07B4EA}"/>
              </a:ext>
            </a:extLst>
          </p:cNvPr>
          <p:cNvSpPr txBox="1"/>
          <p:nvPr/>
        </p:nvSpPr>
        <p:spPr>
          <a:xfrm>
            <a:off x="3248241" y="701336"/>
            <a:ext cx="7526785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HTML editor</a:t>
            </a:r>
          </a:p>
          <a:p>
            <a:r>
              <a:rPr lang="es-ES" b="1" dirty="0" err="1"/>
              <a:t>Available</a:t>
            </a:r>
            <a:r>
              <a:rPr lang="es-ES" b="1" dirty="0"/>
              <a:t> tags: [</a:t>
            </a:r>
            <a:r>
              <a:rPr lang="es-ES" b="1" dirty="0" err="1"/>
              <a:t>name</a:t>
            </a:r>
            <a:r>
              <a:rPr lang="es-ES" b="1" dirty="0"/>
              <a:t>] [ID] [</a:t>
            </a:r>
            <a:r>
              <a:rPr lang="es-ES" b="1" dirty="0" err="1"/>
              <a:t>last</a:t>
            </a:r>
            <a:r>
              <a:rPr lang="es-ES" b="1" dirty="0"/>
              <a:t> </a:t>
            </a:r>
            <a:r>
              <a:rPr lang="es-ES" b="1" dirty="0" err="1"/>
              <a:t>name</a:t>
            </a:r>
            <a:r>
              <a:rPr lang="es-ES" b="1" dirty="0"/>
              <a:t>] [</a:t>
            </a:r>
            <a:r>
              <a:rPr lang="es-ES" b="1" dirty="0" err="1"/>
              <a:t>estimated</a:t>
            </a:r>
            <a:r>
              <a:rPr lang="es-ES" b="1" dirty="0"/>
              <a:t>] [</a:t>
            </a:r>
            <a:r>
              <a:rPr lang="es-ES" b="1" dirty="0" err="1"/>
              <a:t>deadline</a:t>
            </a:r>
            <a:r>
              <a:rPr lang="es-ES" b="1" dirty="0"/>
              <a:t>] [</a:t>
            </a:r>
            <a:r>
              <a:rPr lang="es-ES" b="1" dirty="0" err="1"/>
              <a:t>service</a:t>
            </a:r>
            <a:r>
              <a:rPr lang="es-ES" b="1" dirty="0"/>
              <a:t>] [</a:t>
            </a:r>
            <a:r>
              <a:rPr lang="es-ES" b="1" dirty="0" err="1"/>
              <a:t>industry</a:t>
            </a:r>
            <a:r>
              <a:rPr lang="es-ES" b="1" dirty="0"/>
              <a:t>] [</a:t>
            </a:r>
            <a:r>
              <a:rPr lang="es-ES" b="1" dirty="0" err="1"/>
              <a:t>source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b="1" dirty="0"/>
              <a:t>] [target </a:t>
            </a:r>
            <a:r>
              <a:rPr lang="es-ES" b="1" dirty="0" err="1"/>
              <a:t>language</a:t>
            </a:r>
            <a:r>
              <a:rPr lang="es-ES" b="1" dirty="0"/>
              <a:t>] [</a:t>
            </a:r>
            <a:r>
              <a:rPr lang="es-ES" b="1" dirty="0" err="1"/>
              <a:t>attached</a:t>
            </a:r>
            <a:r>
              <a:rPr lang="es-ES" b="1" dirty="0"/>
              <a:t> files] [</a:t>
            </a:r>
            <a:r>
              <a:rPr lang="es-ES" b="1" dirty="0" err="1"/>
              <a:t>price</a:t>
            </a:r>
            <a:r>
              <a:rPr lang="es-ES" b="1" dirty="0"/>
              <a:t>] [</a:t>
            </a:r>
            <a:r>
              <a:rPr lang="es-ES" b="1" dirty="0" err="1"/>
              <a:t>priceVAT</a:t>
            </a:r>
            <a:r>
              <a:rPr lang="es-ES" b="1" dirty="0"/>
              <a:t>] [notes]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[ID] - ¡Nuevo proyecto!</a:t>
            </a:r>
          </a:p>
          <a:p>
            <a:pPr lvl="1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¡Hola [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]!</a:t>
            </a:r>
          </a:p>
          <a:p>
            <a:pPr lvl="1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A continuación un nuevo proyecto de [</a:t>
            </a:r>
            <a:r>
              <a:rPr lang="es-E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1400" u="sng" dirty="0">
                <a:latin typeface="Arial" panose="020B0604020202020204" pitchFamily="34" charset="0"/>
                <a:cs typeface="Arial" panose="020B0604020202020204" pitchFamily="34" charset="0"/>
              </a:rPr>
              <a:t>]: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 – [target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Cobrarás (IVA inc.): [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priceVAT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Industria: [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industry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Fecha de entrega: [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Facturación: enviar 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contabilidad@shoptexto.com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una factura indicando el número de referencia ([ID]).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Aquí</a:t>
            </a: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 puedes verificar los datos de facturación.</a:t>
            </a:r>
            <a:b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*Las facturas de la UE (excepto España) deberán mostrarse exentas de IVA (restar el 21% del importe)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Por favor, confirma si te interesa realizar este proyecto de [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lvl="1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¡Muchas gracias!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AFBB0-E886-46C4-AA43-7EEDAC05024D}"/>
              </a:ext>
            </a:extLst>
          </p:cNvPr>
          <p:cNvSpPr txBox="1"/>
          <p:nvPr/>
        </p:nvSpPr>
        <p:spPr>
          <a:xfrm>
            <a:off x="186430" y="701336"/>
            <a:ext cx="25035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Administration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Users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Collaborator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Collaborators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Service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Services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</a:t>
            </a:r>
            <a:r>
              <a:rPr lang="es-ES" sz="1400" dirty="0" err="1"/>
              <a:t>Industry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Industries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E-mail </a:t>
            </a:r>
            <a:r>
              <a:rPr lang="es-ES" sz="1400" b="1" dirty="0" err="1"/>
              <a:t>template</a:t>
            </a:r>
            <a:endParaRPr lang="es-ES" sz="1400" b="1" dirty="0"/>
          </a:p>
          <a:p>
            <a:endParaRPr lang="es-ES" sz="1400" dirty="0"/>
          </a:p>
          <a:p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Create</a:t>
            </a:r>
            <a:r>
              <a:rPr lang="es-ES" sz="1400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Project Management</a:t>
            </a:r>
          </a:p>
          <a:p>
            <a:endParaRPr lang="es-ES" sz="1400" dirty="0"/>
          </a:p>
          <a:p>
            <a:r>
              <a:rPr lang="es-ES" sz="1400" dirty="0" err="1"/>
              <a:t>Finance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Projects</a:t>
            </a:r>
            <a:r>
              <a:rPr lang="es-ES" sz="1400" dirty="0"/>
              <a:t> (€)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Statistics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Closed</a:t>
            </a:r>
            <a:r>
              <a:rPr lang="es-ES" sz="1400" dirty="0"/>
              <a:t> </a:t>
            </a:r>
            <a:r>
              <a:rPr lang="es-ES" sz="1400" dirty="0" err="1"/>
              <a:t>Projects</a:t>
            </a: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My</a:t>
            </a:r>
            <a:r>
              <a:rPr lang="es-ES" sz="1400" dirty="0"/>
              <a:t> </a:t>
            </a:r>
            <a:r>
              <a:rPr lang="es-ES" sz="1400" dirty="0" err="1"/>
              <a:t>Statistics</a:t>
            </a:r>
            <a:endParaRPr lang="es-E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E55C1-B7CF-42C9-958C-68B7A1D04594}"/>
              </a:ext>
            </a:extLst>
          </p:cNvPr>
          <p:cNvSpPr txBox="1"/>
          <p:nvPr/>
        </p:nvSpPr>
        <p:spPr>
          <a:xfrm>
            <a:off x="3248241" y="6143652"/>
            <a:ext cx="851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At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momento </a:t>
            </a:r>
            <a:r>
              <a:rPr lang="es-ES" dirty="0" err="1">
                <a:solidFill>
                  <a:srgbClr val="FF0000"/>
                </a:solidFill>
              </a:rPr>
              <a:t>content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is</a:t>
            </a:r>
            <a:r>
              <a:rPr lang="es-ES" dirty="0">
                <a:solidFill>
                  <a:srgbClr val="FF0000"/>
                </a:solidFill>
              </a:rPr>
              <a:t> in </a:t>
            </a:r>
            <a:r>
              <a:rPr lang="es-ES" dirty="0" err="1">
                <a:solidFill>
                  <a:srgbClr val="FF0000"/>
                </a:solidFill>
              </a:rPr>
              <a:t>Spanish</a:t>
            </a:r>
            <a:r>
              <a:rPr lang="es-ES" dirty="0">
                <a:solidFill>
                  <a:srgbClr val="FF0000"/>
                </a:solidFill>
              </a:rPr>
              <a:t>. </a:t>
            </a:r>
            <a:r>
              <a:rPr lang="es-ES" dirty="0" err="1">
                <a:solidFill>
                  <a:srgbClr val="FF0000"/>
                </a:solidFill>
              </a:rPr>
              <a:t>This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is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the</a:t>
            </a:r>
            <a:r>
              <a:rPr lang="es-ES" dirty="0">
                <a:solidFill>
                  <a:srgbClr val="FF0000"/>
                </a:solidFill>
              </a:rPr>
              <a:t> e-mail </a:t>
            </a:r>
            <a:r>
              <a:rPr lang="es-ES" dirty="0" err="1">
                <a:solidFill>
                  <a:srgbClr val="FF0000"/>
                </a:solidFill>
              </a:rPr>
              <a:t>we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will</a:t>
            </a:r>
            <a:r>
              <a:rPr lang="es-ES" dirty="0">
                <a:solidFill>
                  <a:srgbClr val="FF0000"/>
                </a:solidFill>
              </a:rPr>
              <a:t> use </a:t>
            </a:r>
            <a:r>
              <a:rPr lang="es-ES" dirty="0" err="1">
                <a:solidFill>
                  <a:srgbClr val="FF0000"/>
                </a:solidFill>
              </a:rPr>
              <a:t>when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assigning</a:t>
            </a:r>
            <a:r>
              <a:rPr lang="es-ES" dirty="0">
                <a:solidFill>
                  <a:srgbClr val="FF0000"/>
                </a:solidFill>
              </a:rPr>
              <a:t> a Project. E-mail </a:t>
            </a:r>
            <a:r>
              <a:rPr lang="es-ES" dirty="0" err="1">
                <a:solidFill>
                  <a:srgbClr val="FF0000"/>
                </a:solidFill>
              </a:rPr>
              <a:t>will</a:t>
            </a:r>
            <a:r>
              <a:rPr lang="es-ES" dirty="0">
                <a:solidFill>
                  <a:srgbClr val="FF0000"/>
                </a:solidFill>
              </a:rPr>
              <a:t> be </a:t>
            </a:r>
            <a:r>
              <a:rPr lang="es-ES" dirty="0" err="1">
                <a:solidFill>
                  <a:srgbClr val="FF0000"/>
                </a:solidFill>
              </a:rPr>
              <a:t>sent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when</a:t>
            </a:r>
            <a:r>
              <a:rPr lang="es-ES" dirty="0">
                <a:solidFill>
                  <a:srgbClr val="FF0000"/>
                </a:solidFill>
              </a:rPr>
              <a:t> a Project Manager </a:t>
            </a:r>
            <a:r>
              <a:rPr lang="es-ES" dirty="0" err="1">
                <a:solidFill>
                  <a:srgbClr val="FF0000"/>
                </a:solidFill>
              </a:rPr>
              <a:t>assigns</a:t>
            </a:r>
            <a:r>
              <a:rPr lang="es-ES" dirty="0">
                <a:solidFill>
                  <a:srgbClr val="FF0000"/>
                </a:solidFill>
              </a:rPr>
              <a:t> a Project.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90691-D8B9-4D82-88BE-9501D08D945F}"/>
              </a:ext>
            </a:extLst>
          </p:cNvPr>
          <p:cNvSpPr/>
          <p:nvPr/>
        </p:nvSpPr>
        <p:spPr>
          <a:xfrm>
            <a:off x="3781887" y="5337215"/>
            <a:ext cx="1606859" cy="39061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Confirmar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5987D-EF6B-4DBE-9E6D-E139979C1C44}"/>
              </a:ext>
            </a:extLst>
          </p:cNvPr>
          <p:cNvSpPr/>
          <p:nvPr/>
        </p:nvSpPr>
        <p:spPr>
          <a:xfrm>
            <a:off x="5527828" y="5337215"/>
            <a:ext cx="1606859" cy="390618"/>
          </a:xfrm>
          <a:prstGeom prst="rect">
            <a:avLst/>
          </a:prstGeom>
          <a:solidFill>
            <a:srgbClr val="EF575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Rechazar</a:t>
            </a:r>
          </a:p>
        </p:txBody>
      </p:sp>
    </p:spTree>
    <p:extLst>
      <p:ext uri="{BB962C8B-B14F-4D97-AF65-F5344CB8AC3E}">
        <p14:creationId xmlns:p14="http://schemas.microsoft.com/office/powerpoint/2010/main" val="295293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1276</Words>
  <Application>Microsoft Office PowerPoint</Application>
  <PresentationFormat>Widescreen</PresentationFormat>
  <Paragraphs>675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Collaborator Accepts/Reject Project</vt:lpstr>
      <vt:lpstr>PowerPoint Presentation</vt:lpstr>
      <vt:lpstr>PowerPoint Presentation</vt:lpstr>
      <vt:lpstr>PowerPoint Presentation</vt:lpstr>
      <vt:lpstr>How Project assignation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Roles &amp; Permissions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29</cp:revision>
  <dcterms:created xsi:type="dcterms:W3CDTF">2019-05-11T13:10:15Z</dcterms:created>
  <dcterms:modified xsi:type="dcterms:W3CDTF">2019-05-12T10:00:10Z</dcterms:modified>
</cp:coreProperties>
</file>