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910228-4679-44A9-81DD-E91C18343B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F67686BA-1DFE-4C18-83B8-DB9A75D74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3308721-B035-455A-83EB-E2D3F600F6AA}"/>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E4B52880-4D74-415B-98AD-7AFB99669C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7AE838-6002-4BB6-9EF7-5C30693BB52E}"/>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254101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F85A9A-114E-4B89-862D-43657A7D09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15DA7A85-323E-4545-9393-0D383248A4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7B286DE-FEA7-483D-907B-47BFF2FC1F3C}"/>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C214FFEF-040E-4BEF-B285-E20C3EEB87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0354DA8-39D4-4273-8EB9-946D78D27ABD}"/>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1551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756D468-25F8-495F-A2F8-27204A4440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762CDE0-B0A8-45EC-A069-89069C7F70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1C20EB58-8A26-49C0-8361-14346D077D00}"/>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6AD74AFC-9C9D-4259-A9B0-DBA6B19BF3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4629357-ADBF-43F8-8EFD-9781C6E272A9}"/>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294318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F35F2A4-9D43-4239-9356-4D8F3E6D16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CE00547-290D-484D-8CE9-BC61D36660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F00F9D5F-B26A-44AC-BA50-8DB275962179}"/>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C956D00B-21E0-459F-8186-FE5AE27198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D51897B-89A4-4E76-8C56-17F1C0D32445}"/>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5394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D1EC99-991C-4738-8313-50B0FDC7139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B6857F8-2B40-4177-B29F-457BCBE5F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58D42F54-4A37-4D47-9F6F-DE51C890D425}"/>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5764CB11-188F-4FC1-9DB8-7B40221C62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2029948-84FC-4C54-A3FA-7152E9D746BC}"/>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49987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1BA327-1D20-4575-8321-AA33ED2095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6627098-439B-4F66-A1A9-622F7D1018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6A635F3F-0C83-40C6-8D4E-8364EE5BBD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F22B09E9-9108-4E21-8CE6-AF88C3CD9C0F}"/>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6" name="页脚占位符 5">
            <a:extLst>
              <a:ext uri="{FF2B5EF4-FFF2-40B4-BE49-F238E27FC236}">
                <a16:creationId xmlns="" xmlns:a16="http://schemas.microsoft.com/office/drawing/2014/main" id="{ECA9FF08-28A6-451D-AABB-7CDC3BEB23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B65214-C5B1-4F54-A67C-9693601B4EF4}"/>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420792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671E7D4-36AD-4E67-8400-164993C53D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2658901-2B4A-4D85-89D6-056439C65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E107EA71-7A1B-499D-883B-9E927FE42C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3273F72F-DAB0-4458-B629-35BB03DD3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FDDEF94C-8C19-4F30-8C28-A7E6A78223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36BB9DDA-4FBE-4834-A258-FF2E143E416C}"/>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8" name="页脚占位符 7">
            <a:extLst>
              <a:ext uri="{FF2B5EF4-FFF2-40B4-BE49-F238E27FC236}">
                <a16:creationId xmlns="" xmlns:a16="http://schemas.microsoft.com/office/drawing/2014/main" id="{D508D85B-0333-4DDA-A9B0-FF11418618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D1E80C12-6E96-4FAE-8812-0203894E717B}"/>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263817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FFE769-6733-498C-8A90-072222CDE4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5FB4343D-9A57-4FFF-AB65-947DD6AD9234}"/>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4" name="页脚占位符 3">
            <a:extLst>
              <a:ext uri="{FF2B5EF4-FFF2-40B4-BE49-F238E27FC236}">
                <a16:creationId xmlns="" xmlns:a16="http://schemas.microsoft.com/office/drawing/2014/main" id="{8C9CC8D3-975B-4C65-ADFD-D978D156D6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53A00BB6-CA09-4552-85F8-4C0ED5116CAB}"/>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14440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8353825-E9DD-4B93-8E28-1DEEA2C504E4}"/>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3" name="页脚占位符 2">
            <a:extLst>
              <a:ext uri="{FF2B5EF4-FFF2-40B4-BE49-F238E27FC236}">
                <a16:creationId xmlns="" xmlns:a16="http://schemas.microsoft.com/office/drawing/2014/main" id="{65868DBC-70B7-4B4C-A747-A729D8E7C9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BE0C348-B831-4023-BB08-3FF5D9348A88}"/>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88218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C608DE-403A-4340-8FDF-9E65E207F0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6E7CCB55-66F6-4DBB-AC77-7D0B5C094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20D503D3-12D0-4326-830F-5C597893A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90D696B-7AD8-4F51-9559-2BA2AB2A39BF}"/>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6" name="页脚占位符 5">
            <a:extLst>
              <a:ext uri="{FF2B5EF4-FFF2-40B4-BE49-F238E27FC236}">
                <a16:creationId xmlns="" xmlns:a16="http://schemas.microsoft.com/office/drawing/2014/main" id="{89D6FFB4-DADE-4E63-A5D0-F17EEF8C29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34368CA-3318-4610-91AE-934BA7530598}"/>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37918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A8D2159-9BA4-49C2-82B7-A80E7FAE41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508FEC0-2EE4-4D99-9001-78C468959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AB429B35-E312-4F65-A390-022A131F1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269CBFF4-703C-4347-AE74-4811221BC543}"/>
              </a:ext>
            </a:extLst>
          </p:cNvPr>
          <p:cNvSpPr>
            <a:spLocks noGrp="1"/>
          </p:cNvSpPr>
          <p:nvPr>
            <p:ph type="dt" sz="half" idx="10"/>
          </p:nvPr>
        </p:nvSpPr>
        <p:spPr/>
        <p:txBody>
          <a:bodyPr/>
          <a:lstStyle/>
          <a:p>
            <a:fld id="{4F5B509D-3D65-4132-8FAE-F1C7283B521B}" type="datetimeFigureOut">
              <a:rPr lang="zh-CN" altLang="en-US" smtClean="0"/>
              <a:t>2020/4/18</a:t>
            </a:fld>
            <a:endParaRPr lang="zh-CN" altLang="en-US"/>
          </a:p>
        </p:txBody>
      </p:sp>
      <p:sp>
        <p:nvSpPr>
          <p:cNvPr id="6" name="页脚占位符 5">
            <a:extLst>
              <a:ext uri="{FF2B5EF4-FFF2-40B4-BE49-F238E27FC236}">
                <a16:creationId xmlns="" xmlns:a16="http://schemas.microsoft.com/office/drawing/2014/main" id="{75C9240B-1C05-4947-BE2D-8B490ED2A8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357CED7-F412-47A7-8190-9D78A19EB8DE}"/>
              </a:ext>
            </a:extLst>
          </p:cNvPr>
          <p:cNvSpPr>
            <a:spLocks noGrp="1"/>
          </p:cNvSpPr>
          <p:nvPr>
            <p:ph type="sldNum" sz="quarter" idx="12"/>
          </p:nvPr>
        </p:nvSpPr>
        <p:spPr/>
        <p:txBody>
          <a:body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382301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5EFDCBB-F46B-4840-81C7-5300D8899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3BDE437-1C95-4C63-B411-985CEDF39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A3F6A14B-1F34-49E8-93F0-81D22225A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509D-3D65-4132-8FAE-F1C7283B521B}" type="datetimeFigureOut">
              <a:rPr lang="zh-CN" altLang="en-US" smtClean="0"/>
              <a:t>2020/4/18</a:t>
            </a:fld>
            <a:endParaRPr lang="zh-CN" altLang="en-US"/>
          </a:p>
        </p:txBody>
      </p:sp>
      <p:sp>
        <p:nvSpPr>
          <p:cNvPr id="5" name="页脚占位符 4">
            <a:extLst>
              <a:ext uri="{FF2B5EF4-FFF2-40B4-BE49-F238E27FC236}">
                <a16:creationId xmlns="" xmlns:a16="http://schemas.microsoft.com/office/drawing/2014/main" id="{80CB4732-C583-45E4-B01C-576893193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0DFE3322-E8D2-43AC-A9C2-777A0D94C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BF038-026C-4E67-98C3-A5FA424021E7}" type="slidenum">
              <a:rPr lang="zh-CN" altLang="en-US" smtClean="0"/>
              <a:t>‹#›</a:t>
            </a:fld>
            <a:endParaRPr lang="zh-CN" altLang="en-US"/>
          </a:p>
        </p:txBody>
      </p:sp>
    </p:spTree>
    <p:extLst>
      <p:ext uri="{BB962C8B-B14F-4D97-AF65-F5344CB8AC3E}">
        <p14:creationId xmlns:p14="http://schemas.microsoft.com/office/powerpoint/2010/main" val="242242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AA9EA4-DCFB-4B86-A551-AB18E483DE5A}"/>
              </a:ext>
            </a:extLst>
          </p:cNvPr>
          <p:cNvSpPr>
            <a:spLocks noGrp="1"/>
          </p:cNvSpPr>
          <p:nvPr>
            <p:ph type="ctrTitle"/>
          </p:nvPr>
        </p:nvSpPr>
        <p:spPr/>
        <p:txBody>
          <a:bodyPr/>
          <a:lstStyle/>
          <a:p>
            <a:r>
              <a:rPr lang="en-US" altLang="zh-CN" dirty="0"/>
              <a:t>9865 project</a:t>
            </a:r>
            <a:br>
              <a:rPr lang="en-US" altLang="zh-CN" dirty="0"/>
            </a:br>
            <a:r>
              <a:rPr lang="en-US" altLang="zh-CN" dirty="0"/>
              <a:t>digital clock</a:t>
            </a:r>
            <a:endParaRPr lang="zh-CN" altLang="en-US" dirty="0"/>
          </a:p>
        </p:txBody>
      </p:sp>
      <p:sp>
        <p:nvSpPr>
          <p:cNvPr id="3" name="副标题 2">
            <a:extLst>
              <a:ext uri="{FF2B5EF4-FFF2-40B4-BE49-F238E27FC236}">
                <a16:creationId xmlns="" xmlns:a16="http://schemas.microsoft.com/office/drawing/2014/main" id="{79B0728C-838B-4D0D-A3E2-5F73745482DF}"/>
              </a:ext>
            </a:extLst>
          </p:cNvPr>
          <p:cNvSpPr>
            <a:spLocks noGrp="1"/>
          </p:cNvSpPr>
          <p:nvPr>
            <p:ph type="subTitle" idx="1"/>
          </p:nvPr>
        </p:nvSpPr>
        <p:spPr/>
        <p:txBody>
          <a:bodyPr/>
          <a:lstStyle/>
          <a:p>
            <a:r>
              <a:rPr lang="en-US" altLang="zh-CN" dirty="0"/>
              <a:t>201990309 LAN ZHIJIE</a:t>
            </a:r>
          </a:p>
          <a:p>
            <a:r>
              <a:rPr lang="en-US" altLang="zh-CN" dirty="0"/>
              <a:t>201991139 WANG ZHONGTIAN</a:t>
            </a:r>
            <a:endParaRPr lang="zh-CN" altLang="en-US" dirty="0"/>
          </a:p>
        </p:txBody>
      </p:sp>
    </p:spTree>
    <p:extLst>
      <p:ext uri="{BB962C8B-B14F-4D97-AF65-F5344CB8AC3E}">
        <p14:creationId xmlns:p14="http://schemas.microsoft.com/office/powerpoint/2010/main" val="289998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389587-C58F-4162-BB8B-9028C5DE7B48}"/>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 xmlns:a16="http://schemas.microsoft.com/office/drawing/2014/main" id="{F05FEE1F-9757-48FC-AA62-DFFFE5CDEAA1}"/>
              </a:ext>
            </a:extLst>
          </p:cNvPr>
          <p:cNvSpPr>
            <a:spLocks noGrp="1"/>
          </p:cNvSpPr>
          <p:nvPr>
            <p:ph idx="1"/>
          </p:nvPr>
        </p:nvSpPr>
        <p:spPr/>
        <p:txBody>
          <a:bodyPr>
            <a:normAutofit lnSpcReduction="10000"/>
          </a:bodyPr>
          <a:lstStyle/>
          <a:p>
            <a:r>
              <a:rPr lang="en-US" altLang="zh-CN" dirty="0"/>
              <a:t>Design Objectives:</a:t>
            </a:r>
          </a:p>
          <a:p>
            <a:r>
              <a:rPr lang="en-US" altLang="zh-CN" dirty="0"/>
              <a:t> a) Normal clock function: design a digital clock circuit with hour, minute, second displaying via LED digital tubes, and timing by 24 hours. </a:t>
            </a:r>
          </a:p>
          <a:p>
            <a:r>
              <a:rPr lang="en-US" altLang="zh-CN" dirty="0"/>
              <a:t>b) Stopwatch function: design a stopwatch that can accurately measure time, through the dynamic digital tube displaying minutes, seconds and milliseconds. </a:t>
            </a:r>
          </a:p>
          <a:p>
            <a:r>
              <a:rPr lang="en-US" altLang="zh-CN" dirty="0"/>
              <a:t>c) Alarm clock function: can be set in a time to ring alarm bells. </a:t>
            </a:r>
          </a:p>
          <a:p>
            <a:r>
              <a:rPr lang="en-US" altLang="zh-CN" dirty="0"/>
              <a:t>d) Calibration function: can manually adjust hours, minutes and seconds to calibrate the time.</a:t>
            </a:r>
            <a:endParaRPr lang="zh-CN" altLang="en-US" dirty="0"/>
          </a:p>
        </p:txBody>
      </p:sp>
    </p:spTree>
    <p:extLst>
      <p:ext uri="{BB962C8B-B14F-4D97-AF65-F5344CB8AC3E}">
        <p14:creationId xmlns:p14="http://schemas.microsoft.com/office/powerpoint/2010/main" val="90339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DD12CC-FF64-4AB3-B838-B6812F418692}"/>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 xmlns:a16="http://schemas.microsoft.com/office/drawing/2014/main" id="{2359BEC7-A52C-4530-8309-0B36B6AEAD0E}"/>
              </a:ext>
            </a:extLst>
          </p:cNvPr>
          <p:cNvSpPr>
            <a:spLocks noGrp="1"/>
          </p:cNvSpPr>
          <p:nvPr>
            <p:ph idx="1"/>
          </p:nvPr>
        </p:nvSpPr>
        <p:spPr/>
        <p:txBody>
          <a:bodyPr/>
          <a:lstStyle/>
          <a:p>
            <a:r>
              <a:rPr lang="en-US" altLang="zh-CN" dirty="0"/>
              <a:t>Digital Clock</a:t>
            </a:r>
          </a:p>
          <a:p>
            <a:r>
              <a:rPr lang="en-US" altLang="zh-CN" dirty="0"/>
              <a:t>VHDL Overview</a:t>
            </a:r>
          </a:p>
          <a:p>
            <a:pPr lvl="1"/>
            <a:r>
              <a:rPr lang="en-US" altLang="zh-CN" dirty="0"/>
              <a:t>Entity</a:t>
            </a:r>
          </a:p>
          <a:p>
            <a:pPr lvl="1"/>
            <a:r>
              <a:rPr lang="en-US" altLang="zh-CN" dirty="0"/>
              <a:t>Architecture</a:t>
            </a:r>
          </a:p>
          <a:p>
            <a:pPr lvl="1"/>
            <a:r>
              <a:rPr lang="en-US" altLang="zh-CN" dirty="0"/>
              <a:t>Dataflow Modelling</a:t>
            </a:r>
          </a:p>
          <a:p>
            <a:pPr lvl="1"/>
            <a:r>
              <a:rPr lang="en-US" altLang="zh-CN" dirty="0"/>
              <a:t>Structural Modelling</a:t>
            </a:r>
          </a:p>
          <a:p>
            <a:pPr lvl="1"/>
            <a:r>
              <a:rPr lang="en-US" altLang="zh-CN" dirty="0"/>
              <a:t>Behavioral Modelling</a:t>
            </a:r>
          </a:p>
          <a:p>
            <a:pPr lvl="1"/>
            <a:r>
              <a:rPr lang="en-US" altLang="zh-CN" dirty="0"/>
              <a:t>Test Bench</a:t>
            </a:r>
            <a:endParaRPr lang="zh-CN" altLang="en-US" dirty="0"/>
          </a:p>
        </p:txBody>
      </p:sp>
    </p:spTree>
    <p:extLst>
      <p:ext uri="{BB962C8B-B14F-4D97-AF65-F5344CB8AC3E}">
        <p14:creationId xmlns:p14="http://schemas.microsoft.com/office/powerpoint/2010/main" val="211148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246C0-C35F-48C5-A40E-EAF50DAC2D48}"/>
              </a:ext>
            </a:extLst>
          </p:cNvPr>
          <p:cNvSpPr>
            <a:spLocks noGrp="1"/>
          </p:cNvSpPr>
          <p:nvPr>
            <p:ph type="title"/>
          </p:nvPr>
        </p:nvSpPr>
        <p:spPr/>
        <p:txBody>
          <a:bodyPr/>
          <a:lstStyle/>
          <a:p>
            <a:r>
              <a:rPr lang="en-US" altLang="zh-CN" dirty="0"/>
              <a:t>Methodology</a:t>
            </a:r>
            <a:endParaRPr lang="zh-CN" altLang="en-US" dirty="0"/>
          </a:p>
        </p:txBody>
      </p:sp>
      <p:pic>
        <p:nvPicPr>
          <p:cNvPr id="4" name="内容占位符 3">
            <a:extLst>
              <a:ext uri="{FF2B5EF4-FFF2-40B4-BE49-F238E27FC236}">
                <a16:creationId xmlns="" xmlns:a16="http://schemas.microsoft.com/office/drawing/2014/main" id="{93E6AD4E-4C20-483A-B155-0CD3C3188532}"/>
              </a:ext>
            </a:extLst>
          </p:cNvPr>
          <p:cNvPicPr>
            <a:picLocks noGrp="1" noChangeAspect="1"/>
          </p:cNvPicPr>
          <p:nvPr>
            <p:ph idx="1"/>
          </p:nvPr>
        </p:nvPicPr>
        <p:blipFill>
          <a:blip r:embed="rId2"/>
          <a:stretch>
            <a:fillRect/>
          </a:stretch>
        </p:blipFill>
        <p:spPr>
          <a:xfrm>
            <a:off x="3052762" y="1924844"/>
            <a:ext cx="6086475" cy="4152900"/>
          </a:xfrm>
          <a:prstGeom prst="rect">
            <a:avLst/>
          </a:prstGeom>
        </p:spPr>
      </p:pic>
    </p:spTree>
    <p:extLst>
      <p:ext uri="{BB962C8B-B14F-4D97-AF65-F5344CB8AC3E}">
        <p14:creationId xmlns:p14="http://schemas.microsoft.com/office/powerpoint/2010/main" val="390378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724DEA-F5DA-4123-BD5D-EF8B29F0B8B5}"/>
              </a:ext>
            </a:extLst>
          </p:cNvPr>
          <p:cNvSpPr>
            <a:spLocks noGrp="1"/>
          </p:cNvSpPr>
          <p:nvPr>
            <p:ph type="title"/>
          </p:nvPr>
        </p:nvSpPr>
        <p:spPr/>
        <p:txBody>
          <a:bodyPr/>
          <a:lstStyle/>
          <a:p>
            <a:r>
              <a:rPr lang="en-US" altLang="zh-CN" dirty="0"/>
              <a:t>Design and Implementation</a:t>
            </a:r>
            <a:endParaRPr lang="zh-CN" altLang="en-US" dirty="0"/>
          </a:p>
        </p:txBody>
      </p:sp>
      <p:pic>
        <p:nvPicPr>
          <p:cNvPr id="4" name="内容占位符 3">
            <a:extLst>
              <a:ext uri="{FF2B5EF4-FFF2-40B4-BE49-F238E27FC236}">
                <a16:creationId xmlns="" xmlns:a16="http://schemas.microsoft.com/office/drawing/2014/main" id="{EC28BA1E-1BF9-4643-A190-8414AC8B598F}"/>
              </a:ext>
            </a:extLst>
          </p:cNvPr>
          <p:cNvPicPr>
            <a:picLocks noGrp="1" noChangeAspect="1"/>
          </p:cNvPicPr>
          <p:nvPr>
            <p:ph idx="1"/>
          </p:nvPr>
        </p:nvPicPr>
        <p:blipFill>
          <a:blip r:embed="rId2"/>
          <a:stretch>
            <a:fillRect/>
          </a:stretch>
        </p:blipFill>
        <p:spPr>
          <a:xfrm>
            <a:off x="1518690" y="1690688"/>
            <a:ext cx="4060106" cy="4351338"/>
          </a:xfrm>
          <a:prstGeom prst="rect">
            <a:avLst/>
          </a:prstGeom>
        </p:spPr>
      </p:pic>
      <p:pic>
        <p:nvPicPr>
          <p:cNvPr id="5" name="图片 4">
            <a:extLst>
              <a:ext uri="{FF2B5EF4-FFF2-40B4-BE49-F238E27FC236}">
                <a16:creationId xmlns="" xmlns:a16="http://schemas.microsoft.com/office/drawing/2014/main" id="{EC26A7C3-4ED1-45D6-81B7-0CB0E1D22C6E}"/>
              </a:ext>
            </a:extLst>
          </p:cNvPr>
          <p:cNvPicPr>
            <a:picLocks noChangeAspect="1"/>
          </p:cNvPicPr>
          <p:nvPr/>
        </p:nvPicPr>
        <p:blipFill>
          <a:blip r:embed="rId3"/>
          <a:stretch>
            <a:fillRect/>
          </a:stretch>
        </p:blipFill>
        <p:spPr>
          <a:xfrm>
            <a:off x="6613206" y="2424404"/>
            <a:ext cx="3933825" cy="2438400"/>
          </a:xfrm>
          <a:prstGeom prst="rect">
            <a:avLst/>
          </a:prstGeom>
        </p:spPr>
      </p:pic>
    </p:spTree>
    <p:extLst>
      <p:ext uri="{BB962C8B-B14F-4D97-AF65-F5344CB8AC3E}">
        <p14:creationId xmlns:p14="http://schemas.microsoft.com/office/powerpoint/2010/main" val="68819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74F075F-C854-4207-9061-2B50FC262A54}"/>
              </a:ext>
            </a:extLst>
          </p:cNvPr>
          <p:cNvSpPr>
            <a:spLocks noGrp="1"/>
          </p:cNvSpPr>
          <p:nvPr>
            <p:ph type="title"/>
          </p:nvPr>
        </p:nvSpPr>
        <p:spPr/>
        <p:txBody>
          <a:bodyPr/>
          <a:lstStyle/>
          <a:p>
            <a:r>
              <a:rPr lang="en-US" altLang="zh-CN" dirty="0" smtClean="0"/>
              <a:t>Code and Testing</a:t>
            </a:r>
            <a:endParaRPr lang="zh-CN" altLang="en-US" dirty="0"/>
          </a:p>
        </p:txBody>
      </p:sp>
      <p:sp>
        <p:nvSpPr>
          <p:cNvPr id="3" name="文本框 2"/>
          <p:cNvSpPr txBox="1"/>
          <p:nvPr/>
        </p:nvSpPr>
        <p:spPr>
          <a:xfrm>
            <a:off x="3629025" y="3057524"/>
            <a:ext cx="4933950" cy="523220"/>
          </a:xfrm>
          <a:prstGeom prst="rect">
            <a:avLst/>
          </a:prstGeom>
          <a:noFill/>
        </p:spPr>
        <p:txBody>
          <a:bodyPr wrap="square" rtlCol="0">
            <a:spAutoFit/>
          </a:bodyPr>
          <a:lstStyle/>
          <a:p>
            <a:r>
              <a:rPr lang="en-US" altLang="zh-CN" sz="2800" dirty="0" smtClean="0"/>
              <a:t>Demonstrate on </a:t>
            </a:r>
            <a:r>
              <a:rPr lang="en-US" altLang="zh-CN" sz="2800" dirty="0" err="1" smtClean="0"/>
              <a:t>Modelsim</a:t>
            </a:r>
            <a:endParaRPr lang="zh-CN" altLang="en-US" sz="2800" dirty="0"/>
          </a:p>
        </p:txBody>
      </p:sp>
    </p:spTree>
    <p:extLst>
      <p:ext uri="{BB962C8B-B14F-4D97-AF65-F5344CB8AC3E}">
        <p14:creationId xmlns:p14="http://schemas.microsoft.com/office/powerpoint/2010/main" val="2307561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9D9424-93B7-4738-8206-40AEA7616D05}"/>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 xmlns:a16="http://schemas.microsoft.com/office/drawing/2014/main" id="{740188C8-376E-4784-96B7-77E24FC2EB90}"/>
              </a:ext>
            </a:extLst>
          </p:cNvPr>
          <p:cNvSpPr>
            <a:spLocks noGrp="1"/>
          </p:cNvSpPr>
          <p:nvPr>
            <p:ph idx="1"/>
          </p:nvPr>
        </p:nvSpPr>
        <p:spPr/>
        <p:txBody>
          <a:bodyPr>
            <a:normAutofit fontScale="92500"/>
          </a:bodyPr>
          <a:lstStyle/>
          <a:p>
            <a:r>
              <a:rPr lang="en-US" altLang="zh-CN" dirty="0"/>
              <a:t>The digital clock we designed in the project has three functions: clock, alarm clock, and stopwatch. The clock can be displayed on the digital tube, showing the corresponding hours, minutes, and seconds. Modifying the corresponding count in the code can change the frequency to achieve a real-world clock. The alarm clock function can set a time when the clock reaches this event; it will start ringing, corresponding to buzz = 1 in the code. The stopwatch function can accurately record the time after the start of the timing. Since the Quartus or </a:t>
            </a:r>
            <a:r>
              <a:rPr lang="en-US" altLang="zh-CN" dirty="0" err="1"/>
              <a:t>ModelSim</a:t>
            </a:r>
            <a:r>
              <a:rPr lang="en-US" altLang="zh-CN" dirty="0"/>
              <a:t> we use are tough to simulate a considerable time, we just set the frequency of milliseconds in the code to be several times of seconds, rather than 1000 times accurate. Overall, we have achieved what we wanted to accomplish in the expected goal.</a:t>
            </a:r>
            <a:endParaRPr lang="zh-CN" altLang="en-US" dirty="0"/>
          </a:p>
        </p:txBody>
      </p:sp>
    </p:spTree>
    <p:extLst>
      <p:ext uri="{BB962C8B-B14F-4D97-AF65-F5344CB8AC3E}">
        <p14:creationId xmlns:p14="http://schemas.microsoft.com/office/powerpoint/2010/main" val="3303019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283</Words>
  <Application>Microsoft Office PowerPoint</Application>
  <PresentationFormat>宽屏</PresentationFormat>
  <Paragraphs>24</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9865 project digital clock</vt:lpstr>
      <vt:lpstr>Introduction</vt:lpstr>
      <vt:lpstr>Background</vt:lpstr>
      <vt:lpstr>Methodology</vt:lpstr>
      <vt:lpstr>Design and Implementation</vt:lpstr>
      <vt:lpstr>Code and Testing</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9865 project digital clock</dc:title>
  <dc:creator>王 中天</dc:creator>
  <cp:lastModifiedBy>Lanz</cp:lastModifiedBy>
  <cp:revision>5</cp:revision>
  <dcterms:created xsi:type="dcterms:W3CDTF">2020-04-17T18:07:25Z</dcterms:created>
  <dcterms:modified xsi:type="dcterms:W3CDTF">2020-04-18T02:32:08Z</dcterms:modified>
</cp:coreProperties>
</file>