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4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90379-02DB-28E2-2BA7-EC89AB225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83901F-5CF5-DAB8-74BA-D4FE6AB70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01A76-9E15-5EB5-CC55-08DD8F91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8B62-47D4-412C-8ED8-04CADBD6D852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0DFE0-8D65-9DAA-EB7E-575FF274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E66BC2-5846-1BFE-ED0A-62C5D402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2BD7-3A56-41C2-BEA4-9BAE0E197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84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E25D9-791E-3A61-CD07-AE78B8602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1070C5-97C7-D4C1-57B8-D77339C6C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C411EB-85AE-7944-D22D-4DA26F1C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8B62-47D4-412C-8ED8-04CADBD6D852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D4B1DE-EA37-964E-15F8-4EB41477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77221C-5EDA-F0A2-67BF-4F30429A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2BD7-3A56-41C2-BEA4-9BAE0E197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5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C76842-7DD5-2AC4-61EB-7C9AC33F7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5EF890-A99C-48E7-986C-07277025A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18A94-9B02-98DC-33B0-259B94BE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8B62-47D4-412C-8ED8-04CADBD6D852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AEC0B-73A6-B846-533C-621A5D4E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52646-8A61-B0C6-8330-CE5B4F32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2BD7-3A56-41C2-BEA4-9BAE0E197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17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3F053-2BF0-D3CF-3F3A-C9E06B0E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4C8D35-76C4-CA72-FDDE-C6986071F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84BEA9-D842-6BE4-8C25-52EF9422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8B62-47D4-412C-8ED8-04CADBD6D852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250D3-4272-C618-4BE0-0E161A76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23BD81-5FA9-843E-AEE6-760D6A3D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2BD7-3A56-41C2-BEA4-9BAE0E197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68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664A5-E9FB-24BC-C11A-DD4F7D83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D3B308-6187-CDEC-6C97-9F238D2A2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3E3141-7C1B-3312-E632-4129F989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8B62-47D4-412C-8ED8-04CADBD6D852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6A3FB-17BB-EC2E-E2C2-603846BA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38A8A4-9F2A-7308-56AE-68628FA2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2BD7-3A56-41C2-BEA4-9BAE0E197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62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8D948-515A-5501-E1F7-1C4B64F6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3EE91-7B51-C01C-6767-DA55F17C0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11F9BC-8C38-4868-90EB-1D4540827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14AEB5-1783-3442-ACBF-5761A4DDA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8B62-47D4-412C-8ED8-04CADBD6D852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D9E3CF-333B-E8FB-022E-39A23B52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D5E358-740D-6849-AADE-DA07C037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2BD7-3A56-41C2-BEA4-9BAE0E197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10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91997-8026-23E5-BD1F-82C1A2400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79AE3C-D376-296F-9EED-BFA404D7B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3134F0-810A-B198-62F4-4A4CB36AB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B1DB71-3401-7A61-C085-01DA8751E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89731E-349B-5FF5-DF31-066473C86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D6C488-1764-093B-D9B8-D43F586F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8B62-47D4-412C-8ED8-04CADBD6D852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06D25E-A4C1-72A9-8F89-CFC77CC7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474AFB-5B3F-600C-CA0D-9625F05A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2BD7-3A56-41C2-BEA4-9BAE0E197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4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6B05C-EAE8-BAF3-1F47-FC41DC07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E715FC-B44F-FF2F-92F0-6E9CE92D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8B62-47D4-412C-8ED8-04CADBD6D852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8ED1C2-4EF6-1DA4-9D86-73489C0C9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B7880D-5ECA-0A07-F27D-D2D8153A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2BD7-3A56-41C2-BEA4-9BAE0E197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83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241F5C-B482-7F29-06C7-77F930AD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8B62-47D4-412C-8ED8-04CADBD6D852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378AB2-3781-5F86-E987-D1DEB195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90C4A7-6F01-96C7-5F51-742D16DC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2BD7-3A56-41C2-BEA4-9BAE0E197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22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FD88F-C234-7FBE-C87C-EEB80DE4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6B459-9CCF-9514-FFB8-CF53DFE9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681199-89E3-26DE-F670-6F074A354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B1880D-A4E2-2668-1908-325882C77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8B62-47D4-412C-8ED8-04CADBD6D852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BC7F71-3744-6445-0D85-B7673105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D9B90F-54C3-42C4-8DBF-BB10D52E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2BD7-3A56-41C2-BEA4-9BAE0E197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3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53BB4-2DCE-AF54-B042-D80D0DDF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879BC6-5669-A8E7-1D9E-345435B6F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5532CD-3F55-2C3D-B9C9-225BB175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15BBD-C236-B165-EE68-BB38D894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8B62-47D4-412C-8ED8-04CADBD6D852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9F3D1-B0D3-3FD3-89DC-EB5FC1844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D0EFF5-9EE9-12E7-60AE-A2B74012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2BD7-3A56-41C2-BEA4-9BAE0E197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56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4561F5-55E6-E4AB-BD9A-E9A20FA4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C347FB-F484-82FA-4FE4-55F834C1C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9990F2-304B-F0B2-F00D-F5C8CE126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A8B62-47D4-412C-8ED8-04CADBD6D852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4F593-C814-E654-78AA-E14C2DADB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1817F1-CBF7-8B3A-22B6-700715F50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F2BD7-3A56-41C2-BEA4-9BAE0E197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99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D233750-9CAC-F988-7A97-8C5BCF74C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13" y="688056"/>
            <a:ext cx="11321568" cy="47314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C5072F5-7548-5FF0-FAB7-371D8031C20D}"/>
              </a:ext>
            </a:extLst>
          </p:cNvPr>
          <p:cNvSpPr txBox="1"/>
          <p:nvPr/>
        </p:nvSpPr>
        <p:spPr>
          <a:xfrm>
            <a:off x="6096000" y="41725"/>
            <a:ext cx="4289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任务调度器的挂起会导致系统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不能进行任务切换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，但是中断是正常响应的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AB081E-19F7-4C31-955E-70C5FE202405}"/>
              </a:ext>
            </a:extLst>
          </p:cNvPr>
          <p:cNvSpPr txBox="1"/>
          <p:nvPr/>
        </p:nvSpPr>
        <p:spPr>
          <a:xfrm>
            <a:off x="10496143" y="2616740"/>
            <a:ext cx="1546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内容只能被中断打断，不允许被其他任务打断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5528E53-20C1-AFEC-8EAD-18974113838C}"/>
              </a:ext>
            </a:extLst>
          </p:cNvPr>
          <p:cNvCxnSpPr/>
          <p:nvPr/>
        </p:nvCxnSpPr>
        <p:spPr>
          <a:xfrm flipH="1">
            <a:off x="9922213" y="2966936"/>
            <a:ext cx="573930" cy="359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5669663-E2EA-6AFD-A94A-E25242CD59DF}"/>
              </a:ext>
            </a:extLst>
          </p:cNvPr>
          <p:cNvSpPr txBox="1"/>
          <p:nvPr/>
        </p:nvSpPr>
        <p:spPr>
          <a:xfrm>
            <a:off x="710120" y="8890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Suspend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（暂停，挂起）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972E70-6787-13E8-0468-ED68D200C1DB}"/>
              </a:ext>
            </a:extLst>
          </p:cNvPr>
          <p:cNvSpPr txBox="1"/>
          <p:nvPr/>
        </p:nvSpPr>
        <p:spPr>
          <a:xfrm>
            <a:off x="80156" y="5352516"/>
            <a:ext cx="12031688" cy="12964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vTaskSuspendAll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这个函数是区别于任务挂起函数的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vTaskSuspend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vTaskSuspendAll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函数是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停止所有任务的调度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包括当前执行的任务，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它将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禁止调度器调度所有任务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，直到调用</a:t>
            </a:r>
            <a:r>
              <a:rPr lang="en-US" altLang="zh-CN" b="1" i="0" dirty="0" err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vTaskResumeAll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函数后才会恢复任务调度。</a:t>
            </a:r>
            <a:endParaRPr lang="en-US" altLang="zh-CN" b="1" i="0" dirty="0">
              <a:solidFill>
                <a:srgbClr val="24292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i="0" dirty="0" err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vTaskSuspend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暂停一个指定的任务的调度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。它接受一个</a:t>
            </a:r>
            <a:r>
              <a:rPr lang="en-US" altLang="zh-CN" b="1" i="0" dirty="0" err="1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TaskHandle_t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类型的参数，用于指定要暂停的任务。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4DD11B5-A95B-CCCA-8492-2BDC311F9E08}"/>
              </a:ext>
            </a:extLst>
          </p:cNvPr>
          <p:cNvCxnSpPr/>
          <p:nvPr/>
        </p:nvCxnSpPr>
        <p:spPr>
          <a:xfrm flipV="1">
            <a:off x="982494" y="2840477"/>
            <a:ext cx="214008" cy="2731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ED6E387-71F2-BF20-16B9-B4A8F2B9EA80}"/>
              </a:ext>
            </a:extLst>
          </p:cNvPr>
          <p:cNvCxnSpPr/>
          <p:nvPr/>
        </p:nvCxnSpPr>
        <p:spPr>
          <a:xfrm flipH="1" flipV="1">
            <a:off x="2013626" y="3216904"/>
            <a:ext cx="6227323" cy="26780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678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18F870C-9C2F-DE8A-B8C5-F6F0457DA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21593" cy="584916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12E9999-9F0F-A20F-6189-BCFB2EBA65DA}"/>
              </a:ext>
            </a:extLst>
          </p:cNvPr>
          <p:cNvSpPr txBox="1"/>
          <p:nvPr/>
        </p:nvSpPr>
        <p:spPr>
          <a:xfrm>
            <a:off x="9766570" y="330740"/>
            <a:ext cx="24254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创建任务的总数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是否大于零（大于零才有意义）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然后在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创建任务数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大于零时，在判断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等待就续列表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是否有任务，如果有全部移除，然后把需要恢复的任务添加到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就绪列表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然后判断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要恢复的任务优先级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是不是大于等于现在正在进行的任务，如果是要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进行任务切换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4E25BFE-EA9D-223D-7A5D-920B2891AEC7}"/>
              </a:ext>
            </a:extLst>
          </p:cNvPr>
          <p:cNvCxnSpPr/>
          <p:nvPr/>
        </p:nvCxnSpPr>
        <p:spPr>
          <a:xfrm flipH="1">
            <a:off x="3210128" y="505838"/>
            <a:ext cx="7188740" cy="1070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AA6E5A3-9151-50DC-1152-A1CA5C48AE4E}"/>
              </a:ext>
            </a:extLst>
          </p:cNvPr>
          <p:cNvCxnSpPr/>
          <p:nvPr/>
        </p:nvCxnSpPr>
        <p:spPr>
          <a:xfrm flipH="1" flipV="1">
            <a:off x="5359940" y="1741251"/>
            <a:ext cx="4824920" cy="515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CB326C9-9546-5F34-2191-496E25D6DD85}"/>
              </a:ext>
            </a:extLst>
          </p:cNvPr>
          <p:cNvCxnSpPr/>
          <p:nvPr/>
        </p:nvCxnSpPr>
        <p:spPr>
          <a:xfrm flipH="1" flipV="1">
            <a:off x="3531140" y="2908570"/>
            <a:ext cx="7373566" cy="223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58CBF9F-F57D-C6FC-DBAC-28C79006EC59}"/>
              </a:ext>
            </a:extLst>
          </p:cNvPr>
          <p:cNvCxnSpPr/>
          <p:nvPr/>
        </p:nvCxnSpPr>
        <p:spPr>
          <a:xfrm flipH="1">
            <a:off x="6984460" y="3803515"/>
            <a:ext cx="27821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8680982-782B-104F-E3D9-C80E26C7D1EC}"/>
              </a:ext>
            </a:extLst>
          </p:cNvPr>
          <p:cNvCxnSpPr/>
          <p:nvPr/>
        </p:nvCxnSpPr>
        <p:spPr>
          <a:xfrm flipH="1" flipV="1">
            <a:off x="4406630" y="4319081"/>
            <a:ext cx="5671225" cy="535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754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6A19454-FCF2-8205-8E7B-541DC5CA2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897" y="1609803"/>
            <a:ext cx="4220164" cy="254353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EAA7794-7E71-BEFD-CF5C-7E7C87D36633}"/>
              </a:ext>
            </a:extLst>
          </p:cNvPr>
          <p:cNvSpPr txBox="1"/>
          <p:nvPr/>
        </p:nvSpPr>
        <p:spPr>
          <a:xfrm>
            <a:off x="6361889" y="1609803"/>
            <a:ext cx="422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更新下一次阻塞的时间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2BB4E7A-33F8-4FC1-AB9C-857B81F77578}"/>
              </a:ext>
            </a:extLst>
          </p:cNvPr>
          <p:cNvCxnSpPr/>
          <p:nvPr/>
        </p:nvCxnSpPr>
        <p:spPr>
          <a:xfrm flipH="1">
            <a:off x="5097294" y="1979135"/>
            <a:ext cx="2305455" cy="17271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478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1CC42BA-8E00-E20B-68CC-56C05F304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06483" cy="600158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357506B-82E9-2AF9-C596-81B22E535E20}"/>
              </a:ext>
            </a:extLst>
          </p:cNvPr>
          <p:cNvSpPr txBox="1"/>
          <p:nvPr/>
        </p:nvSpPr>
        <p:spPr>
          <a:xfrm>
            <a:off x="7208196" y="515566"/>
            <a:ext cx="4747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这里紧接上页，作用是恢复滴答定时器在任务挂起时丢失的节拍数</a:t>
            </a:r>
          </a:p>
        </p:txBody>
      </p:sp>
    </p:spTree>
    <p:extLst>
      <p:ext uri="{BB962C8B-B14F-4D97-AF65-F5344CB8AC3E}">
        <p14:creationId xmlns:p14="http://schemas.microsoft.com/office/powerpoint/2010/main" val="2624177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AFBBB7F-89CF-6171-A8E0-9613CFBF9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49166" cy="581106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311A5F4-9708-BE8F-8ED9-D5F2E5C79BCF}"/>
              </a:ext>
            </a:extLst>
          </p:cNvPr>
          <p:cNvSpPr txBox="1"/>
          <p:nvPr/>
        </p:nvSpPr>
        <p:spPr>
          <a:xfrm>
            <a:off x="6546715" y="204281"/>
            <a:ext cx="3647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xYieldPending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不等于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，要进行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任务切换</a:t>
            </a:r>
            <a:endParaRPr lang="en-US" altLang="zh-CN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如果使用了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抢占式调度器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xAlreadyYielded = pdTRUE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任务切换</a:t>
            </a:r>
            <a:endParaRPr lang="en-US" altLang="zh-CN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返回一个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pdTRUE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4DE835F-FB40-0253-CA11-38BFB37A24B6}"/>
              </a:ext>
            </a:extLst>
          </p:cNvPr>
          <p:cNvCxnSpPr>
            <a:cxnSpLocks/>
          </p:cNvCxnSpPr>
          <p:nvPr/>
        </p:nvCxnSpPr>
        <p:spPr>
          <a:xfrm flipH="1" flipV="1">
            <a:off x="5000017" y="243191"/>
            <a:ext cx="1653702" cy="97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350C4FE-B637-6A05-280D-61C6CB1BFC41}"/>
              </a:ext>
            </a:extLst>
          </p:cNvPr>
          <p:cNvCxnSpPr/>
          <p:nvPr/>
        </p:nvCxnSpPr>
        <p:spPr>
          <a:xfrm flipH="1" flipV="1">
            <a:off x="5233481" y="1215957"/>
            <a:ext cx="1789889" cy="5933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FD81D15-CEEC-2042-6973-D115DEB05CA0}"/>
              </a:ext>
            </a:extLst>
          </p:cNvPr>
          <p:cNvCxnSpPr/>
          <p:nvPr/>
        </p:nvCxnSpPr>
        <p:spPr>
          <a:xfrm flipH="1" flipV="1">
            <a:off x="4727643" y="778213"/>
            <a:ext cx="3239310" cy="2687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9BBDF12-68AD-4C1D-0DB9-C76BB969CA3F}"/>
              </a:ext>
            </a:extLst>
          </p:cNvPr>
          <p:cNvCxnSpPr/>
          <p:nvPr/>
        </p:nvCxnSpPr>
        <p:spPr>
          <a:xfrm flipH="1">
            <a:off x="2723745" y="2512605"/>
            <a:ext cx="4143983" cy="2827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D7DD321-6EB4-7B48-3F5E-4F32134703AE}"/>
              </a:ext>
            </a:extLst>
          </p:cNvPr>
          <p:cNvCxnSpPr/>
          <p:nvPr/>
        </p:nvCxnSpPr>
        <p:spPr>
          <a:xfrm flipV="1">
            <a:off x="2188723" y="1215957"/>
            <a:ext cx="1206230" cy="41245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772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AD8CB8E-D660-B0E9-40F9-D0D461121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34744" cy="434400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6989CF3-1A00-AA0D-C1E3-00DCD8622E0D}"/>
              </a:ext>
            </a:extLst>
          </p:cNvPr>
          <p:cNvSpPr txBox="1"/>
          <p:nvPr/>
        </p:nvSpPr>
        <p:spPr>
          <a:xfrm>
            <a:off x="6096000" y="904672"/>
            <a:ext cx="5158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是否需要进行任务切换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等于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pdTRUE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就不需要进行任务切换，因为在恢复函数的里面已经实现过一次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01E0BB8-10DD-BA16-F9A3-BF90CD5FBB5F}"/>
              </a:ext>
            </a:extLst>
          </p:cNvPr>
          <p:cNvCxnSpPr/>
          <p:nvPr/>
        </p:nvCxnSpPr>
        <p:spPr>
          <a:xfrm flipH="1">
            <a:off x="3774332" y="1245140"/>
            <a:ext cx="2898842" cy="10408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3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656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0625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5544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328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57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4810381-B619-0913-B729-1914FE2E7D45}"/>
              </a:ext>
            </a:extLst>
          </p:cNvPr>
          <p:cNvSpPr txBox="1"/>
          <p:nvPr/>
        </p:nvSpPr>
        <p:spPr>
          <a:xfrm>
            <a:off x="0" y="0"/>
            <a:ext cx="11644009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2693988" algn="l"/>
              </a:tabLst>
            </a:pPr>
            <a:r>
              <a:rPr lang="en-US" altLang="zh-CN" b="1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vTaskSuspendAll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函数通常用于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实现临界区保护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，以确保在临界区代码执行期间不会发生上下文切换。 </a:t>
            </a:r>
            <a:r>
              <a:rPr lang="en-US" altLang="zh-CN" b="1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vTaskSuspendAll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函数可以用于实现临界区保护，即在进入临界区之前调用</a:t>
            </a:r>
            <a:r>
              <a:rPr lang="en-US" altLang="zh-CN" b="1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vTaskSuspendAll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函数来暂停所有任务的调度，以防止其他任务在临界区内执行而破坏共享资源的完整性。当退出临界区时，调用</a:t>
            </a:r>
            <a:r>
              <a:rPr lang="en-US" altLang="zh-CN" b="1" i="0" dirty="0" err="1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vTaskResumeAll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函数来恢复任务调度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BCCDB4-BCB0-C208-C52C-999A9673350D}"/>
              </a:ext>
            </a:extLst>
          </p:cNvPr>
          <p:cNvSpPr txBox="1"/>
          <p:nvPr/>
        </p:nvSpPr>
        <p:spPr>
          <a:xfrm>
            <a:off x="0" y="1705403"/>
            <a:ext cx="11958536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vTaskSuspendAll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i="0" dirty="0" err="1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vTaskSuspend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都可以暂停任务的调度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，也就是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将任务从运行状态切换到非运行状态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，进而停止任务的执行。</a:t>
            </a:r>
            <a:endParaRPr lang="en-US" altLang="zh-CN" b="1" i="0" dirty="0">
              <a:solidFill>
                <a:srgbClr val="24292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 err="1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vTaskResumeAll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b="1" i="0" dirty="0" err="1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vTaskResume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函数后，被暂停的任务会重新进入就绪状态，等待调度器将其切换为运行状态，以继续执行。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B207D2-F8B7-B061-0D26-C3C633EB0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671" y="3076047"/>
            <a:ext cx="8983329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98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24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9A1F860-37F9-16E5-687F-994944FBF36F}"/>
              </a:ext>
            </a:extLst>
          </p:cNvPr>
          <p:cNvSpPr txBox="1"/>
          <p:nvPr/>
        </p:nvSpPr>
        <p:spPr>
          <a:xfrm>
            <a:off x="849864" y="379060"/>
            <a:ext cx="87805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代码实际讲解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延时函数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里面就会调用到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任务调度器的挂起和恢复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7A2820-FA03-C2AE-441E-E88EAD9AA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64" y="1872652"/>
            <a:ext cx="7087589" cy="4829849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E9FDE64-9A58-6D0B-66F0-BF5C0ED1AAD8}"/>
              </a:ext>
            </a:extLst>
          </p:cNvPr>
          <p:cNvCxnSpPr>
            <a:cxnSpLocks/>
          </p:cNvCxnSpPr>
          <p:nvPr/>
        </p:nvCxnSpPr>
        <p:spPr>
          <a:xfrm>
            <a:off x="2227634" y="1186774"/>
            <a:ext cx="0" cy="46109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23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F385F70-97AF-CD0B-C5AA-346EA4C21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10955" cy="30579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47431E-D78F-5C6F-709F-102EB75E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955" y="2506271"/>
            <a:ext cx="6781045" cy="435172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3C7D7E9-ECE2-8F1F-ADC7-018A9A1A1AF6}"/>
              </a:ext>
            </a:extLst>
          </p:cNvPr>
          <p:cNvSpPr txBox="1"/>
          <p:nvPr/>
        </p:nvSpPr>
        <p:spPr>
          <a:xfrm>
            <a:off x="6965004" y="175098"/>
            <a:ext cx="425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挂起和恢复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成对存在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3AB5B3C-A189-33F8-8EC9-F8B7F8EDAC8C}"/>
              </a:ext>
            </a:extLst>
          </p:cNvPr>
          <p:cNvCxnSpPr/>
          <p:nvPr/>
        </p:nvCxnSpPr>
        <p:spPr>
          <a:xfrm flipH="1">
            <a:off x="2976664" y="593387"/>
            <a:ext cx="5982510" cy="17217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FB12343-77E1-8FDF-65AA-3F089DFB521D}"/>
              </a:ext>
            </a:extLst>
          </p:cNvPr>
          <p:cNvCxnSpPr>
            <a:cxnSpLocks/>
          </p:cNvCxnSpPr>
          <p:nvPr/>
        </p:nvCxnSpPr>
        <p:spPr>
          <a:xfrm>
            <a:off x="8959174" y="593387"/>
            <a:ext cx="0" cy="2217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13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63C634-41AF-B232-1C42-1F488889A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05742" cy="210531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28F2A02-2D95-C1B0-1245-8ECBEF5A17A1}"/>
              </a:ext>
            </a:extLst>
          </p:cNvPr>
          <p:cNvSpPr txBox="1"/>
          <p:nvPr/>
        </p:nvSpPr>
        <p:spPr>
          <a:xfrm>
            <a:off x="3988341" y="107005"/>
            <a:ext cx="8003710" cy="267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先看任务调度器的挂起函数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函数内容就是使得变量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uxSchedulerSuspended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的值加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，就实现了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调度器的挂起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为什么一个变量的值变化就能使任务调度器挂起？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任务调度器实现的就是任务的切换，任务切换本质是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PendSV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的中断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实现的，在滴答定时器的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中断服务函数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里面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触发了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PendSV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6156A5-0D61-B553-76B3-D56FEA09C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5048"/>
            <a:ext cx="8335538" cy="2191056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CD42883-7623-4DC1-540C-6ED75E0820FD}"/>
              </a:ext>
            </a:extLst>
          </p:cNvPr>
          <p:cNvCxnSpPr>
            <a:cxnSpLocks/>
          </p:cNvCxnSpPr>
          <p:nvPr/>
        </p:nvCxnSpPr>
        <p:spPr>
          <a:xfrm flipH="1">
            <a:off x="3550596" y="2781904"/>
            <a:ext cx="4784942" cy="1439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2763890-18B6-B550-60F3-7FC865DF2414}"/>
              </a:ext>
            </a:extLst>
          </p:cNvPr>
          <p:cNvCxnSpPr>
            <a:cxnSpLocks/>
          </p:cNvCxnSpPr>
          <p:nvPr/>
        </p:nvCxnSpPr>
        <p:spPr>
          <a:xfrm flipH="1" flipV="1">
            <a:off x="2091447" y="379379"/>
            <a:ext cx="3443591" cy="972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C36FA8B-5DCB-93AA-9FB7-8A2B2E0057F2}"/>
              </a:ext>
            </a:extLst>
          </p:cNvPr>
          <p:cNvCxnSpPr/>
          <p:nvPr/>
        </p:nvCxnSpPr>
        <p:spPr>
          <a:xfrm flipH="1">
            <a:off x="2811294" y="1011677"/>
            <a:ext cx="5524244" cy="505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D4ECA6E-28CC-9EA4-B865-D49964735F5E}"/>
              </a:ext>
            </a:extLst>
          </p:cNvPr>
          <p:cNvCxnSpPr>
            <a:cxnSpLocks/>
          </p:cNvCxnSpPr>
          <p:nvPr/>
        </p:nvCxnSpPr>
        <p:spPr>
          <a:xfrm flipV="1">
            <a:off x="6254885" y="1011677"/>
            <a:ext cx="2080653" cy="622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CAF81B0-0F00-6130-3CB3-2F73518D1B76}"/>
              </a:ext>
            </a:extLst>
          </p:cNvPr>
          <p:cNvSpPr txBox="1"/>
          <p:nvPr/>
        </p:nvSpPr>
        <p:spPr>
          <a:xfrm>
            <a:off x="1663430" y="5612860"/>
            <a:ext cx="355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函数具体内容看下一页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8473A96-434B-59BF-D72F-5AA92867776E}"/>
              </a:ext>
            </a:extLst>
          </p:cNvPr>
          <p:cNvCxnSpPr/>
          <p:nvPr/>
        </p:nvCxnSpPr>
        <p:spPr>
          <a:xfrm flipH="1" flipV="1">
            <a:off x="2694562" y="4533089"/>
            <a:ext cx="291829" cy="10797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96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D653D2-5A9D-AA6C-80A2-31C73506B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44588" cy="473458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A60625E-C003-8F11-11A8-90B21028D1C6}"/>
              </a:ext>
            </a:extLst>
          </p:cNvPr>
          <p:cNvSpPr txBox="1"/>
          <p:nvPr/>
        </p:nvSpPr>
        <p:spPr>
          <a:xfrm>
            <a:off x="6544588" y="2476432"/>
            <a:ext cx="5618786" cy="2264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返回值不等于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pdFALSE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），就会执行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portNVIC_INT_CTRL_REG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portNVIC_PENDSVSET_BIT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（这句代码触发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PendSV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中断，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PendSV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中断触发了之后，任务调度器可以切换任务，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pendsv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中断触发需要将寄存器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ICSR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582F31A-D50C-BEE2-A7C0-7891DC131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74250"/>
            <a:ext cx="8707065" cy="5811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04F2AF6-C1FF-165B-0AAD-E2F5CF0E41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00"/>
          <a:stretch/>
        </p:blipFill>
        <p:spPr>
          <a:xfrm>
            <a:off x="5214583" y="0"/>
            <a:ext cx="6948791" cy="2295845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4FB032F-2577-FC1A-46A9-DA69024B398B}"/>
              </a:ext>
            </a:extLst>
          </p:cNvPr>
          <p:cNvCxnSpPr/>
          <p:nvPr/>
        </p:nvCxnSpPr>
        <p:spPr>
          <a:xfrm flipH="1">
            <a:off x="4452025" y="2714017"/>
            <a:ext cx="32879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2F0E720-2C28-7AAF-3D85-F6A0AC5E2CA3}"/>
              </a:ext>
            </a:extLst>
          </p:cNvPr>
          <p:cNvCxnSpPr>
            <a:cxnSpLocks/>
          </p:cNvCxnSpPr>
          <p:nvPr/>
        </p:nvCxnSpPr>
        <p:spPr>
          <a:xfrm flipH="1">
            <a:off x="3554901" y="3287948"/>
            <a:ext cx="2421125" cy="216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D9C631E9-4868-B98D-4D8A-6BC4AAF9AABE}"/>
              </a:ext>
            </a:extLst>
          </p:cNvPr>
          <p:cNvSpPr/>
          <p:nvPr/>
        </p:nvSpPr>
        <p:spPr>
          <a:xfrm>
            <a:off x="6096000" y="3049622"/>
            <a:ext cx="328614" cy="47665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C8B8822-D766-1098-29E9-C2167A88398F}"/>
              </a:ext>
            </a:extLst>
          </p:cNvPr>
          <p:cNvCxnSpPr>
            <a:cxnSpLocks/>
          </p:cNvCxnSpPr>
          <p:nvPr/>
        </p:nvCxnSpPr>
        <p:spPr>
          <a:xfrm>
            <a:off x="2081148" y="3781335"/>
            <a:ext cx="739873" cy="12965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CFCE8B1-3878-8902-350C-CFED809C861E}"/>
              </a:ext>
            </a:extLst>
          </p:cNvPr>
          <p:cNvCxnSpPr>
            <a:cxnSpLocks/>
          </p:cNvCxnSpPr>
          <p:nvPr/>
        </p:nvCxnSpPr>
        <p:spPr>
          <a:xfrm flipH="1">
            <a:off x="3272294" y="3611101"/>
            <a:ext cx="1366709" cy="18266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51E427D-B7EE-23B1-4C36-38A0E3337EDF}"/>
              </a:ext>
            </a:extLst>
          </p:cNvPr>
          <p:cNvCxnSpPr/>
          <p:nvPr/>
        </p:nvCxnSpPr>
        <p:spPr>
          <a:xfrm flipV="1">
            <a:off x="7821038" y="1760706"/>
            <a:ext cx="1099226" cy="26361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17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0ACD83-DEC4-3BE3-6704-728712F3F5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6752"/>
          <a:stretch/>
        </p:blipFill>
        <p:spPr>
          <a:xfrm>
            <a:off x="0" y="934957"/>
            <a:ext cx="6716062" cy="32362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784DC6-E371-CBFC-5E9E-1D6D48B4C6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72"/>
          <a:stretch/>
        </p:blipFill>
        <p:spPr>
          <a:xfrm>
            <a:off x="0" y="0"/>
            <a:ext cx="6784156" cy="7144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D561263-43CB-81A1-D538-1571737F747F}"/>
              </a:ext>
            </a:extLst>
          </p:cNvPr>
          <p:cNvSpPr txBox="1"/>
          <p:nvPr/>
        </p:nvSpPr>
        <p:spPr>
          <a:xfrm>
            <a:off x="6784156" y="0"/>
            <a:ext cx="5407844" cy="6691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这里的</a:t>
            </a:r>
            <a:r>
              <a:rPr lang="en-US" altLang="zh-CN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语句就是之前的调度器挂起函数</a:t>
            </a:r>
            <a:r>
              <a:rPr lang="en-US" altLang="zh-CN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vTaskSuspendAll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函数里面那个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uxSchedulerSuspended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它的初始值为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pdFALSE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每次调用</a:t>
            </a:r>
            <a:r>
              <a:rPr lang="en-US" altLang="zh-CN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vTaskSuspendAll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函数（任务调度器挂起），变量就会</a:t>
            </a:r>
            <a:r>
              <a:rPr lang="en-US" altLang="zh-CN" b="1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b="1" dirty="0">
                <a:solidFill>
                  <a:srgbClr val="2429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这个变量</a:t>
            </a:r>
            <a:r>
              <a:rPr lang="zh-CN" altLang="en-US" b="1" dirty="0">
                <a:solidFill>
                  <a:srgbClr val="2429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就不等于</a:t>
            </a:r>
            <a:r>
              <a:rPr lang="en-US" altLang="zh-CN" b="1" dirty="0" err="1">
                <a:solidFill>
                  <a:srgbClr val="2429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pdFALSE</a:t>
            </a:r>
            <a:r>
              <a:rPr lang="zh-CN" altLang="en-US" b="1" dirty="0">
                <a:solidFill>
                  <a:srgbClr val="2429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了，也就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不会进入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b="1" dirty="0">
                <a:solidFill>
                  <a:srgbClr val="2429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，直接返回了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xSwitchRequired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（初始值也是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pdFALSE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，也就是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最后的结果就是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xTaskIncrementTick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这个函数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返回了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pdFALSE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，导致上一页的函数里面的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语句条件不成立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pendsv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中断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没有触发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，所以任务调度器被挂起，不能进行任务切换了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）本质就是调用</a:t>
            </a:r>
            <a:r>
              <a:rPr lang="en-US" altLang="zh-CN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vTaskSuspendAll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函数导致</a:t>
            </a:r>
            <a:r>
              <a:rPr lang="en-US" altLang="zh-CN" b="1" i="0" dirty="0" err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pendsv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中断没有触发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，所以不能进行任务切换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16D7E60-12DC-0992-A5B6-D6BC690E3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61948"/>
            <a:ext cx="3943900" cy="81926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EABB2A1-2990-2490-E4EC-8EA2B3DF4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571946"/>
            <a:ext cx="5572903" cy="1286054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2AB5DE4-FC4F-4CE5-0820-FCBD7F4D3122}"/>
              </a:ext>
            </a:extLst>
          </p:cNvPr>
          <p:cNvCxnSpPr>
            <a:cxnSpLocks/>
          </p:cNvCxnSpPr>
          <p:nvPr/>
        </p:nvCxnSpPr>
        <p:spPr>
          <a:xfrm flipH="1" flipV="1">
            <a:off x="5992238" y="560990"/>
            <a:ext cx="3978613" cy="499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C7C1751-3F33-E89A-8E12-85E0755F8F0E}"/>
              </a:ext>
            </a:extLst>
          </p:cNvPr>
          <p:cNvCxnSpPr>
            <a:cxnSpLocks/>
          </p:cNvCxnSpPr>
          <p:nvPr/>
        </p:nvCxnSpPr>
        <p:spPr>
          <a:xfrm flipH="1">
            <a:off x="5058383" y="2859932"/>
            <a:ext cx="4007796" cy="7198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38D0E5D-F688-3509-292B-88693F0EFB00}"/>
              </a:ext>
            </a:extLst>
          </p:cNvPr>
          <p:cNvCxnSpPr/>
          <p:nvPr/>
        </p:nvCxnSpPr>
        <p:spPr>
          <a:xfrm flipH="1">
            <a:off x="3083668" y="3219855"/>
            <a:ext cx="5321030" cy="17315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8220B6A-BD25-1221-89EE-D63CD42AA079}"/>
              </a:ext>
            </a:extLst>
          </p:cNvPr>
          <p:cNvCxnSpPr/>
          <p:nvPr/>
        </p:nvCxnSpPr>
        <p:spPr>
          <a:xfrm flipV="1">
            <a:off x="2607013" y="2276272"/>
            <a:ext cx="0" cy="24513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5DE96A3-39F4-B366-E794-DCE216DA74C6}"/>
              </a:ext>
            </a:extLst>
          </p:cNvPr>
          <p:cNvCxnSpPr/>
          <p:nvPr/>
        </p:nvCxnSpPr>
        <p:spPr>
          <a:xfrm flipH="1" flipV="1">
            <a:off x="2315183" y="1274323"/>
            <a:ext cx="7003915" cy="265565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A9EEA83-17CC-0951-75CC-2F8EA388437C}"/>
              </a:ext>
            </a:extLst>
          </p:cNvPr>
          <p:cNvCxnSpPr>
            <a:cxnSpLocks/>
          </p:cNvCxnSpPr>
          <p:nvPr/>
        </p:nvCxnSpPr>
        <p:spPr>
          <a:xfrm flipH="1">
            <a:off x="4011994" y="4951379"/>
            <a:ext cx="3381027" cy="805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50BDE9F-2B96-D04C-FD2C-67B462AEC599}"/>
              </a:ext>
            </a:extLst>
          </p:cNvPr>
          <p:cNvCxnSpPr>
            <a:cxnSpLocks/>
          </p:cNvCxnSpPr>
          <p:nvPr/>
        </p:nvCxnSpPr>
        <p:spPr>
          <a:xfrm flipH="1">
            <a:off x="2130357" y="4085617"/>
            <a:ext cx="6478622" cy="147863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EB2E843-517F-A760-968E-ACB7AC03B2AE}"/>
              </a:ext>
            </a:extLst>
          </p:cNvPr>
          <p:cNvCxnSpPr/>
          <p:nvPr/>
        </p:nvCxnSpPr>
        <p:spPr>
          <a:xfrm flipH="1">
            <a:off x="5572903" y="4951379"/>
            <a:ext cx="4057480" cy="16537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30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5DFC05A-C387-C832-8933-5659769A8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340" y="0"/>
            <a:ext cx="7811590" cy="441069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222C930-A07E-3B36-8C1A-D47CCFE31F3B}"/>
              </a:ext>
            </a:extLst>
          </p:cNvPr>
          <p:cNvSpPr txBox="1"/>
          <p:nvPr/>
        </p:nvSpPr>
        <p:spPr>
          <a:xfrm>
            <a:off x="8073958" y="204440"/>
            <a:ext cx="279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接着看恢复任务调度器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3CC412-8E16-9E4A-2E11-9BBFC2AE9596}"/>
              </a:ext>
            </a:extLst>
          </p:cNvPr>
          <p:cNvSpPr txBox="1"/>
          <p:nvPr/>
        </p:nvSpPr>
        <p:spPr>
          <a:xfrm>
            <a:off x="1079770" y="5525310"/>
            <a:ext cx="3336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首先确定函数有返回值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DA1AD60-3759-6210-4AFF-A49900EDD0EE}"/>
              </a:ext>
            </a:extLst>
          </p:cNvPr>
          <p:cNvCxnSpPr/>
          <p:nvPr/>
        </p:nvCxnSpPr>
        <p:spPr>
          <a:xfrm flipH="1" flipV="1">
            <a:off x="2247089" y="4212077"/>
            <a:ext cx="1449422" cy="1371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93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2331407-71A3-7377-8E70-51867CD1C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49431" cy="540142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F04BEAE-47B2-B5A8-8703-E398EA9335DC}"/>
              </a:ext>
            </a:extLst>
          </p:cNvPr>
          <p:cNvSpPr txBox="1"/>
          <p:nvPr/>
        </p:nvSpPr>
        <p:spPr>
          <a:xfrm>
            <a:off x="7597301" y="252919"/>
            <a:ext cx="41439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函数内部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先定义了两个变量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进入临界区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（关中断，防止下面的程序被中断打断或者被任务切换打断）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将变量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uxSchedulerSuspended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减一（和挂起相反）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当变量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时证明成功恢复了调度器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E656201-F5CD-0F33-62A5-65E7789BF702}"/>
              </a:ext>
            </a:extLst>
          </p:cNvPr>
          <p:cNvCxnSpPr/>
          <p:nvPr/>
        </p:nvCxnSpPr>
        <p:spPr>
          <a:xfrm flipH="1">
            <a:off x="1663430" y="1575881"/>
            <a:ext cx="5933871" cy="18531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6561268-3205-5138-1C3F-218C401F6F51}"/>
              </a:ext>
            </a:extLst>
          </p:cNvPr>
          <p:cNvCxnSpPr/>
          <p:nvPr/>
        </p:nvCxnSpPr>
        <p:spPr>
          <a:xfrm flipH="1">
            <a:off x="3249038" y="3429000"/>
            <a:ext cx="4445541" cy="5885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868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7240</TotalTime>
  <Words>744</Words>
  <Application>Microsoft Office PowerPoint</Application>
  <PresentationFormat>宽屏</PresentationFormat>
  <Paragraphs>51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诚 先森</dc:creator>
  <cp:lastModifiedBy>诚 先森</cp:lastModifiedBy>
  <cp:revision>67</cp:revision>
  <dcterms:created xsi:type="dcterms:W3CDTF">2023-03-30T05:40:20Z</dcterms:created>
  <dcterms:modified xsi:type="dcterms:W3CDTF">2023-04-04T06:20:36Z</dcterms:modified>
</cp:coreProperties>
</file>