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14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39C58-EE7A-D2B2-8315-08E539A84B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8A457D-298E-8951-1A88-01CD358EE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A25241-3703-FC0F-89B4-113A78DDCBC8}"/>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2A1C2A04-8207-CC12-8205-D0F9D58838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E8283E-83BA-AD79-90E1-A665AC06D43E}"/>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195372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20C56-9877-A219-E226-0CC0B7D9AC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3C0260-A691-1EBC-C283-FE3F204797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23667D-3AA8-FAEB-7703-67BAAC2B85FB}"/>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694BF13-5F50-883C-E9AB-E2A9D253AF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0E1D43-16BE-4A6F-AE10-A2C5D6539D7F}"/>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305613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A6ECD0-058F-0A9E-B1BF-885CBD263A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A1DB3C-6F3B-987F-7926-47D9F75C83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F5C55-7431-E911-B1E4-F6F58D9C948B}"/>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9B2A707C-0EA7-CD1E-11B1-9C783A486C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0506E-C3EF-1ED3-FA80-F55D9000C20A}"/>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281435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0858C-084F-B3E7-9794-A38B57DDD8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749FEF-B42F-96E7-618C-F505625D49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601F05-8490-5D07-108F-E6E9A4E8C5C8}"/>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5D620411-E96C-85BB-FE6E-59F7012AAC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9EAD2-E95F-52C8-F561-7F55FE23EFDD}"/>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64758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B7EFD-FC61-2C09-5F17-46242020CB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DFCC70A-070B-84F7-6047-D974E0903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FFA9620-400E-97B8-8D64-DBA9278942E9}"/>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000A93C1-B358-11DF-A519-DA231B7C01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71246-E1EB-51A3-7FDC-BE3B72527C24}"/>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296450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87048-F875-BB06-620A-D1C60AC3E6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BF83A0-D2DD-9733-66A8-B3F6A8704FC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9C30D65-92AB-7459-39D0-44999C40F9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8451F7-B05A-0FD4-D964-21BC61C70655}"/>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0B767B63-7AAD-A3C8-F88F-584AD5B2A2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3DF74E-134C-F7D6-88BA-7823D77ECC54}"/>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179747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9D56A-D1DD-13F1-E97E-A5AE31EBF9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057270-F8EA-3CA4-6572-0561289D5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F6CF4F-E6CE-C0AC-E6CC-982412F6DD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9A1E9F-BFF5-E2BE-73B4-ADE746AD4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15D615-43DC-480B-AC3F-38F93B0CE90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A5ABBB-33B5-EEAA-D587-0F0F659BAA2A}"/>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C53562EB-D4B7-27EB-675E-A4032537EA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7D380B-A19E-AD88-8B36-E107AB0FC302}"/>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305829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1E522-1932-0FC2-4849-AE0710344B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16BAD1-7032-AD63-4353-F0A3FD737CCA}"/>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6619A5F3-611E-DDCD-D0AE-F6B5B2692B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C39696-BDE8-845F-F556-F32A5454FE23}"/>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269076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5B68F4-E572-7EEE-9EC4-2BD0E684B5DB}"/>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10373FB4-B06F-6079-B1F4-76AB5D1D34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4FE087-CDCD-139E-1E35-420CA146B193}"/>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60267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6AD43-1633-3ECB-D708-8C99BD89C9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662A507-2C40-1317-5FA3-BC24DEB36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4D621A7-BD22-B6E6-E014-71B6E2A61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CAD18B-EE64-3E37-0B73-8C8849C2419E}"/>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3BE1EB97-491D-A045-944E-28BCEB2F68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0F8DB-C1B5-535F-BDB9-1469185BDA57}"/>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152539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0E1A-1457-B5B8-021D-2B51F0B33F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A0B1DF9-B17C-7774-F618-10F12B94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145931-AFAA-65DB-D43C-860AFB9DA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E55924-E9F4-5C4B-FA34-4F95510D1477}"/>
              </a:ext>
            </a:extLst>
          </p:cNvPr>
          <p:cNvSpPr>
            <a:spLocks noGrp="1"/>
          </p:cNvSpPr>
          <p:nvPr>
            <p:ph type="dt" sz="half" idx="10"/>
          </p:nvPr>
        </p:nvSpPr>
        <p:spPr/>
        <p:txBody>
          <a:bodyPr/>
          <a:lstStyle/>
          <a:p>
            <a:fld id="{34FBA42D-5BF2-4AB7-85C5-33006351DE0B}"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A608CA49-0430-08A9-5779-9C9FCA145F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A47161-BB0C-E319-09E1-F28AB2F69E3B}"/>
              </a:ext>
            </a:extLst>
          </p:cNvPr>
          <p:cNvSpPr>
            <a:spLocks noGrp="1"/>
          </p:cNvSpPr>
          <p:nvPr>
            <p:ph type="sldNum" sz="quarter" idx="12"/>
          </p:nvPr>
        </p:nvSpPr>
        <p:spPr/>
        <p:txBody>
          <a:body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302180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743D95-ED06-F857-643C-A186AA224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2FB261-274E-D4C0-30FE-B7DE6FD7A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23ACD4-F6F1-187E-CBEF-938C6DD1C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BA42D-5BF2-4AB7-85C5-33006351DE0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079FFB7C-60FF-6131-AF22-1C2044568F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D21A91-F10F-84C3-4A04-04877E968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9C4C2-707B-416E-8664-DEC694F95EAF}" type="slidenum">
              <a:rPr lang="zh-CN" altLang="en-US" smtClean="0"/>
              <a:t>‹#›</a:t>
            </a:fld>
            <a:endParaRPr lang="zh-CN" altLang="en-US"/>
          </a:p>
        </p:txBody>
      </p:sp>
    </p:spTree>
    <p:extLst>
      <p:ext uri="{BB962C8B-B14F-4D97-AF65-F5344CB8AC3E}">
        <p14:creationId xmlns:p14="http://schemas.microsoft.com/office/powerpoint/2010/main" val="359785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1A0720-83B0-3FD9-3C18-B0EC43E164F4}"/>
              </a:ext>
            </a:extLst>
          </p:cNvPr>
          <p:cNvPicPr>
            <a:picLocks noChangeAspect="1"/>
          </p:cNvPicPr>
          <p:nvPr/>
        </p:nvPicPr>
        <p:blipFill>
          <a:blip r:embed="rId2"/>
          <a:stretch>
            <a:fillRect/>
          </a:stretch>
        </p:blipFill>
        <p:spPr>
          <a:xfrm>
            <a:off x="3323838" y="1466576"/>
            <a:ext cx="5544324" cy="3924848"/>
          </a:xfrm>
          <a:prstGeom prst="rect">
            <a:avLst/>
          </a:prstGeom>
        </p:spPr>
      </p:pic>
    </p:spTree>
    <p:extLst>
      <p:ext uri="{BB962C8B-B14F-4D97-AF65-F5344CB8AC3E}">
        <p14:creationId xmlns:p14="http://schemas.microsoft.com/office/powerpoint/2010/main" val="1846921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995BCE-9115-0465-E329-AB4A6BD6D0EB}"/>
              </a:ext>
            </a:extLst>
          </p:cNvPr>
          <p:cNvPicPr>
            <a:picLocks noChangeAspect="1"/>
          </p:cNvPicPr>
          <p:nvPr/>
        </p:nvPicPr>
        <p:blipFill>
          <a:blip r:embed="rId2"/>
          <a:stretch>
            <a:fillRect/>
          </a:stretch>
        </p:blipFill>
        <p:spPr>
          <a:xfrm>
            <a:off x="0" y="740689"/>
            <a:ext cx="7354326" cy="3353268"/>
          </a:xfrm>
          <a:prstGeom prst="rect">
            <a:avLst/>
          </a:prstGeom>
        </p:spPr>
      </p:pic>
      <p:sp>
        <p:nvSpPr>
          <p:cNvPr id="15" name="Rectangle 6">
            <a:extLst>
              <a:ext uri="{FF2B5EF4-FFF2-40B4-BE49-F238E27FC236}">
                <a16:creationId xmlns:a16="http://schemas.microsoft.com/office/drawing/2014/main" id="{D5423BF2-9C6F-048B-860D-44B5E985B753}"/>
              </a:ext>
            </a:extLst>
          </p:cNvPr>
          <p:cNvSpPr>
            <a:spLocks noChangeArrowheads="1"/>
          </p:cNvSpPr>
          <p:nvPr/>
        </p:nvSpPr>
        <p:spPr bwMode="auto">
          <a:xfrm>
            <a:off x="7480571" y="186692"/>
            <a:ext cx="43757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FF0000"/>
                </a:solidFill>
                <a:effectLst/>
                <a:latin typeface="Arial Unicode MS"/>
                <a:ea typeface="ui-monospace"/>
              </a:rPr>
              <a:t>xNextTaskUnblockTime</a:t>
            </a:r>
            <a:r>
              <a:rPr kumimoji="0" lang="zh-CN" altLang="zh-CN" b="1" i="0" u="none" strike="noStrike" cap="none" normalizeH="0" baseline="0" dirty="0">
                <a:ln>
                  <a:noFill/>
                </a:ln>
                <a:effectLst/>
                <a:ea typeface="-apple-system"/>
              </a:rPr>
              <a:t> 是 FreeRTOS 中的一个全局变量，用于记录</a:t>
            </a:r>
            <a:r>
              <a:rPr kumimoji="0" lang="zh-CN" altLang="zh-CN" b="1" i="0" u="none" strike="noStrike" cap="none" normalizeH="0" baseline="0" dirty="0">
                <a:ln>
                  <a:noFill/>
                </a:ln>
                <a:solidFill>
                  <a:srgbClr val="FF0000"/>
                </a:solidFill>
                <a:effectLst/>
                <a:ea typeface="-apple-system"/>
              </a:rPr>
              <a:t>下一个即将释放阻塞状态的任务所需要等待的时间</a:t>
            </a:r>
            <a:r>
              <a:rPr kumimoji="0" lang="zh-CN" altLang="zh-CN" b="1" i="0" u="none" strike="noStrike" cap="none" normalizeH="0" baseline="0" dirty="0">
                <a:ln>
                  <a:noFill/>
                </a:ln>
                <a:effectLst/>
                <a:ea typeface="-apple-system"/>
              </a:rPr>
              <a:t>。当一个任务被阻塞时，如果它的释放时间比当前 </a:t>
            </a:r>
            <a:r>
              <a:rPr kumimoji="0" lang="zh-CN" altLang="zh-CN" sz="1600" b="1" i="0" u="none" strike="noStrike" cap="none" normalizeH="0" baseline="0" dirty="0">
                <a:ln>
                  <a:noFill/>
                </a:ln>
                <a:effectLst/>
                <a:latin typeface="Arial Unicode MS"/>
                <a:ea typeface="ui-monospace"/>
              </a:rPr>
              <a:t>xNextTaskUnblockTime</a:t>
            </a:r>
            <a:r>
              <a:rPr kumimoji="0" lang="zh-CN" altLang="zh-CN" b="1" i="0" u="none" strike="noStrike" cap="none" normalizeH="0" baseline="0" dirty="0">
                <a:ln>
                  <a:noFill/>
                </a:ln>
                <a:effectLst/>
                <a:ea typeface="-apple-system"/>
              </a:rPr>
              <a:t> 更早，那么 </a:t>
            </a:r>
            <a:r>
              <a:rPr kumimoji="0" lang="zh-CN" altLang="zh-CN" sz="1600" b="1" i="0" u="none" strike="noStrike" cap="none" normalizeH="0" baseline="0" dirty="0">
                <a:ln>
                  <a:noFill/>
                </a:ln>
                <a:effectLst/>
                <a:latin typeface="Arial Unicode MS"/>
                <a:ea typeface="ui-monospace"/>
              </a:rPr>
              <a:t>xNextTaskUnblockTime</a:t>
            </a:r>
            <a:r>
              <a:rPr kumimoji="0" lang="zh-CN" altLang="zh-CN" b="1" i="0" u="none" strike="noStrike" cap="none" normalizeH="0" baseline="0" dirty="0">
                <a:ln>
                  <a:noFill/>
                </a:ln>
                <a:effectLst/>
                <a:ea typeface="-apple-system"/>
              </a:rPr>
              <a:t> 将会被更新为这个释放时间。</a:t>
            </a:r>
            <a:endParaRPr kumimoji="0" lang="en-US" altLang="zh-CN" b="1" i="0" u="none" strike="noStrike" cap="none" normalizeH="0" baseline="0" dirty="0">
              <a:ln>
                <a:noFill/>
              </a:ln>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1" i="0" u="none" strike="noStrike" cap="none" normalizeH="0" baseline="0" dirty="0">
              <a:ln>
                <a:noFill/>
              </a:ln>
              <a:effectLst/>
              <a:ea typeface="-apple-system"/>
            </a:endParaRPr>
          </a:p>
          <a:p>
            <a:pPr marL="0" marR="0" lvl="0" indent="0" algn="l" defTabSz="914400" rtl="0" eaLnBrk="0" fontAlgn="base" latinLnBrk="0" hangingPunct="0">
              <a:spcBef>
                <a:spcPct val="0"/>
              </a:spcBef>
              <a:spcAft>
                <a:spcPct val="0"/>
              </a:spcAft>
              <a:buClrTx/>
              <a:buSzTx/>
              <a:buFontTx/>
              <a:buNone/>
              <a:tabLst/>
            </a:pPr>
            <a:r>
              <a:rPr lang="zh-CN" altLang="en-US" b="1" i="0" dirty="0">
                <a:effectLst/>
                <a:latin typeface="微软雅黑" panose="020B0503020204020204" pitchFamily="34" charset="-122"/>
                <a:ea typeface="微软雅黑" panose="020B0503020204020204" pitchFamily="34" charset="-122"/>
              </a:rPr>
              <a:t>如果当前的系统节拍计数大于等于延时任务中最早需要被唤醒的时间，就表示有延时任务需要被唤醒了。</a:t>
            </a:r>
            <a:endParaRPr kumimoji="0" lang="zh-CN" altLang="zh-CN" sz="4800" b="1" i="0" u="none" strike="noStrike" cap="none" normalizeH="0" baseline="0" dirty="0">
              <a:ln>
                <a:noFill/>
              </a:ln>
              <a:effectLst/>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7E62E42-D158-9645-5048-83636C674D19}"/>
              </a:ext>
            </a:extLst>
          </p:cNvPr>
          <p:cNvCxnSpPr/>
          <p:nvPr/>
        </p:nvCxnSpPr>
        <p:spPr>
          <a:xfrm flipH="1" flipV="1">
            <a:off x="2227634" y="1031132"/>
            <a:ext cx="5340485" cy="1498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F522194-F758-267F-911A-35AFA3A85096}"/>
              </a:ext>
            </a:extLst>
          </p:cNvPr>
          <p:cNvCxnSpPr>
            <a:cxnSpLocks/>
          </p:cNvCxnSpPr>
          <p:nvPr/>
        </p:nvCxnSpPr>
        <p:spPr>
          <a:xfrm flipH="1">
            <a:off x="5116749" y="450246"/>
            <a:ext cx="2363822" cy="415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7246DF5-E653-8518-52BC-4426BF6CE314}"/>
              </a:ext>
            </a:extLst>
          </p:cNvPr>
          <p:cNvSpPr txBox="1"/>
          <p:nvPr/>
        </p:nvSpPr>
        <p:spPr>
          <a:xfrm>
            <a:off x="651752" y="4795737"/>
            <a:ext cx="8492247"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判断延时任务列表中是否有任务。</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如果延时任务列表为空，就将 </a:t>
            </a:r>
            <a:r>
              <a:rPr lang="en-US" altLang="zh-CN" b="1" dirty="0" err="1">
                <a:latin typeface="微软雅黑" panose="020B0503020204020204" pitchFamily="34" charset="-122"/>
                <a:ea typeface="微软雅黑" panose="020B0503020204020204" pitchFamily="34" charset="-122"/>
              </a:rPr>
              <a:t>xNextTaskUnblockTime</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设为 </a:t>
            </a:r>
            <a:r>
              <a:rPr lang="en-US" altLang="zh-CN" b="1" dirty="0" err="1">
                <a:latin typeface="微软雅黑" panose="020B0503020204020204" pitchFamily="34" charset="-122"/>
                <a:ea typeface="微软雅黑" panose="020B0503020204020204" pitchFamily="34" charset="-122"/>
              </a:rPr>
              <a:t>portMAX_DELAY</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这个值在 </a:t>
            </a:r>
            <a:r>
              <a:rPr lang="en-US" altLang="zh-CN" b="1" dirty="0" err="1">
                <a:latin typeface="微软雅黑" panose="020B0503020204020204" pitchFamily="34" charset="-122"/>
                <a:ea typeface="微软雅黑" panose="020B0503020204020204" pitchFamily="34" charset="-122"/>
              </a:rPr>
              <a:t>FreeRTOS</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中表示无限期等待。</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这样做的目的是为了避免在没有延时任务时反复执行检查条件，浪费 </a:t>
            </a:r>
            <a:r>
              <a:rPr lang="en-US" altLang="zh-CN" b="1" dirty="0">
                <a:latin typeface="微软雅黑" panose="020B0503020204020204" pitchFamily="34" charset="-122"/>
                <a:ea typeface="微软雅黑" panose="020B0503020204020204" pitchFamily="34" charset="-122"/>
              </a:rPr>
              <a:t>CPU </a:t>
            </a:r>
            <a:r>
              <a:rPr lang="zh-CN" altLang="en-US" b="1" dirty="0">
                <a:latin typeface="微软雅黑" panose="020B0503020204020204" pitchFamily="34" charset="-122"/>
                <a:ea typeface="微软雅黑" panose="020B0503020204020204" pitchFamily="34" charset="-122"/>
              </a:rPr>
              <a:t>资源。</a:t>
            </a:r>
          </a:p>
        </p:txBody>
      </p:sp>
      <p:cxnSp>
        <p:nvCxnSpPr>
          <p:cNvPr id="25" name="直接箭头连接符 24">
            <a:extLst>
              <a:ext uri="{FF2B5EF4-FFF2-40B4-BE49-F238E27FC236}">
                <a16:creationId xmlns:a16="http://schemas.microsoft.com/office/drawing/2014/main" id="{646C6EF2-6A15-3ADE-2703-C0551BA71ABB}"/>
              </a:ext>
            </a:extLst>
          </p:cNvPr>
          <p:cNvCxnSpPr/>
          <p:nvPr/>
        </p:nvCxnSpPr>
        <p:spPr>
          <a:xfrm flipV="1">
            <a:off x="2431915" y="2003898"/>
            <a:ext cx="359923" cy="3112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D24EED9-613B-A285-ED72-3D4198CEF17D}"/>
              </a:ext>
            </a:extLst>
          </p:cNvPr>
          <p:cNvCxnSpPr>
            <a:cxnSpLocks/>
          </p:cNvCxnSpPr>
          <p:nvPr/>
        </p:nvCxnSpPr>
        <p:spPr>
          <a:xfrm flipH="1" flipV="1">
            <a:off x="4931924" y="3670805"/>
            <a:ext cx="2548647" cy="14459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727DFA79-45F6-3B70-FC7B-B649E2C5E0A3}"/>
              </a:ext>
            </a:extLst>
          </p:cNvPr>
          <p:cNvSpPr txBox="1"/>
          <p:nvPr/>
        </p:nvSpPr>
        <p:spPr>
          <a:xfrm>
            <a:off x="437745" y="175417"/>
            <a:ext cx="4883285"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承接上一页内容</a:t>
            </a:r>
          </a:p>
        </p:txBody>
      </p:sp>
    </p:spTree>
    <p:extLst>
      <p:ext uri="{BB962C8B-B14F-4D97-AF65-F5344CB8AC3E}">
        <p14:creationId xmlns:p14="http://schemas.microsoft.com/office/powerpoint/2010/main" val="57822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AD5A58-66F3-335F-E324-8594BEE6C38B}"/>
              </a:ext>
            </a:extLst>
          </p:cNvPr>
          <p:cNvPicPr>
            <a:picLocks noChangeAspect="1"/>
          </p:cNvPicPr>
          <p:nvPr/>
        </p:nvPicPr>
        <p:blipFill>
          <a:blip r:embed="rId2"/>
          <a:stretch>
            <a:fillRect/>
          </a:stretch>
        </p:blipFill>
        <p:spPr>
          <a:xfrm>
            <a:off x="0" y="710303"/>
            <a:ext cx="8192643" cy="4620270"/>
          </a:xfrm>
          <a:prstGeom prst="rect">
            <a:avLst/>
          </a:prstGeom>
        </p:spPr>
      </p:pic>
      <p:sp>
        <p:nvSpPr>
          <p:cNvPr id="4" name="文本框 3">
            <a:extLst>
              <a:ext uri="{FF2B5EF4-FFF2-40B4-BE49-F238E27FC236}">
                <a16:creationId xmlns:a16="http://schemas.microsoft.com/office/drawing/2014/main" id="{75E843CA-605D-B507-B5B9-F37CD58AA718}"/>
              </a:ext>
            </a:extLst>
          </p:cNvPr>
          <p:cNvSpPr txBox="1"/>
          <p:nvPr/>
        </p:nvSpPr>
        <p:spPr>
          <a:xfrm>
            <a:off x="476655" y="233464"/>
            <a:ext cx="543776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承接上一页内容，就是延时列表里有任务的情况</a:t>
            </a:r>
          </a:p>
        </p:txBody>
      </p:sp>
      <p:sp>
        <p:nvSpPr>
          <p:cNvPr id="5" name="文本框 4">
            <a:extLst>
              <a:ext uri="{FF2B5EF4-FFF2-40B4-BE49-F238E27FC236}">
                <a16:creationId xmlns:a16="http://schemas.microsoft.com/office/drawing/2014/main" id="{9279BB24-58BC-8F4B-7E8F-DC6C3567AA35}"/>
              </a:ext>
            </a:extLst>
          </p:cNvPr>
          <p:cNvSpPr txBox="1"/>
          <p:nvPr/>
        </p:nvSpPr>
        <p:spPr>
          <a:xfrm>
            <a:off x="8677072" y="1564000"/>
            <a:ext cx="3054485" cy="2585323"/>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获取阻塞列表中第一个任务的控制块，</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获得任务的阻塞时间</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如果此时的计数器值反而小于阻塞时间值（异常情况）</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需要将任务的阻塞时间赋值给</a:t>
            </a:r>
            <a:r>
              <a:rPr kumimoji="0" lang="zh-CN" altLang="zh-CN"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下一个即将释放阻塞状态的任务所需要等待的时间</a:t>
            </a:r>
            <a:endParaRPr lang="zh-CN" altLang="en-US" b="1" dirty="0">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787475F1-58B7-EBF7-E8AB-DAFE3F2A7488}"/>
              </a:ext>
            </a:extLst>
          </p:cNvPr>
          <p:cNvCxnSpPr/>
          <p:nvPr/>
        </p:nvCxnSpPr>
        <p:spPr>
          <a:xfrm flipH="1">
            <a:off x="7947498" y="2033081"/>
            <a:ext cx="1177047" cy="252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7E90C61-9FD8-C274-344C-A2745DCC0503}"/>
              </a:ext>
            </a:extLst>
          </p:cNvPr>
          <p:cNvCxnSpPr/>
          <p:nvPr/>
        </p:nvCxnSpPr>
        <p:spPr>
          <a:xfrm flipH="1">
            <a:off x="7714034" y="2393507"/>
            <a:ext cx="1177047" cy="252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377BAA9-BC6C-B4B3-0FE3-500E1AB8467C}"/>
              </a:ext>
            </a:extLst>
          </p:cNvPr>
          <p:cNvCxnSpPr>
            <a:cxnSpLocks/>
          </p:cNvCxnSpPr>
          <p:nvPr/>
        </p:nvCxnSpPr>
        <p:spPr>
          <a:xfrm flipH="1">
            <a:off x="4319080" y="2856661"/>
            <a:ext cx="4572001" cy="2129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CF79F50-8D2D-2C14-9EC0-A3A12C9B3EFB}"/>
              </a:ext>
            </a:extLst>
          </p:cNvPr>
          <p:cNvCxnSpPr>
            <a:cxnSpLocks/>
          </p:cNvCxnSpPr>
          <p:nvPr/>
        </p:nvCxnSpPr>
        <p:spPr>
          <a:xfrm flipH="1">
            <a:off x="4766553" y="3788423"/>
            <a:ext cx="4572001" cy="8822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9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4D7522C-5E00-795C-3E18-42E042C32AD1}"/>
              </a:ext>
            </a:extLst>
          </p:cNvPr>
          <p:cNvPicPr>
            <a:picLocks noChangeAspect="1"/>
          </p:cNvPicPr>
          <p:nvPr/>
        </p:nvPicPr>
        <p:blipFill>
          <a:blip r:embed="rId2"/>
          <a:stretch>
            <a:fillRect/>
          </a:stretch>
        </p:blipFill>
        <p:spPr>
          <a:xfrm>
            <a:off x="0" y="778127"/>
            <a:ext cx="7716327" cy="4134427"/>
          </a:xfrm>
          <a:prstGeom prst="rect">
            <a:avLst/>
          </a:prstGeom>
        </p:spPr>
      </p:pic>
      <p:sp>
        <p:nvSpPr>
          <p:cNvPr id="4" name="文本框 3">
            <a:extLst>
              <a:ext uri="{FF2B5EF4-FFF2-40B4-BE49-F238E27FC236}">
                <a16:creationId xmlns:a16="http://schemas.microsoft.com/office/drawing/2014/main" id="{1046F9E9-2C27-735E-EF71-799CF937F209}"/>
              </a:ext>
            </a:extLst>
          </p:cNvPr>
          <p:cNvSpPr txBox="1"/>
          <p:nvPr/>
        </p:nvSpPr>
        <p:spPr>
          <a:xfrm>
            <a:off x="119024" y="136188"/>
            <a:ext cx="7597303" cy="400110"/>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：承接上一页，非异常状态下，真正</a:t>
            </a:r>
            <a:r>
              <a:rPr lang="zh-CN" altLang="en-US" sz="2000" b="1" dirty="0">
                <a:solidFill>
                  <a:srgbClr val="FF0000"/>
                </a:solidFill>
                <a:latin typeface="微软雅黑" panose="020B0503020204020204" pitchFamily="34" charset="-122"/>
                <a:ea typeface="微软雅黑" panose="020B0503020204020204" pitchFamily="34" charset="-122"/>
              </a:rPr>
              <a:t>解除任务阻塞状态</a:t>
            </a:r>
            <a:r>
              <a:rPr lang="zh-CN" altLang="en-US" sz="2000" b="1" dirty="0">
                <a:latin typeface="微软雅黑" panose="020B0503020204020204" pitchFamily="34" charset="-122"/>
                <a:ea typeface="微软雅黑" panose="020B0503020204020204" pitchFamily="34" charset="-122"/>
              </a:rPr>
              <a:t>的位置</a:t>
            </a:r>
          </a:p>
        </p:txBody>
      </p:sp>
      <p:sp>
        <p:nvSpPr>
          <p:cNvPr id="5" name="文本框 4">
            <a:extLst>
              <a:ext uri="{FF2B5EF4-FFF2-40B4-BE49-F238E27FC236}">
                <a16:creationId xmlns:a16="http://schemas.microsoft.com/office/drawing/2014/main" id="{97976326-2BA9-18B8-444A-6971CD177598}"/>
              </a:ext>
            </a:extLst>
          </p:cNvPr>
          <p:cNvSpPr txBox="1"/>
          <p:nvPr/>
        </p:nvSpPr>
        <p:spPr>
          <a:xfrm>
            <a:off x="7898860" y="1001863"/>
            <a:ext cx="4202349" cy="2120902"/>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利用任务控制块将任务从所属列表移除</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i="0" dirty="0">
                <a:effectLst/>
                <a:latin typeface="微软雅黑" panose="020B0503020204020204" pitchFamily="34" charset="-122"/>
                <a:ea typeface="微软雅黑" panose="020B0503020204020204" pitchFamily="34" charset="-122"/>
              </a:rPr>
              <a:t>将 </a:t>
            </a:r>
            <a:r>
              <a:rPr lang="en-US" altLang="zh-CN" b="1" i="0" dirty="0">
                <a:effectLst/>
                <a:latin typeface="微软雅黑" panose="020B0503020204020204" pitchFamily="34" charset="-122"/>
                <a:ea typeface="微软雅黑" panose="020B0503020204020204" pitchFamily="34" charset="-122"/>
              </a:rPr>
              <a:t>TCB </a:t>
            </a:r>
            <a:r>
              <a:rPr lang="zh-CN" altLang="en-US" b="1" i="0" dirty="0">
                <a:effectLst/>
                <a:latin typeface="微软雅黑" panose="020B0503020204020204" pitchFamily="34" charset="-122"/>
                <a:ea typeface="微软雅黑" panose="020B0503020204020204" pitchFamily="34" charset="-122"/>
              </a:rPr>
              <a:t>从事件列表中移除。如果 </a:t>
            </a:r>
            <a:r>
              <a:rPr lang="en-US" altLang="zh-CN" b="1" i="0" dirty="0">
                <a:effectLst/>
                <a:latin typeface="微软雅黑" panose="020B0503020204020204" pitchFamily="34" charset="-122"/>
                <a:ea typeface="微软雅黑" panose="020B0503020204020204" pitchFamily="34" charset="-122"/>
              </a:rPr>
              <a:t>TCB </a:t>
            </a:r>
            <a:r>
              <a:rPr lang="zh-CN" altLang="en-US" b="1" i="0" dirty="0">
                <a:effectLst/>
                <a:latin typeface="微软雅黑" panose="020B0503020204020204" pitchFamily="34" charset="-122"/>
                <a:ea typeface="微软雅黑" panose="020B0503020204020204" pitchFamily="34" charset="-122"/>
              </a:rPr>
              <a:t>不在事件列表中，这个操作将没有任何影响。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然后将</a:t>
            </a:r>
            <a:r>
              <a:rPr lang="zh-CN" altLang="en-US" b="1" dirty="0">
                <a:solidFill>
                  <a:srgbClr val="FF0000"/>
                </a:solidFill>
                <a:latin typeface="微软雅黑" panose="020B0503020204020204" pitchFamily="34" charset="-122"/>
                <a:ea typeface="微软雅黑" panose="020B0503020204020204" pitchFamily="34" charset="-122"/>
              </a:rPr>
              <a:t>任务添加到就绪列表</a:t>
            </a:r>
            <a:r>
              <a:rPr lang="zh-CN" altLang="en-US" b="1" dirty="0">
                <a:latin typeface="微软雅黑" panose="020B0503020204020204" pitchFamily="34" charset="-122"/>
                <a:ea typeface="微软雅黑" panose="020B0503020204020204" pitchFamily="34" charset="-122"/>
              </a:rPr>
              <a:t>中</a:t>
            </a:r>
          </a:p>
        </p:txBody>
      </p:sp>
      <p:cxnSp>
        <p:nvCxnSpPr>
          <p:cNvPr id="7" name="直接箭头连接符 6">
            <a:extLst>
              <a:ext uri="{FF2B5EF4-FFF2-40B4-BE49-F238E27FC236}">
                <a16:creationId xmlns:a16="http://schemas.microsoft.com/office/drawing/2014/main" id="{24AB3EE9-554B-0924-8399-C689027875DB}"/>
              </a:ext>
            </a:extLst>
          </p:cNvPr>
          <p:cNvCxnSpPr/>
          <p:nvPr/>
        </p:nvCxnSpPr>
        <p:spPr>
          <a:xfrm flipH="1">
            <a:off x="4046706" y="3122765"/>
            <a:ext cx="4922196" cy="14784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5A4D108-3552-4F41-548C-A0F26930AEB9}"/>
              </a:ext>
            </a:extLst>
          </p:cNvPr>
          <p:cNvCxnSpPr/>
          <p:nvPr/>
        </p:nvCxnSpPr>
        <p:spPr>
          <a:xfrm flipH="1">
            <a:off x="6342434" y="1799617"/>
            <a:ext cx="2743200" cy="7490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EA18E95-B6F9-BE2A-1A81-D4E1CEC12FB0}"/>
              </a:ext>
            </a:extLst>
          </p:cNvPr>
          <p:cNvCxnSpPr>
            <a:cxnSpLocks/>
          </p:cNvCxnSpPr>
          <p:nvPr/>
        </p:nvCxnSpPr>
        <p:spPr>
          <a:xfrm flipH="1" flipV="1">
            <a:off x="5924145" y="1197872"/>
            <a:ext cx="3326859" cy="27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B1F89214-793F-1229-EFBE-B279334EB70B}"/>
              </a:ext>
            </a:extLst>
          </p:cNvPr>
          <p:cNvPicPr>
            <a:picLocks noChangeAspect="1"/>
          </p:cNvPicPr>
          <p:nvPr/>
        </p:nvPicPr>
        <p:blipFill>
          <a:blip r:embed="rId3"/>
          <a:stretch>
            <a:fillRect/>
          </a:stretch>
        </p:blipFill>
        <p:spPr>
          <a:xfrm>
            <a:off x="246681" y="5267433"/>
            <a:ext cx="6620799" cy="1190791"/>
          </a:xfrm>
          <a:prstGeom prst="rect">
            <a:avLst/>
          </a:prstGeom>
        </p:spPr>
      </p:pic>
      <p:sp>
        <p:nvSpPr>
          <p:cNvPr id="15" name="文本框 14">
            <a:extLst>
              <a:ext uri="{FF2B5EF4-FFF2-40B4-BE49-F238E27FC236}">
                <a16:creationId xmlns:a16="http://schemas.microsoft.com/office/drawing/2014/main" id="{E49E0564-CEB9-9175-0420-8AE041CD8635}"/>
              </a:ext>
            </a:extLst>
          </p:cNvPr>
          <p:cNvSpPr txBox="1"/>
          <p:nvPr/>
        </p:nvSpPr>
        <p:spPr>
          <a:xfrm>
            <a:off x="7097949" y="5401163"/>
            <a:ext cx="5003260"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如果这个任务的优先级比现在执行的任务优先级更高</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就会返回一个</a:t>
            </a:r>
            <a:r>
              <a:rPr lang="en-US" altLang="zh-CN" b="1" dirty="0" err="1">
                <a:latin typeface="微软雅黑" panose="020B0503020204020204" pitchFamily="34" charset="-122"/>
                <a:ea typeface="微软雅黑" panose="020B0503020204020204" pitchFamily="34" charset="-122"/>
              </a:rPr>
              <a:t>pdTRUE</a:t>
            </a:r>
            <a:r>
              <a:rPr lang="zh-CN" altLang="en-US" b="1" dirty="0">
                <a:latin typeface="微软雅黑" panose="020B0503020204020204" pitchFamily="34" charset="-122"/>
                <a:ea typeface="微软雅黑" panose="020B0503020204020204" pitchFamily="34" charset="-122"/>
              </a:rPr>
              <a:t>，后面进行一次任务切换</a:t>
            </a:r>
          </a:p>
        </p:txBody>
      </p:sp>
      <p:cxnSp>
        <p:nvCxnSpPr>
          <p:cNvPr id="17" name="直接箭头连接符 16">
            <a:extLst>
              <a:ext uri="{FF2B5EF4-FFF2-40B4-BE49-F238E27FC236}">
                <a16:creationId xmlns:a16="http://schemas.microsoft.com/office/drawing/2014/main" id="{F4A5D3D1-B37C-4D0D-A5AB-46D7A69D7FCB}"/>
              </a:ext>
            </a:extLst>
          </p:cNvPr>
          <p:cNvCxnSpPr/>
          <p:nvPr/>
        </p:nvCxnSpPr>
        <p:spPr>
          <a:xfrm flipH="1" flipV="1">
            <a:off x="6507804" y="5564221"/>
            <a:ext cx="590145" cy="1264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94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63DC9C1-F593-32B2-E205-B32EBE83DA2D}"/>
              </a:ext>
            </a:extLst>
          </p:cNvPr>
          <p:cNvPicPr>
            <a:picLocks noChangeAspect="1"/>
          </p:cNvPicPr>
          <p:nvPr/>
        </p:nvPicPr>
        <p:blipFill>
          <a:blip r:embed="rId2"/>
          <a:stretch>
            <a:fillRect/>
          </a:stretch>
        </p:blipFill>
        <p:spPr>
          <a:xfrm>
            <a:off x="1318545" y="652074"/>
            <a:ext cx="9554908" cy="5553850"/>
          </a:xfrm>
          <a:prstGeom prst="rect">
            <a:avLst/>
          </a:prstGeom>
        </p:spPr>
      </p:pic>
      <p:pic>
        <p:nvPicPr>
          <p:cNvPr id="5" name="图片 4">
            <a:extLst>
              <a:ext uri="{FF2B5EF4-FFF2-40B4-BE49-F238E27FC236}">
                <a16:creationId xmlns:a16="http://schemas.microsoft.com/office/drawing/2014/main" id="{09FF4CE9-32B8-11F1-4B40-855983A6E778}"/>
              </a:ext>
            </a:extLst>
          </p:cNvPr>
          <p:cNvPicPr>
            <a:picLocks noChangeAspect="1"/>
          </p:cNvPicPr>
          <p:nvPr/>
        </p:nvPicPr>
        <p:blipFill>
          <a:blip r:embed="rId3"/>
          <a:stretch>
            <a:fillRect/>
          </a:stretch>
        </p:blipFill>
        <p:spPr>
          <a:xfrm>
            <a:off x="989887" y="5929661"/>
            <a:ext cx="10212225" cy="552527"/>
          </a:xfrm>
          <a:prstGeom prst="rect">
            <a:avLst/>
          </a:prstGeom>
        </p:spPr>
      </p:pic>
    </p:spTree>
    <p:extLst>
      <p:ext uri="{BB962C8B-B14F-4D97-AF65-F5344CB8AC3E}">
        <p14:creationId xmlns:p14="http://schemas.microsoft.com/office/powerpoint/2010/main" val="380490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B0506A-24B7-DA06-16D4-2EF94EC08280}"/>
              </a:ext>
            </a:extLst>
          </p:cNvPr>
          <p:cNvPicPr>
            <a:picLocks noChangeAspect="1"/>
          </p:cNvPicPr>
          <p:nvPr/>
        </p:nvPicPr>
        <p:blipFill>
          <a:blip r:embed="rId2"/>
          <a:stretch>
            <a:fillRect/>
          </a:stretch>
        </p:blipFill>
        <p:spPr>
          <a:xfrm>
            <a:off x="1136180" y="178154"/>
            <a:ext cx="3343742" cy="1867161"/>
          </a:xfrm>
          <a:prstGeom prst="rect">
            <a:avLst/>
          </a:prstGeom>
        </p:spPr>
      </p:pic>
      <p:sp>
        <p:nvSpPr>
          <p:cNvPr id="6" name="文本框 5">
            <a:extLst>
              <a:ext uri="{FF2B5EF4-FFF2-40B4-BE49-F238E27FC236}">
                <a16:creationId xmlns:a16="http://schemas.microsoft.com/office/drawing/2014/main" id="{3C1CA98B-3A86-52B1-4C79-43069B3E8846}"/>
              </a:ext>
            </a:extLst>
          </p:cNvPr>
          <p:cNvSpPr txBox="1"/>
          <p:nvPr/>
        </p:nvSpPr>
        <p:spPr>
          <a:xfrm>
            <a:off x="1585608" y="2084314"/>
            <a:ext cx="358950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任务执行</a:t>
            </a:r>
            <a:r>
              <a:rPr lang="en-US" altLang="zh-CN" b="1" dirty="0">
                <a:latin typeface="微软雅黑" panose="020B0503020204020204" pitchFamily="34" charset="-122"/>
                <a:ea typeface="微软雅黑" panose="020B0503020204020204" pitchFamily="34" charset="-122"/>
              </a:rPr>
              <a:t>520ms</a:t>
            </a:r>
            <a:endParaRPr lang="zh-CN" altLang="en-US"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8A6F7EDC-E836-2087-85E5-DCE5283E644F}"/>
              </a:ext>
            </a:extLst>
          </p:cNvPr>
          <p:cNvPicPr>
            <a:picLocks noChangeAspect="1"/>
          </p:cNvPicPr>
          <p:nvPr/>
        </p:nvPicPr>
        <p:blipFill>
          <a:blip r:embed="rId3"/>
          <a:stretch>
            <a:fillRect/>
          </a:stretch>
        </p:blipFill>
        <p:spPr>
          <a:xfrm>
            <a:off x="6875372" y="178154"/>
            <a:ext cx="4258269" cy="2238687"/>
          </a:xfrm>
          <a:prstGeom prst="rect">
            <a:avLst/>
          </a:prstGeom>
        </p:spPr>
      </p:pic>
      <p:sp>
        <p:nvSpPr>
          <p:cNvPr id="9" name="文本框 8">
            <a:extLst>
              <a:ext uri="{FF2B5EF4-FFF2-40B4-BE49-F238E27FC236}">
                <a16:creationId xmlns:a16="http://schemas.microsoft.com/office/drawing/2014/main" id="{420B005C-20BD-AC41-0804-5EB18AB9FEC3}"/>
              </a:ext>
            </a:extLst>
          </p:cNvPr>
          <p:cNvSpPr txBox="1"/>
          <p:nvPr/>
        </p:nvSpPr>
        <p:spPr>
          <a:xfrm>
            <a:off x="7347627" y="2453646"/>
            <a:ext cx="2869659"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任务执行一次整个延迟还是</a:t>
            </a:r>
            <a:r>
              <a:rPr lang="en-US" altLang="zh-CN" b="1" dirty="0">
                <a:latin typeface="微软雅黑" panose="020B0503020204020204" pitchFamily="34" charset="-122"/>
                <a:ea typeface="微软雅黑" panose="020B0503020204020204" pitchFamily="34" charset="-122"/>
              </a:rPr>
              <a:t>500ms</a:t>
            </a:r>
            <a:endParaRPr lang="zh-CN" altLang="en-US"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8157B93-6A42-B61C-DCE7-3BA9E7D5E110}"/>
              </a:ext>
            </a:extLst>
          </p:cNvPr>
          <p:cNvPicPr>
            <a:picLocks noChangeAspect="1"/>
          </p:cNvPicPr>
          <p:nvPr/>
        </p:nvPicPr>
        <p:blipFill>
          <a:blip r:embed="rId4"/>
          <a:stretch>
            <a:fillRect/>
          </a:stretch>
        </p:blipFill>
        <p:spPr>
          <a:xfrm>
            <a:off x="1226552" y="3288732"/>
            <a:ext cx="4991797" cy="3296110"/>
          </a:xfrm>
          <a:prstGeom prst="rect">
            <a:avLst/>
          </a:prstGeom>
        </p:spPr>
      </p:pic>
    </p:spTree>
    <p:extLst>
      <p:ext uri="{BB962C8B-B14F-4D97-AF65-F5344CB8AC3E}">
        <p14:creationId xmlns:p14="http://schemas.microsoft.com/office/powerpoint/2010/main" val="72240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656EF0-000D-8476-5191-02B1AE7FB2CB}"/>
              </a:ext>
            </a:extLst>
          </p:cNvPr>
          <p:cNvPicPr>
            <a:picLocks noChangeAspect="1"/>
          </p:cNvPicPr>
          <p:nvPr/>
        </p:nvPicPr>
        <p:blipFill>
          <a:blip r:embed="rId2"/>
          <a:stretch>
            <a:fillRect/>
          </a:stretch>
        </p:blipFill>
        <p:spPr>
          <a:xfrm>
            <a:off x="0" y="366470"/>
            <a:ext cx="3829584" cy="2000529"/>
          </a:xfrm>
          <a:prstGeom prst="rect">
            <a:avLst/>
          </a:prstGeom>
        </p:spPr>
      </p:pic>
      <p:pic>
        <p:nvPicPr>
          <p:cNvPr id="5" name="图片 4">
            <a:extLst>
              <a:ext uri="{FF2B5EF4-FFF2-40B4-BE49-F238E27FC236}">
                <a16:creationId xmlns:a16="http://schemas.microsoft.com/office/drawing/2014/main" id="{3440CA3A-9700-7BDE-4ED5-A8E1D3A88EAF}"/>
              </a:ext>
            </a:extLst>
          </p:cNvPr>
          <p:cNvPicPr>
            <a:picLocks noChangeAspect="1"/>
          </p:cNvPicPr>
          <p:nvPr/>
        </p:nvPicPr>
        <p:blipFill>
          <a:blip r:embed="rId3"/>
          <a:stretch>
            <a:fillRect/>
          </a:stretch>
        </p:blipFill>
        <p:spPr>
          <a:xfrm>
            <a:off x="3996382" y="366470"/>
            <a:ext cx="3829584" cy="4829849"/>
          </a:xfrm>
          <a:prstGeom prst="rect">
            <a:avLst/>
          </a:prstGeom>
        </p:spPr>
      </p:pic>
      <p:pic>
        <p:nvPicPr>
          <p:cNvPr id="7" name="图片 6">
            <a:extLst>
              <a:ext uri="{FF2B5EF4-FFF2-40B4-BE49-F238E27FC236}">
                <a16:creationId xmlns:a16="http://schemas.microsoft.com/office/drawing/2014/main" id="{B768E1BD-5943-5F6A-A117-A984D76A606D}"/>
              </a:ext>
            </a:extLst>
          </p:cNvPr>
          <p:cNvPicPr>
            <a:picLocks noChangeAspect="1"/>
          </p:cNvPicPr>
          <p:nvPr/>
        </p:nvPicPr>
        <p:blipFill>
          <a:blip r:embed="rId4"/>
          <a:stretch>
            <a:fillRect/>
          </a:stretch>
        </p:blipFill>
        <p:spPr>
          <a:xfrm>
            <a:off x="3996382" y="5276629"/>
            <a:ext cx="3810532" cy="1581371"/>
          </a:xfrm>
          <a:prstGeom prst="rect">
            <a:avLst/>
          </a:prstGeom>
        </p:spPr>
      </p:pic>
      <p:pic>
        <p:nvPicPr>
          <p:cNvPr id="9" name="图片 8">
            <a:extLst>
              <a:ext uri="{FF2B5EF4-FFF2-40B4-BE49-F238E27FC236}">
                <a16:creationId xmlns:a16="http://schemas.microsoft.com/office/drawing/2014/main" id="{6751F671-363F-E5B2-2595-8C5B4A20B9B4}"/>
              </a:ext>
            </a:extLst>
          </p:cNvPr>
          <p:cNvPicPr>
            <a:picLocks noChangeAspect="1"/>
          </p:cNvPicPr>
          <p:nvPr/>
        </p:nvPicPr>
        <p:blipFill>
          <a:blip r:embed="rId5"/>
          <a:stretch>
            <a:fillRect/>
          </a:stretch>
        </p:blipFill>
        <p:spPr>
          <a:xfrm>
            <a:off x="8123727" y="147364"/>
            <a:ext cx="3896269" cy="5048955"/>
          </a:xfrm>
          <a:prstGeom prst="rect">
            <a:avLst/>
          </a:prstGeom>
        </p:spPr>
      </p:pic>
      <p:pic>
        <p:nvPicPr>
          <p:cNvPr id="11" name="图片 10">
            <a:extLst>
              <a:ext uri="{FF2B5EF4-FFF2-40B4-BE49-F238E27FC236}">
                <a16:creationId xmlns:a16="http://schemas.microsoft.com/office/drawing/2014/main" id="{BD8083F0-E2D7-A067-7650-C86FDB322EFA}"/>
              </a:ext>
            </a:extLst>
          </p:cNvPr>
          <p:cNvPicPr>
            <a:picLocks noChangeAspect="1"/>
          </p:cNvPicPr>
          <p:nvPr/>
        </p:nvPicPr>
        <p:blipFill>
          <a:blip r:embed="rId6"/>
          <a:stretch>
            <a:fillRect/>
          </a:stretch>
        </p:blipFill>
        <p:spPr>
          <a:xfrm>
            <a:off x="8223754" y="5257577"/>
            <a:ext cx="3696216" cy="1600423"/>
          </a:xfrm>
          <a:prstGeom prst="rect">
            <a:avLst/>
          </a:prstGeom>
        </p:spPr>
      </p:pic>
      <p:pic>
        <p:nvPicPr>
          <p:cNvPr id="4" name="图片 3">
            <a:extLst>
              <a:ext uri="{FF2B5EF4-FFF2-40B4-BE49-F238E27FC236}">
                <a16:creationId xmlns:a16="http://schemas.microsoft.com/office/drawing/2014/main" id="{831C211F-BB83-FEA0-F1C8-2ABDDE9AFA72}"/>
              </a:ext>
            </a:extLst>
          </p:cNvPr>
          <p:cNvPicPr>
            <a:picLocks noChangeAspect="1"/>
          </p:cNvPicPr>
          <p:nvPr/>
        </p:nvPicPr>
        <p:blipFill>
          <a:blip r:embed="rId7"/>
          <a:stretch>
            <a:fillRect/>
          </a:stretch>
        </p:blipFill>
        <p:spPr>
          <a:xfrm>
            <a:off x="116420" y="3641623"/>
            <a:ext cx="3671542" cy="3109392"/>
          </a:xfrm>
          <a:prstGeom prst="rect">
            <a:avLst/>
          </a:prstGeom>
        </p:spPr>
      </p:pic>
    </p:spTree>
    <p:extLst>
      <p:ext uri="{BB962C8B-B14F-4D97-AF65-F5344CB8AC3E}">
        <p14:creationId xmlns:p14="http://schemas.microsoft.com/office/powerpoint/2010/main" val="109576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78DF84F-80E7-8815-FD24-FF5CFACB1641}"/>
              </a:ext>
            </a:extLst>
          </p:cNvPr>
          <p:cNvPicPr>
            <a:picLocks noChangeAspect="1"/>
          </p:cNvPicPr>
          <p:nvPr/>
        </p:nvPicPr>
        <p:blipFill>
          <a:blip r:embed="rId2"/>
          <a:stretch>
            <a:fillRect/>
          </a:stretch>
        </p:blipFill>
        <p:spPr>
          <a:xfrm>
            <a:off x="1847257" y="147179"/>
            <a:ext cx="8497486" cy="6563641"/>
          </a:xfrm>
          <a:prstGeom prst="rect">
            <a:avLst/>
          </a:prstGeom>
        </p:spPr>
      </p:pic>
    </p:spTree>
    <p:extLst>
      <p:ext uri="{BB962C8B-B14F-4D97-AF65-F5344CB8AC3E}">
        <p14:creationId xmlns:p14="http://schemas.microsoft.com/office/powerpoint/2010/main" val="132093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BDDD046-1D59-7EA5-3151-031AFCA7DA06}"/>
              </a:ext>
            </a:extLst>
          </p:cNvPr>
          <p:cNvPicPr>
            <a:picLocks noChangeAspect="1"/>
          </p:cNvPicPr>
          <p:nvPr/>
        </p:nvPicPr>
        <p:blipFill>
          <a:blip r:embed="rId2"/>
          <a:stretch>
            <a:fillRect/>
          </a:stretch>
        </p:blipFill>
        <p:spPr>
          <a:xfrm>
            <a:off x="1742467" y="1140928"/>
            <a:ext cx="8707065" cy="2105319"/>
          </a:xfrm>
          <a:prstGeom prst="rect">
            <a:avLst/>
          </a:prstGeom>
        </p:spPr>
      </p:pic>
    </p:spTree>
    <p:extLst>
      <p:ext uri="{BB962C8B-B14F-4D97-AF65-F5344CB8AC3E}">
        <p14:creationId xmlns:p14="http://schemas.microsoft.com/office/powerpoint/2010/main" val="104233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86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56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CD42AC-C059-E6E5-A7B4-A4C41BBE5747}"/>
              </a:ext>
            </a:extLst>
          </p:cNvPr>
          <p:cNvPicPr>
            <a:picLocks noChangeAspect="1"/>
          </p:cNvPicPr>
          <p:nvPr/>
        </p:nvPicPr>
        <p:blipFill>
          <a:blip r:embed="rId2"/>
          <a:stretch>
            <a:fillRect/>
          </a:stretch>
        </p:blipFill>
        <p:spPr>
          <a:xfrm>
            <a:off x="446886" y="737812"/>
            <a:ext cx="11298227" cy="5382376"/>
          </a:xfrm>
          <a:prstGeom prst="rect">
            <a:avLst/>
          </a:prstGeom>
        </p:spPr>
      </p:pic>
    </p:spTree>
    <p:extLst>
      <p:ext uri="{BB962C8B-B14F-4D97-AF65-F5344CB8AC3E}">
        <p14:creationId xmlns:p14="http://schemas.microsoft.com/office/powerpoint/2010/main" val="126335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55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7B883B-2176-80E4-9FF8-567C2D37C864}"/>
              </a:ext>
            </a:extLst>
          </p:cNvPr>
          <p:cNvPicPr>
            <a:picLocks noChangeAspect="1"/>
          </p:cNvPicPr>
          <p:nvPr/>
        </p:nvPicPr>
        <p:blipFill>
          <a:blip r:embed="rId2"/>
          <a:stretch>
            <a:fillRect/>
          </a:stretch>
        </p:blipFill>
        <p:spPr>
          <a:xfrm>
            <a:off x="0" y="0"/>
            <a:ext cx="9154803" cy="3381847"/>
          </a:xfrm>
          <a:prstGeom prst="rect">
            <a:avLst/>
          </a:prstGeom>
        </p:spPr>
      </p:pic>
      <p:pic>
        <p:nvPicPr>
          <p:cNvPr id="5" name="图片 4">
            <a:extLst>
              <a:ext uri="{FF2B5EF4-FFF2-40B4-BE49-F238E27FC236}">
                <a16:creationId xmlns:a16="http://schemas.microsoft.com/office/drawing/2014/main" id="{C5F1446C-0689-259E-16CC-9B288CF35C93}"/>
              </a:ext>
            </a:extLst>
          </p:cNvPr>
          <p:cNvPicPr>
            <a:picLocks noChangeAspect="1"/>
          </p:cNvPicPr>
          <p:nvPr/>
        </p:nvPicPr>
        <p:blipFill rotWithShape="1">
          <a:blip r:embed="rId3"/>
          <a:srcRect l="-2196" r="2196" b="43586"/>
          <a:stretch/>
        </p:blipFill>
        <p:spPr>
          <a:xfrm>
            <a:off x="-94587" y="3381847"/>
            <a:ext cx="7925906" cy="2724724"/>
          </a:xfrm>
          <a:prstGeom prst="rect">
            <a:avLst/>
          </a:prstGeom>
        </p:spPr>
      </p:pic>
      <p:sp>
        <p:nvSpPr>
          <p:cNvPr id="6" name="文本框 5">
            <a:extLst>
              <a:ext uri="{FF2B5EF4-FFF2-40B4-BE49-F238E27FC236}">
                <a16:creationId xmlns:a16="http://schemas.microsoft.com/office/drawing/2014/main" id="{9681629F-7B5A-47E3-F9CB-5E8B8088F21F}"/>
              </a:ext>
            </a:extLst>
          </p:cNvPr>
          <p:cNvSpPr txBox="1"/>
          <p:nvPr/>
        </p:nvSpPr>
        <p:spPr>
          <a:xfrm>
            <a:off x="9415822" y="3429000"/>
            <a:ext cx="2520017"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调用的这个函数会将当前任务放到</a:t>
            </a:r>
            <a:r>
              <a:rPr lang="zh-CN" altLang="en-US" b="1" dirty="0">
                <a:solidFill>
                  <a:srgbClr val="FF0000"/>
                </a:solidFill>
                <a:latin typeface="微软雅黑" panose="020B0503020204020204" pitchFamily="34" charset="-122"/>
                <a:ea typeface="微软雅黑" panose="020B0503020204020204" pitchFamily="34" charset="-122"/>
              </a:rPr>
              <a:t>阻塞列表</a:t>
            </a:r>
            <a:r>
              <a:rPr lang="zh-CN" altLang="en-US" b="1" dirty="0">
                <a:latin typeface="微软雅黑" panose="020B0503020204020204" pitchFamily="34" charset="-122"/>
                <a:ea typeface="微软雅黑" panose="020B0503020204020204" pitchFamily="34" charset="-122"/>
              </a:rPr>
              <a:t>，所以任务进入阻塞</a:t>
            </a:r>
          </a:p>
        </p:txBody>
      </p:sp>
      <p:cxnSp>
        <p:nvCxnSpPr>
          <p:cNvPr id="8" name="直接箭头连接符 7">
            <a:extLst>
              <a:ext uri="{FF2B5EF4-FFF2-40B4-BE49-F238E27FC236}">
                <a16:creationId xmlns:a16="http://schemas.microsoft.com/office/drawing/2014/main" id="{4C2224A8-D364-FBAF-1035-FF629A1B8C8A}"/>
              </a:ext>
            </a:extLst>
          </p:cNvPr>
          <p:cNvCxnSpPr/>
          <p:nvPr/>
        </p:nvCxnSpPr>
        <p:spPr>
          <a:xfrm flipH="1">
            <a:off x="7831319" y="3570051"/>
            <a:ext cx="158450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60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8CD2EC-AB0B-39E0-52BA-3A09B6BD1E8B}"/>
              </a:ext>
            </a:extLst>
          </p:cNvPr>
          <p:cNvPicPr>
            <a:picLocks noChangeAspect="1"/>
          </p:cNvPicPr>
          <p:nvPr/>
        </p:nvPicPr>
        <p:blipFill rotWithShape="1">
          <a:blip r:embed="rId2"/>
          <a:srcRect b="32114"/>
          <a:stretch/>
        </p:blipFill>
        <p:spPr>
          <a:xfrm>
            <a:off x="0" y="797669"/>
            <a:ext cx="11860280" cy="1157592"/>
          </a:xfrm>
          <a:prstGeom prst="rect">
            <a:avLst/>
          </a:prstGeom>
        </p:spPr>
      </p:pic>
      <p:pic>
        <p:nvPicPr>
          <p:cNvPr id="5" name="图片 4">
            <a:extLst>
              <a:ext uri="{FF2B5EF4-FFF2-40B4-BE49-F238E27FC236}">
                <a16:creationId xmlns:a16="http://schemas.microsoft.com/office/drawing/2014/main" id="{8C6866D2-0977-9D46-1432-B093C04E7A1C}"/>
              </a:ext>
            </a:extLst>
          </p:cNvPr>
          <p:cNvPicPr>
            <a:picLocks noChangeAspect="1"/>
          </p:cNvPicPr>
          <p:nvPr/>
        </p:nvPicPr>
        <p:blipFill rotWithShape="1">
          <a:blip r:embed="rId3"/>
          <a:srcRect t="35704"/>
          <a:stretch/>
        </p:blipFill>
        <p:spPr>
          <a:xfrm>
            <a:off x="0" y="1955261"/>
            <a:ext cx="8830907" cy="2517411"/>
          </a:xfrm>
          <a:prstGeom prst="rect">
            <a:avLst/>
          </a:prstGeom>
        </p:spPr>
      </p:pic>
      <p:sp>
        <p:nvSpPr>
          <p:cNvPr id="6" name="文本框 5">
            <a:extLst>
              <a:ext uri="{FF2B5EF4-FFF2-40B4-BE49-F238E27FC236}">
                <a16:creationId xmlns:a16="http://schemas.microsoft.com/office/drawing/2014/main" id="{BA18A4BC-76D4-8B91-99EA-438C55A8E7CC}"/>
              </a:ext>
            </a:extLst>
          </p:cNvPr>
          <p:cNvSpPr txBox="1"/>
          <p:nvPr/>
        </p:nvSpPr>
        <p:spPr>
          <a:xfrm>
            <a:off x="301557" y="157856"/>
            <a:ext cx="983466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将当前任务放到</a:t>
            </a:r>
            <a:r>
              <a:rPr lang="zh-CN" altLang="en-US" b="1" dirty="0">
                <a:solidFill>
                  <a:srgbClr val="FF0000"/>
                </a:solidFill>
                <a:latin typeface="微软雅黑" panose="020B0503020204020204" pitchFamily="34" charset="-122"/>
                <a:ea typeface="微软雅黑" panose="020B0503020204020204" pitchFamily="34" charset="-122"/>
              </a:rPr>
              <a:t>阻塞列表，</a:t>
            </a:r>
            <a:r>
              <a:rPr lang="zh-CN" altLang="en-US" b="1" dirty="0">
                <a:latin typeface="微软雅黑" panose="020B0503020204020204" pitchFamily="34" charset="-122"/>
                <a:ea typeface="微软雅黑" panose="020B0503020204020204" pitchFamily="34" charset="-122"/>
              </a:rPr>
              <a:t>函数的具体内容，函数有两个参数，延时的时间</a:t>
            </a:r>
            <a:endParaRPr lang="zh-CN" altLang="en-US" dirty="0"/>
          </a:p>
        </p:txBody>
      </p:sp>
      <p:sp>
        <p:nvSpPr>
          <p:cNvPr id="7" name="文本框 6">
            <a:extLst>
              <a:ext uri="{FF2B5EF4-FFF2-40B4-BE49-F238E27FC236}">
                <a16:creationId xmlns:a16="http://schemas.microsoft.com/office/drawing/2014/main" id="{8BBDB2FD-1C3A-3A77-18E0-76F8B709D2E5}"/>
              </a:ext>
            </a:extLst>
          </p:cNvPr>
          <p:cNvSpPr txBox="1"/>
          <p:nvPr/>
        </p:nvSpPr>
        <p:spPr>
          <a:xfrm>
            <a:off x="8860090" y="2348193"/>
            <a:ext cx="3361093" cy="1754326"/>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把当前的任务从</a:t>
            </a:r>
            <a:r>
              <a:rPr lang="zh-CN" altLang="en-US" b="1" dirty="0">
                <a:solidFill>
                  <a:srgbClr val="FF0000"/>
                </a:solidFill>
                <a:latin typeface="微软雅黑" panose="020B0503020204020204" pitchFamily="34" charset="-122"/>
                <a:ea typeface="微软雅黑" panose="020B0503020204020204" pitchFamily="34" charset="-122"/>
              </a:rPr>
              <a:t>当前列表</a:t>
            </a:r>
            <a:r>
              <a:rPr lang="zh-CN" altLang="en-US" b="1" dirty="0">
                <a:latin typeface="微软雅黑" panose="020B0503020204020204" pitchFamily="34" charset="-122"/>
                <a:ea typeface="微软雅黑" panose="020B0503020204020204" pitchFamily="34" charset="-122"/>
              </a:rPr>
              <a:t>移除（</a:t>
            </a:r>
            <a:r>
              <a:rPr lang="en-US" altLang="zh-CN" b="1" i="0" dirty="0">
                <a:solidFill>
                  <a:srgbClr val="C9D1D9"/>
                </a:solidFill>
                <a:effectLst/>
                <a:latin typeface="微软雅黑" panose="020B0503020204020204" pitchFamily="34" charset="-122"/>
                <a:ea typeface="微软雅黑" panose="020B0503020204020204" pitchFamily="34" charset="-122"/>
              </a:rPr>
              <a:t> </a:t>
            </a:r>
            <a:r>
              <a:rPr lang="en-US" altLang="zh-CN" b="1" i="0" dirty="0" err="1">
                <a:effectLst/>
                <a:latin typeface="微软雅黑" panose="020B0503020204020204" pitchFamily="34" charset="-122"/>
                <a:ea typeface="微软雅黑" panose="020B0503020204020204" pitchFamily="34" charset="-122"/>
              </a:rPr>
              <a:t>xStateListItem</a:t>
            </a:r>
            <a:r>
              <a:rPr lang="en-US" altLang="zh-CN" b="1" i="0" dirty="0">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是 </a:t>
            </a:r>
            <a:r>
              <a:rPr lang="en-US" altLang="zh-CN" b="1" i="0" dirty="0">
                <a:effectLst/>
                <a:latin typeface="微软雅黑" panose="020B0503020204020204" pitchFamily="34" charset="-122"/>
                <a:ea typeface="微软雅黑" panose="020B0503020204020204" pitchFamily="34" charset="-122"/>
              </a:rPr>
              <a:t>TCB </a:t>
            </a:r>
            <a:r>
              <a:rPr lang="zh-CN" altLang="en-US" b="1" i="0" dirty="0">
                <a:effectLst/>
                <a:latin typeface="微软雅黑" panose="020B0503020204020204" pitchFamily="34" charset="-122"/>
                <a:ea typeface="微软雅黑" panose="020B0503020204020204" pitchFamily="34" charset="-122"/>
              </a:rPr>
              <a:t>中的一个成员，它是一个</a:t>
            </a:r>
            <a:r>
              <a:rPr lang="zh-CN" altLang="en-US" b="1" i="0" dirty="0">
                <a:solidFill>
                  <a:srgbClr val="FF0000"/>
                </a:solidFill>
                <a:effectLst/>
                <a:latin typeface="微软雅黑" panose="020B0503020204020204" pitchFamily="34" charset="-122"/>
                <a:ea typeface="微软雅黑" panose="020B0503020204020204" pitchFamily="34" charset="-122"/>
              </a:rPr>
              <a:t>指向列表项</a:t>
            </a:r>
            <a:r>
              <a:rPr lang="zh-CN" altLang="en-US" b="1" i="0" dirty="0">
                <a:effectLst/>
                <a:latin typeface="微软雅黑" panose="020B0503020204020204" pitchFamily="34" charset="-122"/>
                <a:ea typeface="微软雅黑" panose="020B0503020204020204" pitchFamily="34" charset="-122"/>
              </a:rPr>
              <a:t>（</a:t>
            </a:r>
            <a:r>
              <a:rPr lang="en-US" altLang="zh-CN" b="1" i="0" dirty="0" err="1">
                <a:effectLst/>
                <a:latin typeface="微软雅黑" panose="020B0503020204020204" pitchFamily="34" charset="-122"/>
                <a:ea typeface="微软雅黑" panose="020B0503020204020204" pitchFamily="34" charset="-122"/>
              </a:rPr>
              <a:t>ListItem</a:t>
            </a:r>
            <a:r>
              <a:rPr lang="zh-CN" altLang="en-US" b="1" i="0" dirty="0">
                <a:effectLst/>
                <a:latin typeface="微软雅黑" panose="020B0503020204020204" pitchFamily="34" charset="-122"/>
                <a:ea typeface="微软雅黑" panose="020B0503020204020204" pitchFamily="34" charset="-122"/>
              </a:rPr>
              <a:t>）的</a:t>
            </a:r>
            <a:r>
              <a:rPr lang="zh-CN" altLang="en-US" b="1" i="0" dirty="0">
                <a:solidFill>
                  <a:srgbClr val="FF0000"/>
                </a:solidFill>
                <a:effectLst/>
                <a:latin typeface="微软雅黑" panose="020B0503020204020204" pitchFamily="34" charset="-122"/>
                <a:ea typeface="微软雅黑" panose="020B0503020204020204" pitchFamily="34" charset="-122"/>
              </a:rPr>
              <a:t>指针</a:t>
            </a:r>
            <a:r>
              <a:rPr lang="zh-CN" altLang="en-US" b="1" i="0" dirty="0">
                <a:effectLst/>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en-US" altLang="zh-CN" b="1" dirty="0" err="1">
                <a:solidFill>
                  <a:srgbClr val="FF0000"/>
                </a:solidFill>
                <a:latin typeface="微软雅黑" panose="020B0503020204020204" pitchFamily="34" charset="-122"/>
                <a:ea typeface="微软雅黑" panose="020B0503020204020204" pitchFamily="34" charset="-122"/>
              </a:rPr>
              <a:t>uxListRemove</a:t>
            </a:r>
            <a:r>
              <a:rPr lang="zh-CN" altLang="en-US" b="1" dirty="0">
                <a:latin typeface="微软雅黑" panose="020B0503020204020204" pitchFamily="34" charset="-122"/>
                <a:ea typeface="微软雅黑" panose="020B0503020204020204" pitchFamily="34" charset="-122"/>
              </a:rPr>
              <a:t>就是移除列表项函数，</a:t>
            </a:r>
            <a:r>
              <a:rPr lang="zh-CN" altLang="en-US" b="1" dirty="0">
                <a:solidFill>
                  <a:srgbClr val="FF0000"/>
                </a:solidFill>
                <a:latin typeface="微软雅黑" panose="020B0503020204020204" pitchFamily="34" charset="-122"/>
                <a:ea typeface="微软雅黑" panose="020B0503020204020204" pitchFamily="34" charset="-122"/>
              </a:rPr>
              <a:t>返回</a:t>
            </a:r>
            <a:r>
              <a:rPr lang="en-US" altLang="zh-CN" b="1" dirty="0">
                <a:solidFill>
                  <a:srgbClr val="FF0000"/>
                </a:solidFill>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，代表移除成功</a:t>
            </a:r>
            <a:endParaRPr lang="en-US" altLang="zh-CN" b="1" dirty="0">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6A14464F-2F78-C439-DB8B-79F667FCA1EB}"/>
              </a:ext>
            </a:extLst>
          </p:cNvPr>
          <p:cNvCxnSpPr>
            <a:cxnSpLocks/>
          </p:cNvCxnSpPr>
          <p:nvPr/>
        </p:nvCxnSpPr>
        <p:spPr>
          <a:xfrm flipH="1" flipV="1">
            <a:off x="3180945" y="2225742"/>
            <a:ext cx="5768502" cy="313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35CBA20-0425-F7D1-2A33-6254134ACF0C}"/>
              </a:ext>
            </a:extLst>
          </p:cNvPr>
          <p:cNvCxnSpPr/>
          <p:nvPr/>
        </p:nvCxnSpPr>
        <p:spPr>
          <a:xfrm flipH="1" flipV="1">
            <a:off x="1595336" y="2225742"/>
            <a:ext cx="7354111" cy="13832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9E020C7-6915-1856-833A-C6A5087FB468}"/>
              </a:ext>
            </a:extLst>
          </p:cNvPr>
          <p:cNvSpPr txBox="1"/>
          <p:nvPr/>
        </p:nvSpPr>
        <p:spPr>
          <a:xfrm>
            <a:off x="301557" y="4595123"/>
            <a:ext cx="11558723" cy="2308324"/>
          </a:xfrm>
          <a:prstGeom prst="rect">
            <a:avLst/>
          </a:prstGeom>
          <a:noFill/>
        </p:spPr>
        <p:txBody>
          <a:bodyPr wrap="square" rtlCol="0">
            <a:spAutoFit/>
          </a:bodyPr>
          <a:lstStyle/>
          <a:p>
            <a:pPr algn="l"/>
            <a:r>
              <a:rPr lang="en-US" altLang="zh-CN" b="1" i="0" dirty="0" err="1">
                <a:solidFill>
                  <a:srgbClr val="FF0000"/>
                </a:solidFill>
                <a:effectLst/>
                <a:latin typeface="微软雅黑" panose="020B0503020204020204" pitchFamily="34" charset="-122"/>
                <a:ea typeface="微软雅黑" panose="020B0503020204020204" pitchFamily="34" charset="-122"/>
              </a:rPr>
              <a:t>portRESET_READY_PRIORITY</a:t>
            </a:r>
            <a:r>
              <a:rPr lang="en-US" altLang="zh-CN" b="1" i="0" dirty="0">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是一个 </a:t>
            </a:r>
            <a:r>
              <a:rPr lang="en-US" altLang="zh-CN" b="1" i="0" dirty="0" err="1">
                <a:effectLst/>
                <a:latin typeface="微软雅黑" panose="020B0503020204020204" pitchFamily="34" charset="-122"/>
                <a:ea typeface="微软雅黑" panose="020B0503020204020204" pitchFamily="34" charset="-122"/>
              </a:rPr>
              <a:t>FreeRTOS</a:t>
            </a:r>
            <a:r>
              <a:rPr lang="en-US" altLang="zh-CN" b="1" i="0" dirty="0">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宏，用于</a:t>
            </a:r>
            <a:r>
              <a:rPr lang="zh-CN" altLang="en-US" b="1" i="0" dirty="0">
                <a:solidFill>
                  <a:srgbClr val="FF0000"/>
                </a:solidFill>
                <a:effectLst/>
                <a:latin typeface="微软雅黑" panose="020B0503020204020204" pitchFamily="34" charset="-122"/>
                <a:ea typeface="微软雅黑" panose="020B0503020204020204" pitchFamily="34" charset="-122"/>
              </a:rPr>
              <a:t>将任务的优先级重新设置为最高就绪优先级</a:t>
            </a:r>
            <a:r>
              <a:rPr lang="zh-CN" altLang="en-US" b="1" i="0" dirty="0">
                <a:effectLst/>
                <a:latin typeface="微软雅黑" panose="020B0503020204020204" pitchFamily="34" charset="-122"/>
                <a:ea typeface="微软雅黑" panose="020B0503020204020204" pitchFamily="34" charset="-122"/>
              </a:rPr>
              <a:t>。它的参数是当前任务的优先级和当前系统中最高优先级的任务优先级。</a:t>
            </a:r>
          </a:p>
          <a:p>
            <a:pPr algn="l"/>
            <a:r>
              <a:rPr lang="en-US" altLang="zh-CN" b="1" i="0" dirty="0" err="1">
                <a:solidFill>
                  <a:srgbClr val="FF0000"/>
                </a:solidFill>
                <a:effectLst/>
                <a:latin typeface="微软雅黑" panose="020B0503020204020204" pitchFamily="34" charset="-122"/>
                <a:ea typeface="微软雅黑" panose="020B0503020204020204" pitchFamily="34" charset="-122"/>
              </a:rPr>
              <a:t>pxCurrentTCB</a:t>
            </a:r>
            <a:r>
              <a:rPr lang="en-US" altLang="zh-CN" b="1" i="0" dirty="0">
                <a:solidFill>
                  <a:srgbClr val="FF0000"/>
                </a:solidFill>
                <a:effectLst/>
                <a:latin typeface="微软雅黑" panose="020B0503020204020204" pitchFamily="34" charset="-122"/>
                <a:ea typeface="微软雅黑" panose="020B0503020204020204" pitchFamily="34" charset="-122"/>
              </a:rPr>
              <a:t>-&gt;</a:t>
            </a:r>
            <a:r>
              <a:rPr lang="en-US" altLang="zh-CN" b="1" i="0" dirty="0" err="1">
                <a:solidFill>
                  <a:srgbClr val="FF0000"/>
                </a:solidFill>
                <a:effectLst/>
                <a:latin typeface="微软雅黑" panose="020B0503020204020204" pitchFamily="34" charset="-122"/>
                <a:ea typeface="微软雅黑" panose="020B0503020204020204" pitchFamily="34" charset="-122"/>
              </a:rPr>
              <a:t>uxPriority</a:t>
            </a:r>
            <a:r>
              <a:rPr lang="en-US" altLang="zh-CN" b="1" i="0" dirty="0">
                <a:solidFill>
                  <a:srgbClr val="FF0000"/>
                </a:solidFill>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表示当前任务的优先级。</a:t>
            </a:r>
            <a:r>
              <a:rPr lang="en-US" altLang="zh-CN" b="1" i="0" dirty="0" err="1">
                <a:solidFill>
                  <a:srgbClr val="FF0000"/>
                </a:solidFill>
                <a:effectLst/>
                <a:latin typeface="微软雅黑" panose="020B0503020204020204" pitchFamily="34" charset="-122"/>
                <a:ea typeface="微软雅黑" panose="020B0503020204020204" pitchFamily="34" charset="-122"/>
              </a:rPr>
              <a:t>uxTopReadyPriority</a:t>
            </a:r>
            <a:r>
              <a:rPr lang="en-US" altLang="zh-CN" b="1" i="0" dirty="0">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是一个系统变量，表示当前就绪任务列表中的最高优先级任务的优先级。</a:t>
            </a:r>
          </a:p>
          <a:p>
            <a:pPr algn="l"/>
            <a:r>
              <a:rPr lang="zh-CN" altLang="en-US" b="1" i="0" dirty="0">
                <a:effectLst/>
                <a:latin typeface="微软雅黑" panose="020B0503020204020204" pitchFamily="34" charset="-122"/>
                <a:ea typeface="微软雅黑" panose="020B0503020204020204" pitchFamily="34" charset="-122"/>
              </a:rPr>
              <a:t>因此，</a:t>
            </a:r>
            <a:r>
              <a:rPr lang="en-US" altLang="zh-CN" b="1" i="0" dirty="0" err="1">
                <a:effectLst/>
                <a:latin typeface="微软雅黑" panose="020B0503020204020204" pitchFamily="34" charset="-122"/>
                <a:ea typeface="微软雅黑" panose="020B0503020204020204" pitchFamily="34" charset="-122"/>
              </a:rPr>
              <a:t>portRESET_READY_PRIORITY</a:t>
            </a:r>
            <a:r>
              <a:rPr lang="en-US" altLang="zh-CN" b="1" i="0" dirty="0">
                <a:effectLst/>
                <a:latin typeface="微软雅黑" panose="020B0503020204020204" pitchFamily="34" charset="-122"/>
                <a:ea typeface="微软雅黑" panose="020B0503020204020204" pitchFamily="34" charset="-122"/>
              </a:rPr>
              <a:t>( </a:t>
            </a:r>
            <a:r>
              <a:rPr lang="en-US" altLang="zh-CN" b="1" i="0" dirty="0" err="1">
                <a:effectLst/>
                <a:latin typeface="微软雅黑" panose="020B0503020204020204" pitchFamily="34" charset="-122"/>
                <a:ea typeface="微软雅黑" panose="020B0503020204020204" pitchFamily="34" charset="-122"/>
              </a:rPr>
              <a:t>pxCurrentTCB</a:t>
            </a:r>
            <a:r>
              <a:rPr lang="en-US" altLang="zh-CN" b="1" i="0" dirty="0">
                <a:effectLst/>
                <a:latin typeface="微软雅黑" panose="020B0503020204020204" pitchFamily="34" charset="-122"/>
                <a:ea typeface="微软雅黑" panose="020B0503020204020204" pitchFamily="34" charset="-122"/>
              </a:rPr>
              <a:t>-&gt;</a:t>
            </a:r>
            <a:r>
              <a:rPr lang="en-US" altLang="zh-CN" b="1" i="0" dirty="0" err="1">
                <a:effectLst/>
                <a:latin typeface="微软雅黑" panose="020B0503020204020204" pitchFamily="34" charset="-122"/>
                <a:ea typeface="微软雅黑" panose="020B0503020204020204" pitchFamily="34" charset="-122"/>
              </a:rPr>
              <a:t>uxPriority</a:t>
            </a:r>
            <a:r>
              <a:rPr lang="en-US" altLang="zh-CN" b="1" i="0" dirty="0">
                <a:effectLst/>
                <a:latin typeface="微软雅黑" panose="020B0503020204020204" pitchFamily="34" charset="-122"/>
                <a:ea typeface="微软雅黑" panose="020B0503020204020204" pitchFamily="34" charset="-122"/>
              </a:rPr>
              <a:t>, </a:t>
            </a:r>
            <a:r>
              <a:rPr lang="en-US" altLang="zh-CN" b="1" i="0" dirty="0" err="1">
                <a:effectLst/>
                <a:latin typeface="微软雅黑" panose="020B0503020204020204" pitchFamily="34" charset="-122"/>
                <a:ea typeface="微软雅黑" panose="020B0503020204020204" pitchFamily="34" charset="-122"/>
              </a:rPr>
              <a:t>uxTopReadyPriority</a:t>
            </a:r>
            <a:r>
              <a:rPr lang="en-US" altLang="zh-CN" b="1" i="0" dirty="0">
                <a:effectLst/>
                <a:latin typeface="微软雅黑" panose="020B0503020204020204" pitchFamily="34" charset="-122"/>
                <a:ea typeface="微软雅黑" panose="020B0503020204020204" pitchFamily="34" charset="-122"/>
              </a:rPr>
              <a:t> ) </a:t>
            </a:r>
            <a:r>
              <a:rPr lang="zh-CN" altLang="en-US" b="1" i="0" dirty="0">
                <a:effectLst/>
                <a:latin typeface="微软雅黑" panose="020B0503020204020204" pitchFamily="34" charset="-122"/>
                <a:ea typeface="微软雅黑" panose="020B0503020204020204" pitchFamily="34" charset="-122"/>
              </a:rPr>
              <a:t>的作用是将当前任务的优先级重新设置为最高优先级。这通常是在任务从就绪状态重新进入阻塞状态后调用的，</a:t>
            </a:r>
            <a:r>
              <a:rPr lang="zh-CN" altLang="en-US" b="1" i="0" dirty="0">
                <a:solidFill>
                  <a:srgbClr val="FF0000"/>
                </a:solidFill>
                <a:effectLst/>
                <a:latin typeface="微软雅黑" panose="020B0503020204020204" pitchFamily="34" charset="-122"/>
                <a:ea typeface="微软雅黑" panose="020B0503020204020204" pitchFamily="34" charset="-122"/>
              </a:rPr>
              <a:t>以确保任务下次被调度时仍能以最高优先级运行</a:t>
            </a:r>
          </a:p>
          <a:p>
            <a:endParaRPr lang="zh-CN" altLang="en-US" b="1" dirty="0">
              <a:latin typeface="微软雅黑" panose="020B0503020204020204" pitchFamily="34" charset="-122"/>
              <a:ea typeface="微软雅黑" panose="020B0503020204020204" pitchFamily="34" charset="-122"/>
            </a:endParaRPr>
          </a:p>
        </p:txBody>
      </p:sp>
      <p:cxnSp>
        <p:nvCxnSpPr>
          <p:cNvPr id="16" name="直接箭头连接符 15">
            <a:extLst>
              <a:ext uri="{FF2B5EF4-FFF2-40B4-BE49-F238E27FC236}">
                <a16:creationId xmlns:a16="http://schemas.microsoft.com/office/drawing/2014/main" id="{6F0BAB1A-441C-7FA6-F36C-FA1890286001}"/>
              </a:ext>
            </a:extLst>
          </p:cNvPr>
          <p:cNvCxnSpPr/>
          <p:nvPr/>
        </p:nvCxnSpPr>
        <p:spPr>
          <a:xfrm flipH="1" flipV="1">
            <a:off x="2490281" y="3180945"/>
            <a:ext cx="291830" cy="1414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15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52680D-7CDD-0E24-2865-77D7D4B15B90}"/>
              </a:ext>
            </a:extLst>
          </p:cNvPr>
          <p:cNvPicPr>
            <a:picLocks noChangeAspect="1"/>
          </p:cNvPicPr>
          <p:nvPr/>
        </p:nvPicPr>
        <p:blipFill>
          <a:blip r:embed="rId2"/>
          <a:stretch>
            <a:fillRect/>
          </a:stretch>
        </p:blipFill>
        <p:spPr>
          <a:xfrm>
            <a:off x="0" y="663330"/>
            <a:ext cx="9364382" cy="1095528"/>
          </a:xfrm>
          <a:prstGeom prst="rect">
            <a:avLst/>
          </a:prstGeom>
        </p:spPr>
      </p:pic>
      <p:pic>
        <p:nvPicPr>
          <p:cNvPr id="5" name="图片 4">
            <a:extLst>
              <a:ext uri="{FF2B5EF4-FFF2-40B4-BE49-F238E27FC236}">
                <a16:creationId xmlns:a16="http://schemas.microsoft.com/office/drawing/2014/main" id="{B8E48F19-81C1-6B7E-ABFC-3011CA974C49}"/>
              </a:ext>
            </a:extLst>
          </p:cNvPr>
          <p:cNvPicPr>
            <a:picLocks noChangeAspect="1"/>
          </p:cNvPicPr>
          <p:nvPr/>
        </p:nvPicPr>
        <p:blipFill rotWithShape="1">
          <a:blip r:embed="rId3"/>
          <a:srcRect b="46946"/>
          <a:stretch/>
        </p:blipFill>
        <p:spPr>
          <a:xfrm>
            <a:off x="80974" y="1758858"/>
            <a:ext cx="9202434" cy="566053"/>
          </a:xfrm>
          <a:prstGeom prst="rect">
            <a:avLst/>
          </a:prstGeom>
        </p:spPr>
      </p:pic>
      <p:sp>
        <p:nvSpPr>
          <p:cNvPr id="8" name="文本框 7">
            <a:extLst>
              <a:ext uri="{FF2B5EF4-FFF2-40B4-BE49-F238E27FC236}">
                <a16:creationId xmlns:a16="http://schemas.microsoft.com/office/drawing/2014/main" id="{DD49F711-7EEF-8605-C8B7-5CCC77765983}"/>
              </a:ext>
            </a:extLst>
          </p:cNvPr>
          <p:cNvSpPr txBox="1"/>
          <p:nvPr/>
        </p:nvSpPr>
        <p:spPr>
          <a:xfrm>
            <a:off x="592187" y="183139"/>
            <a:ext cx="398834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承接上页函数内容继续</a:t>
            </a:r>
          </a:p>
        </p:txBody>
      </p:sp>
      <p:sp>
        <p:nvSpPr>
          <p:cNvPr id="9" name="文本框 8">
            <a:extLst>
              <a:ext uri="{FF2B5EF4-FFF2-40B4-BE49-F238E27FC236}">
                <a16:creationId xmlns:a16="http://schemas.microsoft.com/office/drawing/2014/main" id="{989C3311-E7B2-7B2F-5301-E0C43A1A8F80}"/>
              </a:ext>
            </a:extLst>
          </p:cNvPr>
          <p:cNvSpPr txBox="1"/>
          <p:nvPr/>
        </p:nvSpPr>
        <p:spPr>
          <a:xfrm>
            <a:off x="271173" y="2854386"/>
            <a:ext cx="11372835" cy="2951898"/>
          </a:xfrm>
          <a:prstGeom prst="rect">
            <a:avLst/>
          </a:prstGeom>
          <a:noFill/>
        </p:spPr>
        <p:txBody>
          <a:bodyPr wrap="square" rtlCol="0">
            <a:spAutoFit/>
          </a:bodyPr>
          <a:lstStyle/>
          <a:p>
            <a:pPr algn="l">
              <a:lnSpc>
                <a:spcPct val="150000"/>
              </a:lnSpc>
            </a:pPr>
            <a:r>
              <a:rPr lang="zh-CN" altLang="en-US" b="1" i="0" dirty="0">
                <a:effectLst/>
                <a:latin typeface="微软雅黑" panose="020B0503020204020204" pitchFamily="34" charset="-122"/>
                <a:ea typeface="微软雅黑" panose="020B0503020204020204" pitchFamily="34" charset="-122"/>
              </a:rPr>
              <a:t>首先，它判断 </a:t>
            </a:r>
            <a:r>
              <a:rPr lang="en-US" altLang="zh-CN" b="1" i="0" dirty="0" err="1">
                <a:solidFill>
                  <a:srgbClr val="FF0000"/>
                </a:solidFill>
                <a:effectLst/>
                <a:latin typeface="微软雅黑" panose="020B0503020204020204" pitchFamily="34" charset="-122"/>
                <a:ea typeface="微软雅黑" panose="020B0503020204020204" pitchFamily="34" charset="-122"/>
              </a:rPr>
              <a:t>xTicksToWait</a:t>
            </a:r>
            <a:r>
              <a:rPr lang="en-US" altLang="zh-CN" b="1" i="0" dirty="0">
                <a:solidFill>
                  <a:srgbClr val="FF0000"/>
                </a:solidFill>
                <a:effectLst/>
                <a:latin typeface="微软雅黑" panose="020B0503020204020204" pitchFamily="34" charset="-122"/>
                <a:ea typeface="微软雅黑" panose="020B0503020204020204" pitchFamily="34" charset="-122"/>
              </a:rPr>
              <a:t> </a:t>
            </a:r>
            <a:r>
              <a:rPr lang="zh-CN" altLang="en-US" b="1" i="0" dirty="0">
                <a:solidFill>
                  <a:srgbClr val="FF0000"/>
                </a:solidFill>
                <a:effectLst/>
                <a:latin typeface="微软雅黑" panose="020B0503020204020204" pitchFamily="34" charset="-122"/>
                <a:ea typeface="微软雅黑" panose="020B0503020204020204" pitchFamily="34" charset="-122"/>
              </a:rPr>
              <a:t>（等待时间）</a:t>
            </a:r>
            <a:r>
              <a:rPr lang="zh-CN" altLang="en-US" b="1" i="0" dirty="0">
                <a:effectLst/>
                <a:latin typeface="微软雅黑" panose="020B0503020204020204" pitchFamily="34" charset="-122"/>
                <a:ea typeface="微软雅黑" panose="020B0503020204020204" pitchFamily="34" charset="-122"/>
              </a:rPr>
              <a:t>是否等于 </a:t>
            </a:r>
            <a:r>
              <a:rPr lang="en-US" altLang="zh-CN" b="1" i="0" dirty="0" err="1">
                <a:solidFill>
                  <a:srgbClr val="FF0000"/>
                </a:solidFill>
                <a:effectLst/>
                <a:latin typeface="微软雅黑" panose="020B0503020204020204" pitchFamily="34" charset="-122"/>
                <a:ea typeface="微软雅黑" panose="020B0503020204020204" pitchFamily="34" charset="-122"/>
              </a:rPr>
              <a:t>portMAX_DELAY</a:t>
            </a:r>
            <a:r>
              <a:rPr lang="zh-CN" altLang="en-US" b="1" i="0" dirty="0">
                <a:solidFill>
                  <a:srgbClr val="FF0000"/>
                </a:solidFill>
                <a:effectLst/>
                <a:latin typeface="微软雅黑" panose="020B0503020204020204" pitchFamily="34" charset="-122"/>
                <a:ea typeface="微软雅黑" panose="020B0503020204020204" pitchFamily="34" charset="-122"/>
              </a:rPr>
              <a:t>（最大延时时间）</a:t>
            </a:r>
            <a:r>
              <a:rPr lang="zh-CN" altLang="en-US" b="1" i="0" dirty="0">
                <a:effectLst/>
                <a:latin typeface="微软雅黑" panose="020B0503020204020204" pitchFamily="34" charset="-122"/>
                <a:ea typeface="微软雅黑" panose="020B0503020204020204" pitchFamily="34" charset="-122"/>
              </a:rPr>
              <a:t>，即等待时间是否是最大值。如果是最大值，则任务不会在等待超时后自动唤醒，而是需要外部事件来唤醒它。</a:t>
            </a:r>
          </a:p>
          <a:p>
            <a:pPr algn="l">
              <a:lnSpc>
                <a:spcPct val="150000"/>
              </a:lnSpc>
            </a:pPr>
            <a:r>
              <a:rPr lang="zh-CN" altLang="en-US" b="1" i="0" dirty="0">
                <a:effectLst/>
                <a:latin typeface="微软雅黑" panose="020B0503020204020204" pitchFamily="34" charset="-122"/>
                <a:ea typeface="微软雅黑" panose="020B0503020204020204" pitchFamily="34" charset="-122"/>
              </a:rPr>
              <a:t>然后，它判断 </a:t>
            </a:r>
            <a:r>
              <a:rPr lang="en-US" altLang="zh-CN" b="1" i="0" dirty="0" err="1">
                <a:effectLst/>
                <a:latin typeface="微软雅黑" panose="020B0503020204020204" pitchFamily="34" charset="-122"/>
                <a:ea typeface="微软雅黑" panose="020B0503020204020204" pitchFamily="34" charset="-122"/>
              </a:rPr>
              <a:t>xCanBlockIndefinitely</a:t>
            </a:r>
            <a:r>
              <a:rPr lang="en-US" altLang="zh-CN" b="1" i="0" dirty="0">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是否为 </a:t>
            </a:r>
            <a:r>
              <a:rPr lang="en-US" altLang="zh-CN" b="1" i="0" dirty="0" err="1">
                <a:effectLst/>
                <a:latin typeface="微软雅黑" panose="020B0503020204020204" pitchFamily="34" charset="-122"/>
                <a:ea typeface="微软雅黑" panose="020B0503020204020204" pitchFamily="34" charset="-122"/>
              </a:rPr>
              <a:t>pdFALSE</a:t>
            </a:r>
            <a:r>
              <a:rPr lang="zh-CN" altLang="en-US" b="1" i="0" dirty="0">
                <a:effectLst/>
                <a:latin typeface="微软雅黑" panose="020B0503020204020204" pitchFamily="34" charset="-122"/>
                <a:ea typeface="微软雅黑" panose="020B0503020204020204" pitchFamily="34" charset="-122"/>
              </a:rPr>
              <a:t>，即是否可以永久地阻塞任务的执行。如果可以，则将</a:t>
            </a:r>
            <a:r>
              <a:rPr lang="zh-CN" altLang="en-US" b="1" i="0" dirty="0">
                <a:solidFill>
                  <a:srgbClr val="FF0000"/>
                </a:solidFill>
                <a:effectLst/>
                <a:latin typeface="微软雅黑" panose="020B0503020204020204" pitchFamily="34" charset="-122"/>
                <a:ea typeface="微软雅黑" panose="020B0503020204020204" pitchFamily="34" charset="-122"/>
              </a:rPr>
              <a:t>任务加入到挂起任务列表 </a:t>
            </a:r>
            <a:r>
              <a:rPr lang="en-US" altLang="zh-CN" b="1" i="0" dirty="0" err="1">
                <a:effectLst/>
                <a:latin typeface="微软雅黑" panose="020B0503020204020204" pitchFamily="34" charset="-122"/>
                <a:ea typeface="微软雅黑" panose="020B0503020204020204" pitchFamily="34" charset="-122"/>
              </a:rPr>
              <a:t>xSuspendedTaskList</a:t>
            </a:r>
            <a:r>
              <a:rPr lang="en-US" altLang="zh-CN" b="1" i="0" dirty="0">
                <a:effectLst/>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中，而不是加入到等待任务列表中。</a:t>
            </a:r>
          </a:p>
          <a:p>
            <a:pPr>
              <a:lnSpc>
                <a:spcPct val="150000"/>
              </a:lnSpc>
            </a:pPr>
            <a:r>
              <a:rPr lang="zh-CN" altLang="en-US" b="1" i="0" dirty="0">
                <a:effectLst/>
                <a:latin typeface="微软雅黑" panose="020B0503020204020204" pitchFamily="34" charset="-122"/>
                <a:ea typeface="微软雅黑" panose="020B0503020204020204" pitchFamily="34" charset="-122"/>
              </a:rPr>
              <a:t>综上所述，这段代码的作用是将</a:t>
            </a:r>
            <a:r>
              <a:rPr lang="zh-CN" altLang="en-US" b="1" i="0" dirty="0">
                <a:solidFill>
                  <a:srgbClr val="FF0000"/>
                </a:solidFill>
                <a:effectLst/>
                <a:latin typeface="微软雅黑" panose="020B0503020204020204" pitchFamily="34" charset="-122"/>
                <a:ea typeface="微软雅黑" panose="020B0503020204020204" pitchFamily="34" charset="-122"/>
              </a:rPr>
              <a:t>当前任务永久地阻塞</a:t>
            </a:r>
            <a:r>
              <a:rPr lang="zh-CN" altLang="en-US" b="1" i="0" dirty="0">
                <a:effectLst/>
                <a:latin typeface="微软雅黑" panose="020B0503020204020204" pitchFamily="34" charset="-122"/>
                <a:ea typeface="微软雅黑" panose="020B0503020204020204" pitchFamily="34" charset="-122"/>
              </a:rPr>
              <a:t>，并</a:t>
            </a:r>
            <a:r>
              <a:rPr lang="zh-CN" altLang="en-US" b="1" i="0" dirty="0">
                <a:solidFill>
                  <a:srgbClr val="FF0000"/>
                </a:solidFill>
                <a:effectLst/>
                <a:latin typeface="微软雅黑" panose="020B0503020204020204" pitchFamily="34" charset="-122"/>
                <a:ea typeface="微软雅黑" panose="020B0503020204020204" pitchFamily="34" charset="-122"/>
              </a:rPr>
              <a:t>加入到挂起任务列表</a:t>
            </a:r>
            <a:r>
              <a:rPr lang="zh-CN" altLang="en-US" b="1" i="0" dirty="0">
                <a:effectLst/>
                <a:latin typeface="微软雅黑" panose="020B0503020204020204" pitchFamily="34" charset="-122"/>
                <a:ea typeface="微软雅黑" panose="020B0503020204020204" pitchFamily="34" charset="-122"/>
              </a:rPr>
              <a:t>中，以等待外部事件的唤醒。</a:t>
            </a:r>
            <a:endParaRPr lang="en-US" altLang="zh-CN" b="1" i="0" dirty="0">
              <a:effectLst/>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0246EECC-5AA8-9461-2CCF-4D6D8BDD4243}"/>
              </a:ext>
            </a:extLst>
          </p:cNvPr>
          <p:cNvCxnSpPr>
            <a:cxnSpLocks/>
          </p:cNvCxnSpPr>
          <p:nvPr/>
        </p:nvCxnSpPr>
        <p:spPr>
          <a:xfrm flipH="1" flipV="1">
            <a:off x="2360669" y="1470726"/>
            <a:ext cx="1549850" cy="1467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71DD70E-AF97-D772-A204-A4822A40C636}"/>
              </a:ext>
            </a:extLst>
          </p:cNvPr>
          <p:cNvCxnSpPr/>
          <p:nvPr/>
        </p:nvCxnSpPr>
        <p:spPr>
          <a:xfrm flipH="1" flipV="1">
            <a:off x="6557645" y="1470726"/>
            <a:ext cx="496110" cy="14396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FC87DD4-F550-34EB-1C7B-15042FA4C0AD}"/>
              </a:ext>
            </a:extLst>
          </p:cNvPr>
          <p:cNvCxnSpPr/>
          <p:nvPr/>
        </p:nvCxnSpPr>
        <p:spPr>
          <a:xfrm flipV="1">
            <a:off x="2441643" y="2190572"/>
            <a:ext cx="418289" cy="19825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5DC78C0-AC66-45A5-C25F-FAA2D1C955D2}"/>
              </a:ext>
            </a:extLst>
          </p:cNvPr>
          <p:cNvSpPr txBox="1"/>
          <p:nvPr/>
        </p:nvSpPr>
        <p:spPr>
          <a:xfrm>
            <a:off x="5554495" y="167538"/>
            <a:ext cx="6343636" cy="369332"/>
          </a:xfrm>
          <a:prstGeom prst="rect">
            <a:avLst/>
          </a:prstGeom>
          <a:noFill/>
        </p:spPr>
        <p:txBody>
          <a:bodyPr wrap="square" rtlCol="0">
            <a:spAutoFit/>
          </a:bodyPr>
          <a:lstStyle/>
          <a:p>
            <a:r>
              <a:rPr lang="en-US" altLang="zh-CN" b="1" dirty="0" err="1">
                <a:latin typeface="微软雅黑" panose="020B0503020204020204" pitchFamily="34" charset="-122"/>
                <a:ea typeface="微软雅黑" panose="020B0503020204020204" pitchFamily="34" charset="-122"/>
              </a:rPr>
              <a:t>prvAddCurrentTaskToDelayedList</a:t>
            </a:r>
            <a:r>
              <a:rPr lang="zh-CN" altLang="en-US" b="1" dirty="0">
                <a:latin typeface="微软雅黑" panose="020B0503020204020204" pitchFamily="34" charset="-122"/>
                <a:ea typeface="微软雅黑" panose="020B0503020204020204" pitchFamily="34" charset="-122"/>
              </a:rPr>
              <a:t>函数最开始的两个参数</a:t>
            </a:r>
          </a:p>
        </p:txBody>
      </p:sp>
      <p:cxnSp>
        <p:nvCxnSpPr>
          <p:cNvPr id="18" name="直接箭头连接符 17">
            <a:extLst>
              <a:ext uri="{FF2B5EF4-FFF2-40B4-BE49-F238E27FC236}">
                <a16:creationId xmlns:a16="http://schemas.microsoft.com/office/drawing/2014/main" id="{30D69E2C-04C5-B461-C356-603D8358FA4B}"/>
              </a:ext>
            </a:extLst>
          </p:cNvPr>
          <p:cNvCxnSpPr/>
          <p:nvPr/>
        </p:nvCxnSpPr>
        <p:spPr>
          <a:xfrm flipH="1">
            <a:off x="2217906" y="552471"/>
            <a:ext cx="5184843" cy="676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F56FAC6-C615-DA22-B0DF-B556DF78D097}"/>
              </a:ext>
            </a:extLst>
          </p:cNvPr>
          <p:cNvCxnSpPr>
            <a:cxnSpLocks/>
          </p:cNvCxnSpPr>
          <p:nvPr/>
        </p:nvCxnSpPr>
        <p:spPr>
          <a:xfrm flipH="1">
            <a:off x="6459165" y="552471"/>
            <a:ext cx="943584" cy="676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57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4048360C-5063-0F84-76E3-0D0F9C697FE0}"/>
              </a:ext>
            </a:extLst>
          </p:cNvPr>
          <p:cNvGrpSpPr/>
          <p:nvPr/>
        </p:nvGrpSpPr>
        <p:grpSpPr>
          <a:xfrm>
            <a:off x="155643" y="653943"/>
            <a:ext cx="8907118" cy="6087325"/>
            <a:chOff x="0" y="616508"/>
            <a:chExt cx="8907118" cy="6087325"/>
          </a:xfrm>
        </p:grpSpPr>
        <p:pic>
          <p:nvPicPr>
            <p:cNvPr id="4" name="图片 3">
              <a:extLst>
                <a:ext uri="{FF2B5EF4-FFF2-40B4-BE49-F238E27FC236}">
                  <a16:creationId xmlns:a16="http://schemas.microsoft.com/office/drawing/2014/main" id="{036D3C47-C381-A91D-A1C9-9FD0A99A7725}"/>
                </a:ext>
              </a:extLst>
            </p:cNvPr>
            <p:cNvPicPr>
              <a:picLocks noChangeAspect="1"/>
            </p:cNvPicPr>
            <p:nvPr/>
          </p:nvPicPr>
          <p:blipFill>
            <a:blip r:embed="rId2"/>
            <a:stretch>
              <a:fillRect/>
            </a:stretch>
          </p:blipFill>
          <p:spPr>
            <a:xfrm>
              <a:off x="0" y="616508"/>
              <a:ext cx="8907118" cy="2648320"/>
            </a:xfrm>
            <a:prstGeom prst="rect">
              <a:avLst/>
            </a:prstGeom>
          </p:spPr>
        </p:pic>
        <p:pic>
          <p:nvPicPr>
            <p:cNvPr id="6" name="图片 5">
              <a:extLst>
                <a:ext uri="{FF2B5EF4-FFF2-40B4-BE49-F238E27FC236}">
                  <a16:creationId xmlns:a16="http://schemas.microsoft.com/office/drawing/2014/main" id="{58E5C9CD-E617-120C-D829-E64AAD0A7619}"/>
                </a:ext>
              </a:extLst>
            </p:cNvPr>
            <p:cNvPicPr>
              <a:picLocks noChangeAspect="1"/>
            </p:cNvPicPr>
            <p:nvPr/>
          </p:nvPicPr>
          <p:blipFill>
            <a:blip r:embed="rId3"/>
            <a:stretch>
              <a:fillRect/>
            </a:stretch>
          </p:blipFill>
          <p:spPr>
            <a:xfrm>
              <a:off x="0" y="3264828"/>
              <a:ext cx="8268854" cy="1295581"/>
            </a:xfrm>
            <a:prstGeom prst="rect">
              <a:avLst/>
            </a:prstGeom>
          </p:spPr>
        </p:pic>
        <p:pic>
          <p:nvPicPr>
            <p:cNvPr id="8" name="图片 7">
              <a:extLst>
                <a:ext uri="{FF2B5EF4-FFF2-40B4-BE49-F238E27FC236}">
                  <a16:creationId xmlns:a16="http://schemas.microsoft.com/office/drawing/2014/main" id="{AF97C0D8-5EAA-ECEC-7633-A6DE4504FE5D}"/>
                </a:ext>
              </a:extLst>
            </p:cNvPr>
            <p:cNvPicPr>
              <a:picLocks noChangeAspect="1"/>
            </p:cNvPicPr>
            <p:nvPr/>
          </p:nvPicPr>
          <p:blipFill>
            <a:blip r:embed="rId4"/>
            <a:stretch>
              <a:fillRect/>
            </a:stretch>
          </p:blipFill>
          <p:spPr>
            <a:xfrm>
              <a:off x="0" y="4560409"/>
              <a:ext cx="5315692" cy="2143424"/>
            </a:xfrm>
            <a:prstGeom prst="rect">
              <a:avLst/>
            </a:prstGeom>
          </p:spPr>
        </p:pic>
      </p:grpSp>
      <p:sp>
        <p:nvSpPr>
          <p:cNvPr id="10" name="文本框 9">
            <a:extLst>
              <a:ext uri="{FF2B5EF4-FFF2-40B4-BE49-F238E27FC236}">
                <a16:creationId xmlns:a16="http://schemas.microsoft.com/office/drawing/2014/main" id="{C88426AD-7FC6-299A-9BAF-C61B1723B5BA}"/>
              </a:ext>
            </a:extLst>
          </p:cNvPr>
          <p:cNvSpPr txBox="1"/>
          <p:nvPr/>
        </p:nvSpPr>
        <p:spPr>
          <a:xfrm>
            <a:off x="496111" y="116732"/>
            <a:ext cx="729574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承接上页函数内容</a:t>
            </a:r>
          </a:p>
        </p:txBody>
      </p:sp>
      <p:sp>
        <p:nvSpPr>
          <p:cNvPr id="11" name="文本框 10">
            <a:extLst>
              <a:ext uri="{FF2B5EF4-FFF2-40B4-BE49-F238E27FC236}">
                <a16:creationId xmlns:a16="http://schemas.microsoft.com/office/drawing/2014/main" id="{A3E72DB6-2DDF-1EC1-A7D4-D508D2B1DD25}"/>
              </a:ext>
            </a:extLst>
          </p:cNvPr>
          <p:cNvSpPr txBox="1"/>
          <p:nvPr/>
        </p:nvSpPr>
        <p:spPr>
          <a:xfrm>
            <a:off x="8612222" y="3302263"/>
            <a:ext cx="3424135" cy="2308324"/>
          </a:xfrm>
          <a:prstGeom prst="rect">
            <a:avLst/>
          </a:prstGeom>
          <a:noFill/>
        </p:spPr>
        <p:txBody>
          <a:bodyPr wrap="square" rtlCol="0">
            <a:spAutoFit/>
          </a:bodyPr>
          <a:lstStyle/>
          <a:p>
            <a:r>
              <a:rPr lang="zh-CN" altLang="en-US" b="1" i="0" dirty="0">
                <a:effectLst/>
                <a:latin typeface="-apple-system"/>
              </a:rPr>
              <a:t>如果 </a:t>
            </a:r>
            <a:r>
              <a:rPr lang="en-US" altLang="zh-CN" b="1" i="0" dirty="0" err="1">
                <a:solidFill>
                  <a:srgbClr val="FF0000"/>
                </a:solidFill>
                <a:effectLst/>
                <a:latin typeface="-apple-system"/>
              </a:rPr>
              <a:t>xTimeToWake</a:t>
            </a:r>
            <a:r>
              <a:rPr lang="en-US" altLang="zh-CN" b="1" i="0" dirty="0">
                <a:solidFill>
                  <a:srgbClr val="FF0000"/>
                </a:solidFill>
                <a:effectLst/>
                <a:latin typeface="-apple-system"/>
              </a:rPr>
              <a:t> </a:t>
            </a:r>
            <a:r>
              <a:rPr lang="zh-CN" altLang="en-US" b="1" i="0" dirty="0">
                <a:solidFill>
                  <a:srgbClr val="FF0000"/>
                </a:solidFill>
                <a:effectLst/>
                <a:latin typeface="-apple-system"/>
              </a:rPr>
              <a:t>的值超过了系统滴答计数器的最大值</a:t>
            </a:r>
            <a:r>
              <a:rPr lang="zh-CN" altLang="en-US" b="1" i="0" dirty="0">
                <a:effectLst/>
                <a:latin typeface="-apple-system"/>
              </a:rPr>
              <a:t>，那么该任务的列表项将被插入到一个称为“</a:t>
            </a:r>
            <a:r>
              <a:rPr lang="zh-CN" altLang="en-US" b="1" i="0" dirty="0">
                <a:solidFill>
                  <a:srgbClr val="FF0000"/>
                </a:solidFill>
                <a:effectLst/>
                <a:latin typeface="-apple-system"/>
              </a:rPr>
              <a:t>溢出延迟任务列表</a:t>
            </a:r>
            <a:r>
              <a:rPr lang="zh-CN" altLang="en-US" b="1" i="0" dirty="0">
                <a:effectLst/>
                <a:latin typeface="-apple-system"/>
              </a:rPr>
              <a:t>”的列表中。否则，该任务的列表项将被</a:t>
            </a:r>
            <a:r>
              <a:rPr lang="zh-CN" altLang="en-US" b="1" i="0" dirty="0">
                <a:solidFill>
                  <a:srgbClr val="FF0000"/>
                </a:solidFill>
                <a:effectLst/>
                <a:latin typeface="-apple-system"/>
              </a:rPr>
              <a:t>插入到当前的“延迟任务列表</a:t>
            </a:r>
            <a:r>
              <a:rPr lang="zh-CN" altLang="en-US" b="1" i="0" dirty="0">
                <a:effectLst/>
                <a:latin typeface="-apple-system"/>
              </a:rPr>
              <a:t>（从就绪列表移除挂载到阻塞列表）”中。</a:t>
            </a:r>
            <a:endParaRPr lang="zh-CN" altLang="en-US" b="1" dirty="0"/>
          </a:p>
        </p:txBody>
      </p:sp>
      <p:sp>
        <p:nvSpPr>
          <p:cNvPr id="12" name="文本框 11">
            <a:extLst>
              <a:ext uri="{FF2B5EF4-FFF2-40B4-BE49-F238E27FC236}">
                <a16:creationId xmlns:a16="http://schemas.microsoft.com/office/drawing/2014/main" id="{2CD340F5-40FC-9777-9B11-C46D16E789AA}"/>
              </a:ext>
            </a:extLst>
          </p:cNvPr>
          <p:cNvSpPr txBox="1"/>
          <p:nvPr/>
        </p:nvSpPr>
        <p:spPr>
          <a:xfrm>
            <a:off x="9062761" y="747925"/>
            <a:ext cx="2973596" cy="2031325"/>
          </a:xfrm>
          <a:prstGeom prst="rect">
            <a:avLst/>
          </a:prstGeom>
          <a:noFill/>
        </p:spPr>
        <p:txBody>
          <a:bodyPr wrap="square" rtlCol="0">
            <a:spAutoFit/>
          </a:bodyPr>
          <a:lstStyle/>
          <a:p>
            <a:r>
              <a:rPr lang="zh-CN" altLang="en-US" b="1" i="0" dirty="0">
                <a:effectLst/>
                <a:latin typeface="微软雅黑" panose="020B0503020204020204" pitchFamily="34" charset="-122"/>
                <a:ea typeface="微软雅黑" panose="020B0503020204020204" pitchFamily="34" charset="-122"/>
              </a:rPr>
              <a:t>它将当前系统滴答计数器（</a:t>
            </a:r>
            <a:r>
              <a:rPr lang="en-US" altLang="zh-CN" b="1" i="0" dirty="0" err="1">
                <a:effectLst/>
                <a:latin typeface="微软雅黑" panose="020B0503020204020204" pitchFamily="34" charset="-122"/>
                <a:ea typeface="微软雅黑" panose="020B0503020204020204" pitchFamily="34" charset="-122"/>
              </a:rPr>
              <a:t>xConstTickCount</a:t>
            </a:r>
            <a:r>
              <a:rPr lang="zh-CN" altLang="en-US" b="1" i="0" dirty="0">
                <a:effectLst/>
                <a:latin typeface="微软雅黑" panose="020B0503020204020204" pitchFamily="34" charset="-122"/>
                <a:ea typeface="微软雅黑" panose="020B0503020204020204" pitchFamily="34" charset="-122"/>
              </a:rPr>
              <a:t>）和等待的滴答数（</a:t>
            </a:r>
            <a:r>
              <a:rPr lang="en-US" altLang="zh-CN" b="1" i="0" dirty="0" err="1">
                <a:effectLst/>
                <a:latin typeface="微软雅黑" panose="020B0503020204020204" pitchFamily="34" charset="-122"/>
                <a:ea typeface="微软雅黑" panose="020B0503020204020204" pitchFamily="34" charset="-122"/>
              </a:rPr>
              <a:t>xTicksToWait</a:t>
            </a:r>
            <a:r>
              <a:rPr lang="zh-CN" altLang="en-US" b="1" i="0" dirty="0">
                <a:effectLst/>
                <a:latin typeface="微软雅黑" panose="020B0503020204020204" pitchFamily="34" charset="-122"/>
                <a:ea typeface="微软雅黑" panose="020B0503020204020204" pitchFamily="34" charset="-122"/>
              </a:rPr>
              <a:t>）相加，得到任务应该被唤醒的时间（</a:t>
            </a:r>
            <a:r>
              <a:rPr lang="en-US" altLang="zh-CN" b="1" i="0" dirty="0" err="1">
                <a:effectLst/>
                <a:latin typeface="微软雅黑" panose="020B0503020204020204" pitchFamily="34" charset="-122"/>
                <a:ea typeface="微软雅黑" panose="020B0503020204020204" pitchFamily="34" charset="-122"/>
              </a:rPr>
              <a:t>xTimeToWake</a:t>
            </a:r>
            <a:r>
              <a:rPr lang="zh-CN" altLang="en-US" b="1" i="0" dirty="0">
                <a:effectLst/>
                <a:latin typeface="微软雅黑" panose="020B0503020204020204" pitchFamily="34" charset="-122"/>
                <a:ea typeface="微软雅黑" panose="020B0503020204020204" pitchFamily="34" charset="-122"/>
              </a:rPr>
              <a:t>）</a:t>
            </a:r>
            <a:endParaRPr lang="en-US" altLang="zh-CN" b="1" i="0" dirty="0">
              <a:effectLst/>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然后把值</a:t>
            </a:r>
            <a:r>
              <a:rPr lang="zh-CN" altLang="en-US" b="1" dirty="0">
                <a:solidFill>
                  <a:srgbClr val="FF0000"/>
                </a:solidFill>
                <a:latin typeface="微软雅黑" panose="020B0503020204020204" pitchFamily="34" charset="-122"/>
                <a:ea typeface="微软雅黑" panose="020B0503020204020204" pitchFamily="34" charset="-122"/>
              </a:rPr>
              <a:t>写到列表项值</a:t>
            </a:r>
            <a:r>
              <a:rPr lang="zh-CN" altLang="en-US" b="1" dirty="0">
                <a:latin typeface="微软雅黑" panose="020B0503020204020204" pitchFamily="34" charset="-122"/>
                <a:ea typeface="微软雅黑" panose="020B0503020204020204" pitchFamily="34" charset="-122"/>
              </a:rPr>
              <a:t>里面</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22C1D5E6-C668-C7AA-171B-470601172543}"/>
              </a:ext>
            </a:extLst>
          </p:cNvPr>
          <p:cNvSpPr txBox="1"/>
          <p:nvPr/>
        </p:nvSpPr>
        <p:spPr>
          <a:xfrm>
            <a:off x="5599013" y="4709943"/>
            <a:ext cx="2697805" cy="2031325"/>
          </a:xfrm>
          <a:prstGeom prst="rect">
            <a:avLst/>
          </a:prstGeom>
          <a:noFill/>
        </p:spPr>
        <p:txBody>
          <a:bodyPr wrap="square" rtlCol="0">
            <a:spAutoFit/>
          </a:bodyPr>
          <a:lstStyle/>
          <a:p>
            <a:r>
              <a:rPr lang="zh-CN" altLang="en-US" b="1" i="0" dirty="0">
                <a:effectLst/>
                <a:latin typeface="微软雅黑" panose="020B0503020204020204" pitchFamily="34" charset="-122"/>
                <a:ea typeface="微软雅黑" panose="020B0503020204020204" pitchFamily="34" charset="-122"/>
              </a:rPr>
              <a:t>如果该任务的唤醒时间小于当前的“</a:t>
            </a:r>
            <a:r>
              <a:rPr lang="zh-CN" altLang="en-US" b="1" i="0" dirty="0">
                <a:solidFill>
                  <a:srgbClr val="FF0000"/>
                </a:solidFill>
                <a:effectLst/>
                <a:latin typeface="微软雅黑" panose="020B0503020204020204" pitchFamily="34" charset="-122"/>
                <a:ea typeface="微软雅黑" panose="020B0503020204020204" pitchFamily="34" charset="-122"/>
              </a:rPr>
              <a:t>下一个任务解除阻塞的时间</a:t>
            </a:r>
            <a:r>
              <a:rPr lang="zh-CN" altLang="en-US" b="1" i="0" dirty="0">
                <a:effectLst/>
                <a:latin typeface="微软雅黑" panose="020B0503020204020204" pitchFamily="34" charset="-122"/>
                <a:ea typeface="微软雅黑" panose="020B0503020204020204" pitchFamily="34" charset="-122"/>
              </a:rPr>
              <a:t>”（</a:t>
            </a:r>
            <a:r>
              <a:rPr lang="en-US" altLang="zh-CN" b="1" i="0" dirty="0" err="1">
                <a:effectLst/>
                <a:latin typeface="微软雅黑" panose="020B0503020204020204" pitchFamily="34" charset="-122"/>
                <a:ea typeface="微软雅黑" panose="020B0503020204020204" pitchFamily="34" charset="-122"/>
              </a:rPr>
              <a:t>xNextTaskUnblockTime</a:t>
            </a:r>
            <a:r>
              <a:rPr lang="zh-CN" altLang="en-US" b="1" i="0" dirty="0">
                <a:effectLst/>
                <a:latin typeface="微软雅黑" panose="020B0503020204020204" pitchFamily="34" charset="-122"/>
                <a:ea typeface="微软雅黑" panose="020B0503020204020204" pitchFamily="34" charset="-122"/>
              </a:rPr>
              <a:t>），则更新“下一个任务解除阻塞的时间”为该任务的唤醒时间。</a:t>
            </a:r>
            <a:endParaRPr lang="zh-CN" altLang="en-US" b="1" dirty="0">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E67E11DE-5684-D40C-A7A8-02FC7742C767}"/>
              </a:ext>
            </a:extLst>
          </p:cNvPr>
          <p:cNvCxnSpPr/>
          <p:nvPr/>
        </p:nvCxnSpPr>
        <p:spPr>
          <a:xfrm flipH="1" flipV="1">
            <a:off x="4708187" y="4805464"/>
            <a:ext cx="890826" cy="593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3B719E3-E705-E652-DDA7-B657613C0488}"/>
              </a:ext>
            </a:extLst>
          </p:cNvPr>
          <p:cNvCxnSpPr/>
          <p:nvPr/>
        </p:nvCxnSpPr>
        <p:spPr>
          <a:xfrm flipH="1" flipV="1">
            <a:off x="4143983" y="1978103"/>
            <a:ext cx="5175115" cy="1450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61EA570-B33F-BB4E-1CA5-3C18B57E86B2}"/>
              </a:ext>
            </a:extLst>
          </p:cNvPr>
          <p:cNvCxnSpPr/>
          <p:nvPr/>
        </p:nvCxnSpPr>
        <p:spPr>
          <a:xfrm flipH="1" flipV="1">
            <a:off x="7898860" y="4449732"/>
            <a:ext cx="810463" cy="5016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274C920-3363-6A88-8FA0-B876BA89D892}"/>
              </a:ext>
            </a:extLst>
          </p:cNvPr>
          <p:cNvCxnSpPr>
            <a:cxnSpLocks/>
          </p:cNvCxnSpPr>
          <p:nvPr/>
        </p:nvCxnSpPr>
        <p:spPr>
          <a:xfrm flipH="1" flipV="1">
            <a:off x="5311302" y="865762"/>
            <a:ext cx="4007796" cy="758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B1108BC-35B4-007B-D079-11F81715A0E6}"/>
              </a:ext>
            </a:extLst>
          </p:cNvPr>
          <p:cNvCxnSpPr/>
          <p:nvPr/>
        </p:nvCxnSpPr>
        <p:spPr>
          <a:xfrm flipH="1" flipV="1">
            <a:off x="5599013" y="1624568"/>
            <a:ext cx="4439932" cy="8580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8D24908A-D1C7-222A-4DF2-6F92FE7B41AD}"/>
              </a:ext>
            </a:extLst>
          </p:cNvPr>
          <p:cNvSpPr txBox="1"/>
          <p:nvPr/>
        </p:nvSpPr>
        <p:spPr>
          <a:xfrm>
            <a:off x="7597301" y="26463"/>
            <a:ext cx="4635055" cy="646331"/>
          </a:xfrm>
          <a:prstGeom prst="rect">
            <a:avLst/>
          </a:prstGeom>
          <a:noFill/>
        </p:spPr>
        <p:txBody>
          <a:bodyPr wrap="square" rtlCol="0">
            <a:spAutoFit/>
          </a:bodyPr>
          <a:lstStyle/>
          <a:p>
            <a:r>
              <a:rPr lang="zh-CN" altLang="en-US" b="1" dirty="0">
                <a:solidFill>
                  <a:srgbClr val="FF0000"/>
                </a:solidFill>
              </a:rPr>
              <a:t>（延迟时间后最终的滴答数</a:t>
            </a:r>
            <a:r>
              <a:rPr lang="en-US" altLang="zh-CN" b="1" dirty="0">
                <a:solidFill>
                  <a:srgbClr val="FF0000"/>
                </a:solidFill>
              </a:rPr>
              <a:t>=</a:t>
            </a:r>
            <a:r>
              <a:rPr lang="zh-CN" altLang="en-US" b="1" dirty="0">
                <a:solidFill>
                  <a:srgbClr val="FF0000"/>
                </a:solidFill>
              </a:rPr>
              <a:t>当前滴答计数器的值加上要延迟的时间需要的滴答数）</a:t>
            </a:r>
          </a:p>
        </p:txBody>
      </p:sp>
    </p:spTree>
    <p:extLst>
      <p:ext uri="{BB962C8B-B14F-4D97-AF65-F5344CB8AC3E}">
        <p14:creationId xmlns:p14="http://schemas.microsoft.com/office/powerpoint/2010/main" val="18503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4798C7-287C-6B35-C622-8722A07B378A}"/>
              </a:ext>
            </a:extLst>
          </p:cNvPr>
          <p:cNvPicPr>
            <a:picLocks noChangeAspect="1"/>
          </p:cNvPicPr>
          <p:nvPr/>
        </p:nvPicPr>
        <p:blipFill>
          <a:blip r:embed="rId2"/>
          <a:stretch>
            <a:fillRect/>
          </a:stretch>
        </p:blipFill>
        <p:spPr>
          <a:xfrm>
            <a:off x="0" y="0"/>
            <a:ext cx="7925906" cy="4829849"/>
          </a:xfrm>
          <a:prstGeom prst="rect">
            <a:avLst/>
          </a:prstGeom>
        </p:spPr>
      </p:pic>
      <p:sp>
        <p:nvSpPr>
          <p:cNvPr id="3" name="文本框 2">
            <a:extLst>
              <a:ext uri="{FF2B5EF4-FFF2-40B4-BE49-F238E27FC236}">
                <a16:creationId xmlns:a16="http://schemas.microsoft.com/office/drawing/2014/main" id="{1177E216-75F9-B3AA-D852-5AE02EB2DFA7}"/>
              </a:ext>
            </a:extLst>
          </p:cNvPr>
          <p:cNvSpPr txBox="1"/>
          <p:nvPr/>
        </p:nvSpPr>
        <p:spPr>
          <a:xfrm>
            <a:off x="8346332" y="107004"/>
            <a:ext cx="30642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承接上一页的函数内容</a:t>
            </a:r>
          </a:p>
        </p:txBody>
      </p:sp>
      <p:sp>
        <p:nvSpPr>
          <p:cNvPr id="4" name="文本框 3">
            <a:extLst>
              <a:ext uri="{FF2B5EF4-FFF2-40B4-BE49-F238E27FC236}">
                <a16:creationId xmlns:a16="http://schemas.microsoft.com/office/drawing/2014/main" id="{E08A6865-4C98-9AC5-4329-F5BE98EE079D}"/>
              </a:ext>
            </a:extLst>
          </p:cNvPr>
          <p:cNvSpPr txBox="1"/>
          <p:nvPr/>
        </p:nvSpPr>
        <p:spPr>
          <a:xfrm>
            <a:off x="8249056" y="1381328"/>
            <a:ext cx="3317132"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恢复任务调度器了，然后根据返回值判断是否需要任务切换</a:t>
            </a:r>
          </a:p>
        </p:txBody>
      </p:sp>
      <p:cxnSp>
        <p:nvCxnSpPr>
          <p:cNvPr id="6" name="直接箭头连接符 5">
            <a:extLst>
              <a:ext uri="{FF2B5EF4-FFF2-40B4-BE49-F238E27FC236}">
                <a16:creationId xmlns:a16="http://schemas.microsoft.com/office/drawing/2014/main" id="{CB938337-0ADB-DE63-2542-A5159956A4E3}"/>
              </a:ext>
            </a:extLst>
          </p:cNvPr>
          <p:cNvCxnSpPr/>
          <p:nvPr/>
        </p:nvCxnSpPr>
        <p:spPr>
          <a:xfrm flipH="1" flipV="1">
            <a:off x="4698460" y="807396"/>
            <a:ext cx="4387174" cy="6128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6F99003B-12EE-5719-4B59-D10E26596AF8}"/>
              </a:ext>
            </a:extLst>
          </p:cNvPr>
          <p:cNvCxnSpPr>
            <a:cxnSpLocks/>
          </p:cNvCxnSpPr>
          <p:nvPr/>
        </p:nvCxnSpPr>
        <p:spPr>
          <a:xfrm flipH="1">
            <a:off x="4396902" y="2027659"/>
            <a:ext cx="5077838" cy="725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43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5273DD-0BD5-8FFE-FE7A-05E9AD67F354}"/>
              </a:ext>
            </a:extLst>
          </p:cNvPr>
          <p:cNvSpPr txBox="1"/>
          <p:nvPr/>
        </p:nvSpPr>
        <p:spPr>
          <a:xfrm>
            <a:off x="259404" y="93180"/>
            <a:ext cx="10946860"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系统延时函数将任务挂载到延时列表，任务进入阻塞态，那</a:t>
            </a:r>
            <a:r>
              <a:rPr lang="zh-CN" altLang="en-US" b="1" dirty="0">
                <a:solidFill>
                  <a:srgbClr val="FF0000"/>
                </a:solidFill>
                <a:latin typeface="微软雅黑" panose="020B0503020204020204" pitchFamily="34" charset="-122"/>
                <a:ea typeface="微软雅黑" panose="020B0503020204020204" pitchFamily="34" charset="-122"/>
              </a:rPr>
              <a:t>延时到了如何解除</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在</a:t>
            </a:r>
            <a:r>
              <a:rPr lang="zh-CN" altLang="en-US" b="1" dirty="0">
                <a:solidFill>
                  <a:srgbClr val="FF0000"/>
                </a:solidFill>
                <a:latin typeface="微软雅黑" panose="020B0503020204020204" pitchFamily="34" charset="-122"/>
                <a:ea typeface="微软雅黑" panose="020B0503020204020204" pitchFamily="34" charset="-122"/>
              </a:rPr>
              <a:t>滴答定时器的中断服务函数</a:t>
            </a:r>
            <a:r>
              <a:rPr lang="zh-CN" altLang="en-US" b="1" dirty="0">
                <a:latin typeface="微软雅黑" panose="020B0503020204020204" pitchFamily="34" charset="-122"/>
                <a:ea typeface="微软雅黑" panose="020B0503020204020204" pitchFamily="34" charset="-122"/>
              </a:rPr>
              <a:t>里面</a:t>
            </a:r>
            <a:r>
              <a:rPr lang="en-US" altLang="zh-CN" b="1" dirty="0" err="1">
                <a:latin typeface="微软雅黑" panose="020B0503020204020204" pitchFamily="34" charset="-122"/>
                <a:ea typeface="微软雅黑" panose="020B0503020204020204" pitchFamily="34" charset="-122"/>
              </a:rPr>
              <a:t>xPortSysTickHandler</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xTaskIncrementTick</a:t>
            </a:r>
            <a:r>
              <a:rPr lang="en-US" altLang="zh-CN" b="1" dirty="0">
                <a:latin typeface="微软雅黑" panose="020B0503020204020204" pitchFamily="34" charset="-122"/>
                <a:ea typeface="微软雅黑" panose="020B0503020204020204" pitchFamily="34" charset="-122"/>
              </a:rPr>
              <a:t>()</a:t>
            </a:r>
          </a:p>
          <a:p>
            <a:endParaRPr lang="zh-CN" altLang="en-US"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3A4FC92-6C85-FBED-AD9D-0A03A83BB304}"/>
              </a:ext>
            </a:extLst>
          </p:cNvPr>
          <p:cNvPicPr>
            <a:picLocks noChangeAspect="1"/>
          </p:cNvPicPr>
          <p:nvPr/>
        </p:nvPicPr>
        <p:blipFill>
          <a:blip r:embed="rId2"/>
          <a:stretch>
            <a:fillRect/>
          </a:stretch>
        </p:blipFill>
        <p:spPr>
          <a:xfrm>
            <a:off x="0" y="992263"/>
            <a:ext cx="8002117" cy="2305372"/>
          </a:xfrm>
          <a:prstGeom prst="rect">
            <a:avLst/>
          </a:prstGeom>
        </p:spPr>
      </p:pic>
      <p:pic>
        <p:nvPicPr>
          <p:cNvPr id="6" name="图片 5">
            <a:extLst>
              <a:ext uri="{FF2B5EF4-FFF2-40B4-BE49-F238E27FC236}">
                <a16:creationId xmlns:a16="http://schemas.microsoft.com/office/drawing/2014/main" id="{984F050C-6392-C36D-216A-BE2CED417EA7}"/>
              </a:ext>
            </a:extLst>
          </p:cNvPr>
          <p:cNvPicPr>
            <a:picLocks noChangeAspect="1"/>
          </p:cNvPicPr>
          <p:nvPr/>
        </p:nvPicPr>
        <p:blipFill rotWithShape="1">
          <a:blip r:embed="rId3"/>
          <a:srcRect t="37679"/>
          <a:stretch/>
        </p:blipFill>
        <p:spPr>
          <a:xfrm>
            <a:off x="0" y="3978613"/>
            <a:ext cx="6477904" cy="2879387"/>
          </a:xfrm>
          <a:prstGeom prst="rect">
            <a:avLst/>
          </a:prstGeom>
        </p:spPr>
      </p:pic>
      <p:pic>
        <p:nvPicPr>
          <p:cNvPr id="7" name="图片 6">
            <a:extLst>
              <a:ext uri="{FF2B5EF4-FFF2-40B4-BE49-F238E27FC236}">
                <a16:creationId xmlns:a16="http://schemas.microsoft.com/office/drawing/2014/main" id="{4C82F7F5-AB12-B991-0662-A8D12350ABFF}"/>
              </a:ext>
            </a:extLst>
          </p:cNvPr>
          <p:cNvPicPr>
            <a:picLocks noChangeAspect="1"/>
          </p:cNvPicPr>
          <p:nvPr/>
        </p:nvPicPr>
        <p:blipFill rotWithShape="1">
          <a:blip r:embed="rId3"/>
          <a:srcRect b="88218"/>
          <a:stretch/>
        </p:blipFill>
        <p:spPr>
          <a:xfrm>
            <a:off x="0" y="3434232"/>
            <a:ext cx="6477904" cy="544381"/>
          </a:xfrm>
          <a:prstGeom prst="rect">
            <a:avLst/>
          </a:prstGeom>
        </p:spPr>
      </p:pic>
    </p:spTree>
    <p:extLst>
      <p:ext uri="{BB962C8B-B14F-4D97-AF65-F5344CB8AC3E}">
        <p14:creationId xmlns:p14="http://schemas.microsoft.com/office/powerpoint/2010/main" val="87351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D94D67D-7F2C-D822-FE13-25237AE5E94D}"/>
              </a:ext>
            </a:extLst>
          </p:cNvPr>
          <p:cNvPicPr>
            <a:picLocks noChangeAspect="1"/>
          </p:cNvPicPr>
          <p:nvPr/>
        </p:nvPicPr>
        <p:blipFill>
          <a:blip r:embed="rId2"/>
          <a:stretch>
            <a:fillRect/>
          </a:stretch>
        </p:blipFill>
        <p:spPr>
          <a:xfrm>
            <a:off x="0" y="617309"/>
            <a:ext cx="6658904" cy="1343212"/>
          </a:xfrm>
          <a:prstGeom prst="rect">
            <a:avLst/>
          </a:prstGeom>
        </p:spPr>
      </p:pic>
      <p:sp>
        <p:nvSpPr>
          <p:cNvPr id="4" name="文本框 3">
            <a:extLst>
              <a:ext uri="{FF2B5EF4-FFF2-40B4-BE49-F238E27FC236}">
                <a16:creationId xmlns:a16="http://schemas.microsoft.com/office/drawing/2014/main" id="{42A5ED0A-A561-59FB-ABFA-F875AE95F6F6}"/>
              </a:ext>
            </a:extLst>
          </p:cNvPr>
          <p:cNvSpPr txBox="1"/>
          <p:nvPr/>
        </p:nvSpPr>
        <p:spPr>
          <a:xfrm>
            <a:off x="7217924" y="778213"/>
            <a:ext cx="3978612"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存放系统时钟的计数值（节拍数，每进入滴答中断，就会</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5862173A-C234-D47F-21F9-FE27612FBA0E}"/>
              </a:ext>
            </a:extLst>
          </p:cNvPr>
          <p:cNvPicPr>
            <a:picLocks noChangeAspect="1"/>
          </p:cNvPicPr>
          <p:nvPr/>
        </p:nvPicPr>
        <p:blipFill>
          <a:blip r:embed="rId3"/>
          <a:stretch>
            <a:fillRect/>
          </a:stretch>
        </p:blipFill>
        <p:spPr>
          <a:xfrm>
            <a:off x="1825431" y="2162476"/>
            <a:ext cx="4658375" cy="2038635"/>
          </a:xfrm>
          <a:prstGeom prst="rect">
            <a:avLst/>
          </a:prstGeom>
        </p:spPr>
      </p:pic>
      <p:sp>
        <p:nvSpPr>
          <p:cNvPr id="7" name="文本框 6">
            <a:extLst>
              <a:ext uri="{FF2B5EF4-FFF2-40B4-BE49-F238E27FC236}">
                <a16:creationId xmlns:a16="http://schemas.microsoft.com/office/drawing/2014/main" id="{5658D176-AD1E-D95A-CE85-3D1B664545FD}"/>
              </a:ext>
            </a:extLst>
          </p:cNvPr>
          <p:cNvSpPr txBox="1"/>
          <p:nvPr/>
        </p:nvSpPr>
        <p:spPr>
          <a:xfrm>
            <a:off x="6974731" y="2568102"/>
            <a:ext cx="486382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检查计数值是否为</a:t>
            </a:r>
            <a:r>
              <a:rPr lang="en-US" altLang="zh-CN"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，变成</a:t>
            </a:r>
            <a:r>
              <a:rPr lang="en-US" altLang="zh-CN"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就代表计数溢出了</a:t>
            </a:r>
          </a:p>
        </p:txBody>
      </p:sp>
      <p:pic>
        <p:nvPicPr>
          <p:cNvPr id="9" name="图片 8">
            <a:extLst>
              <a:ext uri="{FF2B5EF4-FFF2-40B4-BE49-F238E27FC236}">
                <a16:creationId xmlns:a16="http://schemas.microsoft.com/office/drawing/2014/main" id="{5D7BB0C6-94D7-E2A3-41D6-7BC18F10687C}"/>
              </a:ext>
            </a:extLst>
          </p:cNvPr>
          <p:cNvPicPr>
            <a:picLocks noChangeAspect="1"/>
          </p:cNvPicPr>
          <p:nvPr/>
        </p:nvPicPr>
        <p:blipFill rotWithShape="1">
          <a:blip r:embed="rId4"/>
          <a:srcRect b="24459"/>
          <a:stretch/>
        </p:blipFill>
        <p:spPr>
          <a:xfrm>
            <a:off x="647529" y="4403066"/>
            <a:ext cx="6811326" cy="2403581"/>
          </a:xfrm>
          <a:prstGeom prst="rect">
            <a:avLst/>
          </a:prstGeom>
        </p:spPr>
      </p:pic>
      <p:sp>
        <p:nvSpPr>
          <p:cNvPr id="10" name="文本框 9">
            <a:extLst>
              <a:ext uri="{FF2B5EF4-FFF2-40B4-BE49-F238E27FC236}">
                <a16:creationId xmlns:a16="http://schemas.microsoft.com/office/drawing/2014/main" id="{3CFFB15B-379D-6B29-0054-1D9FB29936BD}"/>
              </a:ext>
            </a:extLst>
          </p:cNvPr>
          <p:cNvSpPr txBox="1"/>
          <p:nvPr/>
        </p:nvSpPr>
        <p:spPr>
          <a:xfrm>
            <a:off x="7675123" y="4494179"/>
            <a:ext cx="4250988" cy="230832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溢出之后将</a:t>
            </a:r>
            <a:r>
              <a:rPr lang="zh-CN" altLang="en-US" b="1" dirty="0">
                <a:solidFill>
                  <a:srgbClr val="FF0000"/>
                </a:solidFill>
                <a:latin typeface="微软雅黑" panose="020B0503020204020204" pitchFamily="34" charset="-122"/>
                <a:ea typeface="微软雅黑" panose="020B0503020204020204" pitchFamily="34" charset="-122"/>
              </a:rPr>
              <a:t>就绪列表</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溢出的就绪列表互换</a:t>
            </a:r>
            <a:r>
              <a:rPr lang="zh-CN" altLang="en-US" b="1" dirty="0">
                <a:latin typeface="微软雅黑" panose="020B0503020204020204" pitchFamily="34" charset="-122"/>
                <a:ea typeface="微软雅黑" panose="020B0503020204020204" pitchFamily="34" charset="-122"/>
              </a:rPr>
              <a:t>，以便循环使用，就是将两个列表的</a:t>
            </a:r>
            <a:r>
              <a:rPr lang="zh-CN" altLang="en-US" b="1" dirty="0">
                <a:solidFill>
                  <a:srgbClr val="FF0000"/>
                </a:solidFill>
                <a:latin typeface="微软雅黑" panose="020B0503020204020204" pitchFamily="34" charset="-122"/>
                <a:ea typeface="微软雅黑" panose="020B0503020204020204" pitchFamily="34" charset="-122"/>
              </a:rPr>
              <a:t>指针交换</a:t>
            </a:r>
            <a:r>
              <a:rPr lang="zh-CN" altLang="en-US" b="1" dirty="0">
                <a:latin typeface="微软雅黑" panose="020B0503020204020204" pitchFamily="34" charset="-122"/>
                <a:ea typeface="微软雅黑" panose="020B0503020204020204" pitchFamily="34" charset="-122"/>
              </a:rPr>
              <a:t>，这么做是为了在计数器溢出时，开始执行溢出延时列表的任务，这样做</a:t>
            </a:r>
            <a:r>
              <a:rPr lang="zh-CN" altLang="en-US" b="1" i="0" dirty="0">
                <a:effectLst/>
                <a:latin typeface="微软雅黑" panose="020B0503020204020204" pitchFamily="34" charset="-122"/>
                <a:ea typeface="微软雅黑" panose="020B0503020204020204" pitchFamily="34" charset="-122"/>
              </a:rPr>
              <a:t>可以避免每次系统时钟滴答定时器计数器溢出时，都要对所有任务进行排序，而是仅仅对溢出列表中的任务进行排序</a:t>
            </a:r>
            <a:r>
              <a:rPr lang="zh-CN" altLang="en-US" b="0" i="0" dirty="0">
                <a:solidFill>
                  <a:srgbClr val="C9D1D9"/>
                </a:solidFill>
                <a:effectLst/>
                <a:latin typeface="-apple-system"/>
              </a:rPr>
              <a:t>。</a:t>
            </a:r>
            <a:endParaRPr lang="zh-CN" altLang="en-US" b="1"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8DAEBC92-11B6-406C-B6EF-46224C1929CC}"/>
              </a:ext>
            </a:extLst>
          </p:cNvPr>
          <p:cNvCxnSpPr/>
          <p:nvPr/>
        </p:nvCxnSpPr>
        <p:spPr>
          <a:xfrm flipH="1">
            <a:off x="3258766" y="2937434"/>
            <a:ext cx="856034" cy="1465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7EF223F-8C64-A318-A3EB-48EF392487B3}"/>
              </a:ext>
            </a:extLst>
          </p:cNvPr>
          <p:cNvSpPr txBox="1"/>
          <p:nvPr/>
        </p:nvSpPr>
        <p:spPr>
          <a:xfrm>
            <a:off x="817123" y="155643"/>
            <a:ext cx="459145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承接上一页</a:t>
            </a:r>
          </a:p>
        </p:txBody>
      </p:sp>
      <p:cxnSp>
        <p:nvCxnSpPr>
          <p:cNvPr id="15" name="直接箭头连接符 14">
            <a:extLst>
              <a:ext uri="{FF2B5EF4-FFF2-40B4-BE49-F238E27FC236}">
                <a16:creationId xmlns:a16="http://schemas.microsoft.com/office/drawing/2014/main" id="{95385FC7-3DD7-D46B-A221-75F4E0BFB096}"/>
              </a:ext>
            </a:extLst>
          </p:cNvPr>
          <p:cNvCxnSpPr>
            <a:cxnSpLocks/>
          </p:cNvCxnSpPr>
          <p:nvPr/>
        </p:nvCxnSpPr>
        <p:spPr>
          <a:xfrm flipH="1">
            <a:off x="4309353" y="5282119"/>
            <a:ext cx="3647873" cy="797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F34F629C-2951-2569-E2C9-768DBF21D637}"/>
              </a:ext>
            </a:extLst>
          </p:cNvPr>
          <p:cNvCxnSpPr>
            <a:cxnSpLocks/>
          </p:cNvCxnSpPr>
          <p:nvPr/>
        </p:nvCxnSpPr>
        <p:spPr>
          <a:xfrm flipH="1">
            <a:off x="5992238" y="5311788"/>
            <a:ext cx="1823936" cy="109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EE6F4F1-82AB-047E-2BCA-94586803AA50}"/>
              </a:ext>
            </a:extLst>
          </p:cNvPr>
          <p:cNvCxnSpPr>
            <a:cxnSpLocks/>
          </p:cNvCxnSpPr>
          <p:nvPr/>
        </p:nvCxnSpPr>
        <p:spPr>
          <a:xfrm flipH="1">
            <a:off x="4795736" y="5311788"/>
            <a:ext cx="3020438" cy="1327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7258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4693</TotalTime>
  <Words>993</Words>
  <Application>Microsoft Office PowerPoint</Application>
  <PresentationFormat>宽屏</PresentationFormat>
  <Paragraphs>48</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-apple-system</vt:lpstr>
      <vt:lpstr>Arial Unicode MS</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诚 先森</dc:creator>
  <cp:lastModifiedBy>诚 先森</cp:lastModifiedBy>
  <cp:revision>68</cp:revision>
  <dcterms:created xsi:type="dcterms:W3CDTF">2023-04-11T03:50:20Z</dcterms:created>
  <dcterms:modified xsi:type="dcterms:W3CDTF">2023-04-16T07:54:04Z</dcterms:modified>
</cp:coreProperties>
</file>