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94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78E7930-217A-45CC-B839-BCA440AF4151}" type="datetimeFigureOut">
              <a:rPr lang="en-GB" smtClean="0"/>
              <a:t>30/05/2013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30FC18-B024-4B8A-92A7-298F31B65468}" type="slidenum">
              <a:rPr lang="en-GB" smtClean="0"/>
              <a:t>‹#›</a:t>
            </a:fld>
            <a:endParaRPr lang="en-GB"/>
          </a:p>
        </p:txBody>
      </p:sp>
    </p:spTree>
    <p:extLst>
      <p:ext uri="{BB962C8B-B14F-4D97-AF65-F5344CB8AC3E}">
        <p14:creationId xmlns:p14="http://schemas.microsoft.com/office/powerpoint/2010/main" val="23842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78E7930-217A-45CC-B839-BCA440AF4151}" type="datetimeFigureOut">
              <a:rPr lang="en-GB" smtClean="0"/>
              <a:t>30/05/2013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30FC18-B024-4B8A-92A7-298F31B65468}" type="slidenum">
              <a:rPr lang="en-GB" smtClean="0"/>
              <a:t>‹#›</a:t>
            </a:fld>
            <a:endParaRPr lang="en-GB"/>
          </a:p>
        </p:txBody>
      </p:sp>
    </p:spTree>
    <p:extLst>
      <p:ext uri="{BB962C8B-B14F-4D97-AF65-F5344CB8AC3E}">
        <p14:creationId xmlns:p14="http://schemas.microsoft.com/office/powerpoint/2010/main" val="4194273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78E7930-217A-45CC-B839-BCA440AF4151}" type="datetimeFigureOut">
              <a:rPr lang="en-GB" smtClean="0"/>
              <a:t>30/05/2013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30FC18-B024-4B8A-92A7-298F31B65468}" type="slidenum">
              <a:rPr lang="en-GB" smtClean="0"/>
              <a:t>‹#›</a:t>
            </a:fld>
            <a:endParaRPr lang="en-GB"/>
          </a:p>
        </p:txBody>
      </p:sp>
    </p:spTree>
    <p:extLst>
      <p:ext uri="{BB962C8B-B14F-4D97-AF65-F5344CB8AC3E}">
        <p14:creationId xmlns:p14="http://schemas.microsoft.com/office/powerpoint/2010/main" val="377157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78E7930-217A-45CC-B839-BCA440AF4151}" type="datetimeFigureOut">
              <a:rPr lang="en-GB" smtClean="0"/>
              <a:t>30/05/2013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30FC18-B024-4B8A-92A7-298F31B65468}" type="slidenum">
              <a:rPr lang="en-GB" smtClean="0"/>
              <a:t>‹#›</a:t>
            </a:fld>
            <a:endParaRPr lang="en-GB"/>
          </a:p>
        </p:txBody>
      </p:sp>
    </p:spTree>
    <p:extLst>
      <p:ext uri="{BB962C8B-B14F-4D97-AF65-F5344CB8AC3E}">
        <p14:creationId xmlns:p14="http://schemas.microsoft.com/office/powerpoint/2010/main" val="266305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8E7930-217A-45CC-B839-BCA440AF4151}" type="datetimeFigureOut">
              <a:rPr lang="en-GB" smtClean="0"/>
              <a:t>30/05/2013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30FC18-B024-4B8A-92A7-298F31B65468}" type="slidenum">
              <a:rPr lang="en-GB" smtClean="0"/>
              <a:t>‹#›</a:t>
            </a:fld>
            <a:endParaRPr lang="en-GB"/>
          </a:p>
        </p:txBody>
      </p:sp>
    </p:spTree>
    <p:extLst>
      <p:ext uri="{BB962C8B-B14F-4D97-AF65-F5344CB8AC3E}">
        <p14:creationId xmlns:p14="http://schemas.microsoft.com/office/powerpoint/2010/main" val="2171106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78E7930-217A-45CC-B839-BCA440AF4151}" type="datetimeFigureOut">
              <a:rPr lang="en-GB" smtClean="0"/>
              <a:t>30/05/2013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30FC18-B024-4B8A-92A7-298F31B65468}" type="slidenum">
              <a:rPr lang="en-GB" smtClean="0"/>
              <a:t>‹#›</a:t>
            </a:fld>
            <a:endParaRPr lang="en-GB"/>
          </a:p>
        </p:txBody>
      </p:sp>
    </p:spTree>
    <p:extLst>
      <p:ext uri="{BB962C8B-B14F-4D97-AF65-F5344CB8AC3E}">
        <p14:creationId xmlns:p14="http://schemas.microsoft.com/office/powerpoint/2010/main" val="242857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78E7930-217A-45CC-B839-BCA440AF4151}" type="datetimeFigureOut">
              <a:rPr lang="en-GB" smtClean="0"/>
              <a:t>30/05/2013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A30FC18-B024-4B8A-92A7-298F31B65468}" type="slidenum">
              <a:rPr lang="en-GB" smtClean="0"/>
              <a:t>‹#›</a:t>
            </a:fld>
            <a:endParaRPr lang="en-GB"/>
          </a:p>
        </p:txBody>
      </p:sp>
    </p:spTree>
    <p:extLst>
      <p:ext uri="{BB962C8B-B14F-4D97-AF65-F5344CB8AC3E}">
        <p14:creationId xmlns:p14="http://schemas.microsoft.com/office/powerpoint/2010/main" val="4090394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78E7930-217A-45CC-B839-BCA440AF4151}" type="datetimeFigureOut">
              <a:rPr lang="en-GB" smtClean="0"/>
              <a:t>30/05/2013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A30FC18-B024-4B8A-92A7-298F31B65468}" type="slidenum">
              <a:rPr lang="en-GB" smtClean="0"/>
              <a:t>‹#›</a:t>
            </a:fld>
            <a:endParaRPr lang="en-GB"/>
          </a:p>
        </p:txBody>
      </p:sp>
    </p:spTree>
    <p:extLst>
      <p:ext uri="{BB962C8B-B14F-4D97-AF65-F5344CB8AC3E}">
        <p14:creationId xmlns:p14="http://schemas.microsoft.com/office/powerpoint/2010/main" val="3644000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8E7930-217A-45CC-B839-BCA440AF4151}" type="datetimeFigureOut">
              <a:rPr lang="en-GB" smtClean="0"/>
              <a:t>30/05/2013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A30FC18-B024-4B8A-92A7-298F31B65468}" type="slidenum">
              <a:rPr lang="en-GB" smtClean="0"/>
              <a:t>‹#›</a:t>
            </a:fld>
            <a:endParaRPr lang="en-GB"/>
          </a:p>
        </p:txBody>
      </p:sp>
    </p:spTree>
    <p:extLst>
      <p:ext uri="{BB962C8B-B14F-4D97-AF65-F5344CB8AC3E}">
        <p14:creationId xmlns:p14="http://schemas.microsoft.com/office/powerpoint/2010/main" val="377190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8E7930-217A-45CC-B839-BCA440AF4151}" type="datetimeFigureOut">
              <a:rPr lang="en-GB" smtClean="0"/>
              <a:t>30/05/2013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30FC18-B024-4B8A-92A7-298F31B65468}" type="slidenum">
              <a:rPr lang="en-GB" smtClean="0"/>
              <a:t>‹#›</a:t>
            </a:fld>
            <a:endParaRPr lang="en-GB"/>
          </a:p>
        </p:txBody>
      </p:sp>
    </p:spTree>
    <p:extLst>
      <p:ext uri="{BB962C8B-B14F-4D97-AF65-F5344CB8AC3E}">
        <p14:creationId xmlns:p14="http://schemas.microsoft.com/office/powerpoint/2010/main" val="2371936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8E7930-217A-45CC-B839-BCA440AF4151}" type="datetimeFigureOut">
              <a:rPr lang="en-GB" smtClean="0"/>
              <a:t>30/05/2013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30FC18-B024-4B8A-92A7-298F31B65468}" type="slidenum">
              <a:rPr lang="en-GB" smtClean="0"/>
              <a:t>‹#›</a:t>
            </a:fld>
            <a:endParaRPr lang="en-GB"/>
          </a:p>
        </p:txBody>
      </p:sp>
    </p:spTree>
    <p:extLst>
      <p:ext uri="{BB962C8B-B14F-4D97-AF65-F5344CB8AC3E}">
        <p14:creationId xmlns:p14="http://schemas.microsoft.com/office/powerpoint/2010/main" val="4056616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8E7930-217A-45CC-B839-BCA440AF4151}" type="datetimeFigureOut">
              <a:rPr lang="en-GB" smtClean="0"/>
              <a:t>30/05/2013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0FC18-B024-4B8A-92A7-298F31B65468}" type="slidenum">
              <a:rPr lang="en-GB" smtClean="0"/>
              <a:t>‹#›</a:t>
            </a:fld>
            <a:endParaRPr lang="en-GB"/>
          </a:p>
        </p:txBody>
      </p:sp>
    </p:spTree>
    <p:extLst>
      <p:ext uri="{BB962C8B-B14F-4D97-AF65-F5344CB8AC3E}">
        <p14:creationId xmlns:p14="http://schemas.microsoft.com/office/powerpoint/2010/main" val="3132813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361297"/>
            <a:ext cx="2304256" cy="369332"/>
          </a:xfrm>
          <a:prstGeom prst="rect">
            <a:avLst/>
          </a:prstGeom>
          <a:noFill/>
          <a:ln>
            <a:solidFill>
              <a:schemeClr val="tx1"/>
            </a:solidFill>
          </a:ln>
        </p:spPr>
        <p:txBody>
          <a:bodyPr wrap="square" rtlCol="0">
            <a:spAutoFit/>
          </a:bodyPr>
          <a:lstStyle/>
          <a:p>
            <a:pPr algn="ctr"/>
            <a:r>
              <a:rPr lang="en-GB" dirty="0" smtClean="0"/>
              <a:t>Match Pending Orders</a:t>
            </a:r>
            <a:endParaRPr lang="en-GB" dirty="0"/>
          </a:p>
        </p:txBody>
      </p:sp>
      <p:sp>
        <p:nvSpPr>
          <p:cNvPr id="5" name="TextBox 4"/>
          <p:cNvSpPr txBox="1"/>
          <p:nvPr/>
        </p:nvSpPr>
        <p:spPr>
          <a:xfrm>
            <a:off x="1042451" y="2112735"/>
            <a:ext cx="2304256" cy="369332"/>
          </a:xfrm>
          <a:prstGeom prst="rect">
            <a:avLst/>
          </a:prstGeom>
          <a:noFill/>
          <a:ln>
            <a:solidFill>
              <a:schemeClr val="tx1"/>
            </a:solidFill>
          </a:ln>
        </p:spPr>
        <p:txBody>
          <a:bodyPr wrap="square" rtlCol="0">
            <a:spAutoFit/>
          </a:bodyPr>
          <a:lstStyle/>
          <a:p>
            <a:pPr algn="ctr"/>
            <a:r>
              <a:rPr lang="en-GB" dirty="0" smtClean="0"/>
              <a:t>Process Traders</a:t>
            </a:r>
            <a:endParaRPr lang="en-GB" dirty="0"/>
          </a:p>
        </p:txBody>
      </p:sp>
      <p:sp>
        <p:nvSpPr>
          <p:cNvPr id="6" name="TextBox 5"/>
          <p:cNvSpPr txBox="1"/>
          <p:nvPr/>
        </p:nvSpPr>
        <p:spPr>
          <a:xfrm>
            <a:off x="1043608" y="2883036"/>
            <a:ext cx="2304256" cy="369332"/>
          </a:xfrm>
          <a:prstGeom prst="rect">
            <a:avLst/>
          </a:prstGeom>
          <a:noFill/>
          <a:ln>
            <a:solidFill>
              <a:schemeClr val="tx1"/>
            </a:solidFill>
          </a:ln>
        </p:spPr>
        <p:txBody>
          <a:bodyPr wrap="square" rtlCol="0">
            <a:spAutoFit/>
          </a:bodyPr>
          <a:lstStyle/>
          <a:p>
            <a:pPr algn="ctr"/>
            <a:r>
              <a:rPr lang="en-GB" dirty="0" smtClean="0"/>
              <a:t>Increment Time</a:t>
            </a:r>
            <a:endParaRPr lang="en-GB" dirty="0"/>
          </a:p>
        </p:txBody>
      </p:sp>
      <p:cxnSp>
        <p:nvCxnSpPr>
          <p:cNvPr id="8" name="Straight Arrow Connector 7"/>
          <p:cNvCxnSpPr>
            <a:stCxn id="4" idx="2"/>
            <a:endCxn id="5" idx="0"/>
          </p:cNvCxnSpPr>
          <p:nvPr/>
        </p:nvCxnSpPr>
        <p:spPr>
          <a:xfrm flipH="1">
            <a:off x="2194579" y="1730629"/>
            <a:ext cx="1157" cy="3821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6" idx="0"/>
          </p:cNvCxnSpPr>
          <p:nvPr/>
        </p:nvCxnSpPr>
        <p:spPr>
          <a:xfrm>
            <a:off x="2194579" y="2482067"/>
            <a:ext cx="1157" cy="4009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195736" y="3252368"/>
            <a:ext cx="2314" cy="3926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11560" y="3645024"/>
            <a:ext cx="15818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11560" y="1052736"/>
            <a:ext cx="0" cy="25922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11560" y="1052736"/>
            <a:ext cx="15818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193422" y="1052736"/>
            <a:ext cx="2314" cy="3085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2193422" y="836712"/>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193422" y="3645024"/>
            <a:ext cx="4628"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257318" y="559712"/>
            <a:ext cx="1872208" cy="276999"/>
          </a:xfrm>
          <a:prstGeom prst="rect">
            <a:avLst/>
          </a:prstGeom>
          <a:noFill/>
        </p:spPr>
        <p:txBody>
          <a:bodyPr wrap="square" rtlCol="0">
            <a:spAutoFit/>
          </a:bodyPr>
          <a:lstStyle/>
          <a:p>
            <a:pPr algn="ctr"/>
            <a:r>
              <a:rPr lang="en-GB" sz="1200" dirty="0" smtClean="0"/>
              <a:t>begin simulation</a:t>
            </a:r>
            <a:endParaRPr lang="en-GB" sz="1200" dirty="0"/>
          </a:p>
        </p:txBody>
      </p:sp>
      <p:sp>
        <p:nvSpPr>
          <p:cNvPr id="38" name="TextBox 37"/>
          <p:cNvSpPr txBox="1"/>
          <p:nvPr/>
        </p:nvSpPr>
        <p:spPr>
          <a:xfrm>
            <a:off x="1257318" y="4005064"/>
            <a:ext cx="1872208" cy="276999"/>
          </a:xfrm>
          <a:prstGeom prst="rect">
            <a:avLst/>
          </a:prstGeom>
          <a:noFill/>
        </p:spPr>
        <p:txBody>
          <a:bodyPr wrap="square" rtlCol="0">
            <a:spAutoFit/>
          </a:bodyPr>
          <a:lstStyle/>
          <a:p>
            <a:pPr algn="ctr"/>
            <a:r>
              <a:rPr lang="en-GB" sz="1200" dirty="0" smtClean="0"/>
              <a:t>end simulation</a:t>
            </a:r>
            <a:endParaRPr lang="en-GB" sz="1200" dirty="0"/>
          </a:p>
        </p:txBody>
      </p:sp>
      <p:sp>
        <p:nvSpPr>
          <p:cNvPr id="39" name="TextBox 38"/>
          <p:cNvSpPr txBox="1"/>
          <p:nvPr/>
        </p:nvSpPr>
        <p:spPr>
          <a:xfrm>
            <a:off x="1907704" y="3704620"/>
            <a:ext cx="1872208" cy="261610"/>
          </a:xfrm>
          <a:prstGeom prst="rect">
            <a:avLst/>
          </a:prstGeom>
          <a:noFill/>
        </p:spPr>
        <p:txBody>
          <a:bodyPr wrap="square" rtlCol="0">
            <a:spAutoFit/>
          </a:bodyPr>
          <a:lstStyle/>
          <a:p>
            <a:pPr algn="ctr"/>
            <a:r>
              <a:rPr lang="en-GB" sz="1050" dirty="0" smtClean="0"/>
              <a:t>if time &gt;= total time</a:t>
            </a:r>
            <a:endParaRPr lang="en-GB" sz="1050" dirty="0"/>
          </a:p>
        </p:txBody>
      </p:sp>
      <p:sp>
        <p:nvSpPr>
          <p:cNvPr id="40" name="TextBox 39"/>
          <p:cNvSpPr txBox="1"/>
          <p:nvPr/>
        </p:nvSpPr>
        <p:spPr>
          <a:xfrm>
            <a:off x="294161" y="3645024"/>
            <a:ext cx="1872208" cy="261610"/>
          </a:xfrm>
          <a:prstGeom prst="rect">
            <a:avLst/>
          </a:prstGeom>
          <a:noFill/>
        </p:spPr>
        <p:txBody>
          <a:bodyPr wrap="square" rtlCol="0">
            <a:spAutoFit/>
          </a:bodyPr>
          <a:lstStyle/>
          <a:p>
            <a:pPr algn="ctr"/>
            <a:r>
              <a:rPr lang="en-GB" sz="1050" dirty="0" smtClean="0"/>
              <a:t>if time &lt; total time</a:t>
            </a:r>
            <a:endParaRPr lang="en-GB" sz="1050" dirty="0"/>
          </a:p>
        </p:txBody>
      </p:sp>
      <p:grpSp>
        <p:nvGrpSpPr>
          <p:cNvPr id="41" name="Group 40"/>
          <p:cNvGrpSpPr/>
          <p:nvPr/>
        </p:nvGrpSpPr>
        <p:grpSpPr>
          <a:xfrm>
            <a:off x="4644008" y="620891"/>
            <a:ext cx="3053703" cy="3722351"/>
            <a:chOff x="294161" y="559712"/>
            <a:chExt cx="3053703" cy="3722351"/>
          </a:xfrm>
        </p:grpSpPr>
        <p:sp>
          <p:nvSpPr>
            <p:cNvPr id="42" name="TextBox 41"/>
            <p:cNvSpPr txBox="1"/>
            <p:nvPr/>
          </p:nvSpPr>
          <p:spPr>
            <a:xfrm>
              <a:off x="1043608" y="1361297"/>
              <a:ext cx="2304256" cy="369332"/>
            </a:xfrm>
            <a:prstGeom prst="rect">
              <a:avLst/>
            </a:prstGeom>
            <a:noFill/>
            <a:ln>
              <a:solidFill>
                <a:schemeClr val="tx1"/>
              </a:solidFill>
            </a:ln>
          </p:spPr>
          <p:txBody>
            <a:bodyPr wrap="square" rtlCol="0">
              <a:spAutoFit/>
            </a:bodyPr>
            <a:lstStyle/>
            <a:p>
              <a:pPr algn="ctr"/>
              <a:r>
                <a:rPr lang="en-GB" dirty="0" smtClean="0"/>
                <a:t>Match Pending Orders</a:t>
              </a:r>
              <a:endParaRPr lang="en-GB" dirty="0"/>
            </a:p>
          </p:txBody>
        </p:sp>
        <p:sp>
          <p:nvSpPr>
            <p:cNvPr id="43" name="TextBox 42"/>
            <p:cNvSpPr txBox="1"/>
            <p:nvPr/>
          </p:nvSpPr>
          <p:spPr>
            <a:xfrm>
              <a:off x="1042451" y="2112735"/>
              <a:ext cx="2304256" cy="369332"/>
            </a:xfrm>
            <a:prstGeom prst="rect">
              <a:avLst/>
            </a:prstGeom>
            <a:noFill/>
            <a:ln>
              <a:solidFill>
                <a:schemeClr val="tx1"/>
              </a:solidFill>
            </a:ln>
          </p:spPr>
          <p:txBody>
            <a:bodyPr wrap="square" rtlCol="0">
              <a:spAutoFit/>
            </a:bodyPr>
            <a:lstStyle/>
            <a:p>
              <a:pPr algn="ctr"/>
              <a:r>
                <a:rPr lang="en-GB" dirty="0" smtClean="0"/>
                <a:t>Process Traders</a:t>
              </a:r>
              <a:endParaRPr lang="en-GB" dirty="0"/>
            </a:p>
          </p:txBody>
        </p:sp>
        <p:sp>
          <p:nvSpPr>
            <p:cNvPr id="44" name="TextBox 43"/>
            <p:cNvSpPr txBox="1"/>
            <p:nvPr/>
          </p:nvSpPr>
          <p:spPr>
            <a:xfrm>
              <a:off x="1043608" y="2883036"/>
              <a:ext cx="2304256" cy="369332"/>
            </a:xfrm>
            <a:prstGeom prst="rect">
              <a:avLst/>
            </a:prstGeom>
            <a:noFill/>
            <a:ln>
              <a:solidFill>
                <a:schemeClr val="tx1"/>
              </a:solidFill>
            </a:ln>
          </p:spPr>
          <p:txBody>
            <a:bodyPr wrap="square" rtlCol="0">
              <a:spAutoFit/>
            </a:bodyPr>
            <a:lstStyle/>
            <a:p>
              <a:pPr algn="ctr"/>
              <a:r>
                <a:rPr lang="en-GB" dirty="0" smtClean="0"/>
                <a:t>Increment Time</a:t>
              </a:r>
              <a:endParaRPr lang="en-GB" dirty="0"/>
            </a:p>
          </p:txBody>
        </p:sp>
        <p:cxnSp>
          <p:nvCxnSpPr>
            <p:cNvPr id="45" name="Straight Arrow Connector 44"/>
            <p:cNvCxnSpPr>
              <a:stCxn id="42" idx="2"/>
              <a:endCxn id="43" idx="0"/>
            </p:cNvCxnSpPr>
            <p:nvPr/>
          </p:nvCxnSpPr>
          <p:spPr>
            <a:xfrm flipH="1">
              <a:off x="2194579" y="1730629"/>
              <a:ext cx="1157" cy="3821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3" idx="2"/>
              <a:endCxn id="44" idx="0"/>
            </p:cNvCxnSpPr>
            <p:nvPr/>
          </p:nvCxnSpPr>
          <p:spPr>
            <a:xfrm>
              <a:off x="2194579" y="2482067"/>
              <a:ext cx="1157" cy="4009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2195736" y="3252368"/>
              <a:ext cx="2314" cy="3926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611560" y="3645024"/>
              <a:ext cx="15818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611560" y="1052736"/>
              <a:ext cx="0" cy="25922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11560" y="1052736"/>
              <a:ext cx="15818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193422" y="1052736"/>
              <a:ext cx="2314" cy="3085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2193422" y="836712"/>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193422" y="3645024"/>
              <a:ext cx="4628"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257318" y="559712"/>
              <a:ext cx="1872208" cy="276999"/>
            </a:xfrm>
            <a:prstGeom prst="rect">
              <a:avLst/>
            </a:prstGeom>
            <a:noFill/>
          </p:spPr>
          <p:txBody>
            <a:bodyPr wrap="square" rtlCol="0">
              <a:spAutoFit/>
            </a:bodyPr>
            <a:lstStyle/>
            <a:p>
              <a:pPr algn="ctr"/>
              <a:r>
                <a:rPr lang="en-GB" sz="1200" dirty="0" smtClean="0"/>
                <a:t>begin simulation</a:t>
              </a:r>
              <a:endParaRPr lang="en-GB" sz="1200" dirty="0"/>
            </a:p>
          </p:txBody>
        </p:sp>
        <p:sp>
          <p:nvSpPr>
            <p:cNvPr id="55" name="TextBox 54"/>
            <p:cNvSpPr txBox="1"/>
            <p:nvPr/>
          </p:nvSpPr>
          <p:spPr>
            <a:xfrm>
              <a:off x="1257318" y="4005064"/>
              <a:ext cx="1872208" cy="276999"/>
            </a:xfrm>
            <a:prstGeom prst="rect">
              <a:avLst/>
            </a:prstGeom>
            <a:noFill/>
          </p:spPr>
          <p:txBody>
            <a:bodyPr wrap="square" rtlCol="0">
              <a:spAutoFit/>
            </a:bodyPr>
            <a:lstStyle/>
            <a:p>
              <a:pPr algn="ctr"/>
              <a:r>
                <a:rPr lang="en-GB" sz="1200" dirty="0" smtClean="0"/>
                <a:t>end simulation</a:t>
              </a:r>
              <a:endParaRPr lang="en-GB" sz="1200" dirty="0"/>
            </a:p>
          </p:txBody>
        </p:sp>
        <p:sp>
          <p:nvSpPr>
            <p:cNvPr id="56" name="TextBox 55"/>
            <p:cNvSpPr txBox="1"/>
            <p:nvPr/>
          </p:nvSpPr>
          <p:spPr>
            <a:xfrm>
              <a:off x="294161" y="3645024"/>
              <a:ext cx="1872208" cy="261610"/>
            </a:xfrm>
            <a:prstGeom prst="rect">
              <a:avLst/>
            </a:prstGeom>
            <a:noFill/>
          </p:spPr>
          <p:txBody>
            <a:bodyPr wrap="square" rtlCol="0">
              <a:spAutoFit/>
            </a:bodyPr>
            <a:lstStyle/>
            <a:p>
              <a:pPr algn="ctr"/>
              <a:r>
                <a:rPr lang="en-GB" sz="1050" dirty="0" smtClean="0"/>
                <a:t>if time &lt; total time</a:t>
              </a:r>
              <a:endParaRPr lang="en-GB" sz="1050" dirty="0"/>
            </a:p>
          </p:txBody>
        </p:sp>
      </p:grpSp>
    </p:spTree>
    <p:extLst>
      <p:ext uri="{BB962C8B-B14F-4D97-AF65-F5344CB8AC3E}">
        <p14:creationId xmlns:p14="http://schemas.microsoft.com/office/powerpoint/2010/main" val="55095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G:\Users\Christopher\Google Drive\FYP\OrderBookSimulatorWithOpenCL\OrderBookSim\Docs\past pr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8393" y="2414446"/>
            <a:ext cx="2067214" cy="2029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153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G:\Users\Christopher\Google Drive\FYP\OrderBookSimulatorWithOpenCL\OrderBookSim\Docs\order ty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88640"/>
            <a:ext cx="1418557" cy="108012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G:\Users\Christopher\Google Drive\FYP\OrderBookSimulatorWithOpenCL\OrderBookSim\Docs\order memb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96197"/>
            <a:ext cx="3143689" cy="370574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Users\Christopher\Google Drive\FYP\OrderBookSimulatorWithOpenCL\OrderBookSim\Docs\order method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29013"/>
            <a:ext cx="271596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254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620688"/>
            <a:ext cx="2808312" cy="307777"/>
          </a:xfrm>
          <a:prstGeom prst="rect">
            <a:avLst/>
          </a:prstGeom>
          <a:noFill/>
          <a:ln>
            <a:solidFill>
              <a:schemeClr val="tx1"/>
            </a:solidFill>
          </a:ln>
        </p:spPr>
        <p:txBody>
          <a:bodyPr wrap="square" rtlCol="0">
            <a:spAutoFit/>
          </a:bodyPr>
          <a:lstStyle/>
          <a:p>
            <a:pPr algn="ctr"/>
            <a:r>
              <a:rPr lang="en-GB" sz="1400" dirty="0" smtClean="0"/>
              <a:t>cash &lt; (start cash / PT_BOUNDS)</a:t>
            </a:r>
            <a:endParaRPr lang="en-GB" sz="1400" dirty="0"/>
          </a:p>
        </p:txBody>
      </p:sp>
      <p:sp>
        <p:nvSpPr>
          <p:cNvPr id="3" name="TextBox 2"/>
          <p:cNvSpPr txBox="1"/>
          <p:nvPr/>
        </p:nvSpPr>
        <p:spPr>
          <a:xfrm>
            <a:off x="827584" y="1340768"/>
            <a:ext cx="2808312" cy="307777"/>
          </a:xfrm>
          <a:prstGeom prst="rect">
            <a:avLst/>
          </a:prstGeom>
          <a:noFill/>
          <a:ln>
            <a:solidFill>
              <a:schemeClr val="tx1"/>
            </a:solidFill>
          </a:ln>
        </p:spPr>
        <p:txBody>
          <a:bodyPr wrap="square" rtlCol="0">
            <a:spAutoFit/>
          </a:bodyPr>
          <a:lstStyle/>
          <a:p>
            <a:pPr algn="ctr"/>
            <a:r>
              <a:rPr lang="en-GB" sz="1400" dirty="0" smtClean="0"/>
              <a:t>cash &gt; (start cash x PT_BOUNDS)</a:t>
            </a:r>
            <a:endParaRPr lang="en-GB" sz="1400" dirty="0"/>
          </a:p>
        </p:txBody>
      </p:sp>
      <p:sp>
        <p:nvSpPr>
          <p:cNvPr id="4" name="TextBox 3"/>
          <p:cNvSpPr txBox="1"/>
          <p:nvPr/>
        </p:nvSpPr>
        <p:spPr>
          <a:xfrm>
            <a:off x="827584" y="1988840"/>
            <a:ext cx="2808312" cy="738664"/>
          </a:xfrm>
          <a:prstGeom prst="rect">
            <a:avLst/>
          </a:prstGeom>
          <a:noFill/>
          <a:ln>
            <a:solidFill>
              <a:schemeClr val="tx1"/>
            </a:solidFill>
          </a:ln>
        </p:spPr>
        <p:txBody>
          <a:bodyPr wrap="square" rtlCol="0">
            <a:spAutoFit/>
          </a:bodyPr>
          <a:lstStyle/>
          <a:p>
            <a:pPr algn="ctr"/>
            <a:r>
              <a:rPr lang="en-GB" sz="1400" dirty="0" smtClean="0"/>
              <a:t>cash &lt; start cash</a:t>
            </a:r>
          </a:p>
          <a:p>
            <a:pPr algn="ctr"/>
            <a:r>
              <a:rPr lang="en-GB" sz="1400" dirty="0" smtClean="0"/>
              <a:t> &amp;&amp;  </a:t>
            </a:r>
          </a:p>
          <a:p>
            <a:pPr algn="ctr"/>
            <a:r>
              <a:rPr lang="en-GB" sz="1400" dirty="0" smtClean="0"/>
              <a:t>cash &gt; (start cash / PT_BOUND)</a:t>
            </a:r>
            <a:endParaRPr lang="en-GB" sz="1400" dirty="0"/>
          </a:p>
        </p:txBody>
      </p:sp>
      <p:sp>
        <p:nvSpPr>
          <p:cNvPr id="5" name="TextBox 4"/>
          <p:cNvSpPr txBox="1"/>
          <p:nvPr/>
        </p:nvSpPr>
        <p:spPr>
          <a:xfrm>
            <a:off x="827584" y="3058117"/>
            <a:ext cx="2808312" cy="738664"/>
          </a:xfrm>
          <a:prstGeom prst="rect">
            <a:avLst/>
          </a:prstGeom>
          <a:noFill/>
          <a:ln>
            <a:solidFill>
              <a:schemeClr val="tx1"/>
            </a:solidFill>
          </a:ln>
        </p:spPr>
        <p:txBody>
          <a:bodyPr wrap="square" rtlCol="0">
            <a:spAutoFit/>
          </a:bodyPr>
          <a:lstStyle/>
          <a:p>
            <a:pPr algn="ctr"/>
            <a:r>
              <a:rPr lang="en-GB" sz="1400" dirty="0" smtClean="0"/>
              <a:t>cash &gt; start cash</a:t>
            </a:r>
          </a:p>
          <a:p>
            <a:pPr algn="ctr"/>
            <a:r>
              <a:rPr lang="en-GB" sz="1400" dirty="0" smtClean="0"/>
              <a:t> &amp;&amp;  </a:t>
            </a:r>
          </a:p>
          <a:p>
            <a:pPr algn="ctr"/>
            <a:r>
              <a:rPr lang="en-GB" sz="1400" dirty="0" smtClean="0"/>
              <a:t>cash &lt; (start cash x PT_BOUND)</a:t>
            </a:r>
            <a:endParaRPr lang="en-GB" sz="1400" dirty="0"/>
          </a:p>
        </p:txBody>
      </p:sp>
      <p:sp>
        <p:nvSpPr>
          <p:cNvPr id="6" name="TextBox 5"/>
          <p:cNvSpPr txBox="1"/>
          <p:nvPr/>
        </p:nvSpPr>
        <p:spPr>
          <a:xfrm>
            <a:off x="827584" y="4221088"/>
            <a:ext cx="2808312" cy="307777"/>
          </a:xfrm>
          <a:prstGeom prst="rect">
            <a:avLst/>
          </a:prstGeom>
          <a:noFill/>
          <a:ln>
            <a:solidFill>
              <a:schemeClr val="tx1"/>
            </a:solidFill>
          </a:ln>
        </p:spPr>
        <p:txBody>
          <a:bodyPr wrap="square" rtlCol="0">
            <a:spAutoFit/>
          </a:bodyPr>
          <a:lstStyle/>
          <a:p>
            <a:pPr algn="ctr"/>
            <a:r>
              <a:rPr lang="en-GB" sz="1400" dirty="0" smtClean="0"/>
              <a:t>cash with orders &lt;= 0</a:t>
            </a:r>
            <a:endParaRPr lang="en-GB" sz="1400" dirty="0"/>
          </a:p>
        </p:txBody>
      </p:sp>
      <p:sp>
        <p:nvSpPr>
          <p:cNvPr id="7" name="TextBox 6"/>
          <p:cNvSpPr txBox="1"/>
          <p:nvPr/>
        </p:nvSpPr>
        <p:spPr>
          <a:xfrm>
            <a:off x="827584" y="4941168"/>
            <a:ext cx="2808312" cy="307777"/>
          </a:xfrm>
          <a:prstGeom prst="rect">
            <a:avLst/>
          </a:prstGeom>
          <a:noFill/>
          <a:ln>
            <a:solidFill>
              <a:schemeClr val="tx1"/>
            </a:solidFill>
          </a:ln>
        </p:spPr>
        <p:txBody>
          <a:bodyPr wrap="square" rtlCol="0">
            <a:spAutoFit/>
          </a:bodyPr>
          <a:lstStyle/>
          <a:p>
            <a:pPr algn="ctr"/>
            <a:r>
              <a:rPr lang="en-GB" sz="1400" dirty="0" smtClean="0"/>
              <a:t>volume with orders == start volume</a:t>
            </a:r>
            <a:endParaRPr lang="en-GB" sz="1400" dirty="0"/>
          </a:p>
        </p:txBody>
      </p:sp>
      <p:cxnSp>
        <p:nvCxnSpPr>
          <p:cNvPr id="9" name="Straight Arrow Connector 8"/>
          <p:cNvCxnSpPr>
            <a:stCxn id="2" idx="2"/>
            <a:endCxn id="3" idx="0"/>
          </p:cNvCxnSpPr>
          <p:nvPr/>
        </p:nvCxnSpPr>
        <p:spPr>
          <a:xfrm>
            <a:off x="2231740" y="928465"/>
            <a:ext cx="0" cy="4123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2"/>
            <a:endCxn id="4" idx="0"/>
          </p:cNvCxnSpPr>
          <p:nvPr/>
        </p:nvCxnSpPr>
        <p:spPr>
          <a:xfrm>
            <a:off x="2231740" y="1648545"/>
            <a:ext cx="0" cy="3402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5" idx="0"/>
          </p:cNvCxnSpPr>
          <p:nvPr/>
        </p:nvCxnSpPr>
        <p:spPr>
          <a:xfrm>
            <a:off x="2231740" y="2727504"/>
            <a:ext cx="0" cy="3306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6" idx="0"/>
          </p:cNvCxnSpPr>
          <p:nvPr/>
        </p:nvCxnSpPr>
        <p:spPr>
          <a:xfrm>
            <a:off x="2231740" y="3796781"/>
            <a:ext cx="0" cy="4243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2"/>
            <a:endCxn id="7" idx="0"/>
          </p:cNvCxnSpPr>
          <p:nvPr/>
        </p:nvCxnSpPr>
        <p:spPr>
          <a:xfrm>
            <a:off x="2231740" y="4528865"/>
            <a:ext cx="0" cy="4123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076056" y="293593"/>
            <a:ext cx="1512168" cy="961965"/>
          </a:xfrm>
          <a:prstGeom prst="roundRect">
            <a:avLst/>
          </a:prstGeom>
          <a:noFill/>
          <a:ln>
            <a:solidFill>
              <a:schemeClr val="tx1"/>
            </a:solidFill>
          </a:ln>
        </p:spPr>
        <p:txBody>
          <a:bodyPr wrap="square" rtlCol="0">
            <a:spAutoFit/>
          </a:bodyPr>
          <a:lstStyle/>
          <a:p>
            <a:r>
              <a:rPr lang="en-GB" sz="1050" b="1" dirty="0" smtClean="0"/>
              <a:t>Order</a:t>
            </a:r>
          </a:p>
          <a:p>
            <a:r>
              <a:rPr lang="en-GB" sz="1000" i="1" dirty="0" smtClean="0"/>
              <a:t>Type: </a:t>
            </a:r>
            <a:r>
              <a:rPr lang="en-GB" sz="1000" dirty="0" smtClean="0"/>
              <a:t>Market</a:t>
            </a:r>
            <a:endParaRPr lang="en-GB" sz="1000" i="1" dirty="0" smtClean="0"/>
          </a:p>
          <a:p>
            <a:r>
              <a:rPr lang="en-GB" sz="1000" i="1" dirty="0" smtClean="0"/>
              <a:t>Direction: </a:t>
            </a:r>
            <a:r>
              <a:rPr lang="en-GB" sz="1000" dirty="0" smtClean="0"/>
              <a:t>Sell</a:t>
            </a:r>
            <a:endParaRPr lang="en-GB" sz="1000" i="1" dirty="0" smtClean="0"/>
          </a:p>
          <a:p>
            <a:r>
              <a:rPr lang="en-GB" sz="1000" i="1" dirty="0" smtClean="0"/>
              <a:t>Price: </a:t>
            </a:r>
            <a:r>
              <a:rPr lang="en-GB" sz="1000" dirty="0" smtClean="0"/>
              <a:t>N.A.</a:t>
            </a:r>
            <a:endParaRPr lang="en-GB" sz="1000" i="1" dirty="0" smtClean="0"/>
          </a:p>
          <a:p>
            <a:r>
              <a:rPr lang="en-GB" sz="1000" i="1" dirty="0" smtClean="0"/>
              <a:t>Volume: </a:t>
            </a:r>
            <a:r>
              <a:rPr lang="en-GB" sz="1000" dirty="0" smtClean="0"/>
              <a:t>Random</a:t>
            </a:r>
            <a:endParaRPr lang="en-GB" sz="1000" i="1" dirty="0"/>
          </a:p>
        </p:txBody>
      </p:sp>
      <p:sp>
        <p:nvSpPr>
          <p:cNvPr id="35" name="TextBox 34"/>
          <p:cNvSpPr txBox="1"/>
          <p:nvPr/>
        </p:nvSpPr>
        <p:spPr>
          <a:xfrm>
            <a:off x="7236296" y="1013673"/>
            <a:ext cx="1512168" cy="961965"/>
          </a:xfrm>
          <a:prstGeom prst="roundRect">
            <a:avLst/>
          </a:prstGeom>
          <a:noFill/>
          <a:ln>
            <a:solidFill>
              <a:schemeClr val="tx1"/>
            </a:solidFill>
          </a:ln>
        </p:spPr>
        <p:txBody>
          <a:bodyPr wrap="square" rtlCol="0">
            <a:spAutoFit/>
          </a:bodyPr>
          <a:lstStyle/>
          <a:p>
            <a:r>
              <a:rPr lang="en-GB" sz="1050" b="1" dirty="0" smtClean="0"/>
              <a:t>Order</a:t>
            </a:r>
          </a:p>
          <a:p>
            <a:r>
              <a:rPr lang="en-GB" sz="1000" i="1" dirty="0" smtClean="0"/>
              <a:t>Type: </a:t>
            </a:r>
            <a:r>
              <a:rPr lang="en-GB" sz="1000" dirty="0" smtClean="0"/>
              <a:t>Market</a:t>
            </a:r>
            <a:endParaRPr lang="en-GB" sz="1000" i="1" dirty="0" smtClean="0"/>
          </a:p>
          <a:p>
            <a:r>
              <a:rPr lang="en-GB" sz="1000" i="1" dirty="0" smtClean="0"/>
              <a:t>Direction: </a:t>
            </a:r>
            <a:r>
              <a:rPr lang="en-GB" sz="1000" dirty="0" smtClean="0"/>
              <a:t>Buy</a:t>
            </a:r>
            <a:endParaRPr lang="en-GB" sz="1000" i="1" dirty="0" smtClean="0"/>
          </a:p>
          <a:p>
            <a:r>
              <a:rPr lang="en-GB" sz="1000" i="1" dirty="0" smtClean="0"/>
              <a:t>Price: </a:t>
            </a:r>
            <a:r>
              <a:rPr lang="en-GB" sz="1000" dirty="0" smtClean="0"/>
              <a:t>N.A.</a:t>
            </a:r>
            <a:endParaRPr lang="en-GB" sz="1000" i="1" dirty="0" smtClean="0"/>
          </a:p>
          <a:p>
            <a:r>
              <a:rPr lang="en-GB" sz="1000" i="1" dirty="0" smtClean="0"/>
              <a:t>Volume: </a:t>
            </a:r>
            <a:r>
              <a:rPr lang="en-GB" sz="1000" dirty="0" smtClean="0"/>
              <a:t>Random</a:t>
            </a:r>
            <a:endParaRPr lang="en-GB" sz="1000" i="1" dirty="0"/>
          </a:p>
        </p:txBody>
      </p:sp>
      <p:sp>
        <p:nvSpPr>
          <p:cNvPr id="36" name="TextBox 35"/>
          <p:cNvSpPr txBox="1"/>
          <p:nvPr/>
        </p:nvSpPr>
        <p:spPr>
          <a:xfrm>
            <a:off x="5076056" y="1792059"/>
            <a:ext cx="1728192" cy="1132225"/>
          </a:xfrm>
          <a:prstGeom prst="roundRect">
            <a:avLst/>
          </a:prstGeom>
          <a:noFill/>
          <a:ln>
            <a:solidFill>
              <a:schemeClr val="tx1"/>
            </a:solidFill>
          </a:ln>
        </p:spPr>
        <p:txBody>
          <a:bodyPr wrap="square" rtlCol="0">
            <a:spAutoFit/>
          </a:bodyPr>
          <a:lstStyle/>
          <a:p>
            <a:r>
              <a:rPr lang="en-GB" sz="1050" b="1" dirty="0" smtClean="0"/>
              <a:t>Order</a:t>
            </a:r>
          </a:p>
          <a:p>
            <a:r>
              <a:rPr lang="en-GB" sz="1000" i="1" dirty="0" smtClean="0"/>
              <a:t>Type: </a:t>
            </a:r>
            <a:r>
              <a:rPr lang="en-GB" sz="1000" dirty="0" smtClean="0"/>
              <a:t>Limit</a:t>
            </a:r>
            <a:endParaRPr lang="en-GB" sz="1000" i="1" dirty="0" smtClean="0"/>
          </a:p>
          <a:p>
            <a:r>
              <a:rPr lang="en-GB" sz="1000" i="1" dirty="0" smtClean="0"/>
              <a:t>Direction: </a:t>
            </a:r>
            <a:r>
              <a:rPr lang="en-GB" sz="1000" dirty="0" smtClean="0"/>
              <a:t>Sell</a:t>
            </a:r>
            <a:endParaRPr lang="en-GB" sz="1000" i="1" dirty="0" smtClean="0"/>
          </a:p>
          <a:p>
            <a:r>
              <a:rPr lang="en-GB" sz="1000" i="1" dirty="0" smtClean="0"/>
              <a:t>Price: </a:t>
            </a:r>
            <a:r>
              <a:rPr lang="en-GB" sz="1000" dirty="0" smtClean="0"/>
              <a:t>Random &lt;= Last Price</a:t>
            </a:r>
            <a:endParaRPr lang="en-GB" sz="1000" i="1" dirty="0" smtClean="0"/>
          </a:p>
          <a:p>
            <a:r>
              <a:rPr lang="en-GB" sz="1000" i="1" dirty="0" smtClean="0"/>
              <a:t>Volume: </a:t>
            </a:r>
            <a:r>
              <a:rPr lang="en-GB" sz="1000" dirty="0" smtClean="0"/>
              <a:t>Return to Start Cash</a:t>
            </a:r>
            <a:endParaRPr lang="en-GB" sz="1000" i="1" dirty="0"/>
          </a:p>
        </p:txBody>
      </p:sp>
      <p:sp>
        <p:nvSpPr>
          <p:cNvPr id="37" name="TextBox 36"/>
          <p:cNvSpPr txBox="1"/>
          <p:nvPr/>
        </p:nvSpPr>
        <p:spPr>
          <a:xfrm>
            <a:off x="7128284" y="2861336"/>
            <a:ext cx="1728192" cy="1132225"/>
          </a:xfrm>
          <a:prstGeom prst="roundRect">
            <a:avLst/>
          </a:prstGeom>
          <a:noFill/>
          <a:ln>
            <a:solidFill>
              <a:schemeClr val="tx1"/>
            </a:solidFill>
          </a:ln>
        </p:spPr>
        <p:txBody>
          <a:bodyPr wrap="square" rtlCol="0">
            <a:spAutoFit/>
          </a:bodyPr>
          <a:lstStyle/>
          <a:p>
            <a:r>
              <a:rPr lang="en-GB" sz="1050" b="1" dirty="0" smtClean="0"/>
              <a:t>Order</a:t>
            </a:r>
          </a:p>
          <a:p>
            <a:r>
              <a:rPr lang="en-GB" sz="1000" i="1" dirty="0" smtClean="0"/>
              <a:t>Type: </a:t>
            </a:r>
            <a:r>
              <a:rPr lang="en-GB" sz="1000" dirty="0" smtClean="0"/>
              <a:t>Limit</a:t>
            </a:r>
            <a:endParaRPr lang="en-GB" sz="1000" i="1" dirty="0" smtClean="0"/>
          </a:p>
          <a:p>
            <a:r>
              <a:rPr lang="en-GB" sz="1000" i="1" dirty="0" smtClean="0"/>
              <a:t>Direction: </a:t>
            </a:r>
            <a:r>
              <a:rPr lang="en-GB" sz="1000" dirty="0" smtClean="0"/>
              <a:t>Buy</a:t>
            </a:r>
            <a:endParaRPr lang="en-GB" sz="1000" i="1" dirty="0" smtClean="0"/>
          </a:p>
          <a:p>
            <a:r>
              <a:rPr lang="en-GB" sz="1000" i="1" dirty="0" smtClean="0"/>
              <a:t>Price: </a:t>
            </a:r>
            <a:r>
              <a:rPr lang="en-GB" sz="1000" dirty="0" smtClean="0"/>
              <a:t>Random &gt;= Last Price</a:t>
            </a:r>
            <a:endParaRPr lang="en-GB" sz="1000" i="1" dirty="0" smtClean="0"/>
          </a:p>
          <a:p>
            <a:r>
              <a:rPr lang="en-GB" sz="1000" i="1" dirty="0" smtClean="0"/>
              <a:t>Volume: </a:t>
            </a:r>
            <a:r>
              <a:rPr lang="en-GB" sz="1000" dirty="0" smtClean="0"/>
              <a:t>Return to Start Cash</a:t>
            </a:r>
            <a:endParaRPr lang="en-GB" sz="1000" i="1" dirty="0"/>
          </a:p>
        </p:txBody>
      </p:sp>
      <p:sp>
        <p:nvSpPr>
          <p:cNvPr id="38" name="TextBox 37"/>
          <p:cNvSpPr txBox="1"/>
          <p:nvPr/>
        </p:nvSpPr>
        <p:spPr>
          <a:xfrm>
            <a:off x="5076056" y="3893993"/>
            <a:ext cx="1728192" cy="961965"/>
          </a:xfrm>
          <a:prstGeom prst="roundRect">
            <a:avLst/>
          </a:prstGeom>
          <a:noFill/>
          <a:ln>
            <a:solidFill>
              <a:schemeClr val="tx1"/>
            </a:solidFill>
          </a:ln>
        </p:spPr>
        <p:txBody>
          <a:bodyPr wrap="square" rtlCol="0">
            <a:spAutoFit/>
          </a:bodyPr>
          <a:lstStyle/>
          <a:p>
            <a:r>
              <a:rPr lang="en-GB" sz="1050" b="1" dirty="0" smtClean="0"/>
              <a:t>Order</a:t>
            </a:r>
          </a:p>
          <a:p>
            <a:r>
              <a:rPr lang="en-GB" sz="1000" i="1" dirty="0" smtClean="0"/>
              <a:t>Type: </a:t>
            </a:r>
            <a:r>
              <a:rPr lang="en-GB" sz="1000" dirty="0" smtClean="0"/>
              <a:t>Market</a:t>
            </a:r>
            <a:endParaRPr lang="en-GB" sz="1000" i="1" dirty="0" smtClean="0"/>
          </a:p>
          <a:p>
            <a:r>
              <a:rPr lang="en-GB" sz="1000" i="1" dirty="0" smtClean="0"/>
              <a:t>Direction: </a:t>
            </a:r>
            <a:r>
              <a:rPr lang="en-GB" sz="1000" dirty="0" smtClean="0"/>
              <a:t>Sell</a:t>
            </a:r>
            <a:endParaRPr lang="en-GB" sz="1000" i="1" dirty="0" smtClean="0"/>
          </a:p>
          <a:p>
            <a:r>
              <a:rPr lang="en-GB" sz="1000" i="1" dirty="0" smtClean="0"/>
              <a:t>Price: </a:t>
            </a:r>
            <a:r>
              <a:rPr lang="en-GB" sz="1000" dirty="0" smtClean="0"/>
              <a:t>N.A.</a:t>
            </a:r>
            <a:endParaRPr lang="en-GB" sz="1000" i="1" dirty="0" smtClean="0"/>
          </a:p>
          <a:p>
            <a:r>
              <a:rPr lang="en-GB" sz="1000" i="1" dirty="0" smtClean="0"/>
              <a:t>Volume: </a:t>
            </a:r>
            <a:r>
              <a:rPr lang="en-GB" sz="1000" dirty="0" smtClean="0"/>
              <a:t>All</a:t>
            </a:r>
            <a:endParaRPr lang="en-GB" sz="1000" i="1" dirty="0"/>
          </a:p>
        </p:txBody>
      </p:sp>
      <p:sp>
        <p:nvSpPr>
          <p:cNvPr id="39" name="TextBox 38"/>
          <p:cNvSpPr txBox="1"/>
          <p:nvPr/>
        </p:nvSpPr>
        <p:spPr>
          <a:xfrm>
            <a:off x="7128284" y="4614073"/>
            <a:ext cx="1728192" cy="961965"/>
          </a:xfrm>
          <a:prstGeom prst="roundRect">
            <a:avLst/>
          </a:prstGeom>
          <a:noFill/>
          <a:ln>
            <a:solidFill>
              <a:schemeClr val="tx1"/>
            </a:solidFill>
          </a:ln>
        </p:spPr>
        <p:txBody>
          <a:bodyPr wrap="square" rtlCol="0">
            <a:spAutoFit/>
          </a:bodyPr>
          <a:lstStyle/>
          <a:p>
            <a:r>
              <a:rPr lang="en-GB" sz="1050" b="1" dirty="0" smtClean="0"/>
              <a:t>Order</a:t>
            </a:r>
          </a:p>
          <a:p>
            <a:r>
              <a:rPr lang="en-GB" sz="1000" i="1" dirty="0" smtClean="0"/>
              <a:t>Type: </a:t>
            </a:r>
            <a:r>
              <a:rPr lang="en-GB" sz="1000" dirty="0" smtClean="0"/>
              <a:t>Market</a:t>
            </a:r>
            <a:endParaRPr lang="en-GB" sz="1000" i="1" dirty="0" smtClean="0"/>
          </a:p>
          <a:p>
            <a:r>
              <a:rPr lang="en-GB" sz="1000" i="1" dirty="0" smtClean="0"/>
              <a:t>Direction: </a:t>
            </a:r>
            <a:r>
              <a:rPr lang="en-GB" sz="1000" dirty="0" smtClean="0"/>
              <a:t>Buy</a:t>
            </a:r>
            <a:endParaRPr lang="en-GB" sz="1000" i="1" dirty="0" smtClean="0"/>
          </a:p>
          <a:p>
            <a:r>
              <a:rPr lang="en-GB" sz="1000" i="1" dirty="0" smtClean="0"/>
              <a:t>Price: </a:t>
            </a:r>
            <a:r>
              <a:rPr lang="en-GB" sz="1000" dirty="0" smtClean="0"/>
              <a:t>Random &gt;= Last Price</a:t>
            </a:r>
            <a:endParaRPr lang="en-GB" sz="1000" i="1" dirty="0" smtClean="0"/>
          </a:p>
          <a:p>
            <a:r>
              <a:rPr lang="en-GB" sz="1000" i="1" dirty="0" smtClean="0"/>
              <a:t>Volume: </a:t>
            </a:r>
            <a:r>
              <a:rPr lang="en-GB" sz="1000" dirty="0" smtClean="0"/>
              <a:t>Start/100</a:t>
            </a:r>
            <a:endParaRPr lang="en-GB" sz="1000" i="1" dirty="0"/>
          </a:p>
        </p:txBody>
      </p:sp>
      <p:sp>
        <p:nvSpPr>
          <p:cNvPr id="40" name="TextBox 39"/>
          <p:cNvSpPr txBox="1"/>
          <p:nvPr/>
        </p:nvSpPr>
        <p:spPr>
          <a:xfrm>
            <a:off x="5076056" y="5538263"/>
            <a:ext cx="1728192" cy="961965"/>
          </a:xfrm>
          <a:prstGeom prst="roundRect">
            <a:avLst/>
          </a:prstGeom>
          <a:noFill/>
          <a:ln>
            <a:solidFill>
              <a:schemeClr val="tx1"/>
            </a:solidFill>
          </a:ln>
        </p:spPr>
        <p:txBody>
          <a:bodyPr wrap="square" rtlCol="0">
            <a:spAutoFit/>
          </a:bodyPr>
          <a:lstStyle/>
          <a:p>
            <a:r>
              <a:rPr lang="en-GB" sz="1050" b="1" dirty="0" smtClean="0"/>
              <a:t>Order</a:t>
            </a:r>
          </a:p>
          <a:p>
            <a:r>
              <a:rPr lang="en-GB" sz="1000" i="1" dirty="0" smtClean="0"/>
              <a:t>Type: </a:t>
            </a:r>
            <a:r>
              <a:rPr lang="en-GB" sz="1000" dirty="0" smtClean="0"/>
              <a:t>None</a:t>
            </a:r>
            <a:endParaRPr lang="en-GB" sz="1000" i="1" dirty="0" smtClean="0"/>
          </a:p>
          <a:p>
            <a:r>
              <a:rPr lang="en-GB" sz="1000" i="1" dirty="0" smtClean="0"/>
              <a:t>Direction: </a:t>
            </a:r>
            <a:r>
              <a:rPr lang="en-GB" sz="1000" dirty="0" smtClean="0"/>
              <a:t>None</a:t>
            </a:r>
            <a:endParaRPr lang="en-GB" sz="1000" i="1" dirty="0" smtClean="0"/>
          </a:p>
          <a:p>
            <a:r>
              <a:rPr lang="en-GB" sz="1000" i="1" dirty="0" smtClean="0"/>
              <a:t>Price: </a:t>
            </a:r>
            <a:r>
              <a:rPr lang="en-GB" sz="1000" dirty="0" smtClean="0"/>
              <a:t>0</a:t>
            </a:r>
            <a:endParaRPr lang="en-GB" sz="1000" i="1" dirty="0" smtClean="0"/>
          </a:p>
          <a:p>
            <a:r>
              <a:rPr lang="en-GB" sz="1000" i="1" dirty="0" smtClean="0"/>
              <a:t>Volume: </a:t>
            </a:r>
            <a:r>
              <a:rPr lang="en-GB" sz="1000" dirty="0" smtClean="0"/>
              <a:t>0</a:t>
            </a:r>
            <a:endParaRPr lang="en-GB" sz="1000" i="1" dirty="0"/>
          </a:p>
        </p:txBody>
      </p:sp>
      <p:cxnSp>
        <p:nvCxnSpPr>
          <p:cNvPr id="54" name="Elbow Connector 53"/>
          <p:cNvCxnSpPr>
            <a:stCxn id="2" idx="3"/>
            <a:endCxn id="34" idx="1"/>
          </p:cNvCxnSpPr>
          <p:nvPr/>
        </p:nvCxnSpPr>
        <p:spPr>
          <a:xfrm flipV="1">
            <a:off x="3635896" y="774576"/>
            <a:ext cx="1440160" cy="1"/>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3" idx="3"/>
            <a:endCxn id="35" idx="1"/>
          </p:cNvCxnSpPr>
          <p:nvPr/>
        </p:nvCxnSpPr>
        <p:spPr>
          <a:xfrm flipV="1">
            <a:off x="3635896" y="1494656"/>
            <a:ext cx="3600400" cy="1"/>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 idx="3"/>
            <a:endCxn id="36" idx="1"/>
          </p:cNvCxnSpPr>
          <p:nvPr/>
        </p:nvCxnSpPr>
        <p:spPr>
          <a:xfrm>
            <a:off x="3635896" y="2358172"/>
            <a:ext cx="144016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 idx="3"/>
            <a:endCxn id="37" idx="1"/>
          </p:cNvCxnSpPr>
          <p:nvPr/>
        </p:nvCxnSpPr>
        <p:spPr>
          <a:xfrm>
            <a:off x="3635896" y="3427449"/>
            <a:ext cx="34923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 idx="3"/>
            <a:endCxn id="38" idx="1"/>
          </p:cNvCxnSpPr>
          <p:nvPr/>
        </p:nvCxnSpPr>
        <p:spPr>
          <a:xfrm flipV="1">
            <a:off x="3635896" y="4374976"/>
            <a:ext cx="144016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7" idx="3"/>
            <a:endCxn id="39" idx="1"/>
          </p:cNvCxnSpPr>
          <p:nvPr/>
        </p:nvCxnSpPr>
        <p:spPr>
          <a:xfrm flipV="1">
            <a:off x="3635896" y="5095056"/>
            <a:ext cx="3492388"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7" idx="2"/>
            <a:endCxn id="40" idx="1"/>
          </p:cNvCxnSpPr>
          <p:nvPr/>
        </p:nvCxnSpPr>
        <p:spPr>
          <a:xfrm rot="16200000" flipH="1">
            <a:off x="3268748" y="4211937"/>
            <a:ext cx="770301" cy="284431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959932" y="505272"/>
            <a:ext cx="792088" cy="230832"/>
          </a:xfrm>
          <a:prstGeom prst="rect">
            <a:avLst/>
          </a:prstGeom>
          <a:noFill/>
        </p:spPr>
        <p:txBody>
          <a:bodyPr wrap="square" rtlCol="0">
            <a:spAutoFit/>
          </a:bodyPr>
          <a:lstStyle/>
          <a:p>
            <a:r>
              <a:rPr lang="en-GB" sz="900" dirty="0" smtClean="0"/>
              <a:t>yes</a:t>
            </a:r>
            <a:endParaRPr lang="en-GB" sz="900" dirty="0"/>
          </a:p>
        </p:txBody>
      </p:sp>
      <p:sp>
        <p:nvSpPr>
          <p:cNvPr id="72" name="TextBox 71"/>
          <p:cNvSpPr txBox="1"/>
          <p:nvPr/>
        </p:nvSpPr>
        <p:spPr>
          <a:xfrm>
            <a:off x="3959932" y="1263825"/>
            <a:ext cx="792088" cy="230832"/>
          </a:xfrm>
          <a:prstGeom prst="rect">
            <a:avLst/>
          </a:prstGeom>
          <a:noFill/>
        </p:spPr>
        <p:txBody>
          <a:bodyPr wrap="square" rtlCol="0">
            <a:spAutoFit/>
          </a:bodyPr>
          <a:lstStyle/>
          <a:p>
            <a:r>
              <a:rPr lang="en-GB" sz="900" dirty="0" smtClean="0"/>
              <a:t>yes</a:t>
            </a:r>
            <a:endParaRPr lang="en-GB" sz="900" dirty="0"/>
          </a:p>
        </p:txBody>
      </p:sp>
      <p:sp>
        <p:nvSpPr>
          <p:cNvPr id="73" name="TextBox 72"/>
          <p:cNvSpPr txBox="1"/>
          <p:nvPr/>
        </p:nvSpPr>
        <p:spPr>
          <a:xfrm>
            <a:off x="3959932" y="2118376"/>
            <a:ext cx="792088" cy="230832"/>
          </a:xfrm>
          <a:prstGeom prst="rect">
            <a:avLst/>
          </a:prstGeom>
          <a:noFill/>
        </p:spPr>
        <p:txBody>
          <a:bodyPr wrap="square" rtlCol="0">
            <a:spAutoFit/>
          </a:bodyPr>
          <a:lstStyle/>
          <a:p>
            <a:r>
              <a:rPr lang="en-GB" sz="900" dirty="0" smtClean="0"/>
              <a:t>yes</a:t>
            </a:r>
            <a:endParaRPr lang="en-GB" sz="900" dirty="0"/>
          </a:p>
        </p:txBody>
      </p:sp>
      <p:sp>
        <p:nvSpPr>
          <p:cNvPr id="74" name="TextBox 73"/>
          <p:cNvSpPr txBox="1"/>
          <p:nvPr/>
        </p:nvSpPr>
        <p:spPr>
          <a:xfrm>
            <a:off x="3959932" y="3179187"/>
            <a:ext cx="792088" cy="230832"/>
          </a:xfrm>
          <a:prstGeom prst="rect">
            <a:avLst/>
          </a:prstGeom>
          <a:noFill/>
        </p:spPr>
        <p:txBody>
          <a:bodyPr wrap="square" rtlCol="0">
            <a:spAutoFit/>
          </a:bodyPr>
          <a:lstStyle/>
          <a:p>
            <a:r>
              <a:rPr lang="en-GB" sz="900" dirty="0" smtClean="0"/>
              <a:t>yes</a:t>
            </a:r>
            <a:endParaRPr lang="en-GB" sz="900" dirty="0"/>
          </a:p>
        </p:txBody>
      </p:sp>
      <p:sp>
        <p:nvSpPr>
          <p:cNvPr id="75" name="TextBox 74"/>
          <p:cNvSpPr txBox="1"/>
          <p:nvPr/>
        </p:nvSpPr>
        <p:spPr>
          <a:xfrm>
            <a:off x="3959932" y="4144143"/>
            <a:ext cx="792088" cy="230832"/>
          </a:xfrm>
          <a:prstGeom prst="rect">
            <a:avLst/>
          </a:prstGeom>
          <a:noFill/>
        </p:spPr>
        <p:txBody>
          <a:bodyPr wrap="square" rtlCol="0">
            <a:spAutoFit/>
          </a:bodyPr>
          <a:lstStyle/>
          <a:p>
            <a:r>
              <a:rPr lang="en-GB" sz="900" dirty="0" smtClean="0"/>
              <a:t>yes</a:t>
            </a:r>
            <a:endParaRPr lang="en-GB" sz="900" dirty="0"/>
          </a:p>
        </p:txBody>
      </p:sp>
      <p:sp>
        <p:nvSpPr>
          <p:cNvPr id="76" name="TextBox 75"/>
          <p:cNvSpPr txBox="1"/>
          <p:nvPr/>
        </p:nvSpPr>
        <p:spPr>
          <a:xfrm>
            <a:off x="3959932" y="4880862"/>
            <a:ext cx="792088" cy="230832"/>
          </a:xfrm>
          <a:prstGeom prst="rect">
            <a:avLst/>
          </a:prstGeom>
          <a:noFill/>
        </p:spPr>
        <p:txBody>
          <a:bodyPr wrap="square" rtlCol="0">
            <a:spAutoFit/>
          </a:bodyPr>
          <a:lstStyle/>
          <a:p>
            <a:r>
              <a:rPr lang="en-GB" sz="900" dirty="0" smtClean="0"/>
              <a:t>yes</a:t>
            </a:r>
            <a:endParaRPr lang="en-GB" sz="900" dirty="0"/>
          </a:p>
        </p:txBody>
      </p:sp>
      <p:sp>
        <p:nvSpPr>
          <p:cNvPr id="77" name="TextBox 76"/>
          <p:cNvSpPr txBox="1"/>
          <p:nvPr/>
        </p:nvSpPr>
        <p:spPr>
          <a:xfrm>
            <a:off x="2231740" y="1013673"/>
            <a:ext cx="792088" cy="230832"/>
          </a:xfrm>
          <a:prstGeom prst="rect">
            <a:avLst/>
          </a:prstGeom>
          <a:noFill/>
        </p:spPr>
        <p:txBody>
          <a:bodyPr wrap="square" rtlCol="0">
            <a:spAutoFit/>
          </a:bodyPr>
          <a:lstStyle/>
          <a:p>
            <a:r>
              <a:rPr lang="en-GB" sz="900" dirty="0" smtClean="0"/>
              <a:t>no</a:t>
            </a:r>
            <a:endParaRPr lang="en-GB" sz="900" dirty="0"/>
          </a:p>
        </p:txBody>
      </p:sp>
      <p:sp>
        <p:nvSpPr>
          <p:cNvPr id="78" name="TextBox 77"/>
          <p:cNvSpPr txBox="1"/>
          <p:nvPr/>
        </p:nvSpPr>
        <p:spPr>
          <a:xfrm>
            <a:off x="2231740" y="1703276"/>
            <a:ext cx="792088" cy="230832"/>
          </a:xfrm>
          <a:prstGeom prst="rect">
            <a:avLst/>
          </a:prstGeom>
          <a:noFill/>
        </p:spPr>
        <p:txBody>
          <a:bodyPr wrap="square" rtlCol="0">
            <a:spAutoFit/>
          </a:bodyPr>
          <a:lstStyle/>
          <a:p>
            <a:r>
              <a:rPr lang="en-GB" sz="900" dirty="0" smtClean="0"/>
              <a:t>no</a:t>
            </a:r>
            <a:endParaRPr lang="en-GB" sz="900" dirty="0"/>
          </a:p>
        </p:txBody>
      </p:sp>
      <p:sp>
        <p:nvSpPr>
          <p:cNvPr id="79" name="TextBox 78"/>
          <p:cNvSpPr txBox="1"/>
          <p:nvPr/>
        </p:nvSpPr>
        <p:spPr>
          <a:xfrm>
            <a:off x="2231740" y="2777394"/>
            <a:ext cx="792088" cy="230832"/>
          </a:xfrm>
          <a:prstGeom prst="rect">
            <a:avLst/>
          </a:prstGeom>
          <a:noFill/>
        </p:spPr>
        <p:txBody>
          <a:bodyPr wrap="square" rtlCol="0">
            <a:spAutoFit/>
          </a:bodyPr>
          <a:lstStyle/>
          <a:p>
            <a:r>
              <a:rPr lang="en-GB" sz="900" dirty="0" smtClean="0"/>
              <a:t>no</a:t>
            </a:r>
            <a:endParaRPr lang="en-GB" sz="900" dirty="0"/>
          </a:p>
        </p:txBody>
      </p:sp>
      <p:sp>
        <p:nvSpPr>
          <p:cNvPr id="80" name="TextBox 79"/>
          <p:cNvSpPr txBox="1"/>
          <p:nvPr/>
        </p:nvSpPr>
        <p:spPr>
          <a:xfrm>
            <a:off x="2231740" y="3878145"/>
            <a:ext cx="792088" cy="230832"/>
          </a:xfrm>
          <a:prstGeom prst="rect">
            <a:avLst/>
          </a:prstGeom>
          <a:noFill/>
        </p:spPr>
        <p:txBody>
          <a:bodyPr wrap="square" rtlCol="0">
            <a:spAutoFit/>
          </a:bodyPr>
          <a:lstStyle/>
          <a:p>
            <a:r>
              <a:rPr lang="en-GB" sz="900" dirty="0" smtClean="0"/>
              <a:t>no</a:t>
            </a:r>
            <a:endParaRPr lang="en-GB" sz="900" dirty="0"/>
          </a:p>
        </p:txBody>
      </p:sp>
      <p:sp>
        <p:nvSpPr>
          <p:cNvPr id="81" name="TextBox 80"/>
          <p:cNvSpPr txBox="1"/>
          <p:nvPr/>
        </p:nvSpPr>
        <p:spPr>
          <a:xfrm>
            <a:off x="2231740" y="4611746"/>
            <a:ext cx="792088" cy="230832"/>
          </a:xfrm>
          <a:prstGeom prst="rect">
            <a:avLst/>
          </a:prstGeom>
          <a:noFill/>
        </p:spPr>
        <p:txBody>
          <a:bodyPr wrap="square" rtlCol="0">
            <a:spAutoFit/>
          </a:bodyPr>
          <a:lstStyle/>
          <a:p>
            <a:r>
              <a:rPr lang="en-GB" sz="900" dirty="0" smtClean="0"/>
              <a:t>no</a:t>
            </a:r>
            <a:endParaRPr lang="en-GB" sz="900" dirty="0"/>
          </a:p>
        </p:txBody>
      </p:sp>
      <p:sp>
        <p:nvSpPr>
          <p:cNvPr id="82" name="TextBox 81"/>
          <p:cNvSpPr txBox="1"/>
          <p:nvPr/>
        </p:nvSpPr>
        <p:spPr>
          <a:xfrm>
            <a:off x="2266834" y="5788413"/>
            <a:ext cx="1009021" cy="230832"/>
          </a:xfrm>
          <a:prstGeom prst="rect">
            <a:avLst/>
          </a:prstGeom>
          <a:noFill/>
        </p:spPr>
        <p:txBody>
          <a:bodyPr wrap="square" rtlCol="0">
            <a:spAutoFit/>
          </a:bodyPr>
          <a:lstStyle/>
          <a:p>
            <a:r>
              <a:rPr lang="en-GB" sz="900" dirty="0" smtClean="0"/>
              <a:t>Any other case.</a:t>
            </a:r>
            <a:endParaRPr lang="en-GB" sz="900" dirty="0"/>
          </a:p>
        </p:txBody>
      </p:sp>
    </p:spTree>
    <p:extLst>
      <p:ext uri="{BB962C8B-B14F-4D97-AF65-F5344CB8AC3E}">
        <p14:creationId xmlns:p14="http://schemas.microsoft.com/office/powerpoint/2010/main" val="1109749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p:cNvGrpSpPr/>
          <p:nvPr/>
        </p:nvGrpSpPr>
        <p:grpSpPr>
          <a:xfrm>
            <a:off x="827584" y="351383"/>
            <a:ext cx="5529897" cy="6237249"/>
            <a:chOff x="827584" y="351383"/>
            <a:chExt cx="5529897" cy="6237249"/>
          </a:xfrm>
        </p:grpSpPr>
        <p:sp>
          <p:nvSpPr>
            <p:cNvPr id="2" name="TextBox 1"/>
            <p:cNvSpPr txBox="1"/>
            <p:nvPr/>
          </p:nvSpPr>
          <p:spPr>
            <a:xfrm>
              <a:off x="827584" y="620688"/>
              <a:ext cx="2808312" cy="261610"/>
            </a:xfrm>
            <a:prstGeom prst="rect">
              <a:avLst/>
            </a:prstGeom>
            <a:noFill/>
            <a:ln>
              <a:solidFill>
                <a:schemeClr val="tx1"/>
              </a:solidFill>
            </a:ln>
          </p:spPr>
          <p:txBody>
            <a:bodyPr wrap="square" rtlCol="0">
              <a:spAutoFit/>
            </a:bodyPr>
            <a:lstStyle/>
            <a:p>
              <a:pPr algn="ctr"/>
              <a:r>
                <a:rPr lang="en-GB" sz="1100" dirty="0" smtClean="0"/>
                <a:t>cash &lt; (start cash / PT_BOUNDS)</a:t>
              </a:r>
              <a:endParaRPr lang="en-GB" sz="1100" dirty="0"/>
            </a:p>
          </p:txBody>
        </p:sp>
        <p:sp>
          <p:nvSpPr>
            <p:cNvPr id="3" name="TextBox 2"/>
            <p:cNvSpPr txBox="1"/>
            <p:nvPr/>
          </p:nvSpPr>
          <p:spPr>
            <a:xfrm>
              <a:off x="827584" y="1475725"/>
              <a:ext cx="2808312" cy="261610"/>
            </a:xfrm>
            <a:prstGeom prst="rect">
              <a:avLst/>
            </a:prstGeom>
            <a:noFill/>
            <a:ln>
              <a:solidFill>
                <a:schemeClr val="tx1"/>
              </a:solidFill>
            </a:ln>
          </p:spPr>
          <p:txBody>
            <a:bodyPr wrap="square" rtlCol="0">
              <a:spAutoFit/>
            </a:bodyPr>
            <a:lstStyle/>
            <a:p>
              <a:pPr algn="ctr"/>
              <a:r>
                <a:rPr lang="en-GB" sz="1100" dirty="0" smtClean="0"/>
                <a:t>cash &gt; (start cash x PT_BOUNDS)</a:t>
              </a:r>
              <a:endParaRPr lang="en-GB" sz="1100" dirty="0"/>
            </a:p>
          </p:txBody>
        </p:sp>
        <p:sp>
          <p:nvSpPr>
            <p:cNvPr id="4" name="TextBox 3"/>
            <p:cNvSpPr txBox="1"/>
            <p:nvPr/>
          </p:nvSpPr>
          <p:spPr>
            <a:xfrm>
              <a:off x="827584" y="2161698"/>
              <a:ext cx="2808312" cy="600164"/>
            </a:xfrm>
            <a:prstGeom prst="rect">
              <a:avLst/>
            </a:prstGeom>
            <a:noFill/>
            <a:ln>
              <a:solidFill>
                <a:schemeClr val="tx1"/>
              </a:solidFill>
            </a:ln>
          </p:spPr>
          <p:txBody>
            <a:bodyPr wrap="square" rtlCol="0">
              <a:spAutoFit/>
            </a:bodyPr>
            <a:lstStyle/>
            <a:p>
              <a:pPr algn="ctr"/>
              <a:r>
                <a:rPr lang="en-GB" sz="1100" dirty="0" smtClean="0"/>
                <a:t>cash &lt; start cash</a:t>
              </a:r>
            </a:p>
            <a:p>
              <a:pPr algn="ctr"/>
              <a:r>
                <a:rPr lang="en-GB" sz="1100" dirty="0" smtClean="0"/>
                <a:t> &amp;&amp;  </a:t>
              </a:r>
            </a:p>
            <a:p>
              <a:pPr algn="ctr"/>
              <a:r>
                <a:rPr lang="en-GB" sz="1100" dirty="0" smtClean="0"/>
                <a:t>cash &gt; (start cash / PT_BOUND)</a:t>
              </a:r>
              <a:endParaRPr lang="en-GB" sz="1100" dirty="0"/>
            </a:p>
          </p:txBody>
        </p:sp>
        <p:sp>
          <p:nvSpPr>
            <p:cNvPr id="5" name="TextBox 4"/>
            <p:cNvSpPr txBox="1"/>
            <p:nvPr/>
          </p:nvSpPr>
          <p:spPr>
            <a:xfrm>
              <a:off x="827584" y="3058117"/>
              <a:ext cx="2808312" cy="600164"/>
            </a:xfrm>
            <a:prstGeom prst="rect">
              <a:avLst/>
            </a:prstGeom>
            <a:noFill/>
            <a:ln>
              <a:solidFill>
                <a:schemeClr val="tx1"/>
              </a:solidFill>
            </a:ln>
          </p:spPr>
          <p:txBody>
            <a:bodyPr wrap="square" rtlCol="0">
              <a:spAutoFit/>
            </a:bodyPr>
            <a:lstStyle/>
            <a:p>
              <a:pPr algn="ctr"/>
              <a:r>
                <a:rPr lang="en-GB" sz="1100" dirty="0" smtClean="0"/>
                <a:t>cash &gt; start cash</a:t>
              </a:r>
            </a:p>
            <a:p>
              <a:pPr algn="ctr"/>
              <a:r>
                <a:rPr lang="en-GB" sz="1100" dirty="0" smtClean="0"/>
                <a:t> &amp;&amp;  </a:t>
              </a:r>
            </a:p>
            <a:p>
              <a:pPr algn="ctr"/>
              <a:r>
                <a:rPr lang="en-GB" sz="1100" dirty="0" smtClean="0"/>
                <a:t>cash &lt; (start cash x PT_BOUND)</a:t>
              </a:r>
              <a:endParaRPr lang="en-GB" sz="1100" dirty="0"/>
            </a:p>
          </p:txBody>
        </p:sp>
        <p:sp>
          <p:nvSpPr>
            <p:cNvPr id="6" name="TextBox 5"/>
            <p:cNvSpPr txBox="1"/>
            <p:nvPr/>
          </p:nvSpPr>
          <p:spPr>
            <a:xfrm>
              <a:off x="830867" y="4166592"/>
              <a:ext cx="2808312" cy="261610"/>
            </a:xfrm>
            <a:prstGeom prst="rect">
              <a:avLst/>
            </a:prstGeom>
            <a:noFill/>
            <a:ln>
              <a:solidFill>
                <a:schemeClr val="tx1"/>
              </a:solidFill>
            </a:ln>
          </p:spPr>
          <p:txBody>
            <a:bodyPr wrap="square" rtlCol="0">
              <a:spAutoFit/>
            </a:bodyPr>
            <a:lstStyle/>
            <a:p>
              <a:pPr algn="ctr"/>
              <a:r>
                <a:rPr lang="en-GB" sz="1100" dirty="0" smtClean="0"/>
                <a:t>cash with orders &lt;= 0</a:t>
              </a:r>
              <a:endParaRPr lang="en-GB" sz="1100" dirty="0"/>
            </a:p>
          </p:txBody>
        </p:sp>
        <p:sp>
          <p:nvSpPr>
            <p:cNvPr id="7" name="TextBox 6"/>
            <p:cNvSpPr txBox="1"/>
            <p:nvPr/>
          </p:nvSpPr>
          <p:spPr>
            <a:xfrm>
              <a:off x="827584" y="5030389"/>
              <a:ext cx="2808312" cy="261610"/>
            </a:xfrm>
            <a:prstGeom prst="rect">
              <a:avLst/>
            </a:prstGeom>
            <a:noFill/>
            <a:ln>
              <a:solidFill>
                <a:schemeClr val="tx1"/>
              </a:solidFill>
            </a:ln>
          </p:spPr>
          <p:txBody>
            <a:bodyPr wrap="square" rtlCol="0">
              <a:spAutoFit/>
            </a:bodyPr>
            <a:lstStyle/>
            <a:p>
              <a:pPr algn="ctr"/>
              <a:r>
                <a:rPr lang="en-GB" sz="1100" dirty="0" smtClean="0"/>
                <a:t>volume with orders == start volume</a:t>
              </a:r>
              <a:endParaRPr lang="en-GB" sz="1100" dirty="0"/>
            </a:p>
          </p:txBody>
        </p:sp>
        <p:cxnSp>
          <p:nvCxnSpPr>
            <p:cNvPr id="8" name="Straight Arrow Connector 7"/>
            <p:cNvCxnSpPr>
              <a:stCxn id="2" idx="2"/>
              <a:endCxn id="3" idx="0"/>
            </p:cNvCxnSpPr>
            <p:nvPr/>
          </p:nvCxnSpPr>
          <p:spPr>
            <a:xfrm>
              <a:off x="2231740" y="882298"/>
              <a:ext cx="0" cy="5934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3" idx="2"/>
              <a:endCxn id="4" idx="0"/>
            </p:cNvCxnSpPr>
            <p:nvPr/>
          </p:nvCxnSpPr>
          <p:spPr>
            <a:xfrm>
              <a:off x="2231740" y="1737335"/>
              <a:ext cx="0" cy="4243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2"/>
              <a:endCxn id="5" idx="0"/>
            </p:cNvCxnSpPr>
            <p:nvPr/>
          </p:nvCxnSpPr>
          <p:spPr>
            <a:xfrm>
              <a:off x="2231740" y="2761862"/>
              <a:ext cx="0" cy="2962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a:endCxn id="6" idx="0"/>
            </p:cNvCxnSpPr>
            <p:nvPr/>
          </p:nvCxnSpPr>
          <p:spPr>
            <a:xfrm>
              <a:off x="2231740" y="3658281"/>
              <a:ext cx="3283" cy="5083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2"/>
              <a:endCxn id="7" idx="0"/>
            </p:cNvCxnSpPr>
            <p:nvPr/>
          </p:nvCxnSpPr>
          <p:spPr>
            <a:xfrm flipH="1">
              <a:off x="2231740" y="4428202"/>
              <a:ext cx="3283" cy="6021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626006" y="351383"/>
              <a:ext cx="1512168" cy="800219"/>
            </a:xfrm>
            <a:prstGeom prst="roundRect">
              <a:avLst/>
            </a:prstGeom>
            <a:noFill/>
            <a:ln>
              <a:solidFill>
                <a:schemeClr val="tx1"/>
              </a:solidFill>
            </a:ln>
          </p:spPr>
          <p:txBody>
            <a:bodyPr wrap="square" rtlCol="0">
              <a:spAutoFit/>
            </a:bodyPr>
            <a:lstStyle/>
            <a:p>
              <a:r>
                <a:rPr lang="en-GB" sz="900" b="1" dirty="0" smtClean="0"/>
                <a:t>Order</a:t>
              </a:r>
            </a:p>
            <a:p>
              <a:r>
                <a:rPr lang="en-GB" sz="800" i="1" dirty="0" smtClean="0"/>
                <a:t>Type: </a:t>
              </a:r>
              <a:r>
                <a:rPr lang="en-GB" sz="800" dirty="0" smtClean="0"/>
                <a:t>Market</a:t>
              </a:r>
              <a:endParaRPr lang="en-GB" sz="800" i="1" dirty="0" smtClean="0"/>
            </a:p>
            <a:p>
              <a:r>
                <a:rPr lang="en-GB" sz="800" i="1" dirty="0" smtClean="0"/>
                <a:t>Direction: </a:t>
              </a:r>
              <a:r>
                <a:rPr lang="en-GB" sz="800" dirty="0" smtClean="0"/>
                <a:t>Sell</a:t>
              </a:r>
              <a:endParaRPr lang="en-GB" sz="800" i="1" dirty="0" smtClean="0"/>
            </a:p>
            <a:p>
              <a:r>
                <a:rPr lang="en-GB" sz="800" i="1" dirty="0" smtClean="0"/>
                <a:t>Price: </a:t>
              </a:r>
              <a:r>
                <a:rPr lang="en-GB" sz="800" dirty="0" smtClean="0"/>
                <a:t>N.A.</a:t>
              </a:r>
              <a:endParaRPr lang="en-GB" sz="800" i="1" dirty="0" smtClean="0"/>
            </a:p>
            <a:p>
              <a:r>
                <a:rPr lang="en-GB" sz="800" i="1" dirty="0" smtClean="0"/>
                <a:t>Volume: </a:t>
              </a:r>
              <a:r>
                <a:rPr lang="en-GB" sz="800" dirty="0" smtClean="0"/>
                <a:t>Random</a:t>
              </a:r>
              <a:endParaRPr lang="en-GB" sz="800" i="1" dirty="0"/>
            </a:p>
          </p:txBody>
        </p:sp>
        <p:sp>
          <p:nvSpPr>
            <p:cNvPr id="14" name="TextBox 13"/>
            <p:cNvSpPr txBox="1"/>
            <p:nvPr/>
          </p:nvSpPr>
          <p:spPr>
            <a:xfrm>
              <a:off x="4626006" y="1206420"/>
              <a:ext cx="1512168" cy="800219"/>
            </a:xfrm>
            <a:prstGeom prst="roundRect">
              <a:avLst/>
            </a:prstGeom>
            <a:noFill/>
            <a:ln>
              <a:solidFill>
                <a:schemeClr val="tx1"/>
              </a:solidFill>
            </a:ln>
          </p:spPr>
          <p:txBody>
            <a:bodyPr wrap="square" rtlCol="0">
              <a:spAutoFit/>
            </a:bodyPr>
            <a:lstStyle/>
            <a:p>
              <a:r>
                <a:rPr lang="en-GB" sz="900" b="1" dirty="0" smtClean="0"/>
                <a:t>Order</a:t>
              </a:r>
            </a:p>
            <a:p>
              <a:r>
                <a:rPr lang="en-GB" sz="800" i="1" dirty="0" smtClean="0"/>
                <a:t>Type: </a:t>
              </a:r>
              <a:r>
                <a:rPr lang="en-GB" sz="800" dirty="0" smtClean="0"/>
                <a:t>Market</a:t>
              </a:r>
              <a:endParaRPr lang="en-GB" sz="800" i="1" dirty="0" smtClean="0"/>
            </a:p>
            <a:p>
              <a:r>
                <a:rPr lang="en-GB" sz="800" i="1" dirty="0" smtClean="0"/>
                <a:t>Direction: </a:t>
              </a:r>
              <a:r>
                <a:rPr lang="en-GB" sz="800" dirty="0" smtClean="0"/>
                <a:t>Buy</a:t>
              </a:r>
              <a:endParaRPr lang="en-GB" sz="800" i="1" dirty="0" smtClean="0"/>
            </a:p>
            <a:p>
              <a:r>
                <a:rPr lang="en-GB" sz="800" i="1" dirty="0" smtClean="0"/>
                <a:t>Price: </a:t>
              </a:r>
              <a:r>
                <a:rPr lang="en-GB" sz="800" dirty="0" smtClean="0"/>
                <a:t>N.A.</a:t>
              </a:r>
              <a:endParaRPr lang="en-GB" sz="800" i="1" dirty="0" smtClean="0"/>
            </a:p>
            <a:p>
              <a:r>
                <a:rPr lang="en-GB" sz="800" i="1" dirty="0" smtClean="0"/>
                <a:t>Volume: </a:t>
              </a:r>
              <a:r>
                <a:rPr lang="en-GB" sz="800" dirty="0" smtClean="0"/>
                <a:t>Random</a:t>
              </a:r>
              <a:endParaRPr lang="en-GB" sz="800" i="1" dirty="0"/>
            </a:p>
          </p:txBody>
        </p:sp>
        <p:sp>
          <p:nvSpPr>
            <p:cNvPr id="15" name="TextBox 14"/>
            <p:cNvSpPr txBox="1"/>
            <p:nvPr/>
          </p:nvSpPr>
          <p:spPr>
            <a:xfrm>
              <a:off x="4626006" y="2061670"/>
              <a:ext cx="1728192" cy="800219"/>
            </a:xfrm>
            <a:prstGeom prst="roundRect">
              <a:avLst/>
            </a:prstGeom>
            <a:noFill/>
            <a:ln>
              <a:solidFill>
                <a:schemeClr val="tx1"/>
              </a:solidFill>
            </a:ln>
          </p:spPr>
          <p:txBody>
            <a:bodyPr wrap="square" rtlCol="0">
              <a:spAutoFit/>
            </a:bodyPr>
            <a:lstStyle/>
            <a:p>
              <a:r>
                <a:rPr lang="en-GB" sz="900" b="1" dirty="0" smtClean="0"/>
                <a:t>Order</a:t>
              </a:r>
            </a:p>
            <a:p>
              <a:r>
                <a:rPr lang="en-GB" sz="800" i="1" dirty="0" smtClean="0"/>
                <a:t>Type: </a:t>
              </a:r>
              <a:r>
                <a:rPr lang="en-GB" sz="800" dirty="0" smtClean="0"/>
                <a:t>Limit</a:t>
              </a:r>
              <a:endParaRPr lang="en-GB" sz="800" i="1" dirty="0" smtClean="0"/>
            </a:p>
            <a:p>
              <a:r>
                <a:rPr lang="en-GB" sz="800" i="1" dirty="0" smtClean="0"/>
                <a:t>Direction: </a:t>
              </a:r>
              <a:r>
                <a:rPr lang="en-GB" sz="800" dirty="0" smtClean="0"/>
                <a:t>Sell</a:t>
              </a:r>
              <a:endParaRPr lang="en-GB" sz="800" i="1" dirty="0" smtClean="0"/>
            </a:p>
            <a:p>
              <a:r>
                <a:rPr lang="en-GB" sz="800" i="1" dirty="0" smtClean="0"/>
                <a:t>Price: </a:t>
              </a:r>
              <a:r>
                <a:rPr lang="en-GB" sz="800" dirty="0" smtClean="0"/>
                <a:t>Random &lt;= Last Price</a:t>
              </a:r>
              <a:endParaRPr lang="en-GB" sz="800" i="1" dirty="0" smtClean="0"/>
            </a:p>
            <a:p>
              <a:r>
                <a:rPr lang="en-GB" sz="800" i="1" dirty="0" smtClean="0"/>
                <a:t>Volume: </a:t>
              </a:r>
              <a:r>
                <a:rPr lang="en-GB" sz="800" dirty="0" smtClean="0"/>
                <a:t>Return to Start Cash</a:t>
              </a:r>
              <a:endParaRPr lang="en-GB" sz="800" i="1" dirty="0"/>
            </a:p>
          </p:txBody>
        </p:sp>
        <p:sp>
          <p:nvSpPr>
            <p:cNvPr id="16" name="TextBox 15"/>
            <p:cNvSpPr txBox="1"/>
            <p:nvPr/>
          </p:nvSpPr>
          <p:spPr>
            <a:xfrm>
              <a:off x="4626006" y="2958089"/>
              <a:ext cx="1728192" cy="800219"/>
            </a:xfrm>
            <a:prstGeom prst="roundRect">
              <a:avLst/>
            </a:prstGeom>
            <a:noFill/>
            <a:ln>
              <a:solidFill>
                <a:schemeClr val="tx1"/>
              </a:solidFill>
            </a:ln>
          </p:spPr>
          <p:txBody>
            <a:bodyPr wrap="square" rtlCol="0">
              <a:spAutoFit/>
            </a:bodyPr>
            <a:lstStyle/>
            <a:p>
              <a:r>
                <a:rPr lang="en-GB" sz="900" b="1" dirty="0" smtClean="0"/>
                <a:t>Order</a:t>
              </a:r>
            </a:p>
            <a:p>
              <a:r>
                <a:rPr lang="en-GB" sz="800" i="1" dirty="0" smtClean="0"/>
                <a:t>Type: </a:t>
              </a:r>
              <a:r>
                <a:rPr lang="en-GB" sz="800" dirty="0" smtClean="0"/>
                <a:t>Limit</a:t>
              </a:r>
              <a:endParaRPr lang="en-GB" sz="800" i="1" dirty="0" smtClean="0"/>
            </a:p>
            <a:p>
              <a:r>
                <a:rPr lang="en-GB" sz="800" i="1" dirty="0" smtClean="0"/>
                <a:t>Direction: </a:t>
              </a:r>
              <a:r>
                <a:rPr lang="en-GB" sz="800" dirty="0" smtClean="0"/>
                <a:t>Buy</a:t>
              </a:r>
              <a:endParaRPr lang="en-GB" sz="800" i="1" dirty="0" smtClean="0"/>
            </a:p>
            <a:p>
              <a:r>
                <a:rPr lang="en-GB" sz="800" i="1" dirty="0" smtClean="0"/>
                <a:t>Price: </a:t>
              </a:r>
              <a:r>
                <a:rPr lang="en-GB" sz="800" dirty="0" smtClean="0"/>
                <a:t>Random &gt;= Last Price</a:t>
              </a:r>
              <a:endParaRPr lang="en-GB" sz="800" i="1" dirty="0" smtClean="0"/>
            </a:p>
            <a:p>
              <a:r>
                <a:rPr lang="en-GB" sz="800" i="1" dirty="0" smtClean="0"/>
                <a:t>Volume: </a:t>
              </a:r>
              <a:r>
                <a:rPr lang="en-GB" sz="800" dirty="0" smtClean="0"/>
                <a:t>Return to Start Cash</a:t>
              </a:r>
              <a:endParaRPr lang="en-GB" sz="800" i="1" dirty="0"/>
            </a:p>
          </p:txBody>
        </p:sp>
        <p:sp>
          <p:nvSpPr>
            <p:cNvPr id="17" name="TextBox 16"/>
            <p:cNvSpPr txBox="1"/>
            <p:nvPr/>
          </p:nvSpPr>
          <p:spPr>
            <a:xfrm>
              <a:off x="4629289" y="3897287"/>
              <a:ext cx="1728192" cy="800219"/>
            </a:xfrm>
            <a:prstGeom prst="roundRect">
              <a:avLst/>
            </a:prstGeom>
            <a:noFill/>
            <a:ln>
              <a:solidFill>
                <a:schemeClr val="tx1"/>
              </a:solidFill>
            </a:ln>
          </p:spPr>
          <p:txBody>
            <a:bodyPr wrap="square" rtlCol="0">
              <a:spAutoFit/>
            </a:bodyPr>
            <a:lstStyle/>
            <a:p>
              <a:r>
                <a:rPr lang="en-GB" sz="900" b="1" dirty="0" smtClean="0"/>
                <a:t>Order</a:t>
              </a:r>
            </a:p>
            <a:p>
              <a:r>
                <a:rPr lang="en-GB" sz="800" i="1" dirty="0" smtClean="0"/>
                <a:t>Type: </a:t>
              </a:r>
              <a:r>
                <a:rPr lang="en-GB" sz="800" dirty="0" smtClean="0"/>
                <a:t>Market</a:t>
              </a:r>
              <a:endParaRPr lang="en-GB" sz="800" i="1" dirty="0" smtClean="0"/>
            </a:p>
            <a:p>
              <a:r>
                <a:rPr lang="en-GB" sz="800" i="1" dirty="0" smtClean="0"/>
                <a:t>Direction: </a:t>
              </a:r>
              <a:r>
                <a:rPr lang="en-GB" sz="800" dirty="0" smtClean="0"/>
                <a:t>Sell</a:t>
              </a:r>
              <a:endParaRPr lang="en-GB" sz="800" i="1" dirty="0" smtClean="0"/>
            </a:p>
            <a:p>
              <a:r>
                <a:rPr lang="en-GB" sz="800" i="1" dirty="0" smtClean="0"/>
                <a:t>Price: </a:t>
              </a:r>
              <a:r>
                <a:rPr lang="en-GB" sz="800" dirty="0" smtClean="0"/>
                <a:t>N.A.</a:t>
              </a:r>
              <a:endParaRPr lang="en-GB" sz="800" i="1" dirty="0" smtClean="0"/>
            </a:p>
            <a:p>
              <a:r>
                <a:rPr lang="en-GB" sz="800" i="1" dirty="0" smtClean="0"/>
                <a:t>Volume: </a:t>
              </a:r>
              <a:r>
                <a:rPr lang="en-GB" sz="800" dirty="0" smtClean="0"/>
                <a:t>All</a:t>
              </a:r>
              <a:endParaRPr lang="en-GB" sz="800" i="1" dirty="0"/>
            </a:p>
          </p:txBody>
        </p:sp>
        <p:sp>
          <p:nvSpPr>
            <p:cNvPr id="18" name="TextBox 17"/>
            <p:cNvSpPr txBox="1"/>
            <p:nvPr/>
          </p:nvSpPr>
          <p:spPr>
            <a:xfrm>
              <a:off x="4626006" y="4761084"/>
              <a:ext cx="1728192" cy="800219"/>
            </a:xfrm>
            <a:prstGeom prst="roundRect">
              <a:avLst/>
            </a:prstGeom>
            <a:noFill/>
            <a:ln>
              <a:solidFill>
                <a:schemeClr val="tx1"/>
              </a:solidFill>
            </a:ln>
          </p:spPr>
          <p:txBody>
            <a:bodyPr wrap="square" rtlCol="0">
              <a:spAutoFit/>
            </a:bodyPr>
            <a:lstStyle/>
            <a:p>
              <a:r>
                <a:rPr lang="en-GB" sz="900" b="1" dirty="0" smtClean="0"/>
                <a:t>Order</a:t>
              </a:r>
            </a:p>
            <a:p>
              <a:r>
                <a:rPr lang="en-GB" sz="800" i="1" dirty="0" smtClean="0"/>
                <a:t>Type: </a:t>
              </a:r>
              <a:r>
                <a:rPr lang="en-GB" sz="800" dirty="0" smtClean="0"/>
                <a:t>Market</a:t>
              </a:r>
              <a:endParaRPr lang="en-GB" sz="800" i="1" dirty="0" smtClean="0"/>
            </a:p>
            <a:p>
              <a:r>
                <a:rPr lang="en-GB" sz="800" i="1" dirty="0" smtClean="0"/>
                <a:t>Direction: </a:t>
              </a:r>
              <a:r>
                <a:rPr lang="en-GB" sz="800" dirty="0" smtClean="0"/>
                <a:t>Buy</a:t>
              </a:r>
              <a:endParaRPr lang="en-GB" sz="800" i="1" dirty="0" smtClean="0"/>
            </a:p>
            <a:p>
              <a:r>
                <a:rPr lang="en-GB" sz="800" i="1" dirty="0" smtClean="0"/>
                <a:t>Price: </a:t>
              </a:r>
              <a:r>
                <a:rPr lang="en-GB" sz="800" dirty="0" smtClean="0"/>
                <a:t>Random &gt;= Last Price</a:t>
              </a:r>
              <a:endParaRPr lang="en-GB" sz="800" i="1" dirty="0" smtClean="0"/>
            </a:p>
            <a:p>
              <a:r>
                <a:rPr lang="en-GB" sz="800" i="1" dirty="0" smtClean="0"/>
                <a:t>Volume: </a:t>
              </a:r>
              <a:r>
                <a:rPr lang="en-GB" sz="800" dirty="0" smtClean="0"/>
                <a:t>Start/100</a:t>
              </a:r>
              <a:endParaRPr lang="en-GB" sz="800" i="1" dirty="0"/>
            </a:p>
          </p:txBody>
        </p:sp>
        <p:sp>
          <p:nvSpPr>
            <p:cNvPr id="19" name="TextBox 18"/>
            <p:cNvSpPr txBox="1"/>
            <p:nvPr/>
          </p:nvSpPr>
          <p:spPr>
            <a:xfrm>
              <a:off x="4626006" y="5788413"/>
              <a:ext cx="1728192" cy="800219"/>
            </a:xfrm>
            <a:prstGeom prst="roundRect">
              <a:avLst/>
            </a:prstGeom>
            <a:noFill/>
            <a:ln>
              <a:solidFill>
                <a:schemeClr val="tx1"/>
              </a:solidFill>
            </a:ln>
          </p:spPr>
          <p:txBody>
            <a:bodyPr wrap="square" rtlCol="0">
              <a:spAutoFit/>
            </a:bodyPr>
            <a:lstStyle/>
            <a:p>
              <a:r>
                <a:rPr lang="en-GB" sz="900" b="1" dirty="0" smtClean="0"/>
                <a:t>Order</a:t>
              </a:r>
            </a:p>
            <a:p>
              <a:r>
                <a:rPr lang="en-GB" sz="800" i="1" dirty="0" smtClean="0"/>
                <a:t>Type: </a:t>
              </a:r>
              <a:r>
                <a:rPr lang="en-GB" sz="800" dirty="0" smtClean="0"/>
                <a:t>None</a:t>
              </a:r>
              <a:endParaRPr lang="en-GB" sz="800" i="1" dirty="0" smtClean="0"/>
            </a:p>
            <a:p>
              <a:r>
                <a:rPr lang="en-GB" sz="800" i="1" dirty="0" smtClean="0"/>
                <a:t>Direction: </a:t>
              </a:r>
              <a:r>
                <a:rPr lang="en-GB" sz="800" dirty="0" smtClean="0"/>
                <a:t>None</a:t>
              </a:r>
              <a:endParaRPr lang="en-GB" sz="800" i="1" dirty="0" smtClean="0"/>
            </a:p>
            <a:p>
              <a:r>
                <a:rPr lang="en-GB" sz="800" i="1" dirty="0" smtClean="0"/>
                <a:t>Price: </a:t>
              </a:r>
              <a:r>
                <a:rPr lang="en-GB" sz="800" dirty="0" smtClean="0"/>
                <a:t>0</a:t>
              </a:r>
              <a:endParaRPr lang="en-GB" sz="800" i="1" dirty="0" smtClean="0"/>
            </a:p>
            <a:p>
              <a:r>
                <a:rPr lang="en-GB" sz="800" i="1" dirty="0" smtClean="0"/>
                <a:t>Volume: </a:t>
              </a:r>
              <a:r>
                <a:rPr lang="en-GB" sz="800" dirty="0" smtClean="0"/>
                <a:t>0</a:t>
              </a:r>
              <a:endParaRPr lang="en-GB" sz="800" i="1" dirty="0"/>
            </a:p>
          </p:txBody>
        </p:sp>
        <p:cxnSp>
          <p:nvCxnSpPr>
            <p:cNvPr id="22" name="Straight Arrow Connector 21"/>
            <p:cNvCxnSpPr>
              <a:stCxn id="4" idx="3"/>
              <a:endCxn id="15" idx="1"/>
            </p:cNvCxnSpPr>
            <p:nvPr/>
          </p:nvCxnSpPr>
          <p:spPr>
            <a:xfrm>
              <a:off x="3635896" y="2461780"/>
              <a:ext cx="99011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3"/>
              <a:endCxn id="16" idx="1"/>
            </p:cNvCxnSpPr>
            <p:nvPr/>
          </p:nvCxnSpPr>
          <p:spPr>
            <a:xfrm>
              <a:off x="3635896" y="3358199"/>
              <a:ext cx="99011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7" idx="1"/>
            </p:cNvCxnSpPr>
            <p:nvPr/>
          </p:nvCxnSpPr>
          <p:spPr>
            <a:xfrm>
              <a:off x="3639179" y="4297397"/>
              <a:ext cx="99011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3"/>
              <a:endCxn id="18" idx="1"/>
            </p:cNvCxnSpPr>
            <p:nvPr/>
          </p:nvCxnSpPr>
          <p:spPr>
            <a:xfrm>
              <a:off x="3635896" y="5161194"/>
              <a:ext cx="99011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7" idx="2"/>
              <a:endCxn id="19" idx="1"/>
            </p:cNvCxnSpPr>
            <p:nvPr/>
          </p:nvCxnSpPr>
          <p:spPr>
            <a:xfrm rot="16200000" flipH="1">
              <a:off x="2980611" y="4543128"/>
              <a:ext cx="896524" cy="239426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959932" y="505272"/>
              <a:ext cx="792088" cy="200055"/>
            </a:xfrm>
            <a:prstGeom prst="rect">
              <a:avLst/>
            </a:prstGeom>
            <a:noFill/>
          </p:spPr>
          <p:txBody>
            <a:bodyPr wrap="square" rtlCol="0">
              <a:spAutoFit/>
            </a:bodyPr>
            <a:lstStyle/>
            <a:p>
              <a:r>
                <a:rPr lang="en-GB" sz="700" dirty="0" smtClean="0"/>
                <a:t>yes</a:t>
              </a:r>
              <a:endParaRPr lang="en-GB" sz="700" dirty="0"/>
            </a:p>
          </p:txBody>
        </p:sp>
        <p:sp>
          <p:nvSpPr>
            <p:cNvPr id="28" name="TextBox 27"/>
            <p:cNvSpPr txBox="1"/>
            <p:nvPr/>
          </p:nvSpPr>
          <p:spPr>
            <a:xfrm>
              <a:off x="3959932" y="1398782"/>
              <a:ext cx="792088" cy="200055"/>
            </a:xfrm>
            <a:prstGeom prst="rect">
              <a:avLst/>
            </a:prstGeom>
            <a:noFill/>
          </p:spPr>
          <p:txBody>
            <a:bodyPr wrap="square" rtlCol="0">
              <a:spAutoFit/>
            </a:bodyPr>
            <a:lstStyle/>
            <a:p>
              <a:r>
                <a:rPr lang="en-GB" sz="700" dirty="0" smtClean="0"/>
                <a:t>yes</a:t>
              </a:r>
              <a:endParaRPr lang="en-GB" sz="700" dirty="0"/>
            </a:p>
          </p:txBody>
        </p:sp>
        <p:sp>
          <p:nvSpPr>
            <p:cNvPr id="29" name="TextBox 28"/>
            <p:cNvSpPr txBox="1"/>
            <p:nvPr/>
          </p:nvSpPr>
          <p:spPr>
            <a:xfrm>
              <a:off x="3959932" y="2291234"/>
              <a:ext cx="792088" cy="200055"/>
            </a:xfrm>
            <a:prstGeom prst="rect">
              <a:avLst/>
            </a:prstGeom>
            <a:noFill/>
          </p:spPr>
          <p:txBody>
            <a:bodyPr wrap="square" rtlCol="0">
              <a:spAutoFit/>
            </a:bodyPr>
            <a:lstStyle/>
            <a:p>
              <a:r>
                <a:rPr lang="en-GB" sz="700" dirty="0" smtClean="0"/>
                <a:t>yes</a:t>
              </a:r>
              <a:endParaRPr lang="en-GB" sz="700" dirty="0"/>
            </a:p>
          </p:txBody>
        </p:sp>
        <p:sp>
          <p:nvSpPr>
            <p:cNvPr id="30" name="TextBox 29"/>
            <p:cNvSpPr txBox="1"/>
            <p:nvPr/>
          </p:nvSpPr>
          <p:spPr>
            <a:xfrm>
              <a:off x="3959932" y="3179187"/>
              <a:ext cx="792088" cy="200055"/>
            </a:xfrm>
            <a:prstGeom prst="rect">
              <a:avLst/>
            </a:prstGeom>
            <a:noFill/>
          </p:spPr>
          <p:txBody>
            <a:bodyPr wrap="square" rtlCol="0">
              <a:spAutoFit/>
            </a:bodyPr>
            <a:lstStyle/>
            <a:p>
              <a:r>
                <a:rPr lang="en-GB" sz="700" dirty="0" smtClean="0"/>
                <a:t>yes</a:t>
              </a:r>
              <a:endParaRPr lang="en-GB" sz="700" dirty="0"/>
            </a:p>
          </p:txBody>
        </p:sp>
        <p:sp>
          <p:nvSpPr>
            <p:cNvPr id="31" name="TextBox 30"/>
            <p:cNvSpPr txBox="1"/>
            <p:nvPr/>
          </p:nvSpPr>
          <p:spPr>
            <a:xfrm>
              <a:off x="3963215" y="4089647"/>
              <a:ext cx="792088" cy="200055"/>
            </a:xfrm>
            <a:prstGeom prst="rect">
              <a:avLst/>
            </a:prstGeom>
            <a:noFill/>
          </p:spPr>
          <p:txBody>
            <a:bodyPr wrap="square" rtlCol="0">
              <a:spAutoFit/>
            </a:bodyPr>
            <a:lstStyle/>
            <a:p>
              <a:r>
                <a:rPr lang="en-GB" sz="700" dirty="0" smtClean="0"/>
                <a:t>yes</a:t>
              </a:r>
              <a:endParaRPr lang="en-GB" sz="700" dirty="0"/>
            </a:p>
          </p:txBody>
        </p:sp>
        <p:sp>
          <p:nvSpPr>
            <p:cNvPr id="32" name="TextBox 31"/>
            <p:cNvSpPr txBox="1"/>
            <p:nvPr/>
          </p:nvSpPr>
          <p:spPr>
            <a:xfrm>
              <a:off x="3959932" y="4880862"/>
              <a:ext cx="792088" cy="200055"/>
            </a:xfrm>
            <a:prstGeom prst="rect">
              <a:avLst/>
            </a:prstGeom>
            <a:noFill/>
          </p:spPr>
          <p:txBody>
            <a:bodyPr wrap="square" rtlCol="0">
              <a:spAutoFit/>
            </a:bodyPr>
            <a:lstStyle/>
            <a:p>
              <a:r>
                <a:rPr lang="en-GB" sz="700" dirty="0" smtClean="0"/>
                <a:t>yes</a:t>
              </a:r>
              <a:endParaRPr lang="en-GB" sz="700" dirty="0"/>
            </a:p>
          </p:txBody>
        </p:sp>
        <p:sp>
          <p:nvSpPr>
            <p:cNvPr id="33" name="TextBox 32"/>
            <p:cNvSpPr txBox="1"/>
            <p:nvPr/>
          </p:nvSpPr>
          <p:spPr>
            <a:xfrm>
              <a:off x="2231740" y="1148630"/>
              <a:ext cx="792088" cy="200055"/>
            </a:xfrm>
            <a:prstGeom prst="rect">
              <a:avLst/>
            </a:prstGeom>
            <a:noFill/>
          </p:spPr>
          <p:txBody>
            <a:bodyPr wrap="square" rtlCol="0">
              <a:spAutoFit/>
            </a:bodyPr>
            <a:lstStyle/>
            <a:p>
              <a:r>
                <a:rPr lang="en-GB" sz="700" dirty="0" smtClean="0"/>
                <a:t>no</a:t>
              </a:r>
              <a:endParaRPr lang="en-GB" sz="700" dirty="0"/>
            </a:p>
          </p:txBody>
        </p:sp>
        <p:sp>
          <p:nvSpPr>
            <p:cNvPr id="34" name="TextBox 33"/>
            <p:cNvSpPr txBox="1"/>
            <p:nvPr/>
          </p:nvSpPr>
          <p:spPr>
            <a:xfrm>
              <a:off x="2231740" y="1876134"/>
              <a:ext cx="792088" cy="200055"/>
            </a:xfrm>
            <a:prstGeom prst="rect">
              <a:avLst/>
            </a:prstGeom>
            <a:noFill/>
          </p:spPr>
          <p:txBody>
            <a:bodyPr wrap="square" rtlCol="0">
              <a:spAutoFit/>
            </a:bodyPr>
            <a:lstStyle/>
            <a:p>
              <a:r>
                <a:rPr lang="en-GB" sz="700" dirty="0" smtClean="0"/>
                <a:t>no</a:t>
              </a:r>
              <a:endParaRPr lang="en-GB" sz="700" dirty="0"/>
            </a:p>
          </p:txBody>
        </p:sp>
        <p:sp>
          <p:nvSpPr>
            <p:cNvPr id="35" name="TextBox 34"/>
            <p:cNvSpPr txBox="1"/>
            <p:nvPr/>
          </p:nvSpPr>
          <p:spPr>
            <a:xfrm>
              <a:off x="2231740" y="2777394"/>
              <a:ext cx="792088" cy="200055"/>
            </a:xfrm>
            <a:prstGeom prst="rect">
              <a:avLst/>
            </a:prstGeom>
            <a:noFill/>
          </p:spPr>
          <p:txBody>
            <a:bodyPr wrap="square" rtlCol="0">
              <a:spAutoFit/>
            </a:bodyPr>
            <a:lstStyle/>
            <a:p>
              <a:r>
                <a:rPr lang="en-GB" sz="700" dirty="0" smtClean="0"/>
                <a:t>no</a:t>
              </a:r>
              <a:endParaRPr lang="en-GB" sz="700" dirty="0"/>
            </a:p>
          </p:txBody>
        </p:sp>
        <p:sp>
          <p:nvSpPr>
            <p:cNvPr id="36" name="TextBox 35"/>
            <p:cNvSpPr txBox="1"/>
            <p:nvPr/>
          </p:nvSpPr>
          <p:spPr>
            <a:xfrm>
              <a:off x="2235023" y="3823649"/>
              <a:ext cx="792088" cy="200055"/>
            </a:xfrm>
            <a:prstGeom prst="rect">
              <a:avLst/>
            </a:prstGeom>
            <a:noFill/>
          </p:spPr>
          <p:txBody>
            <a:bodyPr wrap="square" rtlCol="0">
              <a:spAutoFit/>
            </a:bodyPr>
            <a:lstStyle/>
            <a:p>
              <a:r>
                <a:rPr lang="en-GB" sz="700" dirty="0" smtClean="0"/>
                <a:t>no</a:t>
              </a:r>
              <a:endParaRPr lang="en-GB" sz="700" dirty="0"/>
            </a:p>
          </p:txBody>
        </p:sp>
        <p:sp>
          <p:nvSpPr>
            <p:cNvPr id="37" name="TextBox 36"/>
            <p:cNvSpPr txBox="1"/>
            <p:nvPr/>
          </p:nvSpPr>
          <p:spPr>
            <a:xfrm>
              <a:off x="2235023" y="4557250"/>
              <a:ext cx="792088" cy="200055"/>
            </a:xfrm>
            <a:prstGeom prst="rect">
              <a:avLst/>
            </a:prstGeom>
            <a:noFill/>
          </p:spPr>
          <p:txBody>
            <a:bodyPr wrap="square" rtlCol="0">
              <a:spAutoFit/>
            </a:bodyPr>
            <a:lstStyle/>
            <a:p>
              <a:r>
                <a:rPr lang="en-GB" sz="700" dirty="0" smtClean="0"/>
                <a:t>no</a:t>
              </a:r>
              <a:endParaRPr lang="en-GB" sz="700" dirty="0"/>
            </a:p>
          </p:txBody>
        </p:sp>
        <p:sp>
          <p:nvSpPr>
            <p:cNvPr id="38" name="TextBox 37"/>
            <p:cNvSpPr txBox="1"/>
            <p:nvPr/>
          </p:nvSpPr>
          <p:spPr>
            <a:xfrm>
              <a:off x="2266834" y="5788413"/>
              <a:ext cx="1009021" cy="200055"/>
            </a:xfrm>
            <a:prstGeom prst="rect">
              <a:avLst/>
            </a:prstGeom>
            <a:noFill/>
          </p:spPr>
          <p:txBody>
            <a:bodyPr wrap="square" rtlCol="0">
              <a:spAutoFit/>
            </a:bodyPr>
            <a:lstStyle/>
            <a:p>
              <a:r>
                <a:rPr lang="en-GB" sz="700" dirty="0" smtClean="0"/>
                <a:t>Any other case.</a:t>
              </a:r>
              <a:endParaRPr lang="en-GB" sz="700" dirty="0"/>
            </a:p>
          </p:txBody>
        </p:sp>
        <p:cxnSp>
          <p:nvCxnSpPr>
            <p:cNvPr id="41" name="Straight Arrow Connector 40"/>
            <p:cNvCxnSpPr>
              <a:stCxn id="2" idx="3"/>
              <a:endCxn id="13" idx="1"/>
            </p:cNvCxnSpPr>
            <p:nvPr/>
          </p:nvCxnSpPr>
          <p:spPr>
            <a:xfrm>
              <a:off x="3635896" y="751493"/>
              <a:ext cx="99011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3"/>
              <a:endCxn id="14" idx="1"/>
            </p:cNvCxnSpPr>
            <p:nvPr/>
          </p:nvCxnSpPr>
          <p:spPr>
            <a:xfrm>
              <a:off x="3635896" y="1606530"/>
              <a:ext cx="99011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55107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46000562"/>
              </p:ext>
            </p:extLst>
          </p:nvPr>
        </p:nvGraphicFramePr>
        <p:xfrm>
          <a:off x="0" y="-99392"/>
          <a:ext cx="8352928" cy="6140192"/>
        </p:xfrm>
        <a:graphic>
          <a:graphicData uri="http://schemas.openxmlformats.org/drawingml/2006/table">
            <a:tbl>
              <a:tblPr firstRow="1" bandRow="1">
                <a:tableStyleId>{5C22544A-7EE6-4342-B048-85BDC9FD1C3A}</a:tableStyleId>
              </a:tblPr>
              <a:tblGrid>
                <a:gridCol w="1176104"/>
                <a:gridCol w="1266573"/>
                <a:gridCol w="1373747"/>
                <a:gridCol w="1907704"/>
                <a:gridCol w="2628800"/>
              </a:tblGrid>
              <a:tr h="288032">
                <a:tc>
                  <a:txBody>
                    <a:bodyPr/>
                    <a:lstStyle/>
                    <a:p>
                      <a:pPr algn="ctr"/>
                      <a:r>
                        <a:rPr lang="en-GB" sz="1200" dirty="0" smtClean="0"/>
                        <a:t>Long Term Rise</a:t>
                      </a:r>
                      <a:endParaRPr lang="en-GB" sz="1200" dirty="0"/>
                    </a:p>
                  </a:txBody>
                  <a:tcPr/>
                </a:tc>
                <a:tc>
                  <a:txBody>
                    <a:bodyPr/>
                    <a:lstStyle/>
                    <a:p>
                      <a:pPr algn="ctr"/>
                      <a:r>
                        <a:rPr lang="en-GB" sz="1200" dirty="0" smtClean="0"/>
                        <a:t>Short Term Rise</a:t>
                      </a:r>
                      <a:endParaRPr lang="en-GB" sz="1200" dirty="0"/>
                    </a:p>
                  </a:txBody>
                  <a:tcPr/>
                </a:tc>
                <a:tc>
                  <a:txBody>
                    <a:bodyPr/>
                    <a:lstStyle/>
                    <a:p>
                      <a:r>
                        <a:rPr lang="en-GB" sz="1200" dirty="0" smtClean="0"/>
                        <a:t>Other Condition</a:t>
                      </a:r>
                      <a:endParaRPr lang="en-GB" sz="1200" dirty="0"/>
                    </a:p>
                  </a:txBody>
                  <a:tcPr/>
                </a:tc>
                <a:tc>
                  <a:txBody>
                    <a:bodyPr/>
                    <a:lstStyle/>
                    <a:p>
                      <a:r>
                        <a:rPr lang="en-GB" sz="1200" dirty="0" smtClean="0"/>
                        <a:t>Order</a:t>
                      </a:r>
                      <a:endParaRPr lang="en-GB" sz="1200" dirty="0"/>
                    </a:p>
                  </a:txBody>
                  <a:tcPr/>
                </a:tc>
                <a:tc>
                  <a:txBody>
                    <a:bodyPr/>
                    <a:lstStyle/>
                    <a:p>
                      <a:r>
                        <a:rPr lang="en-GB" sz="1200" dirty="0" smtClean="0"/>
                        <a:t>Explanation</a:t>
                      </a:r>
                      <a:endParaRPr lang="en-GB" sz="1200" dirty="0"/>
                    </a:p>
                  </a:txBody>
                  <a:tcPr/>
                </a:tc>
              </a:tr>
              <a:tr h="798942">
                <a:tc>
                  <a:txBody>
                    <a:bodyPr/>
                    <a:lstStyle/>
                    <a:p>
                      <a:pPr algn="ctr"/>
                      <a:r>
                        <a:rPr lang="en-GB" sz="1100" i="1" dirty="0" smtClean="0"/>
                        <a:t>true</a:t>
                      </a:r>
                      <a:endParaRPr lang="en-GB" sz="1100" i="1" dirty="0"/>
                    </a:p>
                  </a:txBody>
                  <a:tcPr anchor="ctr"/>
                </a:tc>
                <a:tc>
                  <a:txBody>
                    <a:bodyPr/>
                    <a:lstStyle/>
                    <a:p>
                      <a:pPr algn="ctr"/>
                      <a:r>
                        <a:rPr lang="en-GB" sz="1100" i="1" dirty="0" smtClean="0"/>
                        <a:t>true</a:t>
                      </a:r>
                      <a:endParaRPr lang="en-GB" sz="1100" i="1" dirty="0"/>
                    </a:p>
                  </a:txBody>
                  <a:tcPr anchor="ctr"/>
                </a:tc>
                <a:tc>
                  <a:txBody>
                    <a:bodyPr/>
                    <a:lstStyle/>
                    <a:p>
                      <a:pPr algn="ctr"/>
                      <a:r>
                        <a:rPr lang="en-GB" sz="1100" i="1" dirty="0" smtClean="0"/>
                        <a:t>N.A.</a:t>
                      </a:r>
                      <a:endParaRPr lang="en-GB" sz="1100" i="1" dirty="0"/>
                    </a:p>
                  </a:txBody>
                  <a:tcPr anchor="ctr"/>
                </a:tc>
                <a:tc>
                  <a:txBody>
                    <a:bodyPr/>
                    <a:lstStyle/>
                    <a:p>
                      <a:r>
                        <a:rPr lang="en-GB" sz="1200" b="0" i="1" dirty="0" smtClean="0"/>
                        <a:t>Type: </a:t>
                      </a:r>
                      <a:r>
                        <a:rPr lang="en-GB" sz="1200" b="0" i="0" dirty="0" smtClean="0"/>
                        <a:t>Market</a:t>
                      </a:r>
                      <a:endParaRPr lang="en-GB" sz="1200" b="0" i="1" dirty="0" smtClean="0"/>
                    </a:p>
                    <a:p>
                      <a:r>
                        <a:rPr lang="en-GB" sz="1200" b="0" i="1" dirty="0" smtClean="0"/>
                        <a:t>Direction: </a:t>
                      </a:r>
                      <a:r>
                        <a:rPr lang="en-GB" sz="1200" b="0" i="0" dirty="0" smtClean="0"/>
                        <a:t>Sell</a:t>
                      </a:r>
                      <a:endParaRPr lang="en-GB" sz="1200" b="0" i="1" dirty="0" smtClean="0"/>
                    </a:p>
                    <a:p>
                      <a:r>
                        <a:rPr lang="en-GB" sz="1200" b="0" i="1" dirty="0" smtClean="0"/>
                        <a:t>Price: </a:t>
                      </a:r>
                      <a:r>
                        <a:rPr lang="en-GB" sz="1200" b="0" i="0" dirty="0" smtClean="0"/>
                        <a:t>N.A.</a:t>
                      </a:r>
                      <a:endParaRPr lang="en-GB" sz="1200" b="0" i="1" dirty="0" smtClean="0"/>
                    </a:p>
                    <a:p>
                      <a:r>
                        <a:rPr lang="en-GB" sz="1200" b="0" i="1" dirty="0" smtClean="0"/>
                        <a:t>Volume: </a:t>
                      </a:r>
                      <a:r>
                        <a:rPr lang="en-GB" sz="1200" b="0" i="0" dirty="0" smtClean="0"/>
                        <a:t>80</a:t>
                      </a:r>
                      <a:endParaRPr lang="en-GB" sz="1200" b="0" i="1" dirty="0"/>
                    </a:p>
                  </a:txBody>
                  <a:tcPr/>
                </a:tc>
                <a:tc>
                  <a:txBody>
                    <a:bodyPr/>
                    <a:lstStyle/>
                    <a:p>
                      <a:r>
                        <a:rPr lang="en-GB" sz="1200" b="0" i="1" dirty="0" smtClean="0"/>
                        <a:t>Place a small</a:t>
                      </a:r>
                      <a:r>
                        <a:rPr lang="en-GB" sz="1200" b="0" i="1" baseline="0" dirty="0" smtClean="0"/>
                        <a:t> sell order to capitalise on the rising price, to earn some profit before the price begins to fall.</a:t>
                      </a:r>
                      <a:endParaRPr lang="en-GB" sz="1200" b="0" i="1" dirty="0"/>
                    </a:p>
                  </a:txBody>
                  <a:tcPr/>
                </a:tc>
              </a:tr>
              <a:tr h="1262844">
                <a:tc rowSpan="2">
                  <a:txBody>
                    <a:bodyPr/>
                    <a:lstStyle/>
                    <a:p>
                      <a:pPr algn="ctr"/>
                      <a:r>
                        <a:rPr lang="en-GB" sz="1100" i="1" dirty="0" smtClean="0"/>
                        <a:t>true</a:t>
                      </a:r>
                      <a:endParaRPr lang="en-GB" sz="1100" i="1" dirty="0"/>
                    </a:p>
                  </a:txBody>
                  <a:tcPr anchor="ctr"/>
                </a:tc>
                <a:tc rowSpan="2">
                  <a:txBody>
                    <a:bodyPr/>
                    <a:lstStyle/>
                    <a:p>
                      <a:pPr algn="ctr"/>
                      <a:r>
                        <a:rPr lang="en-GB" sz="1100" i="1" dirty="0" smtClean="0"/>
                        <a:t>false</a:t>
                      </a:r>
                      <a:endParaRPr lang="en-GB" sz="1100" i="1" dirty="0"/>
                    </a:p>
                  </a:txBody>
                  <a:tcPr anchor="ctr"/>
                </a:tc>
                <a:tc>
                  <a:txBody>
                    <a:bodyPr/>
                    <a:lstStyle/>
                    <a:p>
                      <a:pPr algn="ctr"/>
                      <a:r>
                        <a:rPr lang="en-GB" sz="1100" i="1" dirty="0" smtClean="0"/>
                        <a:t>Volume Position &gt; MT_SIZE_THRESH</a:t>
                      </a:r>
                      <a:endParaRPr lang="en-GB" sz="1100" i="1" dirty="0"/>
                    </a:p>
                  </a:txBody>
                  <a:tcPr anchor="ctr"/>
                </a:tc>
                <a:tc>
                  <a:txBody>
                    <a:bodyPr/>
                    <a:lstStyle/>
                    <a:p>
                      <a:r>
                        <a:rPr lang="en-GB" sz="1200" b="0" i="1" dirty="0" smtClean="0"/>
                        <a:t>Type: </a:t>
                      </a:r>
                      <a:r>
                        <a:rPr lang="en-GB" sz="1200" b="0" i="0" dirty="0" smtClean="0"/>
                        <a:t>Limit</a:t>
                      </a:r>
                    </a:p>
                    <a:p>
                      <a:r>
                        <a:rPr lang="en-GB" sz="1200" b="0" i="1" dirty="0" smtClean="0"/>
                        <a:t>Direction:</a:t>
                      </a:r>
                      <a:r>
                        <a:rPr lang="en-GB" sz="1200" b="0" i="0" dirty="0" smtClean="0"/>
                        <a:t> Sell</a:t>
                      </a:r>
                      <a:endParaRPr lang="en-GB" sz="1200" b="0" i="1" dirty="0" smtClean="0"/>
                    </a:p>
                    <a:p>
                      <a:r>
                        <a:rPr lang="en-GB" sz="1200" b="0" i="1" dirty="0" smtClean="0"/>
                        <a:t>Price: </a:t>
                      </a:r>
                      <a:r>
                        <a:rPr lang="en-GB" sz="1200" b="0" i="0" dirty="0" smtClean="0"/>
                        <a:t> Random</a:t>
                      </a:r>
                      <a:r>
                        <a:rPr lang="en-GB" sz="1200" b="0" i="0" baseline="0" dirty="0" smtClean="0"/>
                        <a:t> &lt;= Last Price</a:t>
                      </a:r>
                      <a:endParaRPr lang="en-GB" sz="1200" b="0" i="1" dirty="0" smtClean="0"/>
                    </a:p>
                    <a:p>
                      <a:r>
                        <a:rPr lang="en-GB" sz="1200" b="0" i="1" dirty="0" smtClean="0"/>
                        <a:t>Volume: </a:t>
                      </a:r>
                      <a:r>
                        <a:rPr lang="en-GB" sz="1050" b="0" i="0" dirty="0" smtClean="0"/>
                        <a:t>Volume</a:t>
                      </a:r>
                      <a:r>
                        <a:rPr lang="en-GB" sz="1050" b="0" i="0" baseline="0" dirty="0" smtClean="0"/>
                        <a:t> Position/MT_SIZE_THRESH</a:t>
                      </a:r>
                      <a:endParaRPr lang="en-GB" sz="1050" b="0" i="1" dirty="0" smtClean="0"/>
                    </a:p>
                  </a:txBody>
                  <a:tcPr/>
                </a:tc>
                <a:tc>
                  <a:txBody>
                    <a:bodyPr/>
                    <a:lstStyle/>
                    <a:p>
                      <a:r>
                        <a:rPr lang="en-GB" sz="1050" b="0" i="1" dirty="0" smtClean="0"/>
                        <a:t>Sell a proportion of the entire holdings</a:t>
                      </a:r>
                      <a:r>
                        <a:rPr lang="en-GB" sz="1050" b="0" i="1" baseline="0" dirty="0" smtClean="0"/>
                        <a:t> of the stock as long as it is above a certain threshold. This is done slightly below the last price as the price has been rising in the long term, but has now begun to fall. The price is set just below the last price to ensure that the order isn’t left behind unfulfilled in the case of the price falling rapidly.</a:t>
                      </a:r>
                      <a:endParaRPr lang="en-GB" sz="1050" b="0" i="1" dirty="0" smtClean="0"/>
                    </a:p>
                  </a:txBody>
                  <a:tcPr/>
                </a:tc>
              </a:tr>
              <a:tr h="798942">
                <a:tc vMerge="1">
                  <a:txBody>
                    <a:bodyPr/>
                    <a:lstStyle/>
                    <a:p>
                      <a:endParaRPr lang="en-GB"/>
                    </a:p>
                  </a:txBody>
                  <a:tcPr/>
                </a:tc>
                <a:tc vMerge="1">
                  <a:txBody>
                    <a:bodyPr/>
                    <a:lstStyle/>
                    <a:p>
                      <a:endParaRPr lang="en-GB"/>
                    </a:p>
                  </a:txBody>
                  <a:tcPr/>
                </a:tc>
                <a:tc>
                  <a:txBody>
                    <a:bodyPr/>
                    <a:lstStyle/>
                    <a:p>
                      <a:pPr algn="ctr"/>
                      <a:r>
                        <a:rPr lang="en-GB" sz="1100" i="1" dirty="0" smtClean="0"/>
                        <a:t>otherwise</a:t>
                      </a:r>
                      <a:endParaRPr lang="en-GB" sz="1100" i="1" dirty="0"/>
                    </a:p>
                  </a:txBody>
                  <a:tcPr anchor="ctr"/>
                </a:tc>
                <a:tc>
                  <a:txBody>
                    <a:bodyPr/>
                    <a:lstStyle/>
                    <a:p>
                      <a:r>
                        <a:rPr lang="en-GB" sz="1200" b="0" i="1" dirty="0" smtClean="0"/>
                        <a:t>Type: </a:t>
                      </a:r>
                      <a:r>
                        <a:rPr lang="en-GB" sz="1200" b="0" i="0" dirty="0" smtClean="0"/>
                        <a:t>Market</a:t>
                      </a:r>
                    </a:p>
                    <a:p>
                      <a:r>
                        <a:rPr lang="en-GB" sz="1200" b="0" i="1" dirty="0" smtClean="0"/>
                        <a:t>Direction: </a:t>
                      </a:r>
                      <a:r>
                        <a:rPr lang="en-GB" sz="1200" b="0" i="0" dirty="0" smtClean="0"/>
                        <a:t>Sell</a:t>
                      </a:r>
                      <a:endParaRPr lang="en-GB" sz="1200" b="0" i="1" dirty="0" smtClean="0"/>
                    </a:p>
                    <a:p>
                      <a:r>
                        <a:rPr lang="en-GB" sz="1200" b="0" i="1" dirty="0" smtClean="0"/>
                        <a:t>Price: </a:t>
                      </a:r>
                      <a:r>
                        <a:rPr lang="en-GB" sz="1200" b="0" i="0" dirty="0" smtClean="0"/>
                        <a:t>N.A.</a:t>
                      </a:r>
                      <a:endParaRPr lang="en-GB" sz="1200" b="0" i="1" dirty="0" smtClean="0"/>
                    </a:p>
                    <a:p>
                      <a:r>
                        <a:rPr lang="en-GB" sz="1200" b="0" i="1" dirty="0" smtClean="0"/>
                        <a:t>Volume: </a:t>
                      </a:r>
                      <a:r>
                        <a:rPr lang="en-GB" sz="1200" b="0" i="0" dirty="0" smtClean="0"/>
                        <a:t>80</a:t>
                      </a:r>
                      <a:endParaRPr lang="en-GB" sz="1200" b="0" i="1" dirty="0" smtClean="0"/>
                    </a:p>
                  </a:txBody>
                  <a:tcPr/>
                </a:tc>
                <a:tc>
                  <a:txBody>
                    <a:bodyPr/>
                    <a:lstStyle/>
                    <a:p>
                      <a:r>
                        <a:rPr lang="en-GB" sz="1200" b="0" i="1" dirty="0" smtClean="0"/>
                        <a:t>Sell a</a:t>
                      </a:r>
                      <a:r>
                        <a:rPr lang="en-GB" sz="1200" b="0" i="1" baseline="0" dirty="0" smtClean="0"/>
                        <a:t> small amount to capitalise on the rise of prices which has now ended.</a:t>
                      </a:r>
                      <a:endParaRPr lang="en-GB" sz="1200" b="0" i="1" dirty="0" smtClean="0"/>
                    </a:p>
                  </a:txBody>
                  <a:tcPr/>
                </a:tc>
              </a:tr>
              <a:tr h="1051676">
                <a:tc rowSpan="2">
                  <a:txBody>
                    <a:bodyPr/>
                    <a:lstStyle/>
                    <a:p>
                      <a:pPr algn="ctr"/>
                      <a:r>
                        <a:rPr lang="en-GB" sz="1100" i="1" dirty="0" smtClean="0"/>
                        <a:t>false</a:t>
                      </a:r>
                      <a:endParaRPr lang="en-GB" sz="1100" i="1" dirty="0"/>
                    </a:p>
                  </a:txBody>
                  <a:tcPr anchor="ctr"/>
                </a:tc>
                <a:tc rowSpan="2">
                  <a:txBody>
                    <a:bodyPr/>
                    <a:lstStyle/>
                    <a:p>
                      <a:pPr algn="ctr"/>
                      <a:r>
                        <a:rPr lang="en-GB" sz="1100" i="1" dirty="0" smtClean="0"/>
                        <a:t>true</a:t>
                      </a:r>
                      <a:endParaRPr lang="en-GB" sz="1100" i="1" dirty="0"/>
                    </a:p>
                  </a:txBody>
                  <a:tcPr anchor="ctr"/>
                </a:tc>
                <a:tc>
                  <a:txBody>
                    <a:bodyPr/>
                    <a:lstStyle/>
                    <a:p>
                      <a:pPr algn="ctr"/>
                      <a:r>
                        <a:rPr lang="en-GB" sz="1100" i="1" dirty="0" smtClean="0"/>
                        <a:t>Cash Position</a:t>
                      </a:r>
                      <a:r>
                        <a:rPr lang="en-GB" sz="1100" i="1" baseline="0" dirty="0" smtClean="0"/>
                        <a:t> &gt; (Last Price x MT_SIZE_THRESH)</a:t>
                      </a:r>
                      <a:endParaRPr lang="en-GB" sz="1100" i="1" dirty="0"/>
                    </a:p>
                  </a:txBody>
                  <a:tcPr anchor="ctr"/>
                </a:tc>
                <a:tc>
                  <a:txBody>
                    <a:bodyPr/>
                    <a:lstStyle/>
                    <a:p>
                      <a:r>
                        <a:rPr lang="en-GB" sz="1200" b="0" i="1" dirty="0" smtClean="0"/>
                        <a:t>Type: </a:t>
                      </a:r>
                      <a:r>
                        <a:rPr lang="en-GB" sz="1200" b="0" i="0" dirty="0" smtClean="0"/>
                        <a:t>Limit</a:t>
                      </a:r>
                      <a:endParaRPr lang="en-GB" sz="1200" b="0" i="1" dirty="0" smtClean="0"/>
                    </a:p>
                    <a:p>
                      <a:r>
                        <a:rPr lang="en-GB" sz="1200" b="0" i="1" dirty="0" smtClean="0"/>
                        <a:t>Direction: </a:t>
                      </a:r>
                      <a:r>
                        <a:rPr lang="en-GB" sz="1200" b="0" i="0" dirty="0" smtClean="0"/>
                        <a:t>Buy</a:t>
                      </a:r>
                      <a:endParaRPr lang="en-GB" sz="1200" b="0" i="1" dirty="0" smtClean="0"/>
                    </a:p>
                    <a:p>
                      <a:r>
                        <a:rPr lang="en-GB" sz="1200" b="0" i="1" dirty="0" smtClean="0"/>
                        <a:t>Price:</a:t>
                      </a:r>
                      <a:r>
                        <a:rPr lang="en-GB" sz="1200" b="0" i="0" dirty="0" smtClean="0"/>
                        <a:t> Random</a:t>
                      </a:r>
                      <a:r>
                        <a:rPr lang="en-GB" sz="1200" b="0" i="0" baseline="0" dirty="0" smtClean="0"/>
                        <a:t> &gt;= Last Price</a:t>
                      </a:r>
                      <a:endParaRPr lang="en-GB" sz="1200" b="0"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1" dirty="0" smtClean="0"/>
                        <a:t>Volume: </a:t>
                      </a:r>
                      <a:r>
                        <a:rPr lang="en-GB" sz="1050" b="0" i="0" dirty="0" smtClean="0"/>
                        <a:t>Volume</a:t>
                      </a:r>
                      <a:r>
                        <a:rPr lang="en-GB" sz="1050" b="0" i="0" baseline="0" dirty="0" smtClean="0"/>
                        <a:t> Position/MT_SIZE_THRESH</a:t>
                      </a:r>
                      <a:endParaRPr lang="en-GB" sz="1200" b="0" i="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1" dirty="0" smtClean="0"/>
                        <a:t>Buy a proportion of total holdings</a:t>
                      </a:r>
                      <a:r>
                        <a:rPr lang="en-GB" sz="1200" b="0" i="1" baseline="0" dirty="0" smtClean="0"/>
                        <a:t> if the amount of cash available is over a certain threshold. The price is set to just above the last price to ensure that the order is fulfilled if prices are rising rapidly.</a:t>
                      </a:r>
                      <a:endParaRPr lang="en-GB" sz="1200" b="0" i="1" dirty="0" smtClean="0"/>
                    </a:p>
                  </a:txBody>
                  <a:tcPr/>
                </a:tc>
              </a:tr>
              <a:tr h="798942">
                <a:tc vMerge="1">
                  <a:txBody>
                    <a:bodyPr/>
                    <a:lstStyle/>
                    <a:p>
                      <a:endParaRPr lang="en-GB"/>
                    </a:p>
                  </a:txBody>
                  <a:tcPr/>
                </a:tc>
                <a:tc vMerge="1">
                  <a:txBody>
                    <a:bodyPr/>
                    <a:lstStyle/>
                    <a:p>
                      <a:endParaRPr lang="en-GB"/>
                    </a:p>
                  </a:txBody>
                  <a:tcPr/>
                </a:tc>
                <a:tc>
                  <a:txBody>
                    <a:bodyPr/>
                    <a:lstStyle/>
                    <a:p>
                      <a:pPr algn="ctr"/>
                      <a:r>
                        <a:rPr lang="en-GB" sz="1100" i="1" dirty="0" smtClean="0"/>
                        <a:t>otherwise</a:t>
                      </a:r>
                      <a:endParaRPr lang="en-GB" sz="1100" i="1" dirty="0"/>
                    </a:p>
                  </a:txBody>
                  <a:tcPr anchor="ctr"/>
                </a:tc>
                <a:tc>
                  <a:txBody>
                    <a:bodyPr/>
                    <a:lstStyle/>
                    <a:p>
                      <a:r>
                        <a:rPr lang="en-GB" sz="1200" b="0" i="1" dirty="0" smtClean="0"/>
                        <a:t>Type: </a:t>
                      </a:r>
                      <a:r>
                        <a:rPr lang="en-GB" sz="1200" b="0" i="0" dirty="0" smtClean="0"/>
                        <a:t>Market</a:t>
                      </a:r>
                      <a:endParaRPr lang="en-GB" sz="1200" b="0" i="1" dirty="0" smtClean="0"/>
                    </a:p>
                    <a:p>
                      <a:r>
                        <a:rPr lang="en-GB" sz="1200" b="0" i="1" dirty="0" smtClean="0"/>
                        <a:t>Direction: </a:t>
                      </a:r>
                      <a:r>
                        <a:rPr lang="en-GB" sz="1200" b="0" i="0" dirty="0" smtClean="0"/>
                        <a:t>Buy</a:t>
                      </a:r>
                      <a:endParaRPr lang="en-GB" sz="1200" b="0" i="1" dirty="0" smtClean="0"/>
                    </a:p>
                    <a:p>
                      <a:r>
                        <a:rPr lang="en-GB" sz="1200" b="0" i="1" dirty="0" smtClean="0"/>
                        <a:t>Price: </a:t>
                      </a:r>
                      <a:r>
                        <a:rPr lang="en-GB" sz="1200" b="0" i="0" dirty="0" smtClean="0"/>
                        <a:t>N.A.</a:t>
                      </a:r>
                      <a:endParaRPr lang="en-GB" sz="1200" b="0" i="1" dirty="0" smtClean="0"/>
                    </a:p>
                    <a:p>
                      <a:r>
                        <a:rPr lang="en-GB" sz="1200" b="0" i="1" dirty="0" smtClean="0"/>
                        <a:t>Volume: </a:t>
                      </a:r>
                      <a:r>
                        <a:rPr lang="en-GB" sz="1200" b="0" i="0" dirty="0" smtClean="0"/>
                        <a:t>80</a:t>
                      </a:r>
                      <a:endParaRPr lang="en-GB" sz="1200" b="0" i="1" dirty="0" smtClean="0"/>
                    </a:p>
                  </a:txBody>
                  <a:tcPr/>
                </a:tc>
                <a:tc>
                  <a:txBody>
                    <a:bodyPr/>
                    <a:lstStyle/>
                    <a:p>
                      <a:r>
                        <a:rPr lang="en-GB" sz="1200" b="0" i="1" dirty="0" smtClean="0"/>
                        <a:t>Buy a small amount to capitalise</a:t>
                      </a:r>
                      <a:r>
                        <a:rPr lang="en-GB" sz="1200" b="0" i="1" baseline="0" dirty="0" smtClean="0"/>
                        <a:t> on the low prices</a:t>
                      </a:r>
                      <a:endParaRPr lang="en-GB" sz="1200" b="0" i="1" dirty="0" smtClean="0"/>
                    </a:p>
                  </a:txBody>
                  <a:tcPr/>
                </a:tc>
              </a:tr>
              <a:tr h="798942">
                <a:tc>
                  <a:txBody>
                    <a:bodyPr/>
                    <a:lstStyle/>
                    <a:p>
                      <a:pPr algn="ctr"/>
                      <a:r>
                        <a:rPr lang="en-GB" sz="1100" i="1" dirty="0" smtClean="0"/>
                        <a:t>false</a:t>
                      </a:r>
                      <a:endParaRPr lang="en-GB" sz="1100" i="1" dirty="0"/>
                    </a:p>
                  </a:txBody>
                  <a:tcPr anchor="ctr"/>
                </a:tc>
                <a:tc>
                  <a:txBody>
                    <a:bodyPr/>
                    <a:lstStyle/>
                    <a:p>
                      <a:pPr algn="ctr"/>
                      <a:r>
                        <a:rPr lang="en-GB" sz="1100" i="1" dirty="0" smtClean="0"/>
                        <a:t>false</a:t>
                      </a:r>
                      <a:endParaRPr lang="en-GB" sz="1100" i="1" dirty="0"/>
                    </a:p>
                  </a:txBody>
                  <a:tcPr anchor="ctr"/>
                </a:tc>
                <a:tc>
                  <a:txBody>
                    <a:bodyPr/>
                    <a:lstStyle/>
                    <a:p>
                      <a:pPr algn="ctr"/>
                      <a:r>
                        <a:rPr lang="en-GB" sz="1100" i="1" dirty="0" smtClean="0"/>
                        <a:t>N.A.</a:t>
                      </a:r>
                      <a:endParaRPr lang="en-GB" sz="1100" i="1" dirty="0"/>
                    </a:p>
                  </a:txBody>
                  <a:tcPr anchor="ctr"/>
                </a:tc>
                <a:tc>
                  <a:txBody>
                    <a:bodyPr/>
                    <a:lstStyle/>
                    <a:p>
                      <a:r>
                        <a:rPr lang="en-GB" sz="1200" b="0" i="1" dirty="0" smtClean="0"/>
                        <a:t>Type:</a:t>
                      </a:r>
                      <a:r>
                        <a:rPr lang="en-GB" sz="1200" b="0" i="0" baseline="0" dirty="0" smtClean="0"/>
                        <a:t> Market</a:t>
                      </a:r>
                      <a:endParaRPr lang="en-GB" sz="1200" b="0" i="1" dirty="0" smtClean="0"/>
                    </a:p>
                    <a:p>
                      <a:r>
                        <a:rPr lang="en-GB" sz="1200" b="0" i="1" dirty="0" smtClean="0"/>
                        <a:t>Direction:</a:t>
                      </a:r>
                      <a:r>
                        <a:rPr lang="en-GB" sz="1200" b="0" i="0" dirty="0" smtClean="0"/>
                        <a:t> Buy</a:t>
                      </a:r>
                      <a:endParaRPr lang="en-GB" sz="1200" b="0" i="1" dirty="0" smtClean="0"/>
                    </a:p>
                    <a:p>
                      <a:r>
                        <a:rPr lang="en-GB" sz="1200" b="0" i="1" dirty="0" smtClean="0"/>
                        <a:t>Price: </a:t>
                      </a:r>
                      <a:r>
                        <a:rPr lang="en-GB" sz="1200" b="0" i="0" dirty="0" smtClean="0"/>
                        <a:t>N.A.</a:t>
                      </a:r>
                      <a:endParaRPr lang="en-GB" sz="1200" b="0" i="1" dirty="0" smtClean="0"/>
                    </a:p>
                    <a:p>
                      <a:r>
                        <a:rPr lang="en-GB" sz="1200" b="0" i="1" dirty="0" smtClean="0"/>
                        <a:t>Volume: </a:t>
                      </a:r>
                      <a:r>
                        <a:rPr lang="en-GB" sz="1200" b="0" i="0" dirty="0" smtClean="0"/>
                        <a:t>80</a:t>
                      </a:r>
                      <a:endParaRPr lang="en-GB" sz="1200" b="0" i="1" dirty="0" smtClean="0"/>
                    </a:p>
                  </a:txBody>
                  <a:tcPr/>
                </a:tc>
                <a:tc>
                  <a:txBody>
                    <a:bodyPr/>
                    <a:lstStyle/>
                    <a:p>
                      <a:r>
                        <a:rPr lang="en-GB" sz="1200" b="0" i="1" dirty="0" smtClean="0"/>
                        <a:t>Buy a small</a:t>
                      </a:r>
                      <a:r>
                        <a:rPr lang="en-GB" sz="1200" b="0" i="1" baseline="0" dirty="0" smtClean="0"/>
                        <a:t> amount to capitalise on low prices.</a:t>
                      </a:r>
                      <a:endParaRPr lang="en-GB" sz="1200" b="0" i="1" dirty="0" smtClean="0"/>
                    </a:p>
                  </a:txBody>
                  <a:tcPr/>
                </a:tc>
              </a:tr>
            </a:tbl>
          </a:graphicData>
        </a:graphic>
      </p:graphicFrame>
    </p:spTree>
    <p:extLst>
      <p:ext uri="{BB962C8B-B14F-4D97-AF65-F5344CB8AC3E}">
        <p14:creationId xmlns:p14="http://schemas.microsoft.com/office/powerpoint/2010/main" val="1382712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758528" y="778062"/>
            <a:ext cx="2373312" cy="2506922"/>
          </a:xfrm>
          <a:prstGeom prst="roundRect">
            <a:avLst/>
          </a:prstGeom>
          <a:solidFill>
            <a:schemeClr val="accent1">
              <a:alpha val="1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ounded Rectangle 13"/>
          <p:cNvSpPr/>
          <p:nvPr/>
        </p:nvSpPr>
        <p:spPr>
          <a:xfrm>
            <a:off x="4157393" y="807120"/>
            <a:ext cx="2373312" cy="2477864"/>
          </a:xfrm>
          <a:prstGeom prst="roundRect">
            <a:avLst/>
          </a:prstGeom>
          <a:solidFill>
            <a:srgbClr val="C00000">
              <a:alpha val="10000"/>
            </a:srgbClr>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1403648" y="1514401"/>
            <a:ext cx="936104" cy="307777"/>
          </a:xfrm>
          <a:prstGeom prst="rect">
            <a:avLst/>
          </a:prstGeom>
          <a:noFill/>
          <a:ln>
            <a:solidFill>
              <a:schemeClr val="accent1"/>
            </a:solidFill>
          </a:ln>
        </p:spPr>
        <p:txBody>
          <a:bodyPr wrap="square" rtlCol="0">
            <a:spAutoFit/>
          </a:bodyPr>
          <a:lstStyle/>
          <a:p>
            <a:r>
              <a:rPr lang="en-GB" sz="1400" dirty="0" err="1" smtClean="0"/>
              <a:t>TraderCL</a:t>
            </a:r>
            <a:endParaRPr lang="en-GB" sz="1400" dirty="0"/>
          </a:p>
        </p:txBody>
      </p:sp>
      <p:sp>
        <p:nvSpPr>
          <p:cNvPr id="3" name="TextBox 2"/>
          <p:cNvSpPr txBox="1"/>
          <p:nvPr/>
        </p:nvSpPr>
        <p:spPr>
          <a:xfrm>
            <a:off x="1403648" y="1822178"/>
            <a:ext cx="936104" cy="307777"/>
          </a:xfrm>
          <a:prstGeom prst="rect">
            <a:avLst/>
          </a:prstGeom>
          <a:noFill/>
          <a:ln>
            <a:solidFill>
              <a:schemeClr val="accent1"/>
            </a:solidFill>
          </a:ln>
        </p:spPr>
        <p:txBody>
          <a:bodyPr wrap="square" rtlCol="0">
            <a:spAutoFit/>
          </a:bodyPr>
          <a:lstStyle/>
          <a:p>
            <a:r>
              <a:rPr lang="en-GB" sz="1400" dirty="0" err="1" smtClean="0"/>
              <a:t>TraderCL</a:t>
            </a:r>
            <a:endParaRPr lang="en-GB" sz="1400" dirty="0"/>
          </a:p>
        </p:txBody>
      </p:sp>
      <p:sp>
        <p:nvSpPr>
          <p:cNvPr id="4" name="TextBox 3"/>
          <p:cNvSpPr txBox="1"/>
          <p:nvPr/>
        </p:nvSpPr>
        <p:spPr>
          <a:xfrm>
            <a:off x="1403648" y="2129955"/>
            <a:ext cx="936104" cy="307777"/>
          </a:xfrm>
          <a:prstGeom prst="rect">
            <a:avLst/>
          </a:prstGeom>
          <a:noFill/>
          <a:ln>
            <a:solidFill>
              <a:schemeClr val="accent1"/>
            </a:solidFill>
          </a:ln>
        </p:spPr>
        <p:txBody>
          <a:bodyPr wrap="square" rtlCol="0">
            <a:spAutoFit/>
          </a:bodyPr>
          <a:lstStyle/>
          <a:p>
            <a:r>
              <a:rPr lang="en-GB" sz="1400" dirty="0" err="1" smtClean="0"/>
              <a:t>TraderCL</a:t>
            </a:r>
            <a:endParaRPr lang="en-GB" sz="1400" dirty="0"/>
          </a:p>
        </p:txBody>
      </p:sp>
      <p:sp>
        <p:nvSpPr>
          <p:cNvPr id="5" name="TextBox 4"/>
          <p:cNvSpPr txBox="1"/>
          <p:nvPr/>
        </p:nvSpPr>
        <p:spPr>
          <a:xfrm>
            <a:off x="1403648" y="2437732"/>
            <a:ext cx="936104" cy="307777"/>
          </a:xfrm>
          <a:prstGeom prst="rect">
            <a:avLst/>
          </a:prstGeom>
          <a:noFill/>
          <a:ln>
            <a:solidFill>
              <a:schemeClr val="accent1"/>
            </a:solidFill>
          </a:ln>
        </p:spPr>
        <p:txBody>
          <a:bodyPr wrap="square" rtlCol="0">
            <a:spAutoFit/>
          </a:bodyPr>
          <a:lstStyle/>
          <a:p>
            <a:r>
              <a:rPr lang="en-GB" sz="1400" dirty="0" err="1" smtClean="0"/>
              <a:t>TraderCL</a:t>
            </a:r>
            <a:endParaRPr lang="en-GB" sz="1400" dirty="0"/>
          </a:p>
        </p:txBody>
      </p:sp>
      <p:sp>
        <p:nvSpPr>
          <p:cNvPr id="6" name="TextBox 5"/>
          <p:cNvSpPr txBox="1"/>
          <p:nvPr/>
        </p:nvSpPr>
        <p:spPr>
          <a:xfrm>
            <a:off x="1403648" y="2745509"/>
            <a:ext cx="936104" cy="307777"/>
          </a:xfrm>
          <a:prstGeom prst="rect">
            <a:avLst/>
          </a:prstGeom>
          <a:noFill/>
          <a:ln>
            <a:solidFill>
              <a:schemeClr val="accent1"/>
            </a:solidFill>
          </a:ln>
        </p:spPr>
        <p:txBody>
          <a:bodyPr wrap="square" rtlCol="0">
            <a:spAutoFit/>
          </a:bodyPr>
          <a:lstStyle/>
          <a:p>
            <a:r>
              <a:rPr lang="en-GB" sz="1400" dirty="0" err="1" smtClean="0"/>
              <a:t>TraderCL</a:t>
            </a:r>
            <a:endParaRPr lang="en-GB" sz="1400" dirty="0"/>
          </a:p>
        </p:txBody>
      </p:sp>
      <p:sp>
        <p:nvSpPr>
          <p:cNvPr id="9" name="TextBox 8"/>
          <p:cNvSpPr txBox="1"/>
          <p:nvPr/>
        </p:nvSpPr>
        <p:spPr>
          <a:xfrm>
            <a:off x="4875997" y="1514401"/>
            <a:ext cx="936104" cy="307777"/>
          </a:xfrm>
          <a:prstGeom prst="rect">
            <a:avLst/>
          </a:prstGeom>
          <a:noFill/>
          <a:ln>
            <a:solidFill>
              <a:srgbClr val="C00000"/>
            </a:solidFill>
          </a:ln>
        </p:spPr>
        <p:txBody>
          <a:bodyPr wrap="square" rtlCol="0">
            <a:spAutoFit/>
          </a:bodyPr>
          <a:lstStyle/>
          <a:p>
            <a:endParaRPr lang="en-GB" sz="1400" dirty="0"/>
          </a:p>
        </p:txBody>
      </p:sp>
      <p:sp>
        <p:nvSpPr>
          <p:cNvPr id="10" name="TextBox 9"/>
          <p:cNvSpPr txBox="1"/>
          <p:nvPr/>
        </p:nvSpPr>
        <p:spPr>
          <a:xfrm>
            <a:off x="4875997" y="1822178"/>
            <a:ext cx="936104" cy="307777"/>
          </a:xfrm>
          <a:prstGeom prst="rect">
            <a:avLst/>
          </a:prstGeom>
          <a:noFill/>
          <a:ln>
            <a:solidFill>
              <a:srgbClr val="C00000"/>
            </a:solidFill>
          </a:ln>
        </p:spPr>
        <p:txBody>
          <a:bodyPr wrap="square" rtlCol="0">
            <a:spAutoFit/>
          </a:bodyPr>
          <a:lstStyle/>
          <a:p>
            <a:endParaRPr lang="en-GB" sz="1400" dirty="0"/>
          </a:p>
        </p:txBody>
      </p:sp>
      <p:sp>
        <p:nvSpPr>
          <p:cNvPr id="11" name="TextBox 10"/>
          <p:cNvSpPr txBox="1"/>
          <p:nvPr/>
        </p:nvSpPr>
        <p:spPr>
          <a:xfrm>
            <a:off x="4875997" y="2129955"/>
            <a:ext cx="936104" cy="307777"/>
          </a:xfrm>
          <a:prstGeom prst="rect">
            <a:avLst/>
          </a:prstGeom>
          <a:noFill/>
          <a:ln>
            <a:solidFill>
              <a:srgbClr val="C00000"/>
            </a:solidFill>
          </a:ln>
        </p:spPr>
        <p:txBody>
          <a:bodyPr wrap="square" rtlCol="0">
            <a:spAutoFit/>
          </a:bodyPr>
          <a:lstStyle/>
          <a:p>
            <a:endParaRPr lang="en-GB" sz="1400" dirty="0"/>
          </a:p>
        </p:txBody>
      </p:sp>
      <p:sp>
        <p:nvSpPr>
          <p:cNvPr id="12" name="TextBox 11"/>
          <p:cNvSpPr txBox="1"/>
          <p:nvPr/>
        </p:nvSpPr>
        <p:spPr>
          <a:xfrm>
            <a:off x="4875997" y="2437732"/>
            <a:ext cx="936104" cy="307777"/>
          </a:xfrm>
          <a:prstGeom prst="rect">
            <a:avLst/>
          </a:prstGeom>
          <a:noFill/>
          <a:ln>
            <a:solidFill>
              <a:srgbClr val="C00000"/>
            </a:solidFill>
          </a:ln>
        </p:spPr>
        <p:txBody>
          <a:bodyPr wrap="square" rtlCol="0">
            <a:spAutoFit/>
          </a:bodyPr>
          <a:lstStyle/>
          <a:p>
            <a:endParaRPr lang="en-GB" sz="1400" dirty="0"/>
          </a:p>
        </p:txBody>
      </p:sp>
      <p:sp>
        <p:nvSpPr>
          <p:cNvPr id="13" name="TextBox 12"/>
          <p:cNvSpPr txBox="1"/>
          <p:nvPr/>
        </p:nvSpPr>
        <p:spPr>
          <a:xfrm>
            <a:off x="4875997" y="2745509"/>
            <a:ext cx="936104" cy="307777"/>
          </a:xfrm>
          <a:prstGeom prst="rect">
            <a:avLst/>
          </a:prstGeom>
          <a:noFill/>
          <a:ln>
            <a:solidFill>
              <a:srgbClr val="C00000"/>
            </a:solidFill>
          </a:ln>
        </p:spPr>
        <p:txBody>
          <a:bodyPr wrap="square" rtlCol="0">
            <a:spAutoFit/>
          </a:bodyPr>
          <a:lstStyle/>
          <a:p>
            <a:endParaRPr lang="en-GB" sz="1400" dirty="0"/>
          </a:p>
        </p:txBody>
      </p:sp>
      <p:sp>
        <p:nvSpPr>
          <p:cNvPr id="15" name="TextBox 14"/>
          <p:cNvSpPr txBox="1"/>
          <p:nvPr/>
        </p:nvSpPr>
        <p:spPr>
          <a:xfrm>
            <a:off x="971600" y="836712"/>
            <a:ext cx="1368152" cy="338554"/>
          </a:xfrm>
          <a:prstGeom prst="rect">
            <a:avLst/>
          </a:prstGeom>
          <a:noFill/>
        </p:spPr>
        <p:txBody>
          <a:bodyPr wrap="square" rtlCol="0">
            <a:spAutoFit/>
          </a:bodyPr>
          <a:lstStyle/>
          <a:p>
            <a:r>
              <a:rPr lang="en-GB" sz="1600" b="1" dirty="0" smtClean="0"/>
              <a:t>Host Memory</a:t>
            </a:r>
            <a:endParaRPr lang="en-GB" sz="1600" b="1" dirty="0"/>
          </a:p>
        </p:txBody>
      </p:sp>
      <p:sp>
        <p:nvSpPr>
          <p:cNvPr id="16" name="TextBox 15"/>
          <p:cNvSpPr txBox="1"/>
          <p:nvPr/>
        </p:nvSpPr>
        <p:spPr>
          <a:xfrm>
            <a:off x="4299933" y="908720"/>
            <a:ext cx="2088232" cy="338554"/>
          </a:xfrm>
          <a:prstGeom prst="rect">
            <a:avLst/>
          </a:prstGeom>
          <a:noFill/>
        </p:spPr>
        <p:txBody>
          <a:bodyPr wrap="square" rtlCol="0">
            <a:spAutoFit/>
          </a:bodyPr>
          <a:lstStyle/>
          <a:p>
            <a:r>
              <a:rPr lang="en-GB" sz="1600" b="1" dirty="0" smtClean="0"/>
              <a:t>Video Card Memory</a:t>
            </a:r>
            <a:endParaRPr lang="en-GB" sz="1600" b="1" dirty="0"/>
          </a:p>
        </p:txBody>
      </p:sp>
      <p:sp>
        <p:nvSpPr>
          <p:cNvPr id="17" name="TextBox 16"/>
          <p:cNvSpPr txBox="1"/>
          <p:nvPr/>
        </p:nvSpPr>
        <p:spPr>
          <a:xfrm>
            <a:off x="1763688" y="3356992"/>
            <a:ext cx="3456384" cy="369332"/>
          </a:xfrm>
          <a:prstGeom prst="rect">
            <a:avLst/>
          </a:prstGeom>
          <a:noFill/>
        </p:spPr>
        <p:txBody>
          <a:bodyPr wrap="square" rtlCol="0">
            <a:spAutoFit/>
          </a:bodyPr>
          <a:lstStyle/>
          <a:p>
            <a:pPr algn="ctr"/>
            <a:r>
              <a:rPr lang="en-GB" dirty="0" smtClean="0"/>
              <a:t>Write Command Received:</a:t>
            </a:r>
            <a:endParaRPr lang="en-GB" dirty="0"/>
          </a:p>
        </p:txBody>
      </p:sp>
      <p:sp>
        <p:nvSpPr>
          <p:cNvPr id="18" name="Rounded Rectangle 17"/>
          <p:cNvSpPr/>
          <p:nvPr/>
        </p:nvSpPr>
        <p:spPr>
          <a:xfrm>
            <a:off x="758528" y="3769274"/>
            <a:ext cx="2373312" cy="2506922"/>
          </a:xfrm>
          <a:prstGeom prst="roundRect">
            <a:avLst/>
          </a:prstGeom>
          <a:solidFill>
            <a:schemeClr val="accent1">
              <a:alpha val="1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ounded Rectangle 18"/>
          <p:cNvSpPr/>
          <p:nvPr/>
        </p:nvSpPr>
        <p:spPr>
          <a:xfrm>
            <a:off x="4157393" y="3798332"/>
            <a:ext cx="2373312" cy="2477864"/>
          </a:xfrm>
          <a:prstGeom prst="roundRect">
            <a:avLst/>
          </a:prstGeom>
          <a:solidFill>
            <a:srgbClr val="C00000">
              <a:alpha val="10000"/>
            </a:srgbClr>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1403648" y="4505613"/>
            <a:ext cx="936104" cy="307777"/>
          </a:xfrm>
          <a:prstGeom prst="rect">
            <a:avLst/>
          </a:prstGeom>
          <a:noFill/>
          <a:ln>
            <a:solidFill>
              <a:schemeClr val="accent1"/>
            </a:solidFill>
          </a:ln>
        </p:spPr>
        <p:txBody>
          <a:bodyPr wrap="square" rtlCol="0">
            <a:spAutoFit/>
          </a:bodyPr>
          <a:lstStyle/>
          <a:p>
            <a:r>
              <a:rPr lang="en-GB" sz="1400" dirty="0" err="1" smtClean="0"/>
              <a:t>TraderCL</a:t>
            </a:r>
            <a:endParaRPr lang="en-GB" sz="1400" dirty="0"/>
          </a:p>
        </p:txBody>
      </p:sp>
      <p:sp>
        <p:nvSpPr>
          <p:cNvPr id="21" name="TextBox 20"/>
          <p:cNvSpPr txBox="1"/>
          <p:nvPr/>
        </p:nvSpPr>
        <p:spPr>
          <a:xfrm>
            <a:off x="1403648" y="4813390"/>
            <a:ext cx="936104" cy="307777"/>
          </a:xfrm>
          <a:prstGeom prst="rect">
            <a:avLst/>
          </a:prstGeom>
          <a:noFill/>
          <a:ln>
            <a:solidFill>
              <a:schemeClr val="accent1"/>
            </a:solidFill>
          </a:ln>
        </p:spPr>
        <p:txBody>
          <a:bodyPr wrap="square" rtlCol="0">
            <a:spAutoFit/>
          </a:bodyPr>
          <a:lstStyle/>
          <a:p>
            <a:r>
              <a:rPr lang="en-GB" sz="1400" dirty="0" err="1" smtClean="0"/>
              <a:t>TraderCL</a:t>
            </a:r>
            <a:endParaRPr lang="en-GB" sz="1400" dirty="0"/>
          </a:p>
        </p:txBody>
      </p:sp>
      <p:sp>
        <p:nvSpPr>
          <p:cNvPr id="22" name="TextBox 21"/>
          <p:cNvSpPr txBox="1"/>
          <p:nvPr/>
        </p:nvSpPr>
        <p:spPr>
          <a:xfrm>
            <a:off x="1403648" y="5121167"/>
            <a:ext cx="936104" cy="307777"/>
          </a:xfrm>
          <a:prstGeom prst="rect">
            <a:avLst/>
          </a:prstGeom>
          <a:noFill/>
          <a:ln>
            <a:solidFill>
              <a:schemeClr val="accent1"/>
            </a:solidFill>
          </a:ln>
        </p:spPr>
        <p:txBody>
          <a:bodyPr wrap="square" rtlCol="0">
            <a:spAutoFit/>
          </a:bodyPr>
          <a:lstStyle/>
          <a:p>
            <a:r>
              <a:rPr lang="en-GB" sz="1400" dirty="0" err="1" smtClean="0"/>
              <a:t>TraderCL</a:t>
            </a:r>
            <a:endParaRPr lang="en-GB" sz="1400" dirty="0"/>
          </a:p>
        </p:txBody>
      </p:sp>
      <p:sp>
        <p:nvSpPr>
          <p:cNvPr id="23" name="TextBox 22"/>
          <p:cNvSpPr txBox="1"/>
          <p:nvPr/>
        </p:nvSpPr>
        <p:spPr>
          <a:xfrm>
            <a:off x="1403648" y="5428944"/>
            <a:ext cx="936104" cy="307777"/>
          </a:xfrm>
          <a:prstGeom prst="rect">
            <a:avLst/>
          </a:prstGeom>
          <a:noFill/>
          <a:ln>
            <a:solidFill>
              <a:schemeClr val="accent1"/>
            </a:solidFill>
          </a:ln>
        </p:spPr>
        <p:txBody>
          <a:bodyPr wrap="square" rtlCol="0">
            <a:spAutoFit/>
          </a:bodyPr>
          <a:lstStyle/>
          <a:p>
            <a:r>
              <a:rPr lang="en-GB" sz="1400" dirty="0" err="1" smtClean="0"/>
              <a:t>TraderCL</a:t>
            </a:r>
            <a:endParaRPr lang="en-GB" sz="1400" dirty="0"/>
          </a:p>
        </p:txBody>
      </p:sp>
      <p:sp>
        <p:nvSpPr>
          <p:cNvPr id="24" name="TextBox 23"/>
          <p:cNvSpPr txBox="1"/>
          <p:nvPr/>
        </p:nvSpPr>
        <p:spPr>
          <a:xfrm>
            <a:off x="1403648" y="5736721"/>
            <a:ext cx="936104" cy="307777"/>
          </a:xfrm>
          <a:prstGeom prst="rect">
            <a:avLst/>
          </a:prstGeom>
          <a:noFill/>
          <a:ln>
            <a:solidFill>
              <a:schemeClr val="accent1"/>
            </a:solidFill>
          </a:ln>
        </p:spPr>
        <p:txBody>
          <a:bodyPr wrap="square" rtlCol="0">
            <a:spAutoFit/>
          </a:bodyPr>
          <a:lstStyle/>
          <a:p>
            <a:r>
              <a:rPr lang="en-GB" sz="1400" dirty="0" err="1" smtClean="0"/>
              <a:t>TraderCL</a:t>
            </a:r>
            <a:endParaRPr lang="en-GB" sz="1400" dirty="0"/>
          </a:p>
        </p:txBody>
      </p:sp>
      <p:sp>
        <p:nvSpPr>
          <p:cNvPr id="25" name="TextBox 24"/>
          <p:cNvSpPr txBox="1"/>
          <p:nvPr/>
        </p:nvSpPr>
        <p:spPr>
          <a:xfrm>
            <a:off x="4875997" y="4505613"/>
            <a:ext cx="936104" cy="307777"/>
          </a:xfrm>
          <a:prstGeom prst="rect">
            <a:avLst/>
          </a:prstGeom>
          <a:noFill/>
          <a:ln>
            <a:solidFill>
              <a:srgbClr val="C00000"/>
            </a:solidFill>
          </a:ln>
        </p:spPr>
        <p:txBody>
          <a:bodyPr wrap="square" rtlCol="0">
            <a:spAutoFit/>
          </a:bodyPr>
          <a:lstStyle/>
          <a:p>
            <a:r>
              <a:rPr lang="en-GB" sz="1400" dirty="0" err="1" smtClean="0"/>
              <a:t>TraderCL</a:t>
            </a:r>
            <a:endParaRPr lang="en-GB" sz="1400" dirty="0"/>
          </a:p>
        </p:txBody>
      </p:sp>
      <p:sp>
        <p:nvSpPr>
          <p:cNvPr id="26" name="TextBox 25"/>
          <p:cNvSpPr txBox="1"/>
          <p:nvPr/>
        </p:nvSpPr>
        <p:spPr>
          <a:xfrm>
            <a:off x="4875997" y="4813390"/>
            <a:ext cx="936104" cy="307777"/>
          </a:xfrm>
          <a:prstGeom prst="rect">
            <a:avLst/>
          </a:prstGeom>
          <a:noFill/>
          <a:ln>
            <a:solidFill>
              <a:srgbClr val="C00000"/>
            </a:solidFill>
          </a:ln>
        </p:spPr>
        <p:txBody>
          <a:bodyPr wrap="square" rtlCol="0">
            <a:spAutoFit/>
          </a:bodyPr>
          <a:lstStyle/>
          <a:p>
            <a:r>
              <a:rPr lang="en-GB" sz="1400" dirty="0" err="1" smtClean="0"/>
              <a:t>TraderCL</a:t>
            </a:r>
            <a:endParaRPr lang="en-GB" sz="1400" dirty="0"/>
          </a:p>
        </p:txBody>
      </p:sp>
      <p:sp>
        <p:nvSpPr>
          <p:cNvPr id="27" name="TextBox 26"/>
          <p:cNvSpPr txBox="1"/>
          <p:nvPr/>
        </p:nvSpPr>
        <p:spPr>
          <a:xfrm>
            <a:off x="4875997" y="5121167"/>
            <a:ext cx="936104" cy="307777"/>
          </a:xfrm>
          <a:prstGeom prst="rect">
            <a:avLst/>
          </a:prstGeom>
          <a:noFill/>
          <a:ln>
            <a:solidFill>
              <a:srgbClr val="C00000"/>
            </a:solidFill>
          </a:ln>
        </p:spPr>
        <p:txBody>
          <a:bodyPr wrap="square" rtlCol="0">
            <a:spAutoFit/>
          </a:bodyPr>
          <a:lstStyle/>
          <a:p>
            <a:r>
              <a:rPr lang="en-GB" sz="1400" dirty="0" err="1"/>
              <a:t>TraderCL</a:t>
            </a:r>
            <a:endParaRPr lang="en-GB" sz="1400" dirty="0"/>
          </a:p>
        </p:txBody>
      </p:sp>
      <p:sp>
        <p:nvSpPr>
          <p:cNvPr id="28" name="TextBox 27"/>
          <p:cNvSpPr txBox="1"/>
          <p:nvPr/>
        </p:nvSpPr>
        <p:spPr>
          <a:xfrm>
            <a:off x="4875997" y="5428944"/>
            <a:ext cx="936104" cy="307777"/>
          </a:xfrm>
          <a:prstGeom prst="rect">
            <a:avLst/>
          </a:prstGeom>
          <a:noFill/>
          <a:ln>
            <a:solidFill>
              <a:srgbClr val="C00000"/>
            </a:solidFill>
          </a:ln>
        </p:spPr>
        <p:txBody>
          <a:bodyPr wrap="square" rtlCol="0">
            <a:spAutoFit/>
          </a:bodyPr>
          <a:lstStyle/>
          <a:p>
            <a:r>
              <a:rPr lang="en-GB" sz="1400" dirty="0" err="1"/>
              <a:t>TraderCL</a:t>
            </a:r>
            <a:endParaRPr lang="en-GB" sz="1400" dirty="0"/>
          </a:p>
        </p:txBody>
      </p:sp>
      <p:sp>
        <p:nvSpPr>
          <p:cNvPr id="29" name="TextBox 28"/>
          <p:cNvSpPr txBox="1"/>
          <p:nvPr/>
        </p:nvSpPr>
        <p:spPr>
          <a:xfrm>
            <a:off x="4875997" y="5736721"/>
            <a:ext cx="936104" cy="307777"/>
          </a:xfrm>
          <a:prstGeom prst="rect">
            <a:avLst/>
          </a:prstGeom>
          <a:noFill/>
          <a:ln>
            <a:solidFill>
              <a:srgbClr val="C00000"/>
            </a:solidFill>
          </a:ln>
        </p:spPr>
        <p:txBody>
          <a:bodyPr wrap="square" rtlCol="0">
            <a:spAutoFit/>
          </a:bodyPr>
          <a:lstStyle/>
          <a:p>
            <a:r>
              <a:rPr lang="en-GB" sz="1400" dirty="0" err="1"/>
              <a:t>TraderCL</a:t>
            </a:r>
            <a:endParaRPr lang="en-GB" sz="1400" dirty="0"/>
          </a:p>
        </p:txBody>
      </p:sp>
      <p:sp>
        <p:nvSpPr>
          <p:cNvPr id="30" name="TextBox 29"/>
          <p:cNvSpPr txBox="1"/>
          <p:nvPr/>
        </p:nvSpPr>
        <p:spPr>
          <a:xfrm>
            <a:off x="971600" y="3827924"/>
            <a:ext cx="1368152" cy="338554"/>
          </a:xfrm>
          <a:prstGeom prst="rect">
            <a:avLst/>
          </a:prstGeom>
          <a:noFill/>
        </p:spPr>
        <p:txBody>
          <a:bodyPr wrap="square" rtlCol="0">
            <a:spAutoFit/>
          </a:bodyPr>
          <a:lstStyle/>
          <a:p>
            <a:r>
              <a:rPr lang="en-GB" sz="1600" b="1" dirty="0" smtClean="0"/>
              <a:t>Host Memory</a:t>
            </a:r>
            <a:endParaRPr lang="en-GB" sz="1600" b="1" dirty="0"/>
          </a:p>
        </p:txBody>
      </p:sp>
      <p:sp>
        <p:nvSpPr>
          <p:cNvPr id="31" name="TextBox 30"/>
          <p:cNvSpPr txBox="1"/>
          <p:nvPr/>
        </p:nvSpPr>
        <p:spPr>
          <a:xfrm>
            <a:off x="4299933" y="3899932"/>
            <a:ext cx="2088232" cy="338554"/>
          </a:xfrm>
          <a:prstGeom prst="rect">
            <a:avLst/>
          </a:prstGeom>
          <a:noFill/>
        </p:spPr>
        <p:txBody>
          <a:bodyPr wrap="square" rtlCol="0">
            <a:spAutoFit/>
          </a:bodyPr>
          <a:lstStyle/>
          <a:p>
            <a:r>
              <a:rPr lang="en-GB" sz="1600" b="1" dirty="0" smtClean="0"/>
              <a:t>Video Card Memory</a:t>
            </a:r>
            <a:endParaRPr lang="en-GB" sz="1600" b="1" dirty="0"/>
          </a:p>
        </p:txBody>
      </p:sp>
      <p:cxnSp>
        <p:nvCxnSpPr>
          <p:cNvPr id="39" name="Straight Arrow Connector 38"/>
          <p:cNvCxnSpPr>
            <a:stCxn id="20" idx="3"/>
            <a:endCxn id="25" idx="1"/>
          </p:cNvCxnSpPr>
          <p:nvPr/>
        </p:nvCxnSpPr>
        <p:spPr>
          <a:xfrm>
            <a:off x="2339752" y="4659502"/>
            <a:ext cx="25362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1" idx="3"/>
            <a:endCxn id="26" idx="1"/>
          </p:cNvCxnSpPr>
          <p:nvPr/>
        </p:nvCxnSpPr>
        <p:spPr>
          <a:xfrm>
            <a:off x="2339752" y="4967279"/>
            <a:ext cx="25362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2" idx="3"/>
            <a:endCxn id="27" idx="1"/>
          </p:cNvCxnSpPr>
          <p:nvPr/>
        </p:nvCxnSpPr>
        <p:spPr>
          <a:xfrm>
            <a:off x="2339752" y="5275056"/>
            <a:ext cx="25362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3" idx="3"/>
            <a:endCxn id="28" idx="1"/>
          </p:cNvCxnSpPr>
          <p:nvPr/>
        </p:nvCxnSpPr>
        <p:spPr>
          <a:xfrm>
            <a:off x="2339752" y="5582833"/>
            <a:ext cx="25362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4" idx="3"/>
            <a:endCxn id="29" idx="1"/>
          </p:cNvCxnSpPr>
          <p:nvPr/>
        </p:nvCxnSpPr>
        <p:spPr>
          <a:xfrm>
            <a:off x="2339752" y="5890610"/>
            <a:ext cx="25362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2" idx="1"/>
          </p:cNvCxnSpPr>
          <p:nvPr/>
        </p:nvCxnSpPr>
        <p:spPr>
          <a:xfrm>
            <a:off x="467544" y="1668289"/>
            <a:ext cx="93610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20" idx="1"/>
          </p:cNvCxnSpPr>
          <p:nvPr/>
        </p:nvCxnSpPr>
        <p:spPr>
          <a:xfrm>
            <a:off x="467544" y="4659502"/>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51520" y="1252792"/>
            <a:ext cx="1008112" cy="415498"/>
          </a:xfrm>
          <a:prstGeom prst="rect">
            <a:avLst/>
          </a:prstGeom>
          <a:noFill/>
        </p:spPr>
        <p:txBody>
          <a:bodyPr wrap="square" rtlCol="0">
            <a:spAutoFit/>
          </a:bodyPr>
          <a:lstStyle/>
          <a:p>
            <a:r>
              <a:rPr lang="en-GB" sz="1050" dirty="0" smtClean="0"/>
              <a:t>Pointer to </a:t>
            </a:r>
            <a:r>
              <a:rPr lang="en-GB" sz="1050" dirty="0" err="1" smtClean="0"/>
              <a:t>TraderCL</a:t>
            </a:r>
            <a:r>
              <a:rPr lang="en-GB" sz="1050" dirty="0" smtClean="0"/>
              <a:t> array</a:t>
            </a:r>
            <a:endParaRPr lang="en-GB" sz="1050" dirty="0"/>
          </a:p>
        </p:txBody>
      </p:sp>
      <p:sp>
        <p:nvSpPr>
          <p:cNvPr id="54" name="TextBox 53"/>
          <p:cNvSpPr txBox="1"/>
          <p:nvPr/>
        </p:nvSpPr>
        <p:spPr>
          <a:xfrm>
            <a:off x="283403" y="4238486"/>
            <a:ext cx="1008112" cy="415498"/>
          </a:xfrm>
          <a:prstGeom prst="rect">
            <a:avLst/>
          </a:prstGeom>
          <a:noFill/>
        </p:spPr>
        <p:txBody>
          <a:bodyPr wrap="square" rtlCol="0">
            <a:spAutoFit/>
          </a:bodyPr>
          <a:lstStyle/>
          <a:p>
            <a:r>
              <a:rPr lang="en-GB" sz="1050" dirty="0" smtClean="0"/>
              <a:t>Pointer to </a:t>
            </a:r>
            <a:r>
              <a:rPr lang="en-GB" sz="1050" dirty="0" err="1" smtClean="0"/>
              <a:t>TraderCL</a:t>
            </a:r>
            <a:r>
              <a:rPr lang="en-GB" sz="1050" dirty="0" smtClean="0"/>
              <a:t> array</a:t>
            </a:r>
            <a:endParaRPr lang="en-GB" sz="1050" dirty="0"/>
          </a:p>
        </p:txBody>
      </p:sp>
    </p:spTree>
    <p:extLst>
      <p:ext uri="{BB962C8B-B14F-4D97-AF65-F5344CB8AC3E}">
        <p14:creationId xmlns:p14="http://schemas.microsoft.com/office/powerpoint/2010/main" val="4128520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251520" y="778062"/>
            <a:ext cx="6279185" cy="5498134"/>
            <a:chOff x="251520" y="778062"/>
            <a:chExt cx="6279185" cy="5498134"/>
          </a:xfrm>
        </p:grpSpPr>
        <p:sp>
          <p:nvSpPr>
            <p:cNvPr id="2" name="Rounded Rectangle 1"/>
            <p:cNvSpPr/>
            <p:nvPr/>
          </p:nvSpPr>
          <p:spPr>
            <a:xfrm>
              <a:off x="758528" y="778062"/>
              <a:ext cx="2373312" cy="2506922"/>
            </a:xfrm>
            <a:prstGeom prst="roundRect">
              <a:avLst/>
            </a:prstGeom>
            <a:solidFill>
              <a:schemeClr val="accent1">
                <a:alpha val="1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ounded Rectangle 2"/>
            <p:cNvSpPr/>
            <p:nvPr/>
          </p:nvSpPr>
          <p:spPr>
            <a:xfrm>
              <a:off x="4157393" y="807120"/>
              <a:ext cx="2373312" cy="2477864"/>
            </a:xfrm>
            <a:prstGeom prst="roundRect">
              <a:avLst/>
            </a:prstGeom>
            <a:solidFill>
              <a:srgbClr val="C00000">
                <a:alpha val="10000"/>
              </a:srgbClr>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1403648" y="1514401"/>
              <a:ext cx="936104" cy="307777"/>
            </a:xfrm>
            <a:prstGeom prst="rect">
              <a:avLst/>
            </a:prstGeom>
            <a:noFill/>
            <a:ln>
              <a:solidFill>
                <a:schemeClr val="accent1"/>
              </a:solidFill>
            </a:ln>
          </p:spPr>
          <p:txBody>
            <a:bodyPr wrap="square" rtlCol="0">
              <a:spAutoFit/>
            </a:bodyPr>
            <a:lstStyle/>
            <a:p>
              <a:r>
                <a:rPr lang="en-GB" sz="1400" dirty="0" err="1" smtClean="0"/>
                <a:t>TraderCL</a:t>
              </a:r>
              <a:endParaRPr lang="en-GB" sz="1400" dirty="0"/>
            </a:p>
          </p:txBody>
        </p:sp>
        <p:sp>
          <p:nvSpPr>
            <p:cNvPr id="5" name="TextBox 4"/>
            <p:cNvSpPr txBox="1"/>
            <p:nvPr/>
          </p:nvSpPr>
          <p:spPr>
            <a:xfrm>
              <a:off x="1403648" y="1822178"/>
              <a:ext cx="936104" cy="307777"/>
            </a:xfrm>
            <a:prstGeom prst="rect">
              <a:avLst/>
            </a:prstGeom>
            <a:noFill/>
            <a:ln>
              <a:solidFill>
                <a:schemeClr val="accent1"/>
              </a:solidFill>
            </a:ln>
          </p:spPr>
          <p:txBody>
            <a:bodyPr wrap="square" rtlCol="0">
              <a:spAutoFit/>
            </a:bodyPr>
            <a:lstStyle/>
            <a:p>
              <a:r>
                <a:rPr lang="en-GB" sz="1400" dirty="0" err="1" smtClean="0"/>
                <a:t>TraderCL</a:t>
              </a:r>
              <a:endParaRPr lang="en-GB" sz="1400" dirty="0"/>
            </a:p>
          </p:txBody>
        </p:sp>
        <p:sp>
          <p:nvSpPr>
            <p:cNvPr id="6" name="TextBox 5"/>
            <p:cNvSpPr txBox="1"/>
            <p:nvPr/>
          </p:nvSpPr>
          <p:spPr>
            <a:xfrm>
              <a:off x="1403648" y="2129955"/>
              <a:ext cx="936104" cy="307777"/>
            </a:xfrm>
            <a:prstGeom prst="rect">
              <a:avLst/>
            </a:prstGeom>
            <a:noFill/>
            <a:ln>
              <a:solidFill>
                <a:schemeClr val="accent1"/>
              </a:solidFill>
            </a:ln>
          </p:spPr>
          <p:txBody>
            <a:bodyPr wrap="square" rtlCol="0">
              <a:spAutoFit/>
            </a:bodyPr>
            <a:lstStyle/>
            <a:p>
              <a:r>
                <a:rPr lang="en-GB" sz="1400" dirty="0" err="1" smtClean="0"/>
                <a:t>TraderCL</a:t>
              </a:r>
              <a:endParaRPr lang="en-GB" sz="1400" dirty="0"/>
            </a:p>
          </p:txBody>
        </p:sp>
        <p:sp>
          <p:nvSpPr>
            <p:cNvPr id="7" name="TextBox 6"/>
            <p:cNvSpPr txBox="1"/>
            <p:nvPr/>
          </p:nvSpPr>
          <p:spPr>
            <a:xfrm>
              <a:off x="1403648" y="2437732"/>
              <a:ext cx="936104" cy="307777"/>
            </a:xfrm>
            <a:prstGeom prst="rect">
              <a:avLst/>
            </a:prstGeom>
            <a:noFill/>
            <a:ln>
              <a:solidFill>
                <a:schemeClr val="accent1"/>
              </a:solidFill>
            </a:ln>
          </p:spPr>
          <p:txBody>
            <a:bodyPr wrap="square" rtlCol="0">
              <a:spAutoFit/>
            </a:bodyPr>
            <a:lstStyle/>
            <a:p>
              <a:r>
                <a:rPr lang="en-GB" sz="1400" dirty="0" err="1" smtClean="0"/>
                <a:t>TraderCL</a:t>
              </a:r>
              <a:endParaRPr lang="en-GB" sz="1400" dirty="0"/>
            </a:p>
          </p:txBody>
        </p:sp>
        <p:sp>
          <p:nvSpPr>
            <p:cNvPr id="8" name="TextBox 7"/>
            <p:cNvSpPr txBox="1"/>
            <p:nvPr/>
          </p:nvSpPr>
          <p:spPr>
            <a:xfrm>
              <a:off x="1403648" y="2745509"/>
              <a:ext cx="936104" cy="307777"/>
            </a:xfrm>
            <a:prstGeom prst="rect">
              <a:avLst/>
            </a:prstGeom>
            <a:noFill/>
            <a:ln>
              <a:solidFill>
                <a:schemeClr val="accent1"/>
              </a:solidFill>
            </a:ln>
          </p:spPr>
          <p:txBody>
            <a:bodyPr wrap="square" rtlCol="0">
              <a:spAutoFit/>
            </a:bodyPr>
            <a:lstStyle/>
            <a:p>
              <a:r>
                <a:rPr lang="en-GB" sz="1400" dirty="0" err="1" smtClean="0"/>
                <a:t>TraderCL</a:t>
              </a:r>
              <a:endParaRPr lang="en-GB" sz="1400" dirty="0"/>
            </a:p>
          </p:txBody>
        </p:sp>
        <p:sp>
          <p:nvSpPr>
            <p:cNvPr id="9" name="TextBox 8"/>
            <p:cNvSpPr txBox="1"/>
            <p:nvPr/>
          </p:nvSpPr>
          <p:spPr>
            <a:xfrm>
              <a:off x="4875997" y="1514401"/>
              <a:ext cx="936104" cy="307777"/>
            </a:xfrm>
            <a:prstGeom prst="rect">
              <a:avLst/>
            </a:prstGeom>
            <a:noFill/>
            <a:ln>
              <a:solidFill>
                <a:srgbClr val="C00000"/>
              </a:solidFill>
            </a:ln>
          </p:spPr>
          <p:txBody>
            <a:bodyPr wrap="square" rtlCol="0">
              <a:spAutoFit/>
            </a:bodyPr>
            <a:lstStyle/>
            <a:p>
              <a:endParaRPr lang="en-GB" sz="1400" dirty="0"/>
            </a:p>
          </p:txBody>
        </p:sp>
        <p:sp>
          <p:nvSpPr>
            <p:cNvPr id="10" name="TextBox 9"/>
            <p:cNvSpPr txBox="1"/>
            <p:nvPr/>
          </p:nvSpPr>
          <p:spPr>
            <a:xfrm>
              <a:off x="4875997" y="1822178"/>
              <a:ext cx="936104" cy="307777"/>
            </a:xfrm>
            <a:prstGeom prst="rect">
              <a:avLst/>
            </a:prstGeom>
            <a:noFill/>
            <a:ln>
              <a:solidFill>
                <a:srgbClr val="C00000"/>
              </a:solidFill>
            </a:ln>
          </p:spPr>
          <p:txBody>
            <a:bodyPr wrap="square" rtlCol="0">
              <a:spAutoFit/>
            </a:bodyPr>
            <a:lstStyle/>
            <a:p>
              <a:endParaRPr lang="en-GB" sz="1400" dirty="0"/>
            </a:p>
          </p:txBody>
        </p:sp>
        <p:sp>
          <p:nvSpPr>
            <p:cNvPr id="11" name="TextBox 10"/>
            <p:cNvSpPr txBox="1"/>
            <p:nvPr/>
          </p:nvSpPr>
          <p:spPr>
            <a:xfrm>
              <a:off x="4875997" y="2129955"/>
              <a:ext cx="936104" cy="307777"/>
            </a:xfrm>
            <a:prstGeom prst="rect">
              <a:avLst/>
            </a:prstGeom>
            <a:noFill/>
            <a:ln>
              <a:solidFill>
                <a:srgbClr val="C00000"/>
              </a:solidFill>
            </a:ln>
          </p:spPr>
          <p:txBody>
            <a:bodyPr wrap="square" rtlCol="0">
              <a:spAutoFit/>
            </a:bodyPr>
            <a:lstStyle/>
            <a:p>
              <a:endParaRPr lang="en-GB" sz="1400" dirty="0"/>
            </a:p>
          </p:txBody>
        </p:sp>
        <p:sp>
          <p:nvSpPr>
            <p:cNvPr id="12" name="TextBox 11"/>
            <p:cNvSpPr txBox="1"/>
            <p:nvPr/>
          </p:nvSpPr>
          <p:spPr>
            <a:xfrm>
              <a:off x="4875997" y="2437732"/>
              <a:ext cx="936104" cy="307777"/>
            </a:xfrm>
            <a:prstGeom prst="rect">
              <a:avLst/>
            </a:prstGeom>
            <a:noFill/>
            <a:ln>
              <a:solidFill>
                <a:srgbClr val="C00000"/>
              </a:solidFill>
            </a:ln>
          </p:spPr>
          <p:txBody>
            <a:bodyPr wrap="square" rtlCol="0">
              <a:spAutoFit/>
            </a:bodyPr>
            <a:lstStyle/>
            <a:p>
              <a:endParaRPr lang="en-GB" sz="1400" dirty="0"/>
            </a:p>
          </p:txBody>
        </p:sp>
        <p:sp>
          <p:nvSpPr>
            <p:cNvPr id="13" name="TextBox 12"/>
            <p:cNvSpPr txBox="1"/>
            <p:nvPr/>
          </p:nvSpPr>
          <p:spPr>
            <a:xfrm>
              <a:off x="4875997" y="2745509"/>
              <a:ext cx="936104" cy="307777"/>
            </a:xfrm>
            <a:prstGeom prst="rect">
              <a:avLst/>
            </a:prstGeom>
            <a:noFill/>
            <a:ln>
              <a:solidFill>
                <a:srgbClr val="C00000"/>
              </a:solidFill>
            </a:ln>
          </p:spPr>
          <p:txBody>
            <a:bodyPr wrap="square" rtlCol="0">
              <a:spAutoFit/>
            </a:bodyPr>
            <a:lstStyle/>
            <a:p>
              <a:endParaRPr lang="en-GB" sz="1400" dirty="0"/>
            </a:p>
          </p:txBody>
        </p:sp>
        <p:sp>
          <p:nvSpPr>
            <p:cNvPr id="14" name="TextBox 13"/>
            <p:cNvSpPr txBox="1"/>
            <p:nvPr/>
          </p:nvSpPr>
          <p:spPr>
            <a:xfrm>
              <a:off x="971600" y="836712"/>
              <a:ext cx="1368152" cy="338554"/>
            </a:xfrm>
            <a:prstGeom prst="rect">
              <a:avLst/>
            </a:prstGeom>
            <a:noFill/>
          </p:spPr>
          <p:txBody>
            <a:bodyPr wrap="square" rtlCol="0">
              <a:spAutoFit/>
            </a:bodyPr>
            <a:lstStyle/>
            <a:p>
              <a:r>
                <a:rPr lang="en-GB" sz="1600" b="1" dirty="0" smtClean="0"/>
                <a:t>Host Memory</a:t>
              </a:r>
              <a:endParaRPr lang="en-GB" sz="1600" b="1" dirty="0"/>
            </a:p>
          </p:txBody>
        </p:sp>
        <p:sp>
          <p:nvSpPr>
            <p:cNvPr id="15" name="TextBox 14"/>
            <p:cNvSpPr txBox="1"/>
            <p:nvPr/>
          </p:nvSpPr>
          <p:spPr>
            <a:xfrm>
              <a:off x="4299933" y="908720"/>
              <a:ext cx="2088232" cy="338554"/>
            </a:xfrm>
            <a:prstGeom prst="rect">
              <a:avLst/>
            </a:prstGeom>
            <a:noFill/>
          </p:spPr>
          <p:txBody>
            <a:bodyPr wrap="square" rtlCol="0">
              <a:spAutoFit/>
            </a:bodyPr>
            <a:lstStyle/>
            <a:p>
              <a:r>
                <a:rPr lang="en-GB" sz="1600" b="1" dirty="0" smtClean="0"/>
                <a:t>Video Card Memory</a:t>
              </a:r>
              <a:endParaRPr lang="en-GB" sz="1600" b="1" dirty="0"/>
            </a:p>
          </p:txBody>
        </p:sp>
        <p:sp>
          <p:nvSpPr>
            <p:cNvPr id="16" name="TextBox 15"/>
            <p:cNvSpPr txBox="1"/>
            <p:nvPr/>
          </p:nvSpPr>
          <p:spPr>
            <a:xfrm>
              <a:off x="1763688" y="3356992"/>
              <a:ext cx="3456384" cy="369332"/>
            </a:xfrm>
            <a:prstGeom prst="rect">
              <a:avLst/>
            </a:prstGeom>
            <a:noFill/>
          </p:spPr>
          <p:txBody>
            <a:bodyPr wrap="square" rtlCol="0">
              <a:spAutoFit/>
            </a:bodyPr>
            <a:lstStyle/>
            <a:p>
              <a:pPr algn="ctr"/>
              <a:r>
                <a:rPr lang="en-GB" dirty="0" smtClean="0"/>
                <a:t>Write Command Received:</a:t>
              </a:r>
              <a:endParaRPr lang="en-GB" dirty="0"/>
            </a:p>
          </p:txBody>
        </p:sp>
        <p:sp>
          <p:nvSpPr>
            <p:cNvPr id="17" name="Rounded Rectangle 16"/>
            <p:cNvSpPr/>
            <p:nvPr/>
          </p:nvSpPr>
          <p:spPr>
            <a:xfrm>
              <a:off x="758528" y="3769274"/>
              <a:ext cx="2373312" cy="2506922"/>
            </a:xfrm>
            <a:prstGeom prst="roundRect">
              <a:avLst/>
            </a:prstGeom>
            <a:solidFill>
              <a:schemeClr val="accent1">
                <a:alpha val="1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unded Rectangle 17"/>
            <p:cNvSpPr/>
            <p:nvPr/>
          </p:nvSpPr>
          <p:spPr>
            <a:xfrm>
              <a:off x="4157393" y="3798332"/>
              <a:ext cx="2373312" cy="2477864"/>
            </a:xfrm>
            <a:prstGeom prst="roundRect">
              <a:avLst/>
            </a:prstGeom>
            <a:solidFill>
              <a:srgbClr val="C00000">
                <a:alpha val="10000"/>
              </a:srgbClr>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1403648" y="4505613"/>
              <a:ext cx="936104" cy="307777"/>
            </a:xfrm>
            <a:prstGeom prst="rect">
              <a:avLst/>
            </a:prstGeom>
            <a:noFill/>
            <a:ln>
              <a:solidFill>
                <a:schemeClr val="accent1"/>
              </a:solidFill>
            </a:ln>
          </p:spPr>
          <p:txBody>
            <a:bodyPr wrap="square" rtlCol="0">
              <a:spAutoFit/>
            </a:bodyPr>
            <a:lstStyle/>
            <a:p>
              <a:r>
                <a:rPr lang="en-GB" sz="1400" dirty="0" err="1" smtClean="0"/>
                <a:t>TraderCL</a:t>
              </a:r>
              <a:endParaRPr lang="en-GB" sz="1400" dirty="0"/>
            </a:p>
          </p:txBody>
        </p:sp>
        <p:sp>
          <p:nvSpPr>
            <p:cNvPr id="20" name="TextBox 19"/>
            <p:cNvSpPr txBox="1"/>
            <p:nvPr/>
          </p:nvSpPr>
          <p:spPr>
            <a:xfrm>
              <a:off x="1403648" y="4813390"/>
              <a:ext cx="936104" cy="307777"/>
            </a:xfrm>
            <a:prstGeom prst="rect">
              <a:avLst/>
            </a:prstGeom>
            <a:noFill/>
            <a:ln>
              <a:solidFill>
                <a:schemeClr val="accent1"/>
              </a:solidFill>
            </a:ln>
          </p:spPr>
          <p:txBody>
            <a:bodyPr wrap="square" rtlCol="0">
              <a:spAutoFit/>
            </a:bodyPr>
            <a:lstStyle/>
            <a:p>
              <a:r>
                <a:rPr lang="en-GB" sz="1400" dirty="0" err="1" smtClean="0"/>
                <a:t>TraderCL</a:t>
              </a:r>
              <a:endParaRPr lang="en-GB" sz="1400" dirty="0"/>
            </a:p>
          </p:txBody>
        </p:sp>
        <p:sp>
          <p:nvSpPr>
            <p:cNvPr id="21" name="TextBox 20"/>
            <p:cNvSpPr txBox="1"/>
            <p:nvPr/>
          </p:nvSpPr>
          <p:spPr>
            <a:xfrm>
              <a:off x="1403648" y="5121167"/>
              <a:ext cx="936104" cy="307777"/>
            </a:xfrm>
            <a:prstGeom prst="rect">
              <a:avLst/>
            </a:prstGeom>
            <a:noFill/>
            <a:ln>
              <a:solidFill>
                <a:schemeClr val="accent1"/>
              </a:solidFill>
            </a:ln>
          </p:spPr>
          <p:txBody>
            <a:bodyPr wrap="square" rtlCol="0">
              <a:spAutoFit/>
            </a:bodyPr>
            <a:lstStyle/>
            <a:p>
              <a:r>
                <a:rPr lang="en-GB" sz="1400" dirty="0" err="1" smtClean="0"/>
                <a:t>TraderCL</a:t>
              </a:r>
              <a:endParaRPr lang="en-GB" sz="1400" dirty="0"/>
            </a:p>
          </p:txBody>
        </p:sp>
        <p:sp>
          <p:nvSpPr>
            <p:cNvPr id="22" name="TextBox 21"/>
            <p:cNvSpPr txBox="1"/>
            <p:nvPr/>
          </p:nvSpPr>
          <p:spPr>
            <a:xfrm>
              <a:off x="1403648" y="5428944"/>
              <a:ext cx="936104" cy="307777"/>
            </a:xfrm>
            <a:prstGeom prst="rect">
              <a:avLst/>
            </a:prstGeom>
            <a:noFill/>
            <a:ln>
              <a:solidFill>
                <a:schemeClr val="accent1"/>
              </a:solidFill>
            </a:ln>
          </p:spPr>
          <p:txBody>
            <a:bodyPr wrap="square" rtlCol="0">
              <a:spAutoFit/>
            </a:bodyPr>
            <a:lstStyle/>
            <a:p>
              <a:r>
                <a:rPr lang="en-GB" sz="1400" dirty="0" err="1" smtClean="0"/>
                <a:t>TraderCL</a:t>
              </a:r>
              <a:endParaRPr lang="en-GB" sz="1400" dirty="0"/>
            </a:p>
          </p:txBody>
        </p:sp>
        <p:sp>
          <p:nvSpPr>
            <p:cNvPr id="23" name="TextBox 22"/>
            <p:cNvSpPr txBox="1"/>
            <p:nvPr/>
          </p:nvSpPr>
          <p:spPr>
            <a:xfrm>
              <a:off x="1403648" y="5736721"/>
              <a:ext cx="936104" cy="307777"/>
            </a:xfrm>
            <a:prstGeom prst="rect">
              <a:avLst/>
            </a:prstGeom>
            <a:noFill/>
            <a:ln>
              <a:solidFill>
                <a:schemeClr val="accent1"/>
              </a:solidFill>
            </a:ln>
          </p:spPr>
          <p:txBody>
            <a:bodyPr wrap="square" rtlCol="0">
              <a:spAutoFit/>
            </a:bodyPr>
            <a:lstStyle/>
            <a:p>
              <a:r>
                <a:rPr lang="en-GB" sz="1400" dirty="0" err="1" smtClean="0"/>
                <a:t>TraderCL</a:t>
              </a:r>
              <a:endParaRPr lang="en-GB" sz="1400" dirty="0"/>
            </a:p>
          </p:txBody>
        </p:sp>
        <p:sp>
          <p:nvSpPr>
            <p:cNvPr id="24" name="TextBox 23"/>
            <p:cNvSpPr txBox="1"/>
            <p:nvPr/>
          </p:nvSpPr>
          <p:spPr>
            <a:xfrm>
              <a:off x="4875997" y="4505613"/>
              <a:ext cx="936104" cy="307777"/>
            </a:xfrm>
            <a:prstGeom prst="rect">
              <a:avLst/>
            </a:prstGeom>
            <a:noFill/>
            <a:ln>
              <a:solidFill>
                <a:srgbClr val="C00000"/>
              </a:solidFill>
            </a:ln>
          </p:spPr>
          <p:txBody>
            <a:bodyPr wrap="square" rtlCol="0">
              <a:spAutoFit/>
            </a:bodyPr>
            <a:lstStyle/>
            <a:p>
              <a:r>
                <a:rPr lang="en-GB" sz="1400" dirty="0" err="1" smtClean="0"/>
                <a:t>TraderCL</a:t>
              </a:r>
              <a:endParaRPr lang="en-GB" sz="1400" dirty="0"/>
            </a:p>
          </p:txBody>
        </p:sp>
        <p:sp>
          <p:nvSpPr>
            <p:cNvPr id="25" name="TextBox 24"/>
            <p:cNvSpPr txBox="1"/>
            <p:nvPr/>
          </p:nvSpPr>
          <p:spPr>
            <a:xfrm>
              <a:off x="4875997" y="4813390"/>
              <a:ext cx="936104" cy="307777"/>
            </a:xfrm>
            <a:prstGeom prst="rect">
              <a:avLst/>
            </a:prstGeom>
            <a:noFill/>
            <a:ln>
              <a:solidFill>
                <a:srgbClr val="C00000"/>
              </a:solidFill>
            </a:ln>
          </p:spPr>
          <p:txBody>
            <a:bodyPr wrap="square" rtlCol="0">
              <a:spAutoFit/>
            </a:bodyPr>
            <a:lstStyle/>
            <a:p>
              <a:r>
                <a:rPr lang="en-GB" sz="1400" dirty="0" err="1" smtClean="0"/>
                <a:t>TraderCL</a:t>
              </a:r>
              <a:endParaRPr lang="en-GB" sz="1400" dirty="0"/>
            </a:p>
          </p:txBody>
        </p:sp>
        <p:sp>
          <p:nvSpPr>
            <p:cNvPr id="26" name="TextBox 25"/>
            <p:cNvSpPr txBox="1"/>
            <p:nvPr/>
          </p:nvSpPr>
          <p:spPr>
            <a:xfrm>
              <a:off x="4875997" y="5121167"/>
              <a:ext cx="936104" cy="307777"/>
            </a:xfrm>
            <a:prstGeom prst="rect">
              <a:avLst/>
            </a:prstGeom>
            <a:noFill/>
            <a:ln>
              <a:solidFill>
                <a:srgbClr val="C00000"/>
              </a:solidFill>
            </a:ln>
          </p:spPr>
          <p:txBody>
            <a:bodyPr wrap="square" rtlCol="0">
              <a:spAutoFit/>
            </a:bodyPr>
            <a:lstStyle/>
            <a:p>
              <a:r>
                <a:rPr lang="en-GB" sz="1400" dirty="0" err="1"/>
                <a:t>TraderCL</a:t>
              </a:r>
              <a:endParaRPr lang="en-GB" sz="1400" dirty="0"/>
            </a:p>
          </p:txBody>
        </p:sp>
        <p:sp>
          <p:nvSpPr>
            <p:cNvPr id="27" name="TextBox 26"/>
            <p:cNvSpPr txBox="1"/>
            <p:nvPr/>
          </p:nvSpPr>
          <p:spPr>
            <a:xfrm>
              <a:off x="4875997" y="5428944"/>
              <a:ext cx="936104" cy="307777"/>
            </a:xfrm>
            <a:prstGeom prst="rect">
              <a:avLst/>
            </a:prstGeom>
            <a:noFill/>
            <a:ln>
              <a:solidFill>
                <a:srgbClr val="C00000"/>
              </a:solidFill>
            </a:ln>
          </p:spPr>
          <p:txBody>
            <a:bodyPr wrap="square" rtlCol="0">
              <a:spAutoFit/>
            </a:bodyPr>
            <a:lstStyle/>
            <a:p>
              <a:r>
                <a:rPr lang="en-GB" sz="1400" dirty="0" err="1"/>
                <a:t>TraderCL</a:t>
              </a:r>
              <a:endParaRPr lang="en-GB" sz="1400" dirty="0"/>
            </a:p>
          </p:txBody>
        </p:sp>
        <p:sp>
          <p:nvSpPr>
            <p:cNvPr id="28" name="TextBox 27"/>
            <p:cNvSpPr txBox="1"/>
            <p:nvPr/>
          </p:nvSpPr>
          <p:spPr>
            <a:xfrm>
              <a:off x="4875997" y="5736721"/>
              <a:ext cx="936104" cy="307777"/>
            </a:xfrm>
            <a:prstGeom prst="rect">
              <a:avLst/>
            </a:prstGeom>
            <a:noFill/>
            <a:ln>
              <a:solidFill>
                <a:srgbClr val="C00000"/>
              </a:solidFill>
            </a:ln>
          </p:spPr>
          <p:txBody>
            <a:bodyPr wrap="square" rtlCol="0">
              <a:spAutoFit/>
            </a:bodyPr>
            <a:lstStyle/>
            <a:p>
              <a:r>
                <a:rPr lang="en-GB" sz="1400" dirty="0" err="1"/>
                <a:t>TraderCL</a:t>
              </a:r>
              <a:endParaRPr lang="en-GB" sz="1400" dirty="0"/>
            </a:p>
          </p:txBody>
        </p:sp>
        <p:sp>
          <p:nvSpPr>
            <p:cNvPr id="29" name="TextBox 28"/>
            <p:cNvSpPr txBox="1"/>
            <p:nvPr/>
          </p:nvSpPr>
          <p:spPr>
            <a:xfrm>
              <a:off x="971600" y="3827924"/>
              <a:ext cx="1368152" cy="338554"/>
            </a:xfrm>
            <a:prstGeom prst="rect">
              <a:avLst/>
            </a:prstGeom>
            <a:noFill/>
          </p:spPr>
          <p:txBody>
            <a:bodyPr wrap="square" rtlCol="0">
              <a:spAutoFit/>
            </a:bodyPr>
            <a:lstStyle/>
            <a:p>
              <a:r>
                <a:rPr lang="en-GB" sz="1600" b="1" dirty="0" smtClean="0"/>
                <a:t>Host Memory</a:t>
              </a:r>
              <a:endParaRPr lang="en-GB" sz="1600" b="1" dirty="0"/>
            </a:p>
          </p:txBody>
        </p:sp>
        <p:sp>
          <p:nvSpPr>
            <p:cNvPr id="30" name="TextBox 29"/>
            <p:cNvSpPr txBox="1"/>
            <p:nvPr/>
          </p:nvSpPr>
          <p:spPr>
            <a:xfrm>
              <a:off x="4299933" y="3899932"/>
              <a:ext cx="2088232" cy="338554"/>
            </a:xfrm>
            <a:prstGeom prst="rect">
              <a:avLst/>
            </a:prstGeom>
            <a:noFill/>
          </p:spPr>
          <p:txBody>
            <a:bodyPr wrap="square" rtlCol="0">
              <a:spAutoFit/>
            </a:bodyPr>
            <a:lstStyle/>
            <a:p>
              <a:r>
                <a:rPr lang="en-GB" sz="1600" b="1" dirty="0" smtClean="0"/>
                <a:t>Video Card Memory</a:t>
              </a:r>
              <a:endParaRPr lang="en-GB" sz="1600" b="1" dirty="0"/>
            </a:p>
          </p:txBody>
        </p:sp>
        <p:cxnSp>
          <p:nvCxnSpPr>
            <p:cNvPr id="31" name="Straight Arrow Connector 30"/>
            <p:cNvCxnSpPr>
              <a:stCxn id="19" idx="3"/>
              <a:endCxn id="24" idx="1"/>
            </p:cNvCxnSpPr>
            <p:nvPr/>
          </p:nvCxnSpPr>
          <p:spPr>
            <a:xfrm>
              <a:off x="2339752" y="4659502"/>
              <a:ext cx="25362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0" idx="3"/>
              <a:endCxn id="25" idx="1"/>
            </p:cNvCxnSpPr>
            <p:nvPr/>
          </p:nvCxnSpPr>
          <p:spPr>
            <a:xfrm>
              <a:off x="2339752" y="4967279"/>
              <a:ext cx="25362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1" idx="3"/>
              <a:endCxn id="26" idx="1"/>
            </p:cNvCxnSpPr>
            <p:nvPr/>
          </p:nvCxnSpPr>
          <p:spPr>
            <a:xfrm>
              <a:off x="2339752" y="5275056"/>
              <a:ext cx="25362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2" idx="3"/>
              <a:endCxn id="27" idx="1"/>
            </p:cNvCxnSpPr>
            <p:nvPr/>
          </p:nvCxnSpPr>
          <p:spPr>
            <a:xfrm>
              <a:off x="2339752" y="5582833"/>
              <a:ext cx="25362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3" idx="3"/>
              <a:endCxn id="28" idx="1"/>
            </p:cNvCxnSpPr>
            <p:nvPr/>
          </p:nvCxnSpPr>
          <p:spPr>
            <a:xfrm>
              <a:off x="2339752" y="5890610"/>
              <a:ext cx="25362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4" idx="1"/>
            </p:cNvCxnSpPr>
            <p:nvPr/>
          </p:nvCxnSpPr>
          <p:spPr>
            <a:xfrm>
              <a:off x="467544" y="1668289"/>
              <a:ext cx="93610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9" idx="1"/>
            </p:cNvCxnSpPr>
            <p:nvPr/>
          </p:nvCxnSpPr>
          <p:spPr>
            <a:xfrm>
              <a:off x="467544" y="4659502"/>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51520" y="1252792"/>
              <a:ext cx="1008112" cy="415498"/>
            </a:xfrm>
            <a:prstGeom prst="rect">
              <a:avLst/>
            </a:prstGeom>
            <a:noFill/>
          </p:spPr>
          <p:txBody>
            <a:bodyPr wrap="square" rtlCol="0">
              <a:spAutoFit/>
            </a:bodyPr>
            <a:lstStyle/>
            <a:p>
              <a:r>
                <a:rPr lang="en-GB" sz="1050" dirty="0" smtClean="0"/>
                <a:t>Pointer to </a:t>
              </a:r>
              <a:r>
                <a:rPr lang="en-GB" sz="1050" dirty="0" err="1" smtClean="0"/>
                <a:t>TraderCL</a:t>
              </a:r>
              <a:r>
                <a:rPr lang="en-GB" sz="1050" dirty="0" smtClean="0"/>
                <a:t> array</a:t>
              </a:r>
              <a:endParaRPr lang="en-GB" sz="1050" dirty="0"/>
            </a:p>
          </p:txBody>
        </p:sp>
        <p:sp>
          <p:nvSpPr>
            <p:cNvPr id="39" name="TextBox 38"/>
            <p:cNvSpPr txBox="1"/>
            <p:nvPr/>
          </p:nvSpPr>
          <p:spPr>
            <a:xfrm>
              <a:off x="283403" y="4238486"/>
              <a:ext cx="1008112" cy="415498"/>
            </a:xfrm>
            <a:prstGeom prst="rect">
              <a:avLst/>
            </a:prstGeom>
            <a:noFill/>
          </p:spPr>
          <p:txBody>
            <a:bodyPr wrap="square" rtlCol="0">
              <a:spAutoFit/>
            </a:bodyPr>
            <a:lstStyle/>
            <a:p>
              <a:r>
                <a:rPr lang="en-GB" sz="1050" dirty="0" smtClean="0"/>
                <a:t>Pointer to </a:t>
              </a:r>
              <a:r>
                <a:rPr lang="en-GB" sz="1050" dirty="0" err="1" smtClean="0"/>
                <a:t>TraderCL</a:t>
              </a:r>
              <a:r>
                <a:rPr lang="en-GB" sz="1050" dirty="0" smtClean="0"/>
                <a:t> array</a:t>
              </a:r>
              <a:endParaRPr lang="en-GB" sz="1050" dirty="0"/>
            </a:p>
          </p:txBody>
        </p:sp>
      </p:grpSp>
    </p:spTree>
    <p:extLst>
      <p:ext uri="{BB962C8B-B14F-4D97-AF65-F5344CB8AC3E}">
        <p14:creationId xmlns:p14="http://schemas.microsoft.com/office/powerpoint/2010/main" val="273652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569208"/>
            <a:ext cx="2160240" cy="2283728"/>
          </a:xfrm>
          <a:prstGeom prst="rect">
            <a:avLst/>
          </a:prstGeom>
          <a:noFill/>
          <a:ln>
            <a:solidFill>
              <a:schemeClr val="tx1"/>
            </a:solidFill>
          </a:ln>
        </p:spPr>
        <p:txBody>
          <a:bodyPr wrap="square" rtlCol="0" anchor="ctr" anchorCtr="0">
            <a:noAutofit/>
          </a:bodyPr>
          <a:lstStyle/>
          <a:p>
            <a:pPr algn="ctr"/>
            <a:r>
              <a:rPr lang="en-GB" dirty="0" smtClean="0"/>
              <a:t>Order book</a:t>
            </a:r>
            <a:endParaRPr lang="en-GB" dirty="0"/>
          </a:p>
        </p:txBody>
      </p:sp>
      <p:sp>
        <p:nvSpPr>
          <p:cNvPr id="5" name="TextBox 4"/>
          <p:cNvSpPr txBox="1"/>
          <p:nvPr/>
        </p:nvSpPr>
        <p:spPr>
          <a:xfrm>
            <a:off x="5508104" y="569208"/>
            <a:ext cx="2160240" cy="2283728"/>
          </a:xfrm>
          <a:prstGeom prst="rect">
            <a:avLst/>
          </a:prstGeom>
          <a:noFill/>
          <a:ln>
            <a:solidFill>
              <a:schemeClr val="tx1"/>
            </a:solidFill>
          </a:ln>
        </p:spPr>
        <p:txBody>
          <a:bodyPr wrap="square" rtlCol="0" anchor="ctr" anchorCtr="0">
            <a:noAutofit/>
          </a:bodyPr>
          <a:lstStyle/>
          <a:p>
            <a:pPr algn="ctr"/>
            <a:r>
              <a:rPr lang="en-GB" dirty="0" smtClean="0"/>
              <a:t>Trader manager</a:t>
            </a:r>
            <a:endParaRPr lang="en-GB" dirty="0"/>
          </a:p>
        </p:txBody>
      </p:sp>
      <p:cxnSp>
        <p:nvCxnSpPr>
          <p:cNvPr id="7" name="Straight Arrow Connector 6"/>
          <p:cNvCxnSpPr/>
          <p:nvPr/>
        </p:nvCxnSpPr>
        <p:spPr>
          <a:xfrm>
            <a:off x="3203848" y="1196752"/>
            <a:ext cx="23042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203848" y="1700808"/>
            <a:ext cx="23042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203848" y="764704"/>
            <a:ext cx="23042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203848" y="2420888"/>
            <a:ext cx="23042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91880" y="487705"/>
            <a:ext cx="1872208" cy="276999"/>
          </a:xfrm>
          <a:prstGeom prst="rect">
            <a:avLst/>
          </a:prstGeom>
          <a:noFill/>
        </p:spPr>
        <p:txBody>
          <a:bodyPr wrap="square" rtlCol="0">
            <a:spAutoFit/>
          </a:bodyPr>
          <a:lstStyle/>
          <a:p>
            <a:pPr algn="ctr"/>
            <a:r>
              <a:rPr lang="en-GB" sz="1200" dirty="0" smtClean="0"/>
              <a:t>trades</a:t>
            </a:r>
            <a:endParaRPr lang="en-GB" sz="1200" dirty="0"/>
          </a:p>
        </p:txBody>
      </p:sp>
      <p:sp>
        <p:nvSpPr>
          <p:cNvPr id="13" name="TextBox 12"/>
          <p:cNvSpPr txBox="1"/>
          <p:nvPr/>
        </p:nvSpPr>
        <p:spPr>
          <a:xfrm>
            <a:off x="3491880" y="919753"/>
            <a:ext cx="1872208" cy="276999"/>
          </a:xfrm>
          <a:prstGeom prst="rect">
            <a:avLst/>
          </a:prstGeom>
          <a:noFill/>
        </p:spPr>
        <p:txBody>
          <a:bodyPr wrap="square" rtlCol="0">
            <a:spAutoFit/>
          </a:bodyPr>
          <a:lstStyle/>
          <a:p>
            <a:pPr algn="ctr"/>
            <a:r>
              <a:rPr lang="en-GB" sz="1200" dirty="0" smtClean="0"/>
              <a:t>past prices</a:t>
            </a:r>
            <a:endParaRPr lang="en-GB" sz="1200" dirty="0"/>
          </a:p>
        </p:txBody>
      </p:sp>
      <p:sp>
        <p:nvSpPr>
          <p:cNvPr id="14" name="TextBox 13"/>
          <p:cNvSpPr txBox="1"/>
          <p:nvPr/>
        </p:nvSpPr>
        <p:spPr>
          <a:xfrm>
            <a:off x="3491880" y="1268760"/>
            <a:ext cx="1872208" cy="461665"/>
          </a:xfrm>
          <a:prstGeom prst="rect">
            <a:avLst/>
          </a:prstGeom>
          <a:noFill/>
        </p:spPr>
        <p:txBody>
          <a:bodyPr wrap="square" rtlCol="0">
            <a:spAutoFit/>
          </a:bodyPr>
          <a:lstStyle/>
          <a:p>
            <a:pPr algn="ctr"/>
            <a:r>
              <a:rPr lang="en-GB" sz="1200" dirty="0" smtClean="0"/>
              <a:t>number of buy and sell orders</a:t>
            </a:r>
            <a:endParaRPr lang="en-GB" sz="1200" dirty="0"/>
          </a:p>
        </p:txBody>
      </p:sp>
      <p:sp>
        <p:nvSpPr>
          <p:cNvPr id="15" name="TextBox 14"/>
          <p:cNvSpPr txBox="1"/>
          <p:nvPr/>
        </p:nvSpPr>
        <p:spPr>
          <a:xfrm>
            <a:off x="3491880" y="2143062"/>
            <a:ext cx="1872208" cy="276999"/>
          </a:xfrm>
          <a:prstGeom prst="rect">
            <a:avLst/>
          </a:prstGeom>
          <a:noFill/>
        </p:spPr>
        <p:txBody>
          <a:bodyPr wrap="square" rtlCol="0">
            <a:spAutoFit/>
          </a:bodyPr>
          <a:lstStyle/>
          <a:p>
            <a:pPr algn="ctr"/>
            <a:r>
              <a:rPr lang="en-GB" sz="1200" dirty="0" smtClean="0"/>
              <a:t>orders</a:t>
            </a:r>
            <a:endParaRPr lang="en-GB" sz="1200" dirty="0"/>
          </a:p>
        </p:txBody>
      </p:sp>
      <p:grpSp>
        <p:nvGrpSpPr>
          <p:cNvPr id="26" name="Group 25"/>
          <p:cNvGrpSpPr/>
          <p:nvPr/>
        </p:nvGrpSpPr>
        <p:grpSpPr>
          <a:xfrm>
            <a:off x="1043608" y="3728065"/>
            <a:ext cx="6624736" cy="2365231"/>
            <a:chOff x="1043608" y="3728065"/>
            <a:chExt cx="6624736" cy="2365231"/>
          </a:xfrm>
        </p:grpSpPr>
        <p:sp>
          <p:nvSpPr>
            <p:cNvPr id="16" name="TextBox 15"/>
            <p:cNvSpPr txBox="1"/>
            <p:nvPr/>
          </p:nvSpPr>
          <p:spPr>
            <a:xfrm>
              <a:off x="1043608" y="3809568"/>
              <a:ext cx="2160240" cy="2283728"/>
            </a:xfrm>
            <a:prstGeom prst="rect">
              <a:avLst/>
            </a:prstGeom>
            <a:noFill/>
            <a:ln>
              <a:solidFill>
                <a:schemeClr val="tx1"/>
              </a:solidFill>
            </a:ln>
          </p:spPr>
          <p:txBody>
            <a:bodyPr wrap="square" rtlCol="0" anchor="ctr" anchorCtr="0">
              <a:noAutofit/>
            </a:bodyPr>
            <a:lstStyle/>
            <a:p>
              <a:pPr algn="ctr"/>
              <a:r>
                <a:rPr lang="en-GB" dirty="0" smtClean="0"/>
                <a:t>Order book</a:t>
              </a:r>
              <a:endParaRPr lang="en-GB" dirty="0"/>
            </a:p>
          </p:txBody>
        </p:sp>
        <p:sp>
          <p:nvSpPr>
            <p:cNvPr id="17" name="TextBox 16"/>
            <p:cNvSpPr txBox="1"/>
            <p:nvPr/>
          </p:nvSpPr>
          <p:spPr>
            <a:xfrm>
              <a:off x="5508104" y="3809568"/>
              <a:ext cx="2160240" cy="2283728"/>
            </a:xfrm>
            <a:prstGeom prst="rect">
              <a:avLst/>
            </a:prstGeom>
            <a:noFill/>
            <a:ln>
              <a:solidFill>
                <a:schemeClr val="tx1"/>
              </a:solidFill>
            </a:ln>
          </p:spPr>
          <p:txBody>
            <a:bodyPr wrap="square" rtlCol="0" anchor="ctr" anchorCtr="0">
              <a:noAutofit/>
            </a:bodyPr>
            <a:lstStyle/>
            <a:p>
              <a:pPr algn="ctr"/>
              <a:r>
                <a:rPr lang="en-GB" dirty="0" smtClean="0"/>
                <a:t>Trader manager</a:t>
              </a:r>
              <a:endParaRPr lang="en-GB" dirty="0"/>
            </a:p>
          </p:txBody>
        </p:sp>
        <p:cxnSp>
          <p:nvCxnSpPr>
            <p:cNvPr id="18" name="Straight Arrow Connector 17"/>
            <p:cNvCxnSpPr/>
            <p:nvPr/>
          </p:nvCxnSpPr>
          <p:spPr>
            <a:xfrm>
              <a:off x="3203848" y="4437112"/>
              <a:ext cx="23042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03848" y="4941168"/>
              <a:ext cx="23042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203848" y="4005064"/>
              <a:ext cx="23042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3203848" y="5661248"/>
              <a:ext cx="23042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91880" y="3728065"/>
              <a:ext cx="1872208" cy="276999"/>
            </a:xfrm>
            <a:prstGeom prst="rect">
              <a:avLst/>
            </a:prstGeom>
            <a:noFill/>
          </p:spPr>
          <p:txBody>
            <a:bodyPr wrap="square" rtlCol="0">
              <a:spAutoFit/>
            </a:bodyPr>
            <a:lstStyle/>
            <a:p>
              <a:pPr algn="ctr"/>
              <a:r>
                <a:rPr lang="en-GB" sz="1200" dirty="0" smtClean="0"/>
                <a:t>trades</a:t>
              </a:r>
              <a:endParaRPr lang="en-GB" sz="1200" dirty="0"/>
            </a:p>
          </p:txBody>
        </p:sp>
        <p:sp>
          <p:nvSpPr>
            <p:cNvPr id="23" name="TextBox 22"/>
            <p:cNvSpPr txBox="1"/>
            <p:nvPr/>
          </p:nvSpPr>
          <p:spPr>
            <a:xfrm>
              <a:off x="3491880" y="4160113"/>
              <a:ext cx="1872208" cy="276999"/>
            </a:xfrm>
            <a:prstGeom prst="rect">
              <a:avLst/>
            </a:prstGeom>
            <a:noFill/>
          </p:spPr>
          <p:txBody>
            <a:bodyPr wrap="square" rtlCol="0">
              <a:spAutoFit/>
            </a:bodyPr>
            <a:lstStyle/>
            <a:p>
              <a:pPr algn="ctr"/>
              <a:r>
                <a:rPr lang="en-GB" sz="1200" dirty="0" smtClean="0"/>
                <a:t>past prices</a:t>
              </a:r>
              <a:endParaRPr lang="en-GB" sz="1200" dirty="0"/>
            </a:p>
          </p:txBody>
        </p:sp>
        <p:sp>
          <p:nvSpPr>
            <p:cNvPr id="24" name="TextBox 23"/>
            <p:cNvSpPr txBox="1"/>
            <p:nvPr/>
          </p:nvSpPr>
          <p:spPr>
            <a:xfrm>
              <a:off x="3491880" y="4509120"/>
              <a:ext cx="1872208" cy="461665"/>
            </a:xfrm>
            <a:prstGeom prst="rect">
              <a:avLst/>
            </a:prstGeom>
            <a:noFill/>
          </p:spPr>
          <p:txBody>
            <a:bodyPr wrap="square" rtlCol="0">
              <a:spAutoFit/>
            </a:bodyPr>
            <a:lstStyle/>
            <a:p>
              <a:pPr algn="ctr"/>
              <a:r>
                <a:rPr lang="en-GB" sz="1200" dirty="0" smtClean="0"/>
                <a:t>number of buy and sell orders</a:t>
              </a:r>
              <a:endParaRPr lang="en-GB" sz="1200" dirty="0"/>
            </a:p>
          </p:txBody>
        </p:sp>
        <p:sp>
          <p:nvSpPr>
            <p:cNvPr id="25" name="TextBox 24"/>
            <p:cNvSpPr txBox="1"/>
            <p:nvPr/>
          </p:nvSpPr>
          <p:spPr>
            <a:xfrm>
              <a:off x="3491880" y="5383422"/>
              <a:ext cx="1872208" cy="276999"/>
            </a:xfrm>
            <a:prstGeom prst="rect">
              <a:avLst/>
            </a:prstGeom>
            <a:noFill/>
          </p:spPr>
          <p:txBody>
            <a:bodyPr wrap="square" rtlCol="0">
              <a:spAutoFit/>
            </a:bodyPr>
            <a:lstStyle/>
            <a:p>
              <a:pPr algn="ctr"/>
              <a:r>
                <a:rPr lang="en-GB" sz="1200" dirty="0" smtClean="0"/>
                <a:t>orders</a:t>
              </a:r>
              <a:endParaRPr lang="en-GB" sz="1200" dirty="0"/>
            </a:p>
          </p:txBody>
        </p:sp>
      </p:grpSp>
    </p:spTree>
    <p:extLst>
      <p:ext uri="{BB962C8B-B14F-4D97-AF65-F5344CB8AC3E}">
        <p14:creationId xmlns:p14="http://schemas.microsoft.com/office/powerpoint/2010/main" val="2356833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a:xfrm>
            <a:off x="3347864" y="332656"/>
            <a:ext cx="4896544" cy="5904656"/>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9" name="Group 18"/>
          <p:cNvGrpSpPr/>
          <p:nvPr/>
        </p:nvGrpSpPr>
        <p:grpSpPr>
          <a:xfrm>
            <a:off x="294161" y="559712"/>
            <a:ext cx="2117599" cy="2504535"/>
            <a:chOff x="294161" y="559712"/>
            <a:chExt cx="3053703" cy="3741541"/>
          </a:xfrm>
        </p:grpSpPr>
        <p:sp>
          <p:nvSpPr>
            <p:cNvPr id="4" name="TextBox 3"/>
            <p:cNvSpPr txBox="1"/>
            <p:nvPr/>
          </p:nvSpPr>
          <p:spPr>
            <a:xfrm>
              <a:off x="1043608" y="1361297"/>
              <a:ext cx="2304256" cy="335681"/>
            </a:xfrm>
            <a:prstGeom prst="rect">
              <a:avLst/>
            </a:prstGeom>
            <a:noFill/>
            <a:ln>
              <a:solidFill>
                <a:schemeClr val="tx1"/>
              </a:solidFill>
            </a:ln>
          </p:spPr>
          <p:txBody>
            <a:bodyPr wrap="square" rtlCol="0">
              <a:spAutoFit/>
            </a:bodyPr>
            <a:lstStyle/>
            <a:p>
              <a:pPr algn="ctr"/>
              <a:r>
                <a:rPr lang="en-GB" sz="1100" dirty="0" smtClean="0"/>
                <a:t>Match Pending Orders</a:t>
              </a:r>
              <a:endParaRPr lang="en-GB" sz="1100" dirty="0"/>
            </a:p>
          </p:txBody>
        </p:sp>
        <p:sp>
          <p:nvSpPr>
            <p:cNvPr id="5" name="TextBox 4"/>
            <p:cNvSpPr txBox="1"/>
            <p:nvPr/>
          </p:nvSpPr>
          <p:spPr>
            <a:xfrm>
              <a:off x="1042451" y="2112735"/>
              <a:ext cx="2304256" cy="335681"/>
            </a:xfrm>
            <a:prstGeom prst="rect">
              <a:avLst/>
            </a:prstGeom>
            <a:noFill/>
            <a:ln>
              <a:solidFill>
                <a:schemeClr val="tx1"/>
              </a:solidFill>
            </a:ln>
          </p:spPr>
          <p:txBody>
            <a:bodyPr wrap="square" rtlCol="0">
              <a:spAutoFit/>
            </a:bodyPr>
            <a:lstStyle/>
            <a:p>
              <a:pPr algn="ctr"/>
              <a:r>
                <a:rPr lang="en-GB" sz="1100" dirty="0" smtClean="0"/>
                <a:t>Process Traders</a:t>
              </a:r>
              <a:endParaRPr lang="en-GB" sz="1100" dirty="0"/>
            </a:p>
          </p:txBody>
        </p:sp>
        <p:sp>
          <p:nvSpPr>
            <p:cNvPr id="6" name="TextBox 5"/>
            <p:cNvSpPr txBox="1"/>
            <p:nvPr/>
          </p:nvSpPr>
          <p:spPr>
            <a:xfrm>
              <a:off x="1043608" y="2883035"/>
              <a:ext cx="2304256" cy="335681"/>
            </a:xfrm>
            <a:prstGeom prst="rect">
              <a:avLst/>
            </a:prstGeom>
            <a:noFill/>
            <a:ln>
              <a:solidFill>
                <a:schemeClr val="tx1"/>
              </a:solidFill>
            </a:ln>
          </p:spPr>
          <p:txBody>
            <a:bodyPr wrap="square" rtlCol="0">
              <a:spAutoFit/>
            </a:bodyPr>
            <a:lstStyle/>
            <a:p>
              <a:pPr algn="ctr"/>
              <a:r>
                <a:rPr lang="en-GB" sz="1100" dirty="0" smtClean="0"/>
                <a:t>Increment Time</a:t>
              </a:r>
              <a:endParaRPr lang="en-GB" sz="1100" dirty="0"/>
            </a:p>
          </p:txBody>
        </p:sp>
        <p:cxnSp>
          <p:nvCxnSpPr>
            <p:cNvPr id="7" name="Straight Arrow Connector 6"/>
            <p:cNvCxnSpPr>
              <a:stCxn id="4" idx="2"/>
              <a:endCxn id="5" idx="0"/>
            </p:cNvCxnSpPr>
            <p:nvPr/>
          </p:nvCxnSpPr>
          <p:spPr>
            <a:xfrm flipH="1">
              <a:off x="2194579" y="1696978"/>
              <a:ext cx="1158" cy="4157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2"/>
              <a:endCxn id="6" idx="0"/>
            </p:cNvCxnSpPr>
            <p:nvPr/>
          </p:nvCxnSpPr>
          <p:spPr>
            <a:xfrm>
              <a:off x="2194579" y="2448416"/>
              <a:ext cx="1158" cy="4346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195736" y="3252368"/>
              <a:ext cx="2314" cy="3926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11560" y="3645024"/>
              <a:ext cx="15818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11560" y="1052736"/>
              <a:ext cx="0" cy="25922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11560" y="1052736"/>
              <a:ext cx="15818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93422" y="1052736"/>
              <a:ext cx="2314" cy="3085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2193422" y="836712"/>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93422" y="3645024"/>
              <a:ext cx="4628"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57318" y="559712"/>
              <a:ext cx="1872208" cy="296189"/>
            </a:xfrm>
            <a:prstGeom prst="rect">
              <a:avLst/>
            </a:prstGeom>
            <a:noFill/>
          </p:spPr>
          <p:txBody>
            <a:bodyPr wrap="square" rtlCol="0">
              <a:spAutoFit/>
            </a:bodyPr>
            <a:lstStyle/>
            <a:p>
              <a:pPr algn="ctr"/>
              <a:r>
                <a:rPr lang="en-GB" sz="900" dirty="0" smtClean="0"/>
                <a:t>begin simulation</a:t>
              </a:r>
              <a:endParaRPr lang="en-GB" sz="900" dirty="0"/>
            </a:p>
          </p:txBody>
        </p:sp>
        <p:sp>
          <p:nvSpPr>
            <p:cNvPr id="17" name="TextBox 16"/>
            <p:cNvSpPr txBox="1"/>
            <p:nvPr/>
          </p:nvSpPr>
          <p:spPr>
            <a:xfrm>
              <a:off x="1257318" y="4005064"/>
              <a:ext cx="1872208" cy="296189"/>
            </a:xfrm>
            <a:prstGeom prst="rect">
              <a:avLst/>
            </a:prstGeom>
            <a:noFill/>
          </p:spPr>
          <p:txBody>
            <a:bodyPr wrap="square" rtlCol="0">
              <a:spAutoFit/>
            </a:bodyPr>
            <a:lstStyle/>
            <a:p>
              <a:pPr algn="ctr"/>
              <a:r>
                <a:rPr lang="en-GB" sz="900" dirty="0" smtClean="0"/>
                <a:t>end simulation</a:t>
              </a:r>
              <a:endParaRPr lang="en-GB" sz="900" dirty="0"/>
            </a:p>
          </p:txBody>
        </p:sp>
        <p:sp>
          <p:nvSpPr>
            <p:cNvPr id="18" name="TextBox 17"/>
            <p:cNvSpPr txBox="1"/>
            <p:nvPr/>
          </p:nvSpPr>
          <p:spPr>
            <a:xfrm>
              <a:off x="294161" y="3645025"/>
              <a:ext cx="1872208" cy="256698"/>
            </a:xfrm>
            <a:prstGeom prst="rect">
              <a:avLst/>
            </a:prstGeom>
            <a:noFill/>
          </p:spPr>
          <p:txBody>
            <a:bodyPr wrap="square" rtlCol="0">
              <a:spAutoFit/>
            </a:bodyPr>
            <a:lstStyle/>
            <a:p>
              <a:pPr algn="ctr"/>
              <a:r>
                <a:rPr lang="en-GB" sz="700" dirty="0" smtClean="0"/>
                <a:t>if time &lt; total time</a:t>
              </a:r>
              <a:endParaRPr lang="en-GB" sz="700" dirty="0"/>
            </a:p>
          </p:txBody>
        </p:sp>
      </p:grpSp>
      <p:sp>
        <p:nvSpPr>
          <p:cNvPr id="26" name="TextBox 25"/>
          <p:cNvSpPr txBox="1"/>
          <p:nvPr/>
        </p:nvSpPr>
        <p:spPr>
          <a:xfrm>
            <a:off x="4355976" y="548680"/>
            <a:ext cx="2520280" cy="307777"/>
          </a:xfrm>
          <a:prstGeom prst="rect">
            <a:avLst/>
          </a:prstGeom>
          <a:noFill/>
          <a:ln>
            <a:solidFill>
              <a:schemeClr val="tx1"/>
            </a:solidFill>
          </a:ln>
        </p:spPr>
        <p:txBody>
          <a:bodyPr wrap="square" rtlCol="0">
            <a:spAutoFit/>
          </a:bodyPr>
          <a:lstStyle/>
          <a:p>
            <a:pPr algn="ctr"/>
            <a:r>
              <a:rPr lang="en-GB" sz="1400" dirty="0" smtClean="0"/>
              <a:t>Check for pending order</a:t>
            </a:r>
            <a:endParaRPr lang="en-GB" sz="1400" dirty="0"/>
          </a:p>
        </p:txBody>
      </p:sp>
      <p:sp>
        <p:nvSpPr>
          <p:cNvPr id="27" name="TextBox 26"/>
          <p:cNvSpPr txBox="1"/>
          <p:nvPr/>
        </p:nvSpPr>
        <p:spPr>
          <a:xfrm>
            <a:off x="5832636" y="5476003"/>
            <a:ext cx="1043620" cy="523220"/>
          </a:xfrm>
          <a:prstGeom prst="rect">
            <a:avLst/>
          </a:prstGeom>
          <a:noFill/>
          <a:ln>
            <a:solidFill>
              <a:schemeClr val="tx1"/>
            </a:solidFill>
          </a:ln>
        </p:spPr>
        <p:txBody>
          <a:bodyPr wrap="square" rtlCol="0">
            <a:spAutoFit/>
          </a:bodyPr>
          <a:lstStyle/>
          <a:p>
            <a:pPr algn="ctr"/>
            <a:r>
              <a:rPr lang="en-GB" sz="1400" dirty="0" smtClean="0"/>
              <a:t>Publish Trade</a:t>
            </a:r>
            <a:endParaRPr lang="en-GB" sz="1400" dirty="0"/>
          </a:p>
        </p:txBody>
      </p:sp>
      <p:sp>
        <p:nvSpPr>
          <p:cNvPr id="28" name="TextBox 27"/>
          <p:cNvSpPr txBox="1"/>
          <p:nvPr/>
        </p:nvSpPr>
        <p:spPr>
          <a:xfrm>
            <a:off x="4355976" y="1362836"/>
            <a:ext cx="2520280" cy="523220"/>
          </a:xfrm>
          <a:prstGeom prst="rect">
            <a:avLst/>
          </a:prstGeom>
          <a:noFill/>
          <a:ln>
            <a:solidFill>
              <a:schemeClr val="tx1"/>
            </a:solidFill>
          </a:ln>
        </p:spPr>
        <p:txBody>
          <a:bodyPr wrap="square" rtlCol="0">
            <a:spAutoFit/>
          </a:bodyPr>
          <a:lstStyle/>
          <a:p>
            <a:pPr algn="ctr"/>
            <a:r>
              <a:rPr lang="en-GB" sz="1400" dirty="0" smtClean="0"/>
              <a:t>Pop pending order from front of queue</a:t>
            </a:r>
            <a:endParaRPr lang="en-GB" sz="1400" dirty="0"/>
          </a:p>
        </p:txBody>
      </p:sp>
      <p:sp>
        <p:nvSpPr>
          <p:cNvPr id="29" name="TextBox 28"/>
          <p:cNvSpPr txBox="1"/>
          <p:nvPr/>
        </p:nvSpPr>
        <p:spPr>
          <a:xfrm>
            <a:off x="4355976" y="2142577"/>
            <a:ext cx="2520280" cy="307777"/>
          </a:xfrm>
          <a:prstGeom prst="rect">
            <a:avLst/>
          </a:prstGeom>
          <a:noFill/>
          <a:ln>
            <a:solidFill>
              <a:schemeClr val="tx1"/>
            </a:solidFill>
          </a:ln>
        </p:spPr>
        <p:txBody>
          <a:bodyPr wrap="square" rtlCol="0">
            <a:spAutoFit/>
          </a:bodyPr>
          <a:lstStyle/>
          <a:p>
            <a:pPr algn="ctr"/>
            <a:r>
              <a:rPr lang="en-GB" sz="1400" dirty="0" smtClean="0"/>
              <a:t>Find suitable matching order </a:t>
            </a:r>
            <a:endParaRPr lang="en-GB" sz="1400" dirty="0"/>
          </a:p>
        </p:txBody>
      </p:sp>
      <p:sp>
        <p:nvSpPr>
          <p:cNvPr id="30" name="TextBox 29"/>
          <p:cNvSpPr txBox="1"/>
          <p:nvPr/>
        </p:nvSpPr>
        <p:spPr>
          <a:xfrm>
            <a:off x="4355976" y="3011728"/>
            <a:ext cx="1260140" cy="954107"/>
          </a:xfrm>
          <a:prstGeom prst="rect">
            <a:avLst/>
          </a:prstGeom>
          <a:noFill/>
          <a:ln>
            <a:solidFill>
              <a:schemeClr val="tx1"/>
            </a:solidFill>
          </a:ln>
        </p:spPr>
        <p:txBody>
          <a:bodyPr wrap="square" rtlCol="0">
            <a:spAutoFit/>
          </a:bodyPr>
          <a:lstStyle/>
          <a:p>
            <a:pPr algn="ctr"/>
            <a:r>
              <a:rPr lang="en-GB" sz="1400" dirty="0" smtClean="0"/>
              <a:t>Add order to collection of buy or sell orders</a:t>
            </a:r>
            <a:endParaRPr lang="en-GB" sz="1400" dirty="0"/>
          </a:p>
        </p:txBody>
      </p:sp>
      <p:sp>
        <p:nvSpPr>
          <p:cNvPr id="31" name="TextBox 30"/>
          <p:cNvSpPr txBox="1"/>
          <p:nvPr/>
        </p:nvSpPr>
        <p:spPr>
          <a:xfrm>
            <a:off x="5832140" y="3819819"/>
            <a:ext cx="1044116" cy="1384995"/>
          </a:xfrm>
          <a:prstGeom prst="rect">
            <a:avLst/>
          </a:prstGeom>
          <a:noFill/>
          <a:ln>
            <a:solidFill>
              <a:schemeClr val="tx1"/>
            </a:solidFill>
          </a:ln>
        </p:spPr>
        <p:txBody>
          <a:bodyPr wrap="square" rtlCol="0">
            <a:spAutoFit/>
          </a:bodyPr>
          <a:lstStyle/>
          <a:p>
            <a:pPr algn="ctr"/>
            <a:r>
              <a:rPr lang="en-GB" sz="1400" dirty="0" smtClean="0"/>
              <a:t>Remove matched order from collection of buy or sell orders</a:t>
            </a:r>
            <a:endParaRPr lang="en-GB" sz="1400" dirty="0"/>
          </a:p>
        </p:txBody>
      </p:sp>
      <p:sp>
        <p:nvSpPr>
          <p:cNvPr id="32" name="TextBox 31"/>
          <p:cNvSpPr txBox="1"/>
          <p:nvPr/>
        </p:nvSpPr>
        <p:spPr>
          <a:xfrm>
            <a:off x="5832636" y="3001395"/>
            <a:ext cx="1043620" cy="523220"/>
          </a:xfrm>
          <a:prstGeom prst="rect">
            <a:avLst/>
          </a:prstGeom>
          <a:noFill/>
          <a:ln>
            <a:solidFill>
              <a:schemeClr val="tx1"/>
            </a:solidFill>
          </a:ln>
        </p:spPr>
        <p:txBody>
          <a:bodyPr wrap="square" rtlCol="0">
            <a:spAutoFit/>
          </a:bodyPr>
          <a:lstStyle/>
          <a:p>
            <a:pPr algn="ctr"/>
            <a:r>
              <a:rPr lang="en-GB" sz="1400" dirty="0" smtClean="0"/>
              <a:t>Create Trade</a:t>
            </a:r>
            <a:endParaRPr lang="en-GB" sz="1400" dirty="0"/>
          </a:p>
        </p:txBody>
      </p:sp>
      <p:cxnSp>
        <p:nvCxnSpPr>
          <p:cNvPr id="34" name="Straight Arrow Connector 33"/>
          <p:cNvCxnSpPr>
            <a:stCxn id="26" idx="2"/>
            <a:endCxn id="28" idx="0"/>
          </p:cNvCxnSpPr>
          <p:nvPr/>
        </p:nvCxnSpPr>
        <p:spPr>
          <a:xfrm>
            <a:off x="5616116" y="856457"/>
            <a:ext cx="0" cy="5063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8" idx="2"/>
            <a:endCxn id="29" idx="0"/>
          </p:cNvCxnSpPr>
          <p:nvPr/>
        </p:nvCxnSpPr>
        <p:spPr>
          <a:xfrm>
            <a:off x="5616116" y="1886056"/>
            <a:ext cx="0" cy="25652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30" idx="0"/>
          </p:cNvCxnSpPr>
          <p:nvPr/>
        </p:nvCxnSpPr>
        <p:spPr>
          <a:xfrm>
            <a:off x="4986046" y="2453639"/>
            <a:ext cx="0" cy="5580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2" idx="0"/>
          </p:cNvCxnSpPr>
          <p:nvPr/>
        </p:nvCxnSpPr>
        <p:spPr>
          <a:xfrm>
            <a:off x="6354446" y="2453639"/>
            <a:ext cx="0" cy="5477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2" idx="2"/>
            <a:endCxn id="31" idx="0"/>
          </p:cNvCxnSpPr>
          <p:nvPr/>
        </p:nvCxnSpPr>
        <p:spPr>
          <a:xfrm flipH="1">
            <a:off x="6354198" y="3524615"/>
            <a:ext cx="248" cy="2952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1" idx="2"/>
            <a:endCxn id="27" idx="0"/>
          </p:cNvCxnSpPr>
          <p:nvPr/>
        </p:nvCxnSpPr>
        <p:spPr>
          <a:xfrm>
            <a:off x="6354198" y="5204814"/>
            <a:ext cx="248" cy="2711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377331" y="993008"/>
            <a:ext cx="1872208" cy="261610"/>
          </a:xfrm>
          <a:prstGeom prst="rect">
            <a:avLst/>
          </a:prstGeom>
          <a:noFill/>
        </p:spPr>
        <p:txBody>
          <a:bodyPr wrap="square" rtlCol="0">
            <a:spAutoFit/>
          </a:bodyPr>
          <a:lstStyle/>
          <a:p>
            <a:pPr algn="ctr"/>
            <a:r>
              <a:rPr lang="en-GB" sz="1100" dirty="0" smtClean="0"/>
              <a:t>found a pending order</a:t>
            </a:r>
            <a:endParaRPr lang="en-GB" sz="1100" dirty="0"/>
          </a:p>
        </p:txBody>
      </p:sp>
      <p:sp>
        <p:nvSpPr>
          <p:cNvPr id="54" name="TextBox 53"/>
          <p:cNvSpPr txBox="1"/>
          <p:nvPr/>
        </p:nvSpPr>
        <p:spPr>
          <a:xfrm>
            <a:off x="6156176" y="2580087"/>
            <a:ext cx="1872208" cy="261610"/>
          </a:xfrm>
          <a:prstGeom prst="rect">
            <a:avLst/>
          </a:prstGeom>
          <a:noFill/>
        </p:spPr>
        <p:txBody>
          <a:bodyPr wrap="square" rtlCol="0">
            <a:spAutoFit/>
          </a:bodyPr>
          <a:lstStyle/>
          <a:p>
            <a:pPr algn="ctr"/>
            <a:r>
              <a:rPr lang="en-GB" sz="1100" dirty="0" smtClean="0"/>
              <a:t>found a matched order</a:t>
            </a:r>
            <a:endParaRPr lang="en-GB" sz="1100" dirty="0"/>
          </a:p>
        </p:txBody>
      </p:sp>
      <p:sp>
        <p:nvSpPr>
          <p:cNvPr id="55" name="TextBox 54"/>
          <p:cNvSpPr txBox="1"/>
          <p:nvPr/>
        </p:nvSpPr>
        <p:spPr>
          <a:xfrm>
            <a:off x="4788024" y="2492896"/>
            <a:ext cx="1368152" cy="430887"/>
          </a:xfrm>
          <a:prstGeom prst="rect">
            <a:avLst/>
          </a:prstGeom>
          <a:noFill/>
        </p:spPr>
        <p:txBody>
          <a:bodyPr wrap="square" rtlCol="0">
            <a:spAutoFit/>
          </a:bodyPr>
          <a:lstStyle/>
          <a:p>
            <a:pPr algn="ctr"/>
            <a:r>
              <a:rPr lang="en-GB" sz="1100" dirty="0" smtClean="0"/>
              <a:t>couldn’t find a matching order</a:t>
            </a:r>
            <a:endParaRPr lang="en-GB" sz="1100" dirty="0"/>
          </a:p>
        </p:txBody>
      </p:sp>
      <p:sp>
        <p:nvSpPr>
          <p:cNvPr id="56" name="TextBox 55"/>
          <p:cNvSpPr txBox="1"/>
          <p:nvPr/>
        </p:nvSpPr>
        <p:spPr>
          <a:xfrm>
            <a:off x="6732240" y="5734417"/>
            <a:ext cx="1294491" cy="430887"/>
          </a:xfrm>
          <a:prstGeom prst="rect">
            <a:avLst/>
          </a:prstGeom>
          <a:noFill/>
        </p:spPr>
        <p:txBody>
          <a:bodyPr wrap="square" rtlCol="0">
            <a:spAutoFit/>
          </a:bodyPr>
          <a:lstStyle/>
          <a:p>
            <a:pPr algn="ctr"/>
            <a:r>
              <a:rPr lang="en-GB" sz="1100" dirty="0" smtClean="0"/>
              <a:t>trade sent to trader manager</a:t>
            </a:r>
            <a:endParaRPr lang="en-GB" sz="1100" dirty="0"/>
          </a:p>
        </p:txBody>
      </p:sp>
      <p:sp>
        <p:nvSpPr>
          <p:cNvPr id="57" name="TextBox 56"/>
          <p:cNvSpPr txBox="1"/>
          <p:nvPr/>
        </p:nvSpPr>
        <p:spPr>
          <a:xfrm>
            <a:off x="4067944" y="889735"/>
            <a:ext cx="936104" cy="430887"/>
          </a:xfrm>
          <a:prstGeom prst="rect">
            <a:avLst/>
          </a:prstGeom>
          <a:noFill/>
        </p:spPr>
        <p:txBody>
          <a:bodyPr wrap="square" rtlCol="0">
            <a:spAutoFit/>
          </a:bodyPr>
          <a:lstStyle/>
          <a:p>
            <a:pPr algn="ctr"/>
            <a:r>
              <a:rPr lang="en-GB" sz="1100" dirty="0" smtClean="0"/>
              <a:t>no pending order</a:t>
            </a:r>
            <a:endParaRPr lang="en-GB" sz="1100" dirty="0"/>
          </a:p>
        </p:txBody>
      </p:sp>
      <p:cxnSp>
        <p:nvCxnSpPr>
          <p:cNvPr id="60" name="Straight Arrow Connector 59"/>
          <p:cNvCxnSpPr>
            <a:endCxn id="26" idx="0"/>
          </p:cNvCxnSpPr>
          <p:nvPr/>
        </p:nvCxnSpPr>
        <p:spPr>
          <a:xfrm>
            <a:off x="5616116" y="116632"/>
            <a:ext cx="0"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7" idx="3"/>
          </p:cNvCxnSpPr>
          <p:nvPr/>
        </p:nvCxnSpPr>
        <p:spPr>
          <a:xfrm>
            <a:off x="6876256" y="5737613"/>
            <a:ext cx="93610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26" idx="1"/>
          </p:cNvCxnSpPr>
          <p:nvPr/>
        </p:nvCxnSpPr>
        <p:spPr>
          <a:xfrm rot="10800000" flipV="1">
            <a:off x="4139952" y="702568"/>
            <a:ext cx="216024" cy="546273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139951" y="6165304"/>
            <a:ext cx="22142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27" idx="2"/>
          </p:cNvCxnSpPr>
          <p:nvPr/>
        </p:nvCxnSpPr>
        <p:spPr>
          <a:xfrm flipH="1">
            <a:off x="6354198" y="5999223"/>
            <a:ext cx="248" cy="166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30" idx="2"/>
          </p:cNvCxnSpPr>
          <p:nvPr/>
        </p:nvCxnSpPr>
        <p:spPr>
          <a:xfrm>
            <a:off x="4986046" y="3965835"/>
            <a:ext cx="0" cy="2199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5796136" y="6165304"/>
            <a:ext cx="0"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2410958" y="476672"/>
            <a:ext cx="1296946" cy="619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411760" y="1320982"/>
            <a:ext cx="936104" cy="4155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rot="5400000">
            <a:off x="7258944" y="2780678"/>
            <a:ext cx="1476164" cy="369332"/>
          </a:xfrm>
          <a:prstGeom prst="rect">
            <a:avLst/>
          </a:prstGeom>
          <a:noFill/>
        </p:spPr>
        <p:txBody>
          <a:bodyPr wrap="square" rtlCol="0">
            <a:spAutoFit/>
          </a:bodyPr>
          <a:lstStyle/>
          <a:p>
            <a:r>
              <a:rPr lang="en-GB" b="1" dirty="0" smtClean="0"/>
              <a:t>Order book</a:t>
            </a:r>
            <a:endParaRPr lang="en-GB" b="1" dirty="0"/>
          </a:p>
        </p:txBody>
      </p:sp>
    </p:spTree>
    <p:extLst>
      <p:ext uri="{BB962C8B-B14F-4D97-AF65-F5344CB8AC3E}">
        <p14:creationId xmlns:p14="http://schemas.microsoft.com/office/powerpoint/2010/main" val="29178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p:cNvGrpSpPr/>
          <p:nvPr/>
        </p:nvGrpSpPr>
        <p:grpSpPr>
          <a:xfrm>
            <a:off x="294161" y="116632"/>
            <a:ext cx="7950247" cy="6408712"/>
            <a:chOff x="294161" y="116632"/>
            <a:chExt cx="7950247" cy="6408712"/>
          </a:xfrm>
        </p:grpSpPr>
        <p:sp>
          <p:nvSpPr>
            <p:cNvPr id="49" name="Rounded Rectangle 48"/>
            <p:cNvSpPr/>
            <p:nvPr/>
          </p:nvSpPr>
          <p:spPr>
            <a:xfrm>
              <a:off x="3347864" y="332656"/>
              <a:ext cx="4896544" cy="5904656"/>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0" name="Group 49"/>
            <p:cNvGrpSpPr/>
            <p:nvPr/>
          </p:nvGrpSpPr>
          <p:grpSpPr>
            <a:xfrm>
              <a:off x="294161" y="559712"/>
              <a:ext cx="2117599" cy="2504535"/>
              <a:chOff x="294161" y="559712"/>
              <a:chExt cx="3053703" cy="3741541"/>
            </a:xfrm>
          </p:grpSpPr>
          <p:sp>
            <p:nvSpPr>
              <p:cNvPr id="51" name="TextBox 50"/>
              <p:cNvSpPr txBox="1"/>
              <p:nvPr/>
            </p:nvSpPr>
            <p:spPr>
              <a:xfrm>
                <a:off x="1043608" y="1361297"/>
                <a:ext cx="2304256" cy="335681"/>
              </a:xfrm>
              <a:prstGeom prst="rect">
                <a:avLst/>
              </a:prstGeom>
              <a:noFill/>
              <a:ln>
                <a:solidFill>
                  <a:schemeClr val="tx1"/>
                </a:solidFill>
              </a:ln>
            </p:spPr>
            <p:txBody>
              <a:bodyPr wrap="square" rtlCol="0">
                <a:spAutoFit/>
              </a:bodyPr>
              <a:lstStyle/>
              <a:p>
                <a:pPr algn="ctr"/>
                <a:r>
                  <a:rPr lang="en-GB" sz="1100" dirty="0" smtClean="0"/>
                  <a:t>Match Pending Orders</a:t>
                </a:r>
                <a:endParaRPr lang="en-GB" sz="1100" dirty="0"/>
              </a:p>
            </p:txBody>
          </p:sp>
          <p:sp>
            <p:nvSpPr>
              <p:cNvPr id="52" name="TextBox 51"/>
              <p:cNvSpPr txBox="1"/>
              <p:nvPr/>
            </p:nvSpPr>
            <p:spPr>
              <a:xfrm>
                <a:off x="1042451" y="2112735"/>
                <a:ext cx="2304256" cy="335681"/>
              </a:xfrm>
              <a:prstGeom prst="rect">
                <a:avLst/>
              </a:prstGeom>
              <a:noFill/>
              <a:ln>
                <a:solidFill>
                  <a:schemeClr val="tx1"/>
                </a:solidFill>
              </a:ln>
            </p:spPr>
            <p:txBody>
              <a:bodyPr wrap="square" rtlCol="0">
                <a:spAutoFit/>
              </a:bodyPr>
              <a:lstStyle/>
              <a:p>
                <a:pPr algn="ctr"/>
                <a:r>
                  <a:rPr lang="en-GB" sz="1100" dirty="0" smtClean="0"/>
                  <a:t>Process Traders</a:t>
                </a:r>
                <a:endParaRPr lang="en-GB" sz="1100" dirty="0"/>
              </a:p>
            </p:txBody>
          </p:sp>
          <p:sp>
            <p:nvSpPr>
              <p:cNvPr id="53" name="TextBox 52"/>
              <p:cNvSpPr txBox="1"/>
              <p:nvPr/>
            </p:nvSpPr>
            <p:spPr>
              <a:xfrm>
                <a:off x="1043608" y="2883035"/>
                <a:ext cx="2304256" cy="335681"/>
              </a:xfrm>
              <a:prstGeom prst="rect">
                <a:avLst/>
              </a:prstGeom>
              <a:noFill/>
              <a:ln>
                <a:solidFill>
                  <a:schemeClr val="tx1"/>
                </a:solidFill>
              </a:ln>
            </p:spPr>
            <p:txBody>
              <a:bodyPr wrap="square" rtlCol="0">
                <a:spAutoFit/>
              </a:bodyPr>
              <a:lstStyle/>
              <a:p>
                <a:pPr algn="ctr"/>
                <a:r>
                  <a:rPr lang="en-GB" sz="1100" dirty="0" smtClean="0"/>
                  <a:t>Increment Time</a:t>
                </a:r>
                <a:endParaRPr lang="en-GB" sz="1100" dirty="0"/>
              </a:p>
            </p:txBody>
          </p:sp>
          <p:cxnSp>
            <p:nvCxnSpPr>
              <p:cNvPr id="54" name="Straight Arrow Connector 53"/>
              <p:cNvCxnSpPr>
                <a:stCxn id="51" idx="2"/>
                <a:endCxn id="52" idx="0"/>
              </p:cNvCxnSpPr>
              <p:nvPr/>
            </p:nvCxnSpPr>
            <p:spPr>
              <a:xfrm flipH="1">
                <a:off x="2194579" y="1696978"/>
                <a:ext cx="1158" cy="4157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2" idx="2"/>
                <a:endCxn id="53" idx="0"/>
              </p:cNvCxnSpPr>
              <p:nvPr/>
            </p:nvCxnSpPr>
            <p:spPr>
              <a:xfrm>
                <a:off x="2194579" y="2448416"/>
                <a:ext cx="1158" cy="4346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2195736" y="3252368"/>
                <a:ext cx="2314" cy="3926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611560" y="3645024"/>
                <a:ext cx="15818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611560" y="1052736"/>
                <a:ext cx="0" cy="25922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11560" y="1052736"/>
                <a:ext cx="15818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2193422" y="1052736"/>
                <a:ext cx="2314" cy="3085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193422" y="836712"/>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2193422" y="3645024"/>
                <a:ext cx="4628"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257318" y="559712"/>
                <a:ext cx="1872208" cy="296189"/>
              </a:xfrm>
              <a:prstGeom prst="rect">
                <a:avLst/>
              </a:prstGeom>
              <a:noFill/>
            </p:spPr>
            <p:txBody>
              <a:bodyPr wrap="square" rtlCol="0">
                <a:spAutoFit/>
              </a:bodyPr>
              <a:lstStyle/>
              <a:p>
                <a:pPr algn="ctr"/>
                <a:r>
                  <a:rPr lang="en-GB" sz="900" dirty="0" smtClean="0"/>
                  <a:t>begin simulation</a:t>
                </a:r>
                <a:endParaRPr lang="en-GB" sz="900" dirty="0"/>
              </a:p>
            </p:txBody>
          </p:sp>
          <p:sp>
            <p:nvSpPr>
              <p:cNvPr id="64" name="TextBox 63"/>
              <p:cNvSpPr txBox="1"/>
              <p:nvPr/>
            </p:nvSpPr>
            <p:spPr>
              <a:xfrm>
                <a:off x="1257318" y="4005064"/>
                <a:ext cx="1872208" cy="296189"/>
              </a:xfrm>
              <a:prstGeom prst="rect">
                <a:avLst/>
              </a:prstGeom>
              <a:noFill/>
            </p:spPr>
            <p:txBody>
              <a:bodyPr wrap="square" rtlCol="0">
                <a:spAutoFit/>
              </a:bodyPr>
              <a:lstStyle/>
              <a:p>
                <a:pPr algn="ctr"/>
                <a:r>
                  <a:rPr lang="en-GB" sz="900" dirty="0" smtClean="0"/>
                  <a:t>end simulation</a:t>
                </a:r>
                <a:endParaRPr lang="en-GB" sz="900" dirty="0"/>
              </a:p>
            </p:txBody>
          </p:sp>
          <p:sp>
            <p:nvSpPr>
              <p:cNvPr id="65" name="TextBox 64"/>
              <p:cNvSpPr txBox="1"/>
              <p:nvPr/>
            </p:nvSpPr>
            <p:spPr>
              <a:xfrm>
                <a:off x="294161" y="3645025"/>
                <a:ext cx="1872208" cy="256698"/>
              </a:xfrm>
              <a:prstGeom prst="rect">
                <a:avLst/>
              </a:prstGeom>
              <a:noFill/>
            </p:spPr>
            <p:txBody>
              <a:bodyPr wrap="square" rtlCol="0">
                <a:spAutoFit/>
              </a:bodyPr>
              <a:lstStyle/>
              <a:p>
                <a:pPr algn="ctr"/>
                <a:r>
                  <a:rPr lang="en-GB" sz="700" dirty="0" smtClean="0"/>
                  <a:t>if time &lt; total time</a:t>
                </a:r>
                <a:endParaRPr lang="en-GB" sz="700" dirty="0"/>
              </a:p>
            </p:txBody>
          </p:sp>
        </p:grpSp>
        <p:sp>
          <p:nvSpPr>
            <p:cNvPr id="66" name="TextBox 65"/>
            <p:cNvSpPr txBox="1"/>
            <p:nvPr/>
          </p:nvSpPr>
          <p:spPr>
            <a:xfrm>
              <a:off x="4355976" y="548680"/>
              <a:ext cx="2520280" cy="307777"/>
            </a:xfrm>
            <a:prstGeom prst="rect">
              <a:avLst/>
            </a:prstGeom>
            <a:noFill/>
            <a:ln>
              <a:solidFill>
                <a:schemeClr val="tx1"/>
              </a:solidFill>
            </a:ln>
          </p:spPr>
          <p:txBody>
            <a:bodyPr wrap="square" rtlCol="0">
              <a:spAutoFit/>
            </a:bodyPr>
            <a:lstStyle/>
            <a:p>
              <a:pPr algn="ctr"/>
              <a:r>
                <a:rPr lang="en-GB" sz="1400" dirty="0" smtClean="0"/>
                <a:t>Check for pending order</a:t>
              </a:r>
              <a:endParaRPr lang="en-GB" sz="1400" dirty="0"/>
            </a:p>
          </p:txBody>
        </p:sp>
        <p:sp>
          <p:nvSpPr>
            <p:cNvPr id="67" name="TextBox 66"/>
            <p:cNvSpPr txBox="1"/>
            <p:nvPr/>
          </p:nvSpPr>
          <p:spPr>
            <a:xfrm>
              <a:off x="5832636" y="5476003"/>
              <a:ext cx="1043620" cy="523220"/>
            </a:xfrm>
            <a:prstGeom prst="rect">
              <a:avLst/>
            </a:prstGeom>
            <a:noFill/>
            <a:ln>
              <a:solidFill>
                <a:schemeClr val="tx1"/>
              </a:solidFill>
            </a:ln>
          </p:spPr>
          <p:txBody>
            <a:bodyPr wrap="square" rtlCol="0">
              <a:spAutoFit/>
            </a:bodyPr>
            <a:lstStyle/>
            <a:p>
              <a:pPr algn="ctr"/>
              <a:r>
                <a:rPr lang="en-GB" sz="1400" dirty="0" smtClean="0"/>
                <a:t>Publish Trade</a:t>
              </a:r>
              <a:endParaRPr lang="en-GB" sz="1400" dirty="0"/>
            </a:p>
          </p:txBody>
        </p:sp>
        <p:sp>
          <p:nvSpPr>
            <p:cNvPr id="68" name="TextBox 67"/>
            <p:cNvSpPr txBox="1"/>
            <p:nvPr/>
          </p:nvSpPr>
          <p:spPr>
            <a:xfrm>
              <a:off x="4355976" y="1362836"/>
              <a:ext cx="2520280" cy="523220"/>
            </a:xfrm>
            <a:prstGeom prst="rect">
              <a:avLst/>
            </a:prstGeom>
            <a:noFill/>
            <a:ln>
              <a:solidFill>
                <a:schemeClr val="tx1"/>
              </a:solidFill>
            </a:ln>
          </p:spPr>
          <p:txBody>
            <a:bodyPr wrap="square" rtlCol="0">
              <a:spAutoFit/>
            </a:bodyPr>
            <a:lstStyle/>
            <a:p>
              <a:pPr algn="ctr"/>
              <a:r>
                <a:rPr lang="en-GB" sz="1400" dirty="0" smtClean="0"/>
                <a:t>Pop pending order from front of queue</a:t>
              </a:r>
              <a:endParaRPr lang="en-GB" sz="1400" dirty="0"/>
            </a:p>
          </p:txBody>
        </p:sp>
        <p:sp>
          <p:nvSpPr>
            <p:cNvPr id="69" name="TextBox 68"/>
            <p:cNvSpPr txBox="1"/>
            <p:nvPr/>
          </p:nvSpPr>
          <p:spPr>
            <a:xfrm>
              <a:off x="4355976" y="2142577"/>
              <a:ext cx="2520280" cy="307777"/>
            </a:xfrm>
            <a:prstGeom prst="rect">
              <a:avLst/>
            </a:prstGeom>
            <a:noFill/>
            <a:ln>
              <a:solidFill>
                <a:schemeClr val="tx1"/>
              </a:solidFill>
            </a:ln>
          </p:spPr>
          <p:txBody>
            <a:bodyPr wrap="square" rtlCol="0">
              <a:spAutoFit/>
            </a:bodyPr>
            <a:lstStyle/>
            <a:p>
              <a:pPr algn="ctr"/>
              <a:r>
                <a:rPr lang="en-GB" sz="1400" dirty="0" smtClean="0"/>
                <a:t>Find suitable matching order </a:t>
              </a:r>
              <a:endParaRPr lang="en-GB" sz="1400" dirty="0"/>
            </a:p>
          </p:txBody>
        </p:sp>
        <p:sp>
          <p:nvSpPr>
            <p:cNvPr id="70" name="TextBox 69"/>
            <p:cNvSpPr txBox="1"/>
            <p:nvPr/>
          </p:nvSpPr>
          <p:spPr>
            <a:xfrm>
              <a:off x="4355976" y="3011728"/>
              <a:ext cx="1260140" cy="954107"/>
            </a:xfrm>
            <a:prstGeom prst="rect">
              <a:avLst/>
            </a:prstGeom>
            <a:noFill/>
            <a:ln>
              <a:solidFill>
                <a:schemeClr val="tx1"/>
              </a:solidFill>
            </a:ln>
          </p:spPr>
          <p:txBody>
            <a:bodyPr wrap="square" rtlCol="0">
              <a:spAutoFit/>
            </a:bodyPr>
            <a:lstStyle/>
            <a:p>
              <a:pPr algn="ctr"/>
              <a:r>
                <a:rPr lang="en-GB" sz="1400" dirty="0" smtClean="0"/>
                <a:t>Add order to collection of buy or sell orders</a:t>
              </a:r>
              <a:endParaRPr lang="en-GB" sz="1400" dirty="0"/>
            </a:p>
          </p:txBody>
        </p:sp>
        <p:sp>
          <p:nvSpPr>
            <p:cNvPr id="71" name="TextBox 70"/>
            <p:cNvSpPr txBox="1"/>
            <p:nvPr/>
          </p:nvSpPr>
          <p:spPr>
            <a:xfrm>
              <a:off x="5832140" y="3819819"/>
              <a:ext cx="1044116" cy="1384995"/>
            </a:xfrm>
            <a:prstGeom prst="rect">
              <a:avLst/>
            </a:prstGeom>
            <a:noFill/>
            <a:ln>
              <a:solidFill>
                <a:schemeClr val="tx1"/>
              </a:solidFill>
            </a:ln>
          </p:spPr>
          <p:txBody>
            <a:bodyPr wrap="square" rtlCol="0">
              <a:spAutoFit/>
            </a:bodyPr>
            <a:lstStyle/>
            <a:p>
              <a:pPr algn="ctr"/>
              <a:r>
                <a:rPr lang="en-GB" sz="1400" dirty="0" smtClean="0"/>
                <a:t>Remove matched order from collection of buy or sell orders</a:t>
              </a:r>
              <a:endParaRPr lang="en-GB" sz="1400" dirty="0"/>
            </a:p>
          </p:txBody>
        </p:sp>
        <p:sp>
          <p:nvSpPr>
            <p:cNvPr id="72" name="TextBox 71"/>
            <p:cNvSpPr txBox="1"/>
            <p:nvPr/>
          </p:nvSpPr>
          <p:spPr>
            <a:xfrm>
              <a:off x="5832636" y="3001395"/>
              <a:ext cx="1043620" cy="523220"/>
            </a:xfrm>
            <a:prstGeom prst="rect">
              <a:avLst/>
            </a:prstGeom>
            <a:noFill/>
            <a:ln>
              <a:solidFill>
                <a:schemeClr val="tx1"/>
              </a:solidFill>
            </a:ln>
          </p:spPr>
          <p:txBody>
            <a:bodyPr wrap="square" rtlCol="0">
              <a:spAutoFit/>
            </a:bodyPr>
            <a:lstStyle/>
            <a:p>
              <a:pPr algn="ctr"/>
              <a:r>
                <a:rPr lang="en-GB" sz="1400" dirty="0" smtClean="0"/>
                <a:t>Create Trade</a:t>
              </a:r>
              <a:endParaRPr lang="en-GB" sz="1400" dirty="0"/>
            </a:p>
          </p:txBody>
        </p:sp>
        <p:cxnSp>
          <p:nvCxnSpPr>
            <p:cNvPr id="73" name="Straight Arrow Connector 72"/>
            <p:cNvCxnSpPr>
              <a:stCxn id="66" idx="2"/>
              <a:endCxn id="68" idx="0"/>
            </p:cNvCxnSpPr>
            <p:nvPr/>
          </p:nvCxnSpPr>
          <p:spPr>
            <a:xfrm>
              <a:off x="5616116" y="856457"/>
              <a:ext cx="0" cy="5063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8" idx="2"/>
              <a:endCxn id="69" idx="0"/>
            </p:cNvCxnSpPr>
            <p:nvPr/>
          </p:nvCxnSpPr>
          <p:spPr>
            <a:xfrm>
              <a:off x="5616116" y="1886056"/>
              <a:ext cx="0" cy="25652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70" idx="0"/>
            </p:cNvCxnSpPr>
            <p:nvPr/>
          </p:nvCxnSpPr>
          <p:spPr>
            <a:xfrm>
              <a:off x="4986046" y="2453639"/>
              <a:ext cx="0" cy="5580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endCxn id="72" idx="0"/>
            </p:cNvCxnSpPr>
            <p:nvPr/>
          </p:nvCxnSpPr>
          <p:spPr>
            <a:xfrm>
              <a:off x="6354446" y="2453639"/>
              <a:ext cx="0" cy="5477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2" idx="2"/>
              <a:endCxn id="71" idx="0"/>
            </p:cNvCxnSpPr>
            <p:nvPr/>
          </p:nvCxnSpPr>
          <p:spPr>
            <a:xfrm flipH="1">
              <a:off x="6354198" y="3524615"/>
              <a:ext cx="248" cy="2952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1" idx="2"/>
              <a:endCxn id="67" idx="0"/>
            </p:cNvCxnSpPr>
            <p:nvPr/>
          </p:nvCxnSpPr>
          <p:spPr>
            <a:xfrm>
              <a:off x="6354198" y="5204814"/>
              <a:ext cx="248" cy="2711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377331" y="993008"/>
              <a:ext cx="1872208" cy="261610"/>
            </a:xfrm>
            <a:prstGeom prst="rect">
              <a:avLst/>
            </a:prstGeom>
            <a:noFill/>
          </p:spPr>
          <p:txBody>
            <a:bodyPr wrap="square" rtlCol="0">
              <a:spAutoFit/>
            </a:bodyPr>
            <a:lstStyle/>
            <a:p>
              <a:pPr algn="ctr"/>
              <a:r>
                <a:rPr lang="en-GB" sz="1100" dirty="0" smtClean="0"/>
                <a:t>found a pending order</a:t>
              </a:r>
              <a:endParaRPr lang="en-GB" sz="1100" dirty="0"/>
            </a:p>
          </p:txBody>
        </p:sp>
        <p:sp>
          <p:nvSpPr>
            <p:cNvPr id="80" name="TextBox 79"/>
            <p:cNvSpPr txBox="1"/>
            <p:nvPr/>
          </p:nvSpPr>
          <p:spPr>
            <a:xfrm>
              <a:off x="6156176" y="2580087"/>
              <a:ext cx="1872208" cy="261610"/>
            </a:xfrm>
            <a:prstGeom prst="rect">
              <a:avLst/>
            </a:prstGeom>
            <a:noFill/>
          </p:spPr>
          <p:txBody>
            <a:bodyPr wrap="square" rtlCol="0">
              <a:spAutoFit/>
            </a:bodyPr>
            <a:lstStyle/>
            <a:p>
              <a:pPr algn="ctr"/>
              <a:r>
                <a:rPr lang="en-GB" sz="1100" dirty="0" smtClean="0"/>
                <a:t>found a matched order</a:t>
              </a:r>
              <a:endParaRPr lang="en-GB" sz="1100" dirty="0"/>
            </a:p>
          </p:txBody>
        </p:sp>
        <p:sp>
          <p:nvSpPr>
            <p:cNvPr id="81" name="TextBox 80"/>
            <p:cNvSpPr txBox="1"/>
            <p:nvPr/>
          </p:nvSpPr>
          <p:spPr>
            <a:xfrm>
              <a:off x="4788024" y="2492896"/>
              <a:ext cx="1368152" cy="430887"/>
            </a:xfrm>
            <a:prstGeom prst="rect">
              <a:avLst/>
            </a:prstGeom>
            <a:noFill/>
          </p:spPr>
          <p:txBody>
            <a:bodyPr wrap="square" rtlCol="0">
              <a:spAutoFit/>
            </a:bodyPr>
            <a:lstStyle/>
            <a:p>
              <a:pPr algn="ctr"/>
              <a:r>
                <a:rPr lang="en-GB" sz="1100" dirty="0" smtClean="0"/>
                <a:t>couldn’t find a matching order</a:t>
              </a:r>
              <a:endParaRPr lang="en-GB" sz="1100" dirty="0"/>
            </a:p>
          </p:txBody>
        </p:sp>
        <p:sp>
          <p:nvSpPr>
            <p:cNvPr id="82" name="TextBox 81"/>
            <p:cNvSpPr txBox="1"/>
            <p:nvPr/>
          </p:nvSpPr>
          <p:spPr>
            <a:xfrm>
              <a:off x="6732240" y="5734417"/>
              <a:ext cx="1294491" cy="430887"/>
            </a:xfrm>
            <a:prstGeom prst="rect">
              <a:avLst/>
            </a:prstGeom>
            <a:noFill/>
          </p:spPr>
          <p:txBody>
            <a:bodyPr wrap="square" rtlCol="0">
              <a:spAutoFit/>
            </a:bodyPr>
            <a:lstStyle/>
            <a:p>
              <a:pPr algn="ctr"/>
              <a:r>
                <a:rPr lang="en-GB" sz="1100" dirty="0" smtClean="0"/>
                <a:t>trade sent to trader manager</a:t>
              </a:r>
              <a:endParaRPr lang="en-GB" sz="1100" dirty="0"/>
            </a:p>
          </p:txBody>
        </p:sp>
        <p:sp>
          <p:nvSpPr>
            <p:cNvPr id="83" name="TextBox 82"/>
            <p:cNvSpPr txBox="1"/>
            <p:nvPr/>
          </p:nvSpPr>
          <p:spPr>
            <a:xfrm>
              <a:off x="4067944" y="889735"/>
              <a:ext cx="936104" cy="430887"/>
            </a:xfrm>
            <a:prstGeom prst="rect">
              <a:avLst/>
            </a:prstGeom>
            <a:noFill/>
          </p:spPr>
          <p:txBody>
            <a:bodyPr wrap="square" rtlCol="0">
              <a:spAutoFit/>
            </a:bodyPr>
            <a:lstStyle/>
            <a:p>
              <a:pPr algn="ctr"/>
              <a:r>
                <a:rPr lang="en-GB" sz="1100" dirty="0" smtClean="0"/>
                <a:t>no pending order</a:t>
              </a:r>
              <a:endParaRPr lang="en-GB" sz="1100" dirty="0"/>
            </a:p>
          </p:txBody>
        </p:sp>
        <p:cxnSp>
          <p:nvCxnSpPr>
            <p:cNvPr id="84" name="Straight Arrow Connector 83"/>
            <p:cNvCxnSpPr>
              <a:endCxn id="66" idx="0"/>
            </p:cNvCxnSpPr>
            <p:nvPr/>
          </p:nvCxnSpPr>
          <p:spPr>
            <a:xfrm>
              <a:off x="5616116" y="116632"/>
              <a:ext cx="0"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67" idx="3"/>
            </p:cNvCxnSpPr>
            <p:nvPr/>
          </p:nvCxnSpPr>
          <p:spPr>
            <a:xfrm>
              <a:off x="6876256" y="5737613"/>
              <a:ext cx="93610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66" idx="1"/>
            </p:cNvCxnSpPr>
            <p:nvPr/>
          </p:nvCxnSpPr>
          <p:spPr>
            <a:xfrm rot="10800000" flipV="1">
              <a:off x="4139952" y="702568"/>
              <a:ext cx="216024" cy="546273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139951" y="6165304"/>
              <a:ext cx="22142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67" idx="2"/>
            </p:cNvCxnSpPr>
            <p:nvPr/>
          </p:nvCxnSpPr>
          <p:spPr>
            <a:xfrm flipH="1">
              <a:off x="6354198" y="5999223"/>
              <a:ext cx="248" cy="166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0" idx="2"/>
            </p:cNvCxnSpPr>
            <p:nvPr/>
          </p:nvCxnSpPr>
          <p:spPr>
            <a:xfrm>
              <a:off x="4986046" y="3965835"/>
              <a:ext cx="0" cy="2199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5796136" y="6165304"/>
              <a:ext cx="0"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2410958" y="476672"/>
              <a:ext cx="1296946" cy="619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411760" y="1320982"/>
              <a:ext cx="936104" cy="4155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rot="5400000">
              <a:off x="7258944" y="2780678"/>
              <a:ext cx="1476164" cy="369332"/>
            </a:xfrm>
            <a:prstGeom prst="rect">
              <a:avLst/>
            </a:prstGeom>
            <a:noFill/>
          </p:spPr>
          <p:txBody>
            <a:bodyPr wrap="square" rtlCol="0">
              <a:spAutoFit/>
            </a:bodyPr>
            <a:lstStyle/>
            <a:p>
              <a:r>
                <a:rPr lang="en-GB" b="1" dirty="0" smtClean="0"/>
                <a:t>Order book</a:t>
              </a:r>
              <a:endParaRPr lang="en-GB" b="1" dirty="0"/>
            </a:p>
          </p:txBody>
        </p:sp>
      </p:grpSp>
    </p:spTree>
    <p:extLst>
      <p:ext uri="{BB962C8B-B14F-4D97-AF65-F5344CB8AC3E}">
        <p14:creationId xmlns:p14="http://schemas.microsoft.com/office/powerpoint/2010/main" val="29067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347864" y="332656"/>
            <a:ext cx="4896544" cy="5904656"/>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oup 4"/>
          <p:cNvGrpSpPr/>
          <p:nvPr/>
        </p:nvGrpSpPr>
        <p:grpSpPr>
          <a:xfrm>
            <a:off x="294161" y="559712"/>
            <a:ext cx="2117599" cy="2504535"/>
            <a:chOff x="294161" y="559712"/>
            <a:chExt cx="3053703" cy="3741541"/>
          </a:xfrm>
        </p:grpSpPr>
        <p:sp>
          <p:nvSpPr>
            <p:cNvPr id="6" name="TextBox 5"/>
            <p:cNvSpPr txBox="1"/>
            <p:nvPr/>
          </p:nvSpPr>
          <p:spPr>
            <a:xfrm>
              <a:off x="1043608" y="1361297"/>
              <a:ext cx="2304256" cy="335681"/>
            </a:xfrm>
            <a:prstGeom prst="rect">
              <a:avLst/>
            </a:prstGeom>
            <a:noFill/>
            <a:ln>
              <a:solidFill>
                <a:schemeClr val="tx1"/>
              </a:solidFill>
            </a:ln>
          </p:spPr>
          <p:txBody>
            <a:bodyPr wrap="square" rtlCol="0">
              <a:spAutoFit/>
            </a:bodyPr>
            <a:lstStyle/>
            <a:p>
              <a:pPr algn="ctr"/>
              <a:r>
                <a:rPr lang="en-GB" sz="1100" dirty="0" smtClean="0"/>
                <a:t>Match Pending Orders</a:t>
              </a:r>
              <a:endParaRPr lang="en-GB" sz="1100" dirty="0"/>
            </a:p>
          </p:txBody>
        </p:sp>
        <p:sp>
          <p:nvSpPr>
            <p:cNvPr id="7" name="TextBox 6"/>
            <p:cNvSpPr txBox="1"/>
            <p:nvPr/>
          </p:nvSpPr>
          <p:spPr>
            <a:xfrm>
              <a:off x="1042451" y="2112735"/>
              <a:ext cx="2304256" cy="335681"/>
            </a:xfrm>
            <a:prstGeom prst="rect">
              <a:avLst/>
            </a:prstGeom>
            <a:noFill/>
            <a:ln>
              <a:solidFill>
                <a:schemeClr val="tx1"/>
              </a:solidFill>
            </a:ln>
          </p:spPr>
          <p:txBody>
            <a:bodyPr wrap="square" rtlCol="0">
              <a:spAutoFit/>
            </a:bodyPr>
            <a:lstStyle/>
            <a:p>
              <a:pPr algn="ctr"/>
              <a:r>
                <a:rPr lang="en-GB" sz="1100" dirty="0" smtClean="0"/>
                <a:t>Process Traders</a:t>
              </a:r>
              <a:endParaRPr lang="en-GB" sz="1100" dirty="0"/>
            </a:p>
          </p:txBody>
        </p:sp>
        <p:sp>
          <p:nvSpPr>
            <p:cNvPr id="8" name="TextBox 7"/>
            <p:cNvSpPr txBox="1"/>
            <p:nvPr/>
          </p:nvSpPr>
          <p:spPr>
            <a:xfrm>
              <a:off x="1043608" y="2883035"/>
              <a:ext cx="2304256" cy="335681"/>
            </a:xfrm>
            <a:prstGeom prst="rect">
              <a:avLst/>
            </a:prstGeom>
            <a:noFill/>
            <a:ln>
              <a:solidFill>
                <a:schemeClr val="tx1"/>
              </a:solidFill>
            </a:ln>
          </p:spPr>
          <p:txBody>
            <a:bodyPr wrap="square" rtlCol="0">
              <a:spAutoFit/>
            </a:bodyPr>
            <a:lstStyle/>
            <a:p>
              <a:pPr algn="ctr"/>
              <a:r>
                <a:rPr lang="en-GB" sz="1100" dirty="0" smtClean="0"/>
                <a:t>Increment Time</a:t>
              </a:r>
              <a:endParaRPr lang="en-GB" sz="1100" dirty="0"/>
            </a:p>
          </p:txBody>
        </p:sp>
        <p:cxnSp>
          <p:nvCxnSpPr>
            <p:cNvPr id="9" name="Straight Arrow Connector 8"/>
            <p:cNvCxnSpPr>
              <a:stCxn id="6" idx="2"/>
              <a:endCxn id="7" idx="0"/>
            </p:cNvCxnSpPr>
            <p:nvPr/>
          </p:nvCxnSpPr>
          <p:spPr>
            <a:xfrm flipH="1">
              <a:off x="2194579" y="1696978"/>
              <a:ext cx="1158" cy="4157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2"/>
              <a:endCxn id="8" idx="0"/>
            </p:cNvCxnSpPr>
            <p:nvPr/>
          </p:nvCxnSpPr>
          <p:spPr>
            <a:xfrm>
              <a:off x="2194579" y="2448416"/>
              <a:ext cx="1158" cy="4346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195736" y="3252368"/>
              <a:ext cx="2314" cy="3926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11560" y="3645024"/>
              <a:ext cx="15818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11560" y="1052736"/>
              <a:ext cx="0" cy="25922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11560" y="1052736"/>
              <a:ext cx="15818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93422" y="1052736"/>
              <a:ext cx="2314" cy="3085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193422" y="836712"/>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193422" y="3645024"/>
              <a:ext cx="4628"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257318" y="559712"/>
              <a:ext cx="1872208" cy="296189"/>
            </a:xfrm>
            <a:prstGeom prst="rect">
              <a:avLst/>
            </a:prstGeom>
            <a:noFill/>
          </p:spPr>
          <p:txBody>
            <a:bodyPr wrap="square" rtlCol="0">
              <a:spAutoFit/>
            </a:bodyPr>
            <a:lstStyle/>
            <a:p>
              <a:pPr algn="ctr"/>
              <a:r>
                <a:rPr lang="en-GB" sz="900" dirty="0" smtClean="0"/>
                <a:t>begin simulation</a:t>
              </a:r>
              <a:endParaRPr lang="en-GB" sz="900" dirty="0"/>
            </a:p>
          </p:txBody>
        </p:sp>
        <p:sp>
          <p:nvSpPr>
            <p:cNvPr id="19" name="TextBox 18"/>
            <p:cNvSpPr txBox="1"/>
            <p:nvPr/>
          </p:nvSpPr>
          <p:spPr>
            <a:xfrm>
              <a:off x="1257318" y="4005064"/>
              <a:ext cx="1872208" cy="296189"/>
            </a:xfrm>
            <a:prstGeom prst="rect">
              <a:avLst/>
            </a:prstGeom>
            <a:noFill/>
          </p:spPr>
          <p:txBody>
            <a:bodyPr wrap="square" rtlCol="0">
              <a:spAutoFit/>
            </a:bodyPr>
            <a:lstStyle/>
            <a:p>
              <a:pPr algn="ctr"/>
              <a:r>
                <a:rPr lang="en-GB" sz="900" dirty="0" smtClean="0"/>
                <a:t>end simulation</a:t>
              </a:r>
              <a:endParaRPr lang="en-GB" sz="900" dirty="0"/>
            </a:p>
          </p:txBody>
        </p:sp>
        <p:sp>
          <p:nvSpPr>
            <p:cNvPr id="20" name="TextBox 19"/>
            <p:cNvSpPr txBox="1"/>
            <p:nvPr/>
          </p:nvSpPr>
          <p:spPr>
            <a:xfrm>
              <a:off x="294161" y="3645025"/>
              <a:ext cx="1872208" cy="256698"/>
            </a:xfrm>
            <a:prstGeom prst="rect">
              <a:avLst/>
            </a:prstGeom>
            <a:noFill/>
          </p:spPr>
          <p:txBody>
            <a:bodyPr wrap="square" rtlCol="0">
              <a:spAutoFit/>
            </a:bodyPr>
            <a:lstStyle/>
            <a:p>
              <a:pPr algn="ctr"/>
              <a:r>
                <a:rPr lang="en-GB" sz="700" dirty="0" smtClean="0"/>
                <a:t>if time &lt; total time</a:t>
              </a:r>
              <a:endParaRPr lang="en-GB" sz="700" dirty="0"/>
            </a:p>
          </p:txBody>
        </p:sp>
      </p:grpSp>
      <p:sp>
        <p:nvSpPr>
          <p:cNvPr id="27" name="TextBox 26"/>
          <p:cNvSpPr txBox="1"/>
          <p:nvPr/>
        </p:nvSpPr>
        <p:spPr>
          <a:xfrm>
            <a:off x="4896036" y="559712"/>
            <a:ext cx="1440160" cy="307777"/>
          </a:xfrm>
          <a:prstGeom prst="rect">
            <a:avLst/>
          </a:prstGeom>
          <a:noFill/>
          <a:ln>
            <a:solidFill>
              <a:schemeClr val="tx1"/>
            </a:solidFill>
            <a:prstDash val="dash"/>
          </a:ln>
        </p:spPr>
        <p:txBody>
          <a:bodyPr wrap="square" rtlCol="0">
            <a:spAutoFit/>
          </a:bodyPr>
          <a:lstStyle/>
          <a:p>
            <a:pPr algn="ctr"/>
            <a:r>
              <a:rPr lang="en-GB" sz="1400" dirty="0" smtClean="0"/>
              <a:t>Receive trade</a:t>
            </a:r>
            <a:endParaRPr lang="en-GB" sz="1400" dirty="0"/>
          </a:p>
        </p:txBody>
      </p:sp>
      <p:cxnSp>
        <p:nvCxnSpPr>
          <p:cNvPr id="39" name="Straight Arrow Connector 38"/>
          <p:cNvCxnSpPr/>
          <p:nvPr/>
        </p:nvCxnSpPr>
        <p:spPr>
          <a:xfrm>
            <a:off x="5616116" y="116632"/>
            <a:ext cx="0"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411760" y="476672"/>
            <a:ext cx="1296144" cy="1122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11760" y="1823984"/>
            <a:ext cx="936104" cy="36520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rot="5400000">
            <a:off x="7127739" y="2911883"/>
            <a:ext cx="1738574" cy="369332"/>
          </a:xfrm>
          <a:prstGeom prst="rect">
            <a:avLst/>
          </a:prstGeom>
          <a:noFill/>
        </p:spPr>
        <p:txBody>
          <a:bodyPr wrap="square" rtlCol="0">
            <a:spAutoFit/>
          </a:bodyPr>
          <a:lstStyle/>
          <a:p>
            <a:r>
              <a:rPr lang="en-GB" b="1" dirty="0" smtClean="0"/>
              <a:t>Trader manager</a:t>
            </a:r>
            <a:endParaRPr lang="en-GB" b="1" dirty="0"/>
          </a:p>
        </p:txBody>
      </p:sp>
      <p:cxnSp>
        <p:nvCxnSpPr>
          <p:cNvPr id="50" name="Straight Arrow Connector 49"/>
          <p:cNvCxnSpPr>
            <a:endCxn id="27" idx="1"/>
          </p:cNvCxnSpPr>
          <p:nvPr/>
        </p:nvCxnSpPr>
        <p:spPr>
          <a:xfrm>
            <a:off x="4067944" y="713601"/>
            <a:ext cx="828092"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599892" y="692696"/>
            <a:ext cx="1296144" cy="430887"/>
          </a:xfrm>
          <a:prstGeom prst="rect">
            <a:avLst/>
          </a:prstGeom>
          <a:noFill/>
          <a:ln>
            <a:noFill/>
            <a:prstDash val="dash"/>
          </a:ln>
        </p:spPr>
        <p:txBody>
          <a:bodyPr wrap="square" rtlCol="0">
            <a:spAutoFit/>
          </a:bodyPr>
          <a:lstStyle/>
          <a:p>
            <a:pPr algn="ctr"/>
            <a:r>
              <a:rPr lang="en-GB" sz="1100" dirty="0" smtClean="0"/>
              <a:t>order book published trade</a:t>
            </a:r>
            <a:endParaRPr lang="en-GB" sz="1100" dirty="0"/>
          </a:p>
        </p:txBody>
      </p:sp>
      <p:sp>
        <p:nvSpPr>
          <p:cNvPr id="54" name="TextBox 53"/>
          <p:cNvSpPr txBox="1"/>
          <p:nvPr/>
        </p:nvSpPr>
        <p:spPr>
          <a:xfrm>
            <a:off x="4896036" y="1096282"/>
            <a:ext cx="1440160" cy="523220"/>
          </a:xfrm>
          <a:prstGeom prst="rect">
            <a:avLst/>
          </a:prstGeom>
          <a:noFill/>
          <a:ln>
            <a:solidFill>
              <a:schemeClr val="tx1"/>
            </a:solidFill>
            <a:prstDash val="dash"/>
          </a:ln>
        </p:spPr>
        <p:txBody>
          <a:bodyPr wrap="square" rtlCol="0">
            <a:spAutoFit/>
          </a:bodyPr>
          <a:lstStyle/>
          <a:p>
            <a:pPr algn="ctr"/>
            <a:r>
              <a:rPr lang="en-GB" sz="1400" dirty="0" smtClean="0"/>
              <a:t>Update trader positions</a:t>
            </a:r>
            <a:endParaRPr lang="en-GB" sz="1400" dirty="0"/>
          </a:p>
        </p:txBody>
      </p:sp>
      <p:cxnSp>
        <p:nvCxnSpPr>
          <p:cNvPr id="59" name="Straight Arrow Connector 58"/>
          <p:cNvCxnSpPr>
            <a:stCxn id="27" idx="2"/>
            <a:endCxn id="54" idx="0"/>
          </p:cNvCxnSpPr>
          <p:nvPr/>
        </p:nvCxnSpPr>
        <p:spPr>
          <a:xfrm>
            <a:off x="5616116" y="867489"/>
            <a:ext cx="0" cy="228793"/>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355976" y="2545740"/>
            <a:ext cx="2520280" cy="523220"/>
          </a:xfrm>
          <a:prstGeom prst="rect">
            <a:avLst/>
          </a:prstGeom>
          <a:noFill/>
          <a:ln>
            <a:solidFill>
              <a:schemeClr val="tx1"/>
            </a:solidFill>
          </a:ln>
        </p:spPr>
        <p:txBody>
          <a:bodyPr wrap="square" rtlCol="0">
            <a:spAutoFit/>
          </a:bodyPr>
          <a:lstStyle/>
          <a:p>
            <a:pPr algn="ctr"/>
            <a:r>
              <a:rPr lang="en-GB" sz="1400" dirty="0" smtClean="0"/>
              <a:t>Receive past price and order count data</a:t>
            </a:r>
            <a:endParaRPr lang="en-GB" sz="1400" dirty="0"/>
          </a:p>
        </p:txBody>
      </p:sp>
      <p:cxnSp>
        <p:nvCxnSpPr>
          <p:cNvPr id="67" name="Elbow Connector 66"/>
          <p:cNvCxnSpPr>
            <a:endCxn id="60" idx="3"/>
          </p:cNvCxnSpPr>
          <p:nvPr/>
        </p:nvCxnSpPr>
        <p:spPr>
          <a:xfrm rot="16200000" flipH="1">
            <a:off x="5044845" y="975939"/>
            <a:ext cx="2402684" cy="1260138"/>
          </a:xfrm>
          <a:prstGeom prst="bentConnector4">
            <a:avLst>
              <a:gd name="adj1" fmla="val 156"/>
              <a:gd name="adj2" fmla="val 11814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85548" y="1100519"/>
            <a:ext cx="1296144" cy="261610"/>
          </a:xfrm>
          <a:prstGeom prst="rect">
            <a:avLst/>
          </a:prstGeom>
          <a:noFill/>
          <a:ln>
            <a:noFill/>
            <a:prstDash val="dash"/>
          </a:ln>
        </p:spPr>
        <p:txBody>
          <a:bodyPr wrap="square" rtlCol="0">
            <a:spAutoFit/>
          </a:bodyPr>
          <a:lstStyle/>
          <a:p>
            <a:pPr algn="ctr"/>
            <a:r>
              <a:rPr lang="en-GB" sz="1100" dirty="0" smtClean="0"/>
              <a:t>no new trade</a:t>
            </a:r>
            <a:endParaRPr lang="en-GB" sz="1100" dirty="0"/>
          </a:p>
        </p:txBody>
      </p:sp>
      <p:sp>
        <p:nvSpPr>
          <p:cNvPr id="74" name="TextBox 73"/>
          <p:cNvSpPr txBox="1"/>
          <p:nvPr/>
        </p:nvSpPr>
        <p:spPr>
          <a:xfrm>
            <a:off x="4355976" y="1838918"/>
            <a:ext cx="2520280" cy="307777"/>
          </a:xfrm>
          <a:prstGeom prst="rect">
            <a:avLst/>
          </a:prstGeom>
          <a:noFill/>
          <a:ln>
            <a:solidFill>
              <a:schemeClr val="tx1"/>
            </a:solidFill>
          </a:ln>
        </p:spPr>
        <p:txBody>
          <a:bodyPr wrap="square" rtlCol="0">
            <a:spAutoFit/>
          </a:bodyPr>
          <a:lstStyle/>
          <a:p>
            <a:pPr algn="ctr"/>
            <a:r>
              <a:rPr lang="en-GB" sz="1400" dirty="0" smtClean="0"/>
              <a:t>Check if a trader is ready</a:t>
            </a:r>
            <a:endParaRPr lang="en-GB" sz="1400" dirty="0"/>
          </a:p>
        </p:txBody>
      </p:sp>
      <p:cxnSp>
        <p:nvCxnSpPr>
          <p:cNvPr id="82" name="Straight Arrow Connector 81"/>
          <p:cNvCxnSpPr>
            <a:stCxn id="54" idx="2"/>
            <a:endCxn id="74" idx="0"/>
          </p:cNvCxnSpPr>
          <p:nvPr/>
        </p:nvCxnSpPr>
        <p:spPr>
          <a:xfrm>
            <a:off x="5616116" y="1619502"/>
            <a:ext cx="0" cy="21941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4" idx="2"/>
            <a:endCxn id="60" idx="0"/>
          </p:cNvCxnSpPr>
          <p:nvPr/>
        </p:nvCxnSpPr>
        <p:spPr>
          <a:xfrm>
            <a:off x="5616116" y="2146695"/>
            <a:ext cx="0" cy="3990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4355976" y="3409836"/>
            <a:ext cx="2520280" cy="523220"/>
          </a:xfrm>
          <a:prstGeom prst="rect">
            <a:avLst/>
          </a:prstGeom>
          <a:noFill/>
          <a:ln>
            <a:solidFill>
              <a:schemeClr val="tx1"/>
            </a:solidFill>
          </a:ln>
        </p:spPr>
        <p:txBody>
          <a:bodyPr wrap="square" rtlCol="0">
            <a:spAutoFit/>
          </a:bodyPr>
          <a:lstStyle/>
          <a:p>
            <a:pPr algn="ctr"/>
            <a:r>
              <a:rPr lang="en-GB" sz="1400" dirty="0" smtClean="0"/>
              <a:t>Execute trading algorithms using OpenCL or other means</a:t>
            </a:r>
            <a:endParaRPr lang="en-GB" sz="1400" dirty="0"/>
          </a:p>
        </p:txBody>
      </p:sp>
      <p:sp>
        <p:nvSpPr>
          <p:cNvPr id="87" name="TextBox 86"/>
          <p:cNvSpPr txBox="1"/>
          <p:nvPr/>
        </p:nvSpPr>
        <p:spPr>
          <a:xfrm>
            <a:off x="4355976" y="4417948"/>
            <a:ext cx="2520280" cy="523220"/>
          </a:xfrm>
          <a:prstGeom prst="rect">
            <a:avLst/>
          </a:prstGeom>
          <a:noFill/>
          <a:ln>
            <a:solidFill>
              <a:schemeClr val="tx1"/>
            </a:solidFill>
          </a:ln>
        </p:spPr>
        <p:txBody>
          <a:bodyPr wrap="square" rtlCol="0">
            <a:spAutoFit/>
          </a:bodyPr>
          <a:lstStyle/>
          <a:p>
            <a:pPr algn="ctr"/>
            <a:r>
              <a:rPr lang="en-GB" sz="1400" dirty="0" smtClean="0"/>
              <a:t>Add orders to pending orders queue in order book</a:t>
            </a:r>
            <a:endParaRPr lang="en-GB" sz="1400" dirty="0"/>
          </a:p>
        </p:txBody>
      </p:sp>
      <p:cxnSp>
        <p:nvCxnSpPr>
          <p:cNvPr id="89" name="Straight Arrow Connector 88"/>
          <p:cNvCxnSpPr>
            <a:stCxn id="60" idx="2"/>
            <a:endCxn id="86" idx="0"/>
          </p:cNvCxnSpPr>
          <p:nvPr/>
        </p:nvCxnSpPr>
        <p:spPr>
          <a:xfrm>
            <a:off x="5616116" y="3068960"/>
            <a:ext cx="0" cy="3408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6" idx="2"/>
            <a:endCxn id="87" idx="0"/>
          </p:cNvCxnSpPr>
          <p:nvPr/>
        </p:nvCxnSpPr>
        <p:spPr>
          <a:xfrm>
            <a:off x="5616116" y="3933056"/>
            <a:ext cx="0" cy="4848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7" idx="3"/>
          </p:cNvCxnSpPr>
          <p:nvPr/>
        </p:nvCxnSpPr>
        <p:spPr>
          <a:xfrm>
            <a:off x="6876256" y="4679558"/>
            <a:ext cx="93610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364088" y="2227262"/>
            <a:ext cx="1296144" cy="261610"/>
          </a:xfrm>
          <a:prstGeom prst="rect">
            <a:avLst/>
          </a:prstGeom>
          <a:noFill/>
          <a:ln>
            <a:noFill/>
            <a:prstDash val="dash"/>
          </a:ln>
        </p:spPr>
        <p:txBody>
          <a:bodyPr wrap="square" rtlCol="0">
            <a:spAutoFit/>
          </a:bodyPr>
          <a:lstStyle/>
          <a:p>
            <a:pPr algn="ctr"/>
            <a:r>
              <a:rPr lang="en-GB" sz="1100" dirty="0" smtClean="0"/>
              <a:t>trader ready</a:t>
            </a:r>
            <a:endParaRPr lang="en-GB" sz="1100" dirty="0"/>
          </a:p>
        </p:txBody>
      </p:sp>
      <p:sp>
        <p:nvSpPr>
          <p:cNvPr id="98" name="TextBox 97"/>
          <p:cNvSpPr txBox="1"/>
          <p:nvPr/>
        </p:nvSpPr>
        <p:spPr>
          <a:xfrm>
            <a:off x="5364088" y="3933056"/>
            <a:ext cx="1296144" cy="430887"/>
          </a:xfrm>
          <a:prstGeom prst="rect">
            <a:avLst/>
          </a:prstGeom>
          <a:noFill/>
          <a:ln>
            <a:noFill/>
            <a:prstDash val="dash"/>
          </a:ln>
        </p:spPr>
        <p:txBody>
          <a:bodyPr wrap="square" rtlCol="0">
            <a:spAutoFit/>
          </a:bodyPr>
          <a:lstStyle/>
          <a:p>
            <a:pPr algn="ctr"/>
            <a:r>
              <a:rPr lang="en-GB" sz="1100" dirty="0" smtClean="0"/>
              <a:t>new orders generated</a:t>
            </a:r>
            <a:endParaRPr lang="en-GB" sz="1100" dirty="0"/>
          </a:p>
        </p:txBody>
      </p:sp>
      <p:sp>
        <p:nvSpPr>
          <p:cNvPr id="99" name="TextBox 98"/>
          <p:cNvSpPr txBox="1"/>
          <p:nvPr/>
        </p:nvSpPr>
        <p:spPr>
          <a:xfrm>
            <a:off x="6732240" y="4654297"/>
            <a:ext cx="1296144" cy="430887"/>
          </a:xfrm>
          <a:prstGeom prst="rect">
            <a:avLst/>
          </a:prstGeom>
          <a:noFill/>
          <a:ln>
            <a:noFill/>
            <a:prstDash val="dash"/>
          </a:ln>
        </p:spPr>
        <p:txBody>
          <a:bodyPr wrap="square" rtlCol="0">
            <a:spAutoFit/>
          </a:bodyPr>
          <a:lstStyle/>
          <a:p>
            <a:pPr algn="ctr"/>
            <a:r>
              <a:rPr lang="en-GB" sz="1100" dirty="0" smtClean="0"/>
              <a:t>orders sent to order book</a:t>
            </a:r>
            <a:endParaRPr lang="en-GB" sz="1100" dirty="0"/>
          </a:p>
        </p:txBody>
      </p:sp>
      <p:cxnSp>
        <p:nvCxnSpPr>
          <p:cNvPr id="101" name="Straight Arrow Connector 100"/>
          <p:cNvCxnSpPr>
            <a:stCxn id="87" idx="2"/>
          </p:cNvCxnSpPr>
          <p:nvPr/>
        </p:nvCxnSpPr>
        <p:spPr>
          <a:xfrm>
            <a:off x="5616116" y="4941168"/>
            <a:ext cx="2" cy="15841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Elbow Connector 102"/>
          <p:cNvCxnSpPr>
            <a:stCxn id="74" idx="1"/>
          </p:cNvCxnSpPr>
          <p:nvPr/>
        </p:nvCxnSpPr>
        <p:spPr>
          <a:xfrm rot="10800000" flipV="1">
            <a:off x="3599892" y="1992806"/>
            <a:ext cx="756084" cy="366844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3599892" y="5661248"/>
            <a:ext cx="2016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86" idx="1"/>
          </p:cNvCxnSpPr>
          <p:nvPr/>
        </p:nvCxnSpPr>
        <p:spPr>
          <a:xfrm flipH="1">
            <a:off x="3599891" y="3671446"/>
            <a:ext cx="7560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3491880" y="1556792"/>
            <a:ext cx="900100" cy="430887"/>
          </a:xfrm>
          <a:prstGeom prst="rect">
            <a:avLst/>
          </a:prstGeom>
          <a:noFill/>
          <a:ln>
            <a:noFill/>
            <a:prstDash val="dash"/>
          </a:ln>
        </p:spPr>
        <p:txBody>
          <a:bodyPr wrap="square" rtlCol="0">
            <a:spAutoFit/>
          </a:bodyPr>
          <a:lstStyle/>
          <a:p>
            <a:pPr algn="ctr"/>
            <a:r>
              <a:rPr lang="en-GB" sz="1100" dirty="0" smtClean="0"/>
              <a:t>no traders ready</a:t>
            </a:r>
            <a:endParaRPr lang="en-GB" sz="1100" dirty="0"/>
          </a:p>
        </p:txBody>
      </p:sp>
      <p:sp>
        <p:nvSpPr>
          <p:cNvPr id="110" name="TextBox 109"/>
          <p:cNvSpPr txBox="1"/>
          <p:nvPr/>
        </p:nvSpPr>
        <p:spPr>
          <a:xfrm>
            <a:off x="3419872" y="3646185"/>
            <a:ext cx="1134126" cy="430887"/>
          </a:xfrm>
          <a:prstGeom prst="rect">
            <a:avLst/>
          </a:prstGeom>
          <a:noFill/>
          <a:ln>
            <a:noFill/>
            <a:prstDash val="dash"/>
          </a:ln>
        </p:spPr>
        <p:txBody>
          <a:bodyPr wrap="square" rtlCol="0">
            <a:spAutoFit/>
          </a:bodyPr>
          <a:lstStyle/>
          <a:p>
            <a:pPr algn="ctr"/>
            <a:r>
              <a:rPr lang="en-GB" sz="1100" dirty="0" smtClean="0"/>
              <a:t>no orders generated</a:t>
            </a:r>
            <a:endParaRPr lang="en-GB" sz="1100" dirty="0"/>
          </a:p>
        </p:txBody>
      </p:sp>
    </p:spTree>
    <p:extLst>
      <p:ext uri="{BB962C8B-B14F-4D97-AF65-F5344CB8AC3E}">
        <p14:creationId xmlns:p14="http://schemas.microsoft.com/office/powerpoint/2010/main" val="1379547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4161" y="116632"/>
            <a:ext cx="7950247" cy="6408712"/>
            <a:chOff x="294161" y="116632"/>
            <a:chExt cx="7950247" cy="6408712"/>
          </a:xfrm>
        </p:grpSpPr>
        <p:sp>
          <p:nvSpPr>
            <p:cNvPr id="4" name="Rounded Rectangle 3"/>
            <p:cNvSpPr/>
            <p:nvPr/>
          </p:nvSpPr>
          <p:spPr>
            <a:xfrm>
              <a:off x="3347864" y="332656"/>
              <a:ext cx="4896544" cy="5904656"/>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oup 4"/>
            <p:cNvGrpSpPr/>
            <p:nvPr/>
          </p:nvGrpSpPr>
          <p:grpSpPr>
            <a:xfrm>
              <a:off x="294161" y="559712"/>
              <a:ext cx="2117599" cy="2504535"/>
              <a:chOff x="294161" y="559712"/>
              <a:chExt cx="3053703" cy="3741541"/>
            </a:xfrm>
          </p:grpSpPr>
          <p:sp>
            <p:nvSpPr>
              <p:cNvPr id="6" name="TextBox 5"/>
              <p:cNvSpPr txBox="1"/>
              <p:nvPr/>
            </p:nvSpPr>
            <p:spPr>
              <a:xfrm>
                <a:off x="1043608" y="1361297"/>
                <a:ext cx="2304256" cy="335681"/>
              </a:xfrm>
              <a:prstGeom prst="rect">
                <a:avLst/>
              </a:prstGeom>
              <a:noFill/>
              <a:ln>
                <a:solidFill>
                  <a:schemeClr val="tx1"/>
                </a:solidFill>
              </a:ln>
            </p:spPr>
            <p:txBody>
              <a:bodyPr wrap="square" rtlCol="0">
                <a:spAutoFit/>
              </a:bodyPr>
              <a:lstStyle/>
              <a:p>
                <a:pPr algn="ctr"/>
                <a:r>
                  <a:rPr lang="en-GB" sz="1100" dirty="0" smtClean="0"/>
                  <a:t>Match Pending Orders</a:t>
                </a:r>
                <a:endParaRPr lang="en-GB" sz="1100" dirty="0"/>
              </a:p>
            </p:txBody>
          </p:sp>
          <p:sp>
            <p:nvSpPr>
              <p:cNvPr id="7" name="TextBox 6"/>
              <p:cNvSpPr txBox="1"/>
              <p:nvPr/>
            </p:nvSpPr>
            <p:spPr>
              <a:xfrm>
                <a:off x="1042451" y="2112735"/>
                <a:ext cx="2304256" cy="335681"/>
              </a:xfrm>
              <a:prstGeom prst="rect">
                <a:avLst/>
              </a:prstGeom>
              <a:noFill/>
              <a:ln>
                <a:solidFill>
                  <a:schemeClr val="tx1"/>
                </a:solidFill>
              </a:ln>
            </p:spPr>
            <p:txBody>
              <a:bodyPr wrap="square" rtlCol="0">
                <a:spAutoFit/>
              </a:bodyPr>
              <a:lstStyle/>
              <a:p>
                <a:pPr algn="ctr"/>
                <a:r>
                  <a:rPr lang="en-GB" sz="1100" dirty="0" smtClean="0"/>
                  <a:t>Process Traders</a:t>
                </a:r>
                <a:endParaRPr lang="en-GB" sz="1100" dirty="0"/>
              </a:p>
            </p:txBody>
          </p:sp>
          <p:sp>
            <p:nvSpPr>
              <p:cNvPr id="8" name="TextBox 7"/>
              <p:cNvSpPr txBox="1"/>
              <p:nvPr/>
            </p:nvSpPr>
            <p:spPr>
              <a:xfrm>
                <a:off x="1043608" y="2883035"/>
                <a:ext cx="2304256" cy="335681"/>
              </a:xfrm>
              <a:prstGeom prst="rect">
                <a:avLst/>
              </a:prstGeom>
              <a:noFill/>
              <a:ln>
                <a:solidFill>
                  <a:schemeClr val="tx1"/>
                </a:solidFill>
              </a:ln>
            </p:spPr>
            <p:txBody>
              <a:bodyPr wrap="square" rtlCol="0">
                <a:spAutoFit/>
              </a:bodyPr>
              <a:lstStyle/>
              <a:p>
                <a:pPr algn="ctr"/>
                <a:r>
                  <a:rPr lang="en-GB" sz="1100" dirty="0" smtClean="0"/>
                  <a:t>Increment Time</a:t>
                </a:r>
                <a:endParaRPr lang="en-GB" sz="1100" dirty="0"/>
              </a:p>
            </p:txBody>
          </p:sp>
          <p:cxnSp>
            <p:nvCxnSpPr>
              <p:cNvPr id="9" name="Straight Arrow Connector 8"/>
              <p:cNvCxnSpPr>
                <a:stCxn id="6" idx="2"/>
                <a:endCxn id="7" idx="0"/>
              </p:cNvCxnSpPr>
              <p:nvPr/>
            </p:nvCxnSpPr>
            <p:spPr>
              <a:xfrm flipH="1">
                <a:off x="2194579" y="1696978"/>
                <a:ext cx="1158" cy="4157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2"/>
                <a:endCxn id="8" idx="0"/>
              </p:cNvCxnSpPr>
              <p:nvPr/>
            </p:nvCxnSpPr>
            <p:spPr>
              <a:xfrm>
                <a:off x="2194579" y="2448416"/>
                <a:ext cx="1158" cy="4346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195736" y="3252368"/>
                <a:ext cx="2314" cy="3926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11560" y="3645024"/>
                <a:ext cx="15818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11560" y="1052736"/>
                <a:ext cx="0" cy="25922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11560" y="1052736"/>
                <a:ext cx="15818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93422" y="1052736"/>
                <a:ext cx="2314" cy="3085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193422" y="836712"/>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193422" y="3645024"/>
                <a:ext cx="4628"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257318" y="559712"/>
                <a:ext cx="1872208" cy="296189"/>
              </a:xfrm>
              <a:prstGeom prst="rect">
                <a:avLst/>
              </a:prstGeom>
              <a:noFill/>
            </p:spPr>
            <p:txBody>
              <a:bodyPr wrap="square" rtlCol="0">
                <a:spAutoFit/>
              </a:bodyPr>
              <a:lstStyle/>
              <a:p>
                <a:pPr algn="ctr"/>
                <a:r>
                  <a:rPr lang="en-GB" sz="900" dirty="0" smtClean="0"/>
                  <a:t>begin simulation</a:t>
                </a:r>
                <a:endParaRPr lang="en-GB" sz="900" dirty="0"/>
              </a:p>
            </p:txBody>
          </p:sp>
          <p:sp>
            <p:nvSpPr>
              <p:cNvPr id="19" name="TextBox 18"/>
              <p:cNvSpPr txBox="1"/>
              <p:nvPr/>
            </p:nvSpPr>
            <p:spPr>
              <a:xfrm>
                <a:off x="1257318" y="4005064"/>
                <a:ext cx="1872208" cy="296189"/>
              </a:xfrm>
              <a:prstGeom prst="rect">
                <a:avLst/>
              </a:prstGeom>
              <a:noFill/>
            </p:spPr>
            <p:txBody>
              <a:bodyPr wrap="square" rtlCol="0">
                <a:spAutoFit/>
              </a:bodyPr>
              <a:lstStyle/>
              <a:p>
                <a:pPr algn="ctr"/>
                <a:r>
                  <a:rPr lang="en-GB" sz="900" dirty="0" smtClean="0"/>
                  <a:t>end simulation</a:t>
                </a:r>
                <a:endParaRPr lang="en-GB" sz="900" dirty="0"/>
              </a:p>
            </p:txBody>
          </p:sp>
          <p:sp>
            <p:nvSpPr>
              <p:cNvPr id="20" name="TextBox 19"/>
              <p:cNvSpPr txBox="1"/>
              <p:nvPr/>
            </p:nvSpPr>
            <p:spPr>
              <a:xfrm>
                <a:off x="294161" y="3645025"/>
                <a:ext cx="1872208" cy="256698"/>
              </a:xfrm>
              <a:prstGeom prst="rect">
                <a:avLst/>
              </a:prstGeom>
              <a:noFill/>
            </p:spPr>
            <p:txBody>
              <a:bodyPr wrap="square" rtlCol="0">
                <a:spAutoFit/>
              </a:bodyPr>
              <a:lstStyle/>
              <a:p>
                <a:pPr algn="ctr"/>
                <a:r>
                  <a:rPr lang="en-GB" sz="700" dirty="0" smtClean="0"/>
                  <a:t>if time &lt; total time</a:t>
                </a:r>
                <a:endParaRPr lang="en-GB" sz="700" dirty="0"/>
              </a:p>
            </p:txBody>
          </p:sp>
        </p:grpSp>
        <p:sp>
          <p:nvSpPr>
            <p:cNvPr id="21" name="TextBox 20"/>
            <p:cNvSpPr txBox="1"/>
            <p:nvPr/>
          </p:nvSpPr>
          <p:spPr>
            <a:xfrm>
              <a:off x="4896036" y="559712"/>
              <a:ext cx="1440160" cy="307777"/>
            </a:xfrm>
            <a:prstGeom prst="rect">
              <a:avLst/>
            </a:prstGeom>
            <a:noFill/>
            <a:ln>
              <a:solidFill>
                <a:schemeClr val="tx1"/>
              </a:solidFill>
              <a:prstDash val="dash"/>
            </a:ln>
          </p:spPr>
          <p:txBody>
            <a:bodyPr wrap="square" rtlCol="0">
              <a:spAutoFit/>
            </a:bodyPr>
            <a:lstStyle/>
            <a:p>
              <a:pPr algn="ctr"/>
              <a:r>
                <a:rPr lang="en-GB" sz="1400" dirty="0" smtClean="0"/>
                <a:t>Receive trade</a:t>
              </a:r>
              <a:endParaRPr lang="en-GB" sz="1400" dirty="0"/>
            </a:p>
          </p:txBody>
        </p:sp>
        <p:cxnSp>
          <p:nvCxnSpPr>
            <p:cNvPr id="22" name="Straight Arrow Connector 21"/>
            <p:cNvCxnSpPr/>
            <p:nvPr/>
          </p:nvCxnSpPr>
          <p:spPr>
            <a:xfrm>
              <a:off x="5616116" y="116632"/>
              <a:ext cx="0"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11760" y="476672"/>
              <a:ext cx="1296144" cy="1122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11760" y="1823984"/>
              <a:ext cx="936104" cy="36520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5400000">
              <a:off x="7127739" y="2911883"/>
              <a:ext cx="1738574" cy="369332"/>
            </a:xfrm>
            <a:prstGeom prst="rect">
              <a:avLst/>
            </a:prstGeom>
            <a:noFill/>
          </p:spPr>
          <p:txBody>
            <a:bodyPr wrap="square" rtlCol="0">
              <a:spAutoFit/>
            </a:bodyPr>
            <a:lstStyle/>
            <a:p>
              <a:r>
                <a:rPr lang="en-GB" b="1" dirty="0" smtClean="0"/>
                <a:t>Trader manager</a:t>
              </a:r>
              <a:endParaRPr lang="en-GB" b="1" dirty="0"/>
            </a:p>
          </p:txBody>
        </p:sp>
        <p:cxnSp>
          <p:nvCxnSpPr>
            <p:cNvPr id="26" name="Straight Arrow Connector 25"/>
            <p:cNvCxnSpPr>
              <a:endCxn id="21" idx="1"/>
            </p:cNvCxnSpPr>
            <p:nvPr/>
          </p:nvCxnSpPr>
          <p:spPr>
            <a:xfrm>
              <a:off x="4067944" y="713601"/>
              <a:ext cx="828092"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599892" y="692696"/>
              <a:ext cx="1296144" cy="430887"/>
            </a:xfrm>
            <a:prstGeom prst="rect">
              <a:avLst/>
            </a:prstGeom>
            <a:noFill/>
            <a:ln>
              <a:noFill/>
              <a:prstDash val="dash"/>
            </a:ln>
          </p:spPr>
          <p:txBody>
            <a:bodyPr wrap="square" rtlCol="0">
              <a:spAutoFit/>
            </a:bodyPr>
            <a:lstStyle/>
            <a:p>
              <a:pPr algn="ctr"/>
              <a:r>
                <a:rPr lang="en-GB" sz="1100" dirty="0" smtClean="0"/>
                <a:t>order book published trade</a:t>
              </a:r>
              <a:endParaRPr lang="en-GB" sz="1100" dirty="0"/>
            </a:p>
          </p:txBody>
        </p:sp>
        <p:sp>
          <p:nvSpPr>
            <p:cNvPr id="28" name="TextBox 27"/>
            <p:cNvSpPr txBox="1"/>
            <p:nvPr/>
          </p:nvSpPr>
          <p:spPr>
            <a:xfrm>
              <a:off x="4896036" y="1096282"/>
              <a:ext cx="1440160" cy="523220"/>
            </a:xfrm>
            <a:prstGeom prst="rect">
              <a:avLst/>
            </a:prstGeom>
            <a:noFill/>
            <a:ln>
              <a:solidFill>
                <a:schemeClr val="tx1"/>
              </a:solidFill>
              <a:prstDash val="dash"/>
            </a:ln>
          </p:spPr>
          <p:txBody>
            <a:bodyPr wrap="square" rtlCol="0">
              <a:spAutoFit/>
            </a:bodyPr>
            <a:lstStyle/>
            <a:p>
              <a:pPr algn="ctr"/>
              <a:r>
                <a:rPr lang="en-GB" sz="1400" dirty="0" smtClean="0"/>
                <a:t>Update trader positions</a:t>
              </a:r>
              <a:endParaRPr lang="en-GB" sz="1400" dirty="0"/>
            </a:p>
          </p:txBody>
        </p:sp>
        <p:cxnSp>
          <p:nvCxnSpPr>
            <p:cNvPr id="29" name="Straight Arrow Connector 28"/>
            <p:cNvCxnSpPr>
              <a:stCxn id="21" idx="2"/>
              <a:endCxn id="28" idx="0"/>
            </p:cNvCxnSpPr>
            <p:nvPr/>
          </p:nvCxnSpPr>
          <p:spPr>
            <a:xfrm>
              <a:off x="5616116" y="867489"/>
              <a:ext cx="0" cy="228793"/>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355976" y="2545740"/>
              <a:ext cx="2520280" cy="523220"/>
            </a:xfrm>
            <a:prstGeom prst="rect">
              <a:avLst/>
            </a:prstGeom>
            <a:noFill/>
            <a:ln>
              <a:solidFill>
                <a:schemeClr val="tx1"/>
              </a:solidFill>
            </a:ln>
          </p:spPr>
          <p:txBody>
            <a:bodyPr wrap="square" rtlCol="0">
              <a:spAutoFit/>
            </a:bodyPr>
            <a:lstStyle/>
            <a:p>
              <a:pPr algn="ctr"/>
              <a:r>
                <a:rPr lang="en-GB" sz="1400" dirty="0" smtClean="0"/>
                <a:t>Receive past price and order count data</a:t>
              </a:r>
              <a:endParaRPr lang="en-GB" sz="1400" dirty="0"/>
            </a:p>
          </p:txBody>
        </p:sp>
        <p:cxnSp>
          <p:nvCxnSpPr>
            <p:cNvPr id="31" name="Elbow Connector 30"/>
            <p:cNvCxnSpPr>
              <a:endCxn id="30" idx="3"/>
            </p:cNvCxnSpPr>
            <p:nvPr/>
          </p:nvCxnSpPr>
          <p:spPr>
            <a:xfrm rot="16200000" flipH="1">
              <a:off x="5044845" y="975939"/>
              <a:ext cx="2402684" cy="1260138"/>
            </a:xfrm>
            <a:prstGeom prst="bentConnector4">
              <a:avLst>
                <a:gd name="adj1" fmla="val 156"/>
                <a:gd name="adj2" fmla="val 11814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885548" y="1100519"/>
              <a:ext cx="1296144" cy="261610"/>
            </a:xfrm>
            <a:prstGeom prst="rect">
              <a:avLst/>
            </a:prstGeom>
            <a:noFill/>
            <a:ln>
              <a:noFill/>
              <a:prstDash val="dash"/>
            </a:ln>
          </p:spPr>
          <p:txBody>
            <a:bodyPr wrap="square" rtlCol="0">
              <a:spAutoFit/>
            </a:bodyPr>
            <a:lstStyle/>
            <a:p>
              <a:pPr algn="ctr"/>
              <a:r>
                <a:rPr lang="en-GB" sz="1100" dirty="0" smtClean="0"/>
                <a:t>no new trade</a:t>
              </a:r>
              <a:endParaRPr lang="en-GB" sz="1100" dirty="0"/>
            </a:p>
          </p:txBody>
        </p:sp>
        <p:sp>
          <p:nvSpPr>
            <p:cNvPr id="33" name="TextBox 32"/>
            <p:cNvSpPr txBox="1"/>
            <p:nvPr/>
          </p:nvSpPr>
          <p:spPr>
            <a:xfrm>
              <a:off x="4355976" y="1838918"/>
              <a:ext cx="2520280" cy="307777"/>
            </a:xfrm>
            <a:prstGeom prst="rect">
              <a:avLst/>
            </a:prstGeom>
            <a:noFill/>
            <a:ln>
              <a:solidFill>
                <a:schemeClr val="tx1"/>
              </a:solidFill>
            </a:ln>
          </p:spPr>
          <p:txBody>
            <a:bodyPr wrap="square" rtlCol="0">
              <a:spAutoFit/>
            </a:bodyPr>
            <a:lstStyle/>
            <a:p>
              <a:pPr algn="ctr"/>
              <a:r>
                <a:rPr lang="en-GB" sz="1400" dirty="0" smtClean="0"/>
                <a:t>Check if a trader is ready</a:t>
              </a:r>
              <a:endParaRPr lang="en-GB" sz="1400" dirty="0"/>
            </a:p>
          </p:txBody>
        </p:sp>
        <p:cxnSp>
          <p:nvCxnSpPr>
            <p:cNvPr id="34" name="Straight Arrow Connector 33"/>
            <p:cNvCxnSpPr>
              <a:stCxn id="28" idx="2"/>
              <a:endCxn id="33" idx="0"/>
            </p:cNvCxnSpPr>
            <p:nvPr/>
          </p:nvCxnSpPr>
          <p:spPr>
            <a:xfrm>
              <a:off x="5616116" y="1619502"/>
              <a:ext cx="0" cy="21941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3" idx="2"/>
              <a:endCxn id="30" idx="0"/>
            </p:cNvCxnSpPr>
            <p:nvPr/>
          </p:nvCxnSpPr>
          <p:spPr>
            <a:xfrm>
              <a:off x="5616116" y="2146695"/>
              <a:ext cx="0" cy="3990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355976" y="3409836"/>
              <a:ext cx="2520280" cy="523220"/>
            </a:xfrm>
            <a:prstGeom prst="rect">
              <a:avLst/>
            </a:prstGeom>
            <a:noFill/>
            <a:ln>
              <a:solidFill>
                <a:schemeClr val="tx1"/>
              </a:solidFill>
            </a:ln>
          </p:spPr>
          <p:txBody>
            <a:bodyPr wrap="square" rtlCol="0">
              <a:spAutoFit/>
            </a:bodyPr>
            <a:lstStyle/>
            <a:p>
              <a:pPr algn="ctr"/>
              <a:r>
                <a:rPr lang="en-GB" sz="1400" dirty="0" smtClean="0"/>
                <a:t>Execute trading algorithms using OpenCL or other means</a:t>
              </a:r>
              <a:endParaRPr lang="en-GB" sz="1400" dirty="0"/>
            </a:p>
          </p:txBody>
        </p:sp>
        <p:sp>
          <p:nvSpPr>
            <p:cNvPr id="37" name="TextBox 36"/>
            <p:cNvSpPr txBox="1"/>
            <p:nvPr/>
          </p:nvSpPr>
          <p:spPr>
            <a:xfrm>
              <a:off x="4355976" y="4417948"/>
              <a:ext cx="2520280" cy="523220"/>
            </a:xfrm>
            <a:prstGeom prst="rect">
              <a:avLst/>
            </a:prstGeom>
            <a:noFill/>
            <a:ln>
              <a:solidFill>
                <a:schemeClr val="tx1"/>
              </a:solidFill>
            </a:ln>
          </p:spPr>
          <p:txBody>
            <a:bodyPr wrap="square" rtlCol="0">
              <a:spAutoFit/>
            </a:bodyPr>
            <a:lstStyle/>
            <a:p>
              <a:pPr algn="ctr"/>
              <a:r>
                <a:rPr lang="en-GB" sz="1400" dirty="0" smtClean="0"/>
                <a:t>Add orders to pending orders queue in order book</a:t>
              </a:r>
              <a:endParaRPr lang="en-GB" sz="1400" dirty="0"/>
            </a:p>
          </p:txBody>
        </p:sp>
        <p:cxnSp>
          <p:nvCxnSpPr>
            <p:cNvPr id="38" name="Straight Arrow Connector 37"/>
            <p:cNvCxnSpPr>
              <a:stCxn id="30" idx="2"/>
              <a:endCxn id="36" idx="0"/>
            </p:cNvCxnSpPr>
            <p:nvPr/>
          </p:nvCxnSpPr>
          <p:spPr>
            <a:xfrm>
              <a:off x="5616116" y="3068960"/>
              <a:ext cx="0" cy="3408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6" idx="2"/>
              <a:endCxn id="37" idx="0"/>
            </p:cNvCxnSpPr>
            <p:nvPr/>
          </p:nvCxnSpPr>
          <p:spPr>
            <a:xfrm>
              <a:off x="5616116" y="3933056"/>
              <a:ext cx="0" cy="4848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7" idx="3"/>
            </p:cNvCxnSpPr>
            <p:nvPr/>
          </p:nvCxnSpPr>
          <p:spPr>
            <a:xfrm>
              <a:off x="6876256" y="4679558"/>
              <a:ext cx="93610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364088" y="2227262"/>
              <a:ext cx="1296144" cy="261610"/>
            </a:xfrm>
            <a:prstGeom prst="rect">
              <a:avLst/>
            </a:prstGeom>
            <a:noFill/>
            <a:ln>
              <a:noFill/>
              <a:prstDash val="dash"/>
            </a:ln>
          </p:spPr>
          <p:txBody>
            <a:bodyPr wrap="square" rtlCol="0">
              <a:spAutoFit/>
            </a:bodyPr>
            <a:lstStyle/>
            <a:p>
              <a:pPr algn="ctr"/>
              <a:r>
                <a:rPr lang="en-GB" sz="1100" dirty="0" smtClean="0"/>
                <a:t>trader ready</a:t>
              </a:r>
              <a:endParaRPr lang="en-GB" sz="1100" dirty="0"/>
            </a:p>
          </p:txBody>
        </p:sp>
        <p:sp>
          <p:nvSpPr>
            <p:cNvPr id="42" name="TextBox 41"/>
            <p:cNvSpPr txBox="1"/>
            <p:nvPr/>
          </p:nvSpPr>
          <p:spPr>
            <a:xfrm>
              <a:off x="5364088" y="3933056"/>
              <a:ext cx="1296144" cy="430887"/>
            </a:xfrm>
            <a:prstGeom prst="rect">
              <a:avLst/>
            </a:prstGeom>
            <a:noFill/>
            <a:ln>
              <a:noFill/>
              <a:prstDash val="dash"/>
            </a:ln>
          </p:spPr>
          <p:txBody>
            <a:bodyPr wrap="square" rtlCol="0">
              <a:spAutoFit/>
            </a:bodyPr>
            <a:lstStyle/>
            <a:p>
              <a:pPr algn="ctr"/>
              <a:r>
                <a:rPr lang="en-GB" sz="1100" dirty="0" smtClean="0"/>
                <a:t>new orders generated</a:t>
              </a:r>
              <a:endParaRPr lang="en-GB" sz="1100" dirty="0"/>
            </a:p>
          </p:txBody>
        </p:sp>
        <p:sp>
          <p:nvSpPr>
            <p:cNvPr id="43" name="TextBox 42"/>
            <p:cNvSpPr txBox="1"/>
            <p:nvPr/>
          </p:nvSpPr>
          <p:spPr>
            <a:xfrm>
              <a:off x="6732240" y="4654297"/>
              <a:ext cx="1296144" cy="430887"/>
            </a:xfrm>
            <a:prstGeom prst="rect">
              <a:avLst/>
            </a:prstGeom>
            <a:noFill/>
            <a:ln>
              <a:noFill/>
              <a:prstDash val="dash"/>
            </a:ln>
          </p:spPr>
          <p:txBody>
            <a:bodyPr wrap="square" rtlCol="0">
              <a:spAutoFit/>
            </a:bodyPr>
            <a:lstStyle/>
            <a:p>
              <a:pPr algn="ctr"/>
              <a:r>
                <a:rPr lang="en-GB" sz="1100" dirty="0" smtClean="0"/>
                <a:t>orders sent to order book</a:t>
              </a:r>
              <a:endParaRPr lang="en-GB" sz="1100" dirty="0"/>
            </a:p>
          </p:txBody>
        </p:sp>
        <p:cxnSp>
          <p:nvCxnSpPr>
            <p:cNvPr id="44" name="Straight Arrow Connector 43"/>
            <p:cNvCxnSpPr>
              <a:stCxn id="37" idx="2"/>
            </p:cNvCxnSpPr>
            <p:nvPr/>
          </p:nvCxnSpPr>
          <p:spPr>
            <a:xfrm>
              <a:off x="5616116" y="4941168"/>
              <a:ext cx="2" cy="15841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33" idx="1"/>
            </p:cNvCxnSpPr>
            <p:nvPr/>
          </p:nvCxnSpPr>
          <p:spPr>
            <a:xfrm rot="10800000" flipV="1">
              <a:off x="3599892" y="1992806"/>
              <a:ext cx="756084" cy="366844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599892" y="5661248"/>
              <a:ext cx="2016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1"/>
            </p:cNvCxnSpPr>
            <p:nvPr/>
          </p:nvCxnSpPr>
          <p:spPr>
            <a:xfrm flipH="1">
              <a:off x="3599891" y="3671446"/>
              <a:ext cx="7560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491880" y="1556792"/>
              <a:ext cx="900100" cy="430887"/>
            </a:xfrm>
            <a:prstGeom prst="rect">
              <a:avLst/>
            </a:prstGeom>
            <a:noFill/>
            <a:ln>
              <a:noFill/>
              <a:prstDash val="dash"/>
            </a:ln>
          </p:spPr>
          <p:txBody>
            <a:bodyPr wrap="square" rtlCol="0">
              <a:spAutoFit/>
            </a:bodyPr>
            <a:lstStyle/>
            <a:p>
              <a:pPr algn="ctr"/>
              <a:r>
                <a:rPr lang="en-GB" sz="1100" dirty="0" smtClean="0"/>
                <a:t>no traders ready</a:t>
              </a:r>
              <a:endParaRPr lang="en-GB" sz="1100" dirty="0"/>
            </a:p>
          </p:txBody>
        </p:sp>
        <p:sp>
          <p:nvSpPr>
            <p:cNvPr id="49" name="TextBox 48"/>
            <p:cNvSpPr txBox="1"/>
            <p:nvPr/>
          </p:nvSpPr>
          <p:spPr>
            <a:xfrm>
              <a:off x="3419872" y="3646185"/>
              <a:ext cx="1134126" cy="430887"/>
            </a:xfrm>
            <a:prstGeom prst="rect">
              <a:avLst/>
            </a:prstGeom>
            <a:noFill/>
            <a:ln>
              <a:noFill/>
              <a:prstDash val="dash"/>
            </a:ln>
          </p:spPr>
          <p:txBody>
            <a:bodyPr wrap="square" rtlCol="0">
              <a:spAutoFit/>
            </a:bodyPr>
            <a:lstStyle/>
            <a:p>
              <a:pPr algn="ctr"/>
              <a:r>
                <a:rPr lang="en-GB" sz="1100" dirty="0" smtClean="0"/>
                <a:t>no orders generated</a:t>
              </a:r>
              <a:endParaRPr lang="en-GB" sz="1100" dirty="0"/>
            </a:p>
          </p:txBody>
        </p:sp>
      </p:grpSp>
    </p:spTree>
    <p:extLst>
      <p:ext uri="{BB962C8B-B14F-4D97-AF65-F5344CB8AC3E}">
        <p14:creationId xmlns:p14="http://schemas.microsoft.com/office/powerpoint/2010/main" val="2378936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G:\Users\Christopher\Google Drive\FYP\OrderBookSimulatorWithOpenCL\OrderBookSim\Docs\class 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39018"/>
            <a:ext cx="9144000" cy="497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743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Users\Christopher\Google Drive\FYP\OrderBookSimulatorWithOpenCL\OrderBookSim\Docs\order boo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1854"/>
            <a:ext cx="9144000" cy="6314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843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Users\Christopher\Google Drive\FYP\OrderBookSimulatorWithOpenCL\OrderBookSim\Docs\sto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050" y="1480865"/>
            <a:ext cx="2857899" cy="3896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224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2296</TotalTime>
  <Words>1097</Words>
  <Application>Microsoft Office PowerPoint</Application>
  <PresentationFormat>On-screen Show (4:3)</PresentationFormat>
  <Paragraphs>310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Latawski</dc:creator>
  <cp:lastModifiedBy>Christopher Latawski</cp:lastModifiedBy>
  <cp:revision>22</cp:revision>
  <dcterms:created xsi:type="dcterms:W3CDTF">2013-05-28T10:20:48Z</dcterms:created>
  <dcterms:modified xsi:type="dcterms:W3CDTF">2013-05-30T14:26:10Z</dcterms:modified>
</cp:coreProperties>
</file>