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EDAF9-6B68-904B-8CE5-1E3C691833FF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6EDFA-FE8B-7646-A64B-64D6B016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709B-5AB3-6947-97CA-90B96D0C4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B7AE8-4B26-1640-9EF0-0A0ABC71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E2D-643E-204F-B177-ADD52271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36A5-6153-574D-ABA9-F1DBCD3858E6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5C93-0629-E840-BC02-9B7582D9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228-A8F7-7745-8E93-DFCBA302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5286-9E73-6C46-A21B-C652EBEB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8A723-3A92-5A4D-AC11-7B698F7D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5BC4-97F1-DD4E-9769-694EC1DB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7F31-9201-624A-B9F6-068B82551EA1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9EFA-4082-BF45-8882-F6A57367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2395-C7AB-3B4B-B709-4C0E4395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B6309-49C3-D74F-997B-6BE430217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D56F-7824-FC49-808C-62B7FAB4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9F3CE-32B2-4745-9D9E-3E8E0057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2499-9559-9A4E-8A23-89268C5CAEA0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3AA7-04E9-3D4E-A577-10277961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42B0-CF65-0941-B208-0E343915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31FE-3D20-C84B-A3AA-0F5CBF96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A860-5ABA-324D-8319-D07A2C8F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1603-060A-B446-ADAC-995F821D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23FA-7488-8F4F-AAA2-594CEFD01D43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03D5-8470-584F-8B31-75CD7376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47AD-732D-0B47-9DF8-9879261D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027B-6AA8-764A-8592-9D02E099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3503-5EAC-1B45-86FA-545EBB79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F812-FE1A-A34B-A358-C24D6546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DB85-1585-DA40-A59E-ABE7C420D2B2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BD99-C7B3-EA44-9F37-C5BBBD7F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C58A-C431-6D4E-BBF6-EFBE05D4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821F-AF4A-0844-A40F-934172C1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505F-1779-0240-9A8E-7D88BF19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400CE-7DDC-7D48-BE18-37DBDB70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AE1F-5A4C-024E-9BD2-4F4A34F5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243A-40C5-194B-B138-FB7B7744913D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19D3-9C0C-D74A-BD87-14D65DA9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B3450-08C6-664C-BFF3-A26C0524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F7D9-62C6-D645-96CA-4C846855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81DAA-DEF7-474D-8B1E-9D960682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CAEF-EF63-1D4B-848B-88BDB4F7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8C25D-D442-1246-86F9-815CA0F90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17136-79B5-9748-A1DF-BE683224C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113C4-7088-3944-8265-7737C66B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80B-24B0-EB48-B8DD-7A0A5F5E5CF9}" type="datetime1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17E8A-836D-EF4D-A2CF-69F2C7EA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4AD98-FBB8-124E-9A18-17FB0B81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8F97-4684-7C43-84FD-0B3C7F09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6183-385B-0646-B303-40229A34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B5B-086C-5341-BE69-D6EB674E8917}" type="datetime1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640D-95D0-B54E-BA5B-FD74511C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8386C-8D26-9844-82B9-85B33211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49FD6-C8EB-364A-9EC1-78D06AFF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36-D373-FE41-9D9A-1E2AC36CBF73}" type="datetime1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B3703-845F-8A47-95E3-A5B7461A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8998-2FC3-2F46-A5A6-7A4DC8B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A58D-6002-7C4E-8D82-700CAD75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838C-66BD-5E42-ABF7-C0B321D9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5287-DCEB-D548-8B2C-5CEF461C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B7EE9-D24F-2244-BC43-1E84E4C3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AF96-ACED-2445-B99A-B3078DDAE469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4706-AF4E-F644-BCC8-6D5D058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8ACD-515A-624F-B2E1-CA827B6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F2AF-C8F2-A746-AF01-C2C49446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D301D-E37F-004F-BC77-4BF1D183F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69248-080B-6C43-BEA5-7939AC34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95B8-1D06-784C-A67E-B2B334F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7576-B94E-9C47-B4AF-315FF46FB2A1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C2DC4-5324-6D47-99B8-861364C9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37DD-90EF-8846-91EA-93E78D30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56D28-A7BD-3B4A-8CC1-0CBBF0D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CE94B-040A-7949-B1EF-EB5FBDFF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5953-4752-244D-9F25-E6D97FF52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1F6C-6EE4-E440-BC53-61F2BA0EDDE7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F950-6B8B-7443-AAAF-7578962D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7CFD-CDB2-7045-B7D5-0A77E27A4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92C2-3B50-4E43-9E6C-5BDEB9049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106D-C920-1447-8AB0-69C66C56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804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QU </a:t>
            </a:r>
            <a:r>
              <a:rPr lang="en-US" dirty="0" err="1"/>
              <a:t>Datathon</a:t>
            </a:r>
            <a:r>
              <a:rPr lang="en-US" dirty="0"/>
              <a:t> Project</a:t>
            </a:r>
            <a:br>
              <a:rPr lang="en-US" dirty="0"/>
            </a:br>
            <a:r>
              <a:rPr lang="en-US" sz="4400" dirty="0"/>
              <a:t>Random Forest Trading Strategy Based on Preprocessed Order Book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ED032-3CD4-C84B-8F9C-23282EFB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063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/>
              <a:t>Quant</a:t>
            </a:r>
            <a:r>
              <a:rPr lang="zh-CN" altLang="en-US" sz="3200"/>
              <a:t> </a:t>
            </a:r>
            <a:r>
              <a:rPr lang="en-US" altLang="zh-CN" sz="3200" dirty="0" err="1"/>
              <a:t>FEver</a:t>
            </a:r>
            <a:r>
              <a:rPr lang="en-US" altLang="zh-CN" sz="3200" dirty="0"/>
              <a:t> Team: </a:t>
            </a:r>
            <a:r>
              <a:rPr lang="en-US" sz="3200" dirty="0"/>
              <a:t>R. Ding, D. Jiao, X. Li</a:t>
            </a:r>
          </a:p>
          <a:p>
            <a:r>
              <a:rPr lang="en-US" sz="3200" dirty="0"/>
              <a:t>M.S. Financial Engineering, Columbia University</a:t>
            </a:r>
          </a:p>
          <a:p>
            <a:r>
              <a:rPr lang="en-US" sz="3200" dirty="0"/>
              <a:t>Sep. 30,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15B7-8513-7849-A886-D95B1975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1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524A-22D2-E149-9C88-AF247FB5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81C26-B53E-1247-9202-884917371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889" y="2097664"/>
            <a:ext cx="5080000" cy="4627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695D0D2-4A1D-7046-9928-9D01FF9893DF}"/>
              </a:ext>
            </a:extLst>
          </p:cNvPr>
          <p:cNvGrpSpPr/>
          <p:nvPr/>
        </p:nvGrpSpPr>
        <p:grpSpPr>
          <a:xfrm>
            <a:off x="838200" y="2097664"/>
            <a:ext cx="5079196" cy="4627230"/>
            <a:chOff x="838200" y="2097664"/>
            <a:chExt cx="5079196" cy="46272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6140CE-231B-2945-BF10-786912635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97664"/>
              <a:ext cx="5079196" cy="16581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651486-6987-604D-B003-F14236980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755818"/>
              <a:ext cx="5079196" cy="29690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F4300D-67D7-EB4A-AD88-477A7C95DA1C}"/>
              </a:ext>
            </a:extLst>
          </p:cNvPr>
          <p:cNvSpPr txBox="1"/>
          <p:nvPr/>
        </p:nvSpPr>
        <p:spPr>
          <a:xfrm>
            <a:off x="1692677" y="1554974"/>
            <a:ext cx="3370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got as raw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2BF15-5167-A844-8435-3D4C619717B3}"/>
              </a:ext>
            </a:extLst>
          </p:cNvPr>
          <p:cNvSpPr txBox="1"/>
          <p:nvPr/>
        </p:nvSpPr>
        <p:spPr>
          <a:xfrm>
            <a:off x="7341886" y="1554974"/>
            <a:ext cx="4011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want as order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E89C5-93FA-6547-9C89-16798D835743}"/>
              </a:ext>
            </a:extLst>
          </p:cNvPr>
          <p:cNvSpPr txBox="1"/>
          <p:nvPr/>
        </p:nvSpPr>
        <p:spPr>
          <a:xfrm>
            <a:off x="5917396" y="1373480"/>
            <a:ext cx="1678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a typeface="Brush Script MT" panose="03060802040406070304" pitchFamily="66" charset="-122"/>
                <a:cs typeface="Brush Script MT" panose="03060802040406070304" pitchFamily="66" charset="-122"/>
              </a:rPr>
              <a:t>VS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CE97BC-B2C9-874F-BF2E-A226780F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EC2B-D102-DF45-A83C-AB9B8A2C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II. Order Book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7F7E-0F1E-4E4C-B659-1F2F0E28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Object-Oriented Programming</a:t>
            </a:r>
          </a:p>
          <a:p>
            <a:r>
              <a:rPr lang="en-US" altLang="zh-CN" dirty="0"/>
              <a:t>Major variables: </a:t>
            </a:r>
            <a:r>
              <a:rPr lang="en-US" altLang="zh-CN" dirty="0" err="1"/>
              <a:t>self.book</a:t>
            </a:r>
            <a:r>
              <a:rPr lang="en-US" altLang="zh-CN" dirty="0"/>
              <a:t>, </a:t>
            </a:r>
            <a:r>
              <a:rPr lang="en-US" altLang="zh-CN" dirty="0" err="1"/>
              <a:t>self.prices</a:t>
            </a:r>
            <a:r>
              <a:rPr lang="en-US" altLang="zh-CN" dirty="0"/>
              <a:t>, </a:t>
            </a:r>
            <a:r>
              <a:rPr lang="en-US" altLang="zh-CN" dirty="0" err="1"/>
              <a:t>self.best_bid</a:t>
            </a:r>
            <a:r>
              <a:rPr lang="en-US" altLang="zh-CN" dirty="0"/>
              <a:t>, </a:t>
            </a:r>
            <a:r>
              <a:rPr lang="en-US" altLang="zh-CN" dirty="0" err="1"/>
              <a:t>self.best_ask</a:t>
            </a:r>
            <a:endParaRPr lang="en-US" altLang="zh-CN" dirty="0"/>
          </a:p>
          <a:p>
            <a:r>
              <a:rPr lang="en-US" altLang="zh-CN" dirty="0"/>
              <a:t>Process the order: price, volume,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E6D7D-C7F8-A647-ACFA-81FDBD2DF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372992" cy="28999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5B694D-1C4A-CD4C-AC81-D0F7E02F4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75542"/>
              </p:ext>
            </p:extLst>
          </p:nvPr>
        </p:nvGraphicFramePr>
        <p:xfrm>
          <a:off x="5401691" y="3440097"/>
          <a:ext cx="5761610" cy="27660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00325">
                  <a:extLst>
                    <a:ext uri="{9D8B030D-6E8A-4147-A177-3AD203B41FA5}">
                      <a16:colId xmlns:a16="http://schemas.microsoft.com/office/drawing/2014/main" val="3092096189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1492088623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439693460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864504116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2494761227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1784985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open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close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vol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54661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2018/1/1 0:00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13763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13765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13788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13763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1.89 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742022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0:01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13765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13746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13765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13741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5.71 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65229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0:02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13746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13741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13750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13741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3.74 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15684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0:03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13741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13735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13741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13735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3.80 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69306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0:04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13735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13734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13735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13734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7.09 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92459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0:05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13734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13564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13734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13559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30.76 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6434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0:06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13559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13570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13570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13559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6.22 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73285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2018/1/1 0:07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13570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13581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13581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13570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13.68 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25690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0:08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13581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13615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13615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13581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11.86 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56314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2018/1/1 0:09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13615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13634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13636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>
                          <a:effectLst/>
                        </a:rPr>
                        <a:t>13607</a:t>
                      </a:r>
                      <a:endParaRPr lang="en-US" altLang="zh-CN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kern="1200" dirty="0">
                          <a:effectLst/>
                        </a:rPr>
                        <a:t>25.70 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971981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CF45-2FE5-3147-B697-9AC82183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4CF7-9AF8-574D-A659-9C147EB4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III. Random Forest Prediction Model Based Trading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C56D-2DC1-1643-935B-55F0C795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7" y="1657354"/>
            <a:ext cx="5724524" cy="48482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We have the minute candlestick data from the order book data processing phase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We can construct various technical indicators based on volume, high, low , open, and close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Using a random forest classifier to label the target, which can be thought of as some expected return in a future period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Choose features from technical indicators based on their prediction accuracy performance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Reach a test accuracy of 90% using several indicators involving both the price and volume aspects</a:t>
            </a:r>
          </a:p>
        </p:txBody>
      </p:sp>
      <p:pic>
        <p:nvPicPr>
          <p:cNvPr id="4" name="图片 4" descr="图片包含 文字, 地图&#10;&#10;已生成极高可信度的说明">
            <a:extLst>
              <a:ext uri="{FF2B5EF4-FFF2-40B4-BE49-F238E27FC236}">
                <a16:creationId xmlns:a16="http://schemas.microsoft.com/office/drawing/2014/main" id="{100A72F0-705B-D444-9912-873CE945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69923"/>
            <a:ext cx="4548188" cy="420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E18E5-4A35-F145-B5D5-911C1FE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3064-8D9A-8449-A847-65CB8598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Indicators in Our Strategy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C5CA1-1287-ED4A-BB9A-B6CA57DF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F1A35-58AC-664C-B4C1-E61159C0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4" y="1690688"/>
            <a:ext cx="3506788" cy="2403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4D382-F479-DC4D-A984-3E623C3E40B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5" y="1688905"/>
            <a:ext cx="3511296" cy="2404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F48BF-1ED9-1347-8D4A-45FE3E165A6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46" y="1688905"/>
            <a:ext cx="3511296" cy="2404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964618-CADD-BB46-A650-71270A6E270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7936" y="4216904"/>
            <a:ext cx="3511296" cy="2404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3A52E-5F26-6542-AB0A-25CEBDA9966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43395" y="4216904"/>
            <a:ext cx="3511296" cy="2404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1956E-D2F2-9343-A367-91ED0A5105F9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34346" y="4215121"/>
            <a:ext cx="351129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3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&#10;&#10;已生成极高可信度的说明">
            <a:extLst>
              <a:ext uri="{FF2B5EF4-FFF2-40B4-BE49-F238E27FC236}">
                <a16:creationId xmlns:a16="http://schemas.microsoft.com/office/drawing/2014/main" id="{F1CD2122-261A-0340-AFD6-DEBAC486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" y="3629024"/>
            <a:ext cx="6585267" cy="2886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27D51-D16C-B94A-BA1E-9DDE74CE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" y="485626"/>
            <a:ext cx="6585267" cy="2914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C1633-9A9A-CA48-BE7B-B48FF9CB437F}"/>
              </a:ext>
            </a:extLst>
          </p:cNvPr>
          <p:cNvSpPr txBox="1"/>
          <p:nvPr/>
        </p:nvSpPr>
        <p:spPr>
          <a:xfrm>
            <a:off x="7529511" y="1507590"/>
            <a:ext cx="45005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Trading Results based on the prediction model: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the predicted labels to generate buy/sell (long/short) signals.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plot on top shows all predicted labels/signals and the plot on the bottom shows a small part of the trading records.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29D831-AE6B-AD47-94FE-CC4C9661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92C2-3B50-4E43-9E6C-5BDEB90496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312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Brush Script MT</vt:lpstr>
      <vt:lpstr>等线</vt:lpstr>
      <vt:lpstr>等线 Light</vt:lpstr>
      <vt:lpstr>Arial</vt:lpstr>
      <vt:lpstr>Calibri</vt:lpstr>
      <vt:lpstr>Calibri Light</vt:lpstr>
      <vt:lpstr>Office Theme</vt:lpstr>
      <vt:lpstr>QU Datathon Project Random Forest Trading Strategy Based on Preprocessed Order Book Data</vt:lpstr>
      <vt:lpstr>I. Data Exploration</vt:lpstr>
      <vt:lpstr>II. Order Book Construction</vt:lpstr>
      <vt:lpstr>III. Random Forest Prediction Model Based Trading Strategy</vt:lpstr>
      <vt:lpstr>Indicators in Our Strategy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 Datathon Project</dc:title>
  <dc:creator>Xinyu Li</dc:creator>
  <cp:lastModifiedBy>Xinyu Li</cp:lastModifiedBy>
  <cp:revision>24</cp:revision>
  <dcterms:created xsi:type="dcterms:W3CDTF">2018-09-30T11:33:35Z</dcterms:created>
  <dcterms:modified xsi:type="dcterms:W3CDTF">2018-09-30T12:35:15Z</dcterms:modified>
</cp:coreProperties>
</file>