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6" r:id="rId2"/>
    <p:sldMasterId id="2147483671" r:id="rId3"/>
    <p:sldMasterId id="2147483673" r:id="rId4"/>
  </p:sldMasterIdLst>
  <p:notesMasterIdLst>
    <p:notesMasterId r:id="rId24"/>
  </p:notesMasterIdLst>
  <p:sldIdLst>
    <p:sldId id="256" r:id="rId5"/>
    <p:sldId id="257" r:id="rId6"/>
    <p:sldId id="288" r:id="rId7"/>
    <p:sldId id="289" r:id="rId8"/>
    <p:sldId id="290" r:id="rId9"/>
    <p:sldId id="259" r:id="rId10"/>
    <p:sldId id="292" r:id="rId11"/>
    <p:sldId id="291" r:id="rId12"/>
    <p:sldId id="295" r:id="rId13"/>
    <p:sldId id="262" r:id="rId14"/>
    <p:sldId id="293" r:id="rId15"/>
    <p:sldId id="296" r:id="rId16"/>
    <p:sldId id="297" r:id="rId17"/>
    <p:sldId id="298" r:id="rId18"/>
    <p:sldId id="299" r:id="rId19"/>
    <p:sldId id="300" r:id="rId20"/>
    <p:sldId id="301" r:id="rId21"/>
    <p:sldId id="282" r:id="rId22"/>
    <p:sldId id="28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80">
          <p15:clr>
            <a:srgbClr val="A4A3A4"/>
          </p15:clr>
        </p15:guide>
        <p15:guide id="2" pos="325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8C47/0ITBTLYWSGde046x33q7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1941A5-3FF5-407F-9369-D0409283034E}">
  <a:tblStyle styleId="{9F1941A5-3FF5-407F-9369-D0409283034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A74C559-0C9E-4997-9CC2-A64793181F13}"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DF1E6"/>
          </a:solidFill>
        </a:fill>
      </a:tcStyle>
    </a:wholeTbl>
    <a:band1H>
      <a:tcTxStyle b="off" i="off"/>
      <a:tcStyle>
        <a:tcBdr/>
        <a:fill>
          <a:solidFill>
            <a:srgbClr val="FBE1CA"/>
          </a:solidFill>
        </a:fill>
      </a:tcStyle>
    </a:band1H>
    <a:band2H>
      <a:tcTxStyle b="off" i="off"/>
      <a:tcStyle>
        <a:tcBdr/>
      </a:tcStyle>
    </a:band2H>
    <a:band1V>
      <a:tcTxStyle b="off" i="off"/>
      <a:tcStyle>
        <a:tcBdr/>
        <a:fill>
          <a:solidFill>
            <a:srgbClr val="FBE1CA"/>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06"/>
    <p:restoredTop sz="66850"/>
  </p:normalViewPr>
  <p:slideViewPr>
    <p:cSldViewPr snapToGrid="0">
      <p:cViewPr>
        <p:scale>
          <a:sx n="117" d="100"/>
          <a:sy n="117" d="100"/>
        </p:scale>
        <p:origin x="-1984" y="-816"/>
      </p:cViewPr>
      <p:guideLst>
        <p:guide orient="horz" pos="3480"/>
        <p:guide pos="325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42"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Hey everyone its super great to be here in not so sunny Johannesburg!!!</a:t>
            </a:r>
          </a:p>
          <a:p>
            <a:pPr marL="171450" lvl="0" indent="-171450" algn="l" rtl="0">
              <a:lnSpc>
                <a:spcPct val="100000"/>
              </a:lnSpc>
              <a:spcBef>
                <a:spcPts val="0"/>
              </a:spcBef>
              <a:spcAft>
                <a:spcPts val="0"/>
              </a:spcAft>
              <a:buSzPts val="1400"/>
              <a:buFontTx/>
              <a:buChar char="-"/>
            </a:pPr>
            <a:r>
              <a:rPr lang="en-US" dirty="0"/>
              <a:t>I’m </a:t>
            </a:r>
            <a:r>
              <a:rPr lang="en-US" dirty="0" err="1"/>
              <a:t>jonjon</a:t>
            </a:r>
            <a:r>
              <a:rPr lang="en-US" dirty="0"/>
              <a:t> and I’m here representing lima capital! The core of what we do at Lima Capital is Technology driven investment management – but I’ll get more into that later. </a:t>
            </a:r>
          </a:p>
          <a:p>
            <a:pPr marL="171450" lvl="0" indent="-171450" algn="l" rtl="0">
              <a:lnSpc>
                <a:spcPct val="100000"/>
              </a:lnSpc>
              <a:spcBef>
                <a:spcPts val="0"/>
              </a:spcBef>
              <a:spcAft>
                <a:spcPts val="0"/>
              </a:spcAft>
              <a:buSzPts val="1400"/>
              <a:buFontTx/>
              <a:buChar char="-"/>
            </a:pPr>
            <a:r>
              <a:rPr lang="en-US" dirty="0"/>
              <a:t>So many of you will know Jacques, he’s give a couple of awesome talks and was instrumental in putting together such an amazing event. Its really great to see someone so passionate driving this space forward and getting the machine learning community together. So thanks Jacques and everyone else who has been so instrumental in putting this day together. </a:t>
            </a:r>
          </a:p>
          <a:p>
            <a:pPr marL="171450" lvl="0" indent="-171450" algn="l" rtl="0">
              <a:lnSpc>
                <a:spcPct val="100000"/>
              </a:lnSpc>
              <a:spcBef>
                <a:spcPts val="0"/>
              </a:spcBef>
              <a:spcAft>
                <a:spcPts val="0"/>
              </a:spcAft>
              <a:buSzPts val="1400"/>
              <a:buFontTx/>
              <a:buChar char="-"/>
            </a:pPr>
            <a:r>
              <a:rPr lang="en-US" dirty="0"/>
              <a:t>So I actually met Jacques as we were both creating course content and lecturing for the WQU master course in financial engineering. Jacques was doing the ML in finance content and I was doing all the blockchain content. Side note: I love building cool things using the blockchain, and if that different side of things interests you, come say what’s up! A little passion project of a few friends and mine is raising funds for endangered animals through an innovative blockchain platform, that relies on a literally radical economics, using always for digital assets. But that’s a story for another day!</a:t>
            </a:r>
          </a:p>
          <a:p>
            <a:pPr marL="171450" lvl="0" indent="-171450" algn="l" rtl="0">
              <a:lnSpc>
                <a:spcPct val="100000"/>
              </a:lnSpc>
              <a:spcBef>
                <a:spcPts val="0"/>
              </a:spcBef>
              <a:spcAft>
                <a:spcPts val="0"/>
              </a:spcAft>
              <a:buSzPts val="1400"/>
              <a:buFontTx/>
              <a:buChar char="-"/>
            </a:pPr>
            <a:r>
              <a:rPr lang="en-US" dirty="0"/>
              <a:t>How on earth did I get into the ML in finance space and what’s my journey been? So my Brother is quite a it older than me and he’s an asset manager in the UK for </a:t>
            </a:r>
            <a:r>
              <a:rPr lang="en-US" dirty="0" err="1"/>
              <a:t>investec</a:t>
            </a:r>
            <a:r>
              <a:rPr lang="en-US" dirty="0"/>
              <a:t>, and he always got me to read books like the Turtle trader </a:t>
            </a:r>
            <a:r>
              <a:rPr lang="en-US" dirty="0" err="1"/>
              <a:t>etc</a:t>
            </a:r>
            <a:r>
              <a:rPr lang="en-US" dirty="0"/>
              <a:t>… and it got me fascinated. Blackjack, poker, trading, it all sounds so exciting right. Its not super clear how to get into the space, I mean when you go to </a:t>
            </a:r>
            <a:r>
              <a:rPr lang="en-US" dirty="0" err="1"/>
              <a:t>uni</a:t>
            </a:r>
            <a:r>
              <a:rPr lang="en-US" dirty="0"/>
              <a:t> there is no real specific degree for it. I ended up going the mathematics and computer science route, and then going through with CFA, I am going to write level 3 this coming June. </a:t>
            </a:r>
          </a:p>
          <a:p>
            <a:pPr marL="171450" lvl="0" indent="-171450" algn="l" rtl="0">
              <a:lnSpc>
                <a:spcPct val="100000"/>
              </a:lnSpc>
              <a:spcBef>
                <a:spcPts val="0"/>
              </a:spcBef>
              <a:spcAft>
                <a:spcPts val="0"/>
              </a:spcAft>
              <a:buSzPts val="1400"/>
              <a:buFontTx/>
              <a:buChar char="-"/>
            </a:pPr>
            <a:r>
              <a:rPr lang="en-US" dirty="0"/>
              <a:t>I’m super stoked to be up here talking and hopefully delivering some interesting nuggets of knowledge. The past 2 years I’ve been lecturing some computer science classes at the university of Cape</a:t>
            </a:r>
          </a:p>
          <a:p>
            <a:pPr marL="171450" lvl="0" indent="-171450" algn="l" rtl="0">
              <a:lnSpc>
                <a:spcPct val="100000"/>
              </a:lnSpc>
              <a:spcBef>
                <a:spcPts val="0"/>
              </a:spcBef>
              <a:spcAft>
                <a:spcPts val="0"/>
              </a:spcAft>
              <a:buSzPts val="1400"/>
              <a:buFontTx/>
              <a:buChar char="-"/>
            </a:pPr>
            <a:endParaRPr lang="en-US" dirty="0"/>
          </a:p>
          <a:p>
            <a:pPr marL="171450" lvl="0" indent="-171450" algn="l" rtl="0">
              <a:lnSpc>
                <a:spcPct val="100000"/>
              </a:lnSpc>
              <a:spcBef>
                <a:spcPts val="0"/>
              </a:spcBef>
              <a:spcAft>
                <a:spcPts val="0"/>
              </a:spcAft>
              <a:buSzPts val="1400"/>
              <a:buFontTx/>
              <a:buChar char="-"/>
            </a:pPr>
            <a:endParaRPr dirty="0"/>
          </a:p>
        </p:txBody>
      </p:sp>
      <p:sp>
        <p:nvSpPr>
          <p:cNvPr id="200" name="Google Shape;200;p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1" name="Google Shape;67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I’m going to start off by telling you a little bit about the mission of Lima capital which is going to tie in to what we are doing, and that is enhancing investment management through technology and cost efficiency. I fundamentally believe that’s what a lot of us are trying to do right now. As you are all aware of, active managers charge a large amount of fees and their investment process is of quite subjective and I would say on a hunch or a feeling, and don’t get me wrong, some of them smash it, but for the most part people are paying for a guy to select stocks that might as well be randomly selected in many cases.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So the technology part, and what we are all here for today, is creating a methodical and repeatable investment process using technology. This obviously scales well, and once built allow users to compete on cost efficiency. </a:t>
            </a:r>
            <a:endParaRPr dirty="0"/>
          </a:p>
        </p:txBody>
      </p:sp>
      <p:sp>
        <p:nvSpPr>
          <p:cNvPr id="205" name="Google Shape;2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I’ve titled my talk, constructing investment strategies using Machine Learning. It’s a bit of a catch all and vague title, but hey I’m hoping to come in real and raw and hoping everyone hear can take something away from this today.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Promise I’m not going to talk on the ethics of AI </a:t>
            </a:r>
            <a:r>
              <a:rPr lang="en-US" dirty="0" err="1"/>
              <a:t>hahaha</a:t>
            </a:r>
            <a:r>
              <a:rPr lang="en-US" dirty="0"/>
              <a:t> cause I know that’s exactly not what we are here for .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205" name="Google Shape;2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55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ML in finance is like teenage sex – excuse the crude explanation but Jacques actually came up with this one. </a:t>
            </a:r>
            <a:r>
              <a:rPr lang="en-US" dirty="0" err="1"/>
              <a:t>Everyones</a:t>
            </a:r>
            <a:r>
              <a:rPr lang="en-US" dirty="0"/>
              <a:t> talking about, everyone says they are doing it, but actually no one is really doing it. </a:t>
            </a:r>
          </a:p>
          <a:p>
            <a:endParaRPr lang="en-US" dirty="0"/>
          </a:p>
          <a:p>
            <a:r>
              <a:rPr lang="en-US" dirty="0"/>
              <a:t>So lets unpack this question a little more as I feel its pretty vital to start here. Since we are obviously at a Machine Learning in Finance meetup, not an econometrics in finance group. </a:t>
            </a:r>
          </a:p>
          <a:p>
            <a:endParaRPr lang="en-US" dirty="0"/>
          </a:p>
          <a:p>
            <a:r>
              <a:rPr lang="en-US" dirty="0"/>
              <a:t>Okay so want to talk about a problem, and how say a classic old quant, or econometric model might solve it, then contrast the machine learning approach, this will be useful I think. This is actually based on the example that Marcos Lopez de Prado gave a couple weeks ago when I was in London, Jacques was also there I believe. </a:t>
            </a:r>
          </a:p>
          <a:p>
            <a:endParaRPr lang="en-US" dirty="0"/>
          </a:p>
          <a:p>
            <a:r>
              <a:rPr lang="en-US" dirty="0"/>
              <a:t>Okay so you have this problem where a credit card company, lets say </a:t>
            </a:r>
            <a:r>
              <a:rPr lang="en-US" dirty="0" err="1"/>
              <a:t>Monzo</a:t>
            </a:r>
            <a:r>
              <a:rPr lang="en-US" dirty="0"/>
              <a:t>, anyone familiar with big online digital banks???? Right they are this crazy and upcoming digital bank, in fact Jacques Wife works there, they are awesome. They wanting to provide an awesome customer experience, are interested in predicting credit card fraud. Right, you’ll notice that </a:t>
            </a:r>
          </a:p>
          <a:p>
            <a:br>
              <a:rPr lang="en-US" dirty="0"/>
            </a:br>
            <a:r>
              <a:rPr lang="en-US" dirty="0"/>
              <a:t>So they come up with these rules like, when a transaction happens in two different countries within 2 hours block the second one, because logically how could someone travel so quickly right? Maybe this is something they observe in past transactions so this is definite rule that is programed in by them. </a:t>
            </a:r>
          </a:p>
          <a:p>
            <a:endParaRPr lang="en-US" dirty="0"/>
          </a:p>
          <a:p>
            <a:r>
              <a:rPr lang="en-US" dirty="0"/>
              <a:t>Practitioners try and infer the relationships and come up with rule based scenarios and </a:t>
            </a:r>
            <a:r>
              <a:rPr lang="en-US" dirty="0" err="1"/>
              <a:t>alogrithms</a:t>
            </a:r>
            <a:r>
              <a:rPr lang="en-US" dirty="0"/>
              <a:t> that execute based on that.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935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80a895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59480a8950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Explain how credit card fraud would work now in terms of supervised learning.</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Parameters, like amount, time, location, currency, time since last transaction.</a:t>
            </a:r>
            <a:endParaRPr dirty="0"/>
          </a:p>
        </p:txBody>
      </p:sp>
      <p:sp>
        <p:nvSpPr>
          <p:cNvPr id="234" name="Google Shape;234;g59480a8950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Time series not stationary. </a:t>
            </a:r>
          </a:p>
          <a:p>
            <a:pPr>
              <a:buFontTx/>
              <a:buChar char="-"/>
            </a:pPr>
            <a:r>
              <a:rPr lang="en-US" dirty="0"/>
              <a:t>Limited data</a:t>
            </a:r>
          </a:p>
          <a:p>
            <a:pPr>
              <a:buFontTx/>
              <a:buChar char="-"/>
            </a:pPr>
            <a:r>
              <a:rPr lang="en-US" dirty="0"/>
              <a:t>Low signal to noise ratio. I.e. there is a lot of randomness in the data set they you essentially don’t want your model to learn right. Otherwise this would lead to poor predictions in the future. What are we more interested in? We are more interested in the ‘signal’ and learning meaningfulness. </a:t>
            </a:r>
          </a:p>
          <a:p>
            <a:pPr>
              <a:buFontTx/>
              <a:buChar char="-"/>
            </a:pPr>
            <a:endParaRPr lang="en-US" dirty="0"/>
          </a:p>
          <a:p>
            <a:pPr>
              <a:buFontTx/>
              <a:buChar char="-"/>
            </a:pP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9706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off between interpretability and flexibility</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30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95" name="Google Shape;29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37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21456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7"/>
        <p:cNvGrpSpPr/>
        <p:nvPr/>
      </p:nvGrpSpPr>
      <p:grpSpPr>
        <a:xfrm>
          <a:off x="0" y="0"/>
          <a:ext cx="0" cy="0"/>
          <a:chOff x="0" y="0"/>
          <a:chExt cx="0" cy="0"/>
        </a:xfrm>
      </p:grpSpPr>
      <p:sp>
        <p:nvSpPr>
          <p:cNvPr id="18" name="Google Shape;18;p29"/>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29"/>
          <p:cNvSpPr txBox="1">
            <a:spLocks noGrp="1"/>
          </p:cNvSpPr>
          <p:nvPr>
            <p:ph type="title"/>
          </p:nvPr>
        </p:nvSpPr>
        <p:spPr>
          <a:xfrm>
            <a:off x="7558118" y="4185564"/>
            <a:ext cx="4001022" cy="532022"/>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3"/>
        <p:cNvGrpSpPr/>
        <p:nvPr/>
      </p:nvGrpSpPr>
      <p:grpSpPr>
        <a:xfrm>
          <a:off x="0" y="0"/>
          <a:ext cx="0" cy="0"/>
          <a:chOff x="0" y="0"/>
          <a:chExt cx="0" cy="0"/>
        </a:xfrm>
      </p:grpSpPr>
      <p:sp>
        <p:nvSpPr>
          <p:cNvPr id="114" name="Google Shape;114;p45"/>
          <p:cNvSpPr txBox="1">
            <a:spLocks noGrp="1"/>
          </p:cNvSpPr>
          <p:nvPr>
            <p:ph type="dt" idx="10"/>
          </p:nvPr>
        </p:nvSpPr>
        <p:spPr>
          <a:xfrm>
            <a:off x="562628" y="6511032"/>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45"/>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5"/>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7"/>
        <p:cNvGrpSpPr/>
        <p:nvPr/>
      </p:nvGrpSpPr>
      <p:grpSpPr>
        <a:xfrm>
          <a:off x="0" y="0"/>
          <a:ext cx="0" cy="0"/>
          <a:chOff x="0" y="0"/>
          <a:chExt cx="0" cy="0"/>
        </a:xfrm>
      </p:grpSpPr>
      <p:sp>
        <p:nvSpPr>
          <p:cNvPr id="118" name="Google Shape;118;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0" name="Google Shape;120;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1" name="Google Shape;121;p46"/>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6"/>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3"/>
        <p:cNvGrpSpPr/>
        <p:nvPr/>
      </p:nvGrpSpPr>
      <p:grpSpPr>
        <a:xfrm>
          <a:off x="0" y="0"/>
          <a:ext cx="0" cy="0"/>
          <a:chOff x="0" y="0"/>
          <a:chExt cx="0" cy="0"/>
        </a:xfrm>
      </p:grpSpPr>
      <p:sp>
        <p:nvSpPr>
          <p:cNvPr id="124" name="Google Shape;124;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126" name="Google Shape;126;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7" name="Google Shape;127;p47"/>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7"/>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48"/>
          <p:cNvSpPr txBox="1">
            <a:spLocks noGrp="1"/>
          </p:cNvSpPr>
          <p:nvPr>
            <p:ph type="title"/>
          </p:nvPr>
        </p:nvSpPr>
        <p:spPr>
          <a:xfrm>
            <a:off x="838200" y="365126"/>
            <a:ext cx="10515600" cy="59311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8"/>
          <p:cNvSpPr txBox="1">
            <a:spLocks noGrp="1"/>
          </p:cNvSpPr>
          <p:nvPr>
            <p:ph type="body" idx="1"/>
          </p:nvPr>
        </p:nvSpPr>
        <p:spPr>
          <a:xfrm rot="5400000">
            <a:off x="3920331" y="-1828800"/>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2" name="Google Shape;132;p48"/>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8"/>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134"/>
        <p:cNvGrpSpPr/>
        <p:nvPr/>
      </p:nvGrpSpPr>
      <p:grpSpPr>
        <a:xfrm>
          <a:off x="0" y="0"/>
          <a:ext cx="0" cy="0"/>
          <a:chOff x="0" y="0"/>
          <a:chExt cx="0" cy="0"/>
        </a:xfrm>
      </p:grpSpPr>
      <p:sp>
        <p:nvSpPr>
          <p:cNvPr id="135" name="Google Shape;135;p49"/>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36" name="Google Shape;136;p49"/>
          <p:cNvPicPr preferRelativeResize="0"/>
          <p:nvPr/>
        </p:nvPicPr>
        <p:blipFill rotWithShape="1">
          <a:blip r:embed="rId2">
            <a:alphaModFix/>
          </a:blip>
          <a:srcRect/>
          <a:stretch/>
        </p:blipFill>
        <p:spPr>
          <a:xfrm>
            <a:off x="9125211" y="6147936"/>
            <a:ext cx="2459962" cy="384560"/>
          </a:xfrm>
          <a:prstGeom prst="rect">
            <a:avLst/>
          </a:prstGeom>
          <a:noFill/>
          <a:ln>
            <a:noFill/>
          </a:ln>
        </p:spPr>
      </p:pic>
      <p:sp>
        <p:nvSpPr>
          <p:cNvPr id="137" name="Google Shape;137;p49"/>
          <p:cNvSpPr txBox="1">
            <a:spLocks noGrp="1"/>
          </p:cNvSpPr>
          <p:nvPr>
            <p:ph type="title"/>
          </p:nvPr>
        </p:nvSpPr>
        <p:spPr>
          <a:xfrm>
            <a:off x="6670492" y="2466690"/>
            <a:ext cx="4883724"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49"/>
          <p:cNvSpPr txBox="1">
            <a:spLocks noGrp="1"/>
          </p:cNvSpPr>
          <p:nvPr>
            <p:ph type="body" idx="1"/>
          </p:nvPr>
        </p:nvSpPr>
        <p:spPr>
          <a:xfrm>
            <a:off x="7152360" y="4141877"/>
            <a:ext cx="4401855" cy="66811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a:off x="838200" y="365126"/>
            <a:ext cx="10515600" cy="59311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838200" y="174886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2"/>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32"/>
          <p:cNvSpPr txBox="1">
            <a:spLocks noGrp="1"/>
          </p:cNvSpPr>
          <p:nvPr>
            <p:ph type="body" idx="2"/>
          </p:nvPr>
        </p:nvSpPr>
        <p:spPr>
          <a:xfrm>
            <a:off x="839788" y="922354"/>
            <a:ext cx="5157787" cy="4633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2"/>
              </a:buClr>
              <a:buSzPts val="2400"/>
              <a:buNone/>
              <a:defRPr sz="2400" b="1">
                <a:solidFill>
                  <a:schemeClr val="accent2"/>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Tree>
    <p:extLst>
      <p:ext uri="{BB962C8B-B14F-4D97-AF65-F5344CB8AC3E}">
        <p14:creationId xmlns:p14="http://schemas.microsoft.com/office/powerpoint/2010/main" val="3656539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7"/>
        <p:cNvGrpSpPr/>
        <p:nvPr/>
      </p:nvGrpSpPr>
      <p:grpSpPr>
        <a:xfrm>
          <a:off x="0" y="0"/>
          <a:ext cx="0" cy="0"/>
          <a:chOff x="0" y="0"/>
          <a:chExt cx="0" cy="0"/>
        </a:xfrm>
      </p:grpSpPr>
      <p:sp>
        <p:nvSpPr>
          <p:cNvPr id="148" name="Google Shape;148;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0" name="Google Shape;150;p51"/>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1" name="Google Shape;151;p51"/>
          <p:cNvSpPr txBox="1">
            <a:spLocks noGrp="1"/>
          </p:cNvSpPr>
          <p:nvPr>
            <p:ph type="title"/>
          </p:nvPr>
        </p:nvSpPr>
        <p:spPr>
          <a:xfrm>
            <a:off x="6670492" y="2466690"/>
            <a:ext cx="4883724" cy="1325563"/>
          </a:xfrm>
          <a:prstGeom prst="rect">
            <a:avLst/>
          </a:prstGeom>
          <a:noFill/>
          <a:ln>
            <a:noFill/>
          </a:ln>
        </p:spPr>
        <p:txBody>
          <a:bodyPr spcFirstLastPara="1" wrap="square" lIns="91425" tIns="45700" rIns="91425" bIns="45700" anchor="ctr" anchorCtr="0">
            <a:normAutofit/>
          </a:bodyPr>
          <a:lstStyle>
            <a:lvl1pPr lvl="0" algn="r">
              <a:lnSpc>
                <a:spcPct val="25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1"/>
          <p:cNvSpPr txBox="1">
            <a:spLocks noGrp="1"/>
          </p:cNvSpPr>
          <p:nvPr>
            <p:ph type="body" idx="1"/>
          </p:nvPr>
        </p:nvSpPr>
        <p:spPr>
          <a:xfrm>
            <a:off x="7152360" y="4141877"/>
            <a:ext cx="4401855" cy="66811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lvl1pPr>
            <a:lvl2pPr marL="914400" lvl="1" indent="-228600" algn="r">
              <a:lnSpc>
                <a:spcPct val="100000"/>
              </a:lnSpc>
              <a:spcBef>
                <a:spcPts val="0"/>
              </a:spcBef>
              <a:spcAft>
                <a:spcPts val="0"/>
              </a:spcAft>
              <a:buSzPts val="1400"/>
              <a:buNone/>
              <a:defRPr/>
            </a:lvl2pPr>
            <a:lvl3pPr marL="1371600" lvl="2" indent="-228600" algn="r">
              <a:lnSpc>
                <a:spcPct val="100000"/>
              </a:lnSpc>
              <a:spcBef>
                <a:spcPts val="0"/>
              </a:spcBef>
              <a:spcAft>
                <a:spcPts val="0"/>
              </a:spcAft>
              <a:buSzPts val="1400"/>
              <a:buNone/>
              <a:defRPr/>
            </a:lvl3pPr>
            <a:lvl4pPr marL="1828800" lvl="3" indent="-228600" algn="r">
              <a:lnSpc>
                <a:spcPct val="100000"/>
              </a:lnSpc>
              <a:spcBef>
                <a:spcPts val="0"/>
              </a:spcBef>
              <a:spcAft>
                <a:spcPts val="0"/>
              </a:spcAft>
              <a:buSzPts val="1400"/>
              <a:buNone/>
              <a:defRPr/>
            </a:lvl4pPr>
            <a:lvl5pPr marL="2286000" lvl="4" indent="-228600" algn="r">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61"/>
        <p:cNvGrpSpPr/>
        <p:nvPr/>
      </p:nvGrpSpPr>
      <p:grpSpPr>
        <a:xfrm>
          <a:off x="0" y="0"/>
          <a:ext cx="0" cy="0"/>
          <a:chOff x="0" y="0"/>
          <a:chExt cx="0" cy="0"/>
        </a:xfrm>
      </p:grpSpPr>
      <p:sp>
        <p:nvSpPr>
          <p:cNvPr id="162" name="Google Shape;162;p53"/>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63" name="Google Shape;163;p53"/>
          <p:cNvPicPr preferRelativeResize="0"/>
          <p:nvPr/>
        </p:nvPicPr>
        <p:blipFill rotWithShape="1">
          <a:blip r:embed="rId2">
            <a:alphaModFix/>
          </a:blip>
          <a:srcRect/>
          <a:stretch/>
        </p:blipFill>
        <p:spPr>
          <a:xfrm>
            <a:off x="9125211" y="6147936"/>
            <a:ext cx="2459962" cy="384560"/>
          </a:xfrm>
          <a:prstGeom prst="rect">
            <a:avLst/>
          </a:prstGeom>
          <a:noFill/>
          <a:ln>
            <a:noFill/>
          </a:ln>
        </p:spPr>
      </p:pic>
      <p:sp>
        <p:nvSpPr>
          <p:cNvPr id="164" name="Google Shape;164;p53"/>
          <p:cNvSpPr txBox="1">
            <a:spLocks noGrp="1"/>
          </p:cNvSpPr>
          <p:nvPr>
            <p:ph type="title"/>
          </p:nvPr>
        </p:nvSpPr>
        <p:spPr>
          <a:xfrm>
            <a:off x="6670492" y="2466690"/>
            <a:ext cx="4883724" cy="1325563"/>
          </a:xfrm>
          <a:prstGeom prst="rect">
            <a:avLst/>
          </a:prstGeom>
          <a:noFill/>
          <a:ln>
            <a:noFill/>
          </a:ln>
        </p:spPr>
        <p:txBody>
          <a:bodyPr spcFirstLastPara="1" wrap="square" lIns="91425" tIns="45700" rIns="91425" bIns="45700" anchor="ctr" anchorCtr="0">
            <a:normAutofit/>
          </a:bodyPr>
          <a:lstStyle>
            <a:lvl1pPr lvl="0" algn="r">
              <a:lnSpc>
                <a:spcPct val="25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53"/>
          <p:cNvSpPr txBox="1">
            <a:spLocks noGrp="1"/>
          </p:cNvSpPr>
          <p:nvPr>
            <p:ph type="body" idx="1"/>
          </p:nvPr>
        </p:nvSpPr>
        <p:spPr>
          <a:xfrm>
            <a:off x="7152360" y="4141877"/>
            <a:ext cx="4401855" cy="66811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lvl1pPr>
            <a:lvl2pPr marL="914400" lvl="1" indent="-228600" algn="r">
              <a:lnSpc>
                <a:spcPct val="100000"/>
              </a:lnSpc>
              <a:spcBef>
                <a:spcPts val="0"/>
              </a:spcBef>
              <a:spcAft>
                <a:spcPts val="0"/>
              </a:spcAft>
              <a:buSzPts val="1400"/>
              <a:buNone/>
              <a:defRPr/>
            </a:lvl2pPr>
            <a:lvl3pPr marL="1371600" lvl="2" indent="-228600" algn="r">
              <a:lnSpc>
                <a:spcPct val="100000"/>
              </a:lnSpc>
              <a:spcBef>
                <a:spcPts val="0"/>
              </a:spcBef>
              <a:spcAft>
                <a:spcPts val="0"/>
              </a:spcAft>
              <a:buSzPts val="1400"/>
              <a:buNone/>
              <a:defRPr/>
            </a:lvl3pPr>
            <a:lvl4pPr marL="1828800" lvl="3" indent="-228600" algn="r">
              <a:lnSpc>
                <a:spcPct val="100000"/>
              </a:lnSpc>
              <a:spcBef>
                <a:spcPts val="0"/>
              </a:spcBef>
              <a:spcAft>
                <a:spcPts val="0"/>
              </a:spcAft>
              <a:buSzPts val="1400"/>
              <a:buNone/>
              <a:defRPr/>
            </a:lvl4pPr>
            <a:lvl5pPr marL="2286000" lvl="4" indent="-228600" algn="r">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6"/>
        <p:cNvGrpSpPr/>
        <p:nvPr/>
      </p:nvGrpSpPr>
      <p:grpSpPr>
        <a:xfrm>
          <a:off x="0" y="0"/>
          <a:ext cx="0" cy="0"/>
          <a:chOff x="0" y="0"/>
          <a:chExt cx="0" cy="0"/>
        </a:xfrm>
      </p:grpSpPr>
      <p:sp>
        <p:nvSpPr>
          <p:cNvPr id="167" name="Google Shape;167;p54"/>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8" name="Google Shape;16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54"/>
          <p:cNvSpPr txBox="1">
            <a:spLocks noGrp="1"/>
          </p:cNvSpPr>
          <p:nvPr>
            <p:ph type="body" idx="1"/>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2"/>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54"/>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1"/>
        <p:cNvGrpSpPr/>
        <p:nvPr/>
      </p:nvGrpSpPr>
      <p:grpSpPr>
        <a:xfrm>
          <a:off x="0" y="0"/>
          <a:ext cx="0" cy="0"/>
          <a:chOff x="0" y="0"/>
          <a:chExt cx="0" cy="0"/>
        </a:xfrm>
      </p:grpSpPr>
      <p:sp>
        <p:nvSpPr>
          <p:cNvPr id="172" name="Google Shape;172;p55"/>
          <p:cNvSpPr txBox="1">
            <a:spLocks noGrp="1"/>
          </p:cNvSpPr>
          <p:nvPr>
            <p:ph type="body" idx="1"/>
          </p:nvPr>
        </p:nvSpPr>
        <p:spPr>
          <a:xfrm>
            <a:off x="838200" y="1644471"/>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75" name="Google Shape;175;p55"/>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55"/>
          <p:cNvSpPr txBox="1">
            <a:spLocks noGrp="1"/>
          </p:cNvSpPr>
          <p:nvPr>
            <p:ph type="body" idx="2"/>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2"/>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55"/>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8" name="Google Shape;28;p40"/>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8"/>
        <p:cNvGrpSpPr/>
        <p:nvPr/>
      </p:nvGrpSpPr>
      <p:grpSpPr>
        <a:xfrm>
          <a:off x="0" y="0"/>
          <a:ext cx="0" cy="0"/>
          <a:chOff x="0" y="0"/>
          <a:chExt cx="0" cy="0"/>
        </a:xfrm>
      </p:grpSpPr>
      <p:sp>
        <p:nvSpPr>
          <p:cNvPr id="179" name="Google Shape;179;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1" name="Google Shape;181;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83" name="Google Shape;183;p56"/>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84"/>
        <p:cNvGrpSpPr/>
        <p:nvPr/>
      </p:nvGrpSpPr>
      <p:grpSpPr>
        <a:xfrm>
          <a:off x="0" y="0"/>
          <a:ext cx="0" cy="0"/>
          <a:chOff x="0" y="0"/>
          <a:chExt cx="0" cy="0"/>
        </a:xfrm>
      </p:grpSpPr>
      <p:sp>
        <p:nvSpPr>
          <p:cNvPr id="185" name="Google Shape;18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7" name="Google Shape;187;p57"/>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8" name="Google Shape;188;p57"/>
          <p:cNvSpPr txBox="1">
            <a:spLocks noGrp="1"/>
          </p:cNvSpPr>
          <p:nvPr>
            <p:ph type="body" idx="1"/>
          </p:nvPr>
        </p:nvSpPr>
        <p:spPr>
          <a:xfrm>
            <a:off x="7632944" y="1926306"/>
            <a:ext cx="3932129"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lvl1pPr>
            <a:lvl2pPr marL="914400" lvl="1" indent="-228600" algn="r">
              <a:lnSpc>
                <a:spcPct val="100000"/>
              </a:lnSpc>
              <a:spcBef>
                <a:spcPts val="0"/>
              </a:spcBef>
              <a:spcAft>
                <a:spcPts val="0"/>
              </a:spcAft>
              <a:buSzPts val="1400"/>
              <a:buNone/>
              <a:defRPr/>
            </a:lvl2pPr>
            <a:lvl3pPr marL="1371600" lvl="2" indent="-228600" algn="r">
              <a:lnSpc>
                <a:spcPct val="100000"/>
              </a:lnSpc>
              <a:spcBef>
                <a:spcPts val="0"/>
              </a:spcBef>
              <a:spcAft>
                <a:spcPts val="0"/>
              </a:spcAft>
              <a:buSzPts val="1400"/>
              <a:buNone/>
              <a:defRPr/>
            </a:lvl3pPr>
            <a:lvl4pPr marL="1828800" lvl="3" indent="-228600" algn="r">
              <a:lnSpc>
                <a:spcPct val="100000"/>
              </a:lnSpc>
              <a:spcBef>
                <a:spcPts val="0"/>
              </a:spcBef>
              <a:spcAft>
                <a:spcPts val="0"/>
              </a:spcAft>
              <a:buSzPts val="1400"/>
              <a:buNone/>
              <a:defRPr/>
            </a:lvl4pPr>
            <a:lvl5pPr marL="2286000" lvl="4" indent="-228600" algn="r">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9" name="Google Shape;189;p57"/>
          <p:cNvSpPr txBox="1">
            <a:spLocks noGrp="1"/>
          </p:cNvSpPr>
          <p:nvPr>
            <p:ph type="title"/>
          </p:nvPr>
        </p:nvSpPr>
        <p:spPr>
          <a:xfrm>
            <a:off x="6344819" y="751908"/>
            <a:ext cx="5220254" cy="532022"/>
          </a:xfrm>
          <a:prstGeom prst="rect">
            <a:avLst/>
          </a:prstGeom>
          <a:noFill/>
          <a:ln>
            <a:noFill/>
          </a:ln>
        </p:spPr>
        <p:txBody>
          <a:bodyPr spcFirstLastPara="1" wrap="square" lIns="91425" tIns="45700" rIns="91425" bIns="45700" anchor="ctr" anchorCtr="0">
            <a:normAutofit/>
          </a:bodyPr>
          <a:lstStyle>
            <a:lvl1pPr lvl="0" algn="r">
              <a:lnSpc>
                <a:spcPct val="140625"/>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0"/>
        <p:cNvGrpSpPr/>
        <p:nvPr/>
      </p:nvGrpSpPr>
      <p:grpSpPr>
        <a:xfrm>
          <a:off x="0" y="0"/>
          <a:ext cx="0" cy="0"/>
          <a:chOff x="0" y="0"/>
          <a:chExt cx="0" cy="0"/>
        </a:xfrm>
      </p:grpSpPr>
      <p:sp>
        <p:nvSpPr>
          <p:cNvPr id="191" name="Google Shape;19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93" name="Google Shape;193;p58"/>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4" name="Google Shape;194;p58"/>
          <p:cNvSpPr txBox="1">
            <a:spLocks noGrp="1"/>
          </p:cNvSpPr>
          <p:nvPr>
            <p:ph type="body" idx="1"/>
          </p:nvPr>
        </p:nvSpPr>
        <p:spPr>
          <a:xfrm>
            <a:off x="838200" y="164447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58"/>
          <p:cNvSpPr txBox="1">
            <a:spLocks noGrp="1"/>
          </p:cNvSpPr>
          <p:nvPr>
            <p:ph type="body" idx="2"/>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2"/>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6" name="Google Shape;196;p58"/>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9"/>
        <p:cNvGrpSpPr/>
        <p:nvPr/>
      </p:nvGrpSpPr>
      <p:grpSpPr>
        <a:xfrm>
          <a:off x="0" y="0"/>
          <a:ext cx="0" cy="0"/>
          <a:chOff x="0" y="0"/>
          <a:chExt cx="0" cy="0"/>
        </a:xfrm>
      </p:grpSpPr>
      <p:sp>
        <p:nvSpPr>
          <p:cNvPr id="30" name="Google Shape;30;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41"/>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41"/>
          <p:cNvSpPr txBox="1">
            <a:spLocks noGrp="1"/>
          </p:cNvSpPr>
          <p:nvPr>
            <p:ph type="body" idx="1"/>
          </p:nvPr>
        </p:nvSpPr>
        <p:spPr>
          <a:xfrm>
            <a:off x="838200" y="1644471"/>
            <a:ext cx="10515600"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lvl1pPr>
            <a:lvl2pPr marL="914400" lvl="1" indent="-228600" algn="r">
              <a:lnSpc>
                <a:spcPct val="100000"/>
              </a:lnSpc>
              <a:spcBef>
                <a:spcPts val="0"/>
              </a:spcBef>
              <a:spcAft>
                <a:spcPts val="0"/>
              </a:spcAft>
              <a:buSzPts val="1400"/>
              <a:buNone/>
              <a:defRPr/>
            </a:lvl2pPr>
            <a:lvl3pPr marL="1371600" lvl="2" indent="-228600" algn="r">
              <a:lnSpc>
                <a:spcPct val="100000"/>
              </a:lnSpc>
              <a:spcBef>
                <a:spcPts val="0"/>
              </a:spcBef>
              <a:spcAft>
                <a:spcPts val="0"/>
              </a:spcAft>
              <a:buSzPts val="1400"/>
              <a:buNone/>
              <a:defRPr/>
            </a:lvl3pPr>
            <a:lvl4pPr marL="1828800" lvl="3" indent="-228600" algn="r">
              <a:lnSpc>
                <a:spcPct val="100000"/>
              </a:lnSpc>
              <a:spcBef>
                <a:spcPts val="0"/>
              </a:spcBef>
              <a:spcAft>
                <a:spcPts val="0"/>
              </a:spcAft>
              <a:buSzPts val="1400"/>
              <a:buNone/>
              <a:defRPr/>
            </a:lvl4pPr>
            <a:lvl5pPr marL="2286000" lvl="4" indent="-228600" algn="r">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41"/>
          <p:cNvSpPr txBox="1">
            <a:spLocks noGrp="1"/>
          </p:cNvSpPr>
          <p:nvPr>
            <p:ph type="title"/>
          </p:nvPr>
        </p:nvSpPr>
        <p:spPr>
          <a:xfrm>
            <a:off x="516731" y="365126"/>
            <a:ext cx="10515600" cy="532022"/>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35"/>
        <p:cNvGrpSpPr/>
        <p:nvPr/>
      </p:nvGrpSpPr>
      <p:grpSpPr>
        <a:xfrm>
          <a:off x="0" y="0"/>
          <a:ext cx="0" cy="0"/>
          <a:chOff x="0" y="0"/>
          <a:chExt cx="0" cy="0"/>
        </a:xfrm>
      </p:grpSpPr>
      <p:sp>
        <p:nvSpPr>
          <p:cNvPr id="36" name="Google Shape;36;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42"/>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2"/>
          <p:cNvSpPr txBox="1">
            <a:spLocks noGrp="1"/>
          </p:cNvSpPr>
          <p:nvPr>
            <p:ph type="body" idx="1"/>
          </p:nvPr>
        </p:nvSpPr>
        <p:spPr>
          <a:xfrm>
            <a:off x="838200" y="1644471"/>
            <a:ext cx="10515600"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lvl1pPr>
            <a:lvl2pPr marL="914400" lvl="1" indent="-228600" algn="r">
              <a:lnSpc>
                <a:spcPct val="100000"/>
              </a:lnSpc>
              <a:spcBef>
                <a:spcPts val="0"/>
              </a:spcBef>
              <a:spcAft>
                <a:spcPts val="0"/>
              </a:spcAft>
              <a:buSzPts val="1400"/>
              <a:buNone/>
              <a:defRPr/>
            </a:lvl2pPr>
            <a:lvl3pPr marL="1371600" lvl="2" indent="-228600" algn="r">
              <a:lnSpc>
                <a:spcPct val="100000"/>
              </a:lnSpc>
              <a:spcBef>
                <a:spcPts val="0"/>
              </a:spcBef>
              <a:spcAft>
                <a:spcPts val="0"/>
              </a:spcAft>
              <a:buSzPts val="1400"/>
              <a:buNone/>
              <a:defRPr/>
            </a:lvl3pPr>
            <a:lvl4pPr marL="1828800" lvl="3" indent="-228600" algn="r">
              <a:lnSpc>
                <a:spcPct val="100000"/>
              </a:lnSpc>
              <a:spcBef>
                <a:spcPts val="0"/>
              </a:spcBef>
              <a:spcAft>
                <a:spcPts val="0"/>
              </a:spcAft>
              <a:buSzPts val="1400"/>
              <a:buNone/>
              <a:defRPr/>
            </a:lvl4pPr>
            <a:lvl5pPr marL="2286000" lvl="4" indent="-228600" algn="r">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42"/>
          <p:cNvSpPr txBox="1">
            <a:spLocks noGrp="1"/>
          </p:cNvSpPr>
          <p:nvPr>
            <p:ph type="body" idx="2"/>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2400"/>
              <a:buNone/>
              <a:defRPr sz="2400">
                <a:solidFill>
                  <a:schemeClr val="accent1"/>
                </a:solidFill>
              </a:defRPr>
            </a:lvl1pPr>
            <a:lvl2pPr marL="914400" lvl="1" indent="-228600" algn="r">
              <a:lnSpc>
                <a:spcPct val="100000"/>
              </a:lnSpc>
              <a:spcBef>
                <a:spcPts val="0"/>
              </a:spcBef>
              <a:spcAft>
                <a:spcPts val="0"/>
              </a:spcAft>
              <a:buSzPts val="2500"/>
              <a:buNone/>
              <a:defRPr/>
            </a:lvl2pPr>
            <a:lvl3pPr marL="1371600" lvl="2" indent="-228600" algn="r">
              <a:lnSpc>
                <a:spcPct val="100000"/>
              </a:lnSpc>
              <a:spcBef>
                <a:spcPts val="0"/>
              </a:spcBef>
              <a:spcAft>
                <a:spcPts val="0"/>
              </a:spcAft>
              <a:buSzPts val="2500"/>
              <a:buNone/>
              <a:defRPr/>
            </a:lvl3pPr>
            <a:lvl4pPr marL="1828800" lvl="3" indent="-228600" algn="r">
              <a:lnSpc>
                <a:spcPct val="100000"/>
              </a:lnSpc>
              <a:spcBef>
                <a:spcPts val="0"/>
              </a:spcBef>
              <a:spcAft>
                <a:spcPts val="0"/>
              </a:spcAft>
              <a:buSzPts val="2500"/>
              <a:buNone/>
              <a:defRPr/>
            </a:lvl4pPr>
            <a:lvl5pPr marL="2286000" lvl="4" indent="-228600" algn="r">
              <a:lnSpc>
                <a:spcPct val="100000"/>
              </a:lnSpc>
              <a:spcBef>
                <a:spcPts val="0"/>
              </a:spcBef>
              <a:spcAft>
                <a:spcPts val="0"/>
              </a:spcAft>
              <a:buSzPts val="25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42"/>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42"/>
        <p:cNvGrpSpPr/>
        <p:nvPr/>
      </p:nvGrpSpPr>
      <p:grpSpPr>
        <a:xfrm>
          <a:off x="0" y="0"/>
          <a:ext cx="0" cy="0"/>
          <a:chOff x="0" y="0"/>
          <a:chExt cx="0" cy="0"/>
        </a:xfrm>
      </p:grpSpPr>
      <p:sp>
        <p:nvSpPr>
          <p:cNvPr id="43" name="Google Shape;43;p4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solidFill>
                  <a:schemeClr val="dk1"/>
                </a:solidFill>
              </a:defRPr>
            </a:lvl1pPr>
            <a:lvl2pPr marL="914400" lvl="1" indent="-228600" algn="r">
              <a:lnSpc>
                <a:spcPct val="100000"/>
              </a:lnSpc>
              <a:spcBef>
                <a:spcPts val="0"/>
              </a:spcBef>
              <a:spcAft>
                <a:spcPts val="0"/>
              </a:spcAft>
              <a:buSzPts val="1400"/>
              <a:buNone/>
              <a:defRPr>
                <a:solidFill>
                  <a:schemeClr val="dk1"/>
                </a:solidFill>
              </a:defRPr>
            </a:lvl2pPr>
            <a:lvl3pPr marL="1371600" lvl="2" indent="-228600" algn="r">
              <a:lnSpc>
                <a:spcPct val="100000"/>
              </a:lnSpc>
              <a:spcBef>
                <a:spcPts val="0"/>
              </a:spcBef>
              <a:spcAft>
                <a:spcPts val="0"/>
              </a:spcAft>
              <a:buSzPts val="1400"/>
              <a:buNone/>
              <a:defRPr>
                <a:solidFill>
                  <a:schemeClr val="dk1"/>
                </a:solidFill>
              </a:defRPr>
            </a:lvl3pPr>
            <a:lvl4pPr marL="1828800" lvl="3" indent="-228600" algn="r">
              <a:lnSpc>
                <a:spcPct val="100000"/>
              </a:lnSpc>
              <a:spcBef>
                <a:spcPts val="0"/>
              </a:spcBef>
              <a:spcAft>
                <a:spcPts val="0"/>
              </a:spcAft>
              <a:buSzPts val="1400"/>
              <a:buNone/>
              <a:defRPr>
                <a:solidFill>
                  <a:schemeClr val="dk1"/>
                </a:solidFill>
              </a:defRPr>
            </a:lvl4pPr>
            <a:lvl5pPr marL="2286000" lvl="4" indent="-228600" algn="r">
              <a:lnSpc>
                <a:spcPct val="100000"/>
              </a:lnSpc>
              <a:spcBef>
                <a:spcPts val="0"/>
              </a:spcBef>
              <a:spcAft>
                <a:spcPts val="0"/>
              </a:spcAft>
              <a:buSzPts val="1400"/>
              <a:buNone/>
              <a:defRPr>
                <a:solidFill>
                  <a:schemeClr val="dk1"/>
                </a:solidFil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4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1400"/>
              <a:buNone/>
              <a:defRPr>
                <a:solidFill>
                  <a:schemeClr val="dk1"/>
                </a:solidFill>
              </a:defRPr>
            </a:lvl1pPr>
            <a:lvl2pPr marL="914400" lvl="1" indent="-228600" algn="r">
              <a:lnSpc>
                <a:spcPct val="100000"/>
              </a:lnSpc>
              <a:spcBef>
                <a:spcPts val="0"/>
              </a:spcBef>
              <a:spcAft>
                <a:spcPts val="0"/>
              </a:spcAft>
              <a:buSzPts val="1400"/>
              <a:buNone/>
              <a:defRPr>
                <a:solidFill>
                  <a:schemeClr val="dk1"/>
                </a:solidFill>
              </a:defRPr>
            </a:lvl2pPr>
            <a:lvl3pPr marL="1371600" lvl="2" indent="-228600" algn="r">
              <a:lnSpc>
                <a:spcPct val="100000"/>
              </a:lnSpc>
              <a:spcBef>
                <a:spcPts val="0"/>
              </a:spcBef>
              <a:spcAft>
                <a:spcPts val="0"/>
              </a:spcAft>
              <a:buSzPts val="1400"/>
              <a:buNone/>
              <a:defRPr>
                <a:solidFill>
                  <a:schemeClr val="dk1"/>
                </a:solidFill>
              </a:defRPr>
            </a:lvl3pPr>
            <a:lvl4pPr marL="1828800" lvl="3" indent="-228600" algn="r">
              <a:lnSpc>
                <a:spcPct val="100000"/>
              </a:lnSpc>
              <a:spcBef>
                <a:spcPts val="0"/>
              </a:spcBef>
              <a:spcAft>
                <a:spcPts val="0"/>
              </a:spcAft>
              <a:buSzPts val="1400"/>
              <a:buNone/>
              <a:defRPr>
                <a:solidFill>
                  <a:schemeClr val="dk1"/>
                </a:solidFill>
              </a:defRPr>
            </a:lvl4pPr>
            <a:lvl5pPr marL="2286000" lvl="4" indent="-228600" algn="r">
              <a:lnSpc>
                <a:spcPct val="100000"/>
              </a:lnSpc>
              <a:spcBef>
                <a:spcPts val="0"/>
              </a:spcBef>
              <a:spcAft>
                <a:spcPts val="0"/>
              </a:spcAft>
              <a:buSzPts val="1400"/>
              <a:buNone/>
              <a:defRPr>
                <a:solidFill>
                  <a:schemeClr val="dk1"/>
                </a:solidFill>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43"/>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43"/>
          <p:cNvSpPr txBox="1">
            <a:spLocks noGrp="1"/>
          </p:cNvSpPr>
          <p:nvPr>
            <p:ph type="body" idx="3"/>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0"/>
              </a:spcBef>
              <a:spcAft>
                <a:spcPts val="0"/>
              </a:spcAft>
              <a:buSzPts val="2400"/>
              <a:buNone/>
              <a:defRPr sz="2400">
                <a:solidFill>
                  <a:schemeClr val="accent1"/>
                </a:solidFill>
              </a:defRPr>
            </a:lvl1pPr>
            <a:lvl2pPr marL="914400" lvl="1" indent="-228600" algn="r">
              <a:lnSpc>
                <a:spcPct val="100000"/>
              </a:lnSpc>
              <a:spcBef>
                <a:spcPts val="0"/>
              </a:spcBef>
              <a:spcAft>
                <a:spcPts val="0"/>
              </a:spcAft>
              <a:buSzPts val="2500"/>
              <a:buNone/>
              <a:defRPr/>
            </a:lvl2pPr>
            <a:lvl3pPr marL="1371600" lvl="2" indent="-228600" algn="r">
              <a:lnSpc>
                <a:spcPct val="100000"/>
              </a:lnSpc>
              <a:spcBef>
                <a:spcPts val="0"/>
              </a:spcBef>
              <a:spcAft>
                <a:spcPts val="0"/>
              </a:spcAft>
              <a:buSzPts val="2500"/>
              <a:buNone/>
              <a:defRPr/>
            </a:lvl3pPr>
            <a:lvl4pPr marL="1828800" lvl="3" indent="-228600" algn="r">
              <a:lnSpc>
                <a:spcPct val="100000"/>
              </a:lnSpc>
              <a:spcBef>
                <a:spcPts val="0"/>
              </a:spcBef>
              <a:spcAft>
                <a:spcPts val="0"/>
              </a:spcAft>
              <a:buSzPts val="2500"/>
              <a:buNone/>
              <a:defRPr/>
            </a:lvl4pPr>
            <a:lvl5pPr marL="2286000" lvl="4" indent="-228600" algn="r">
              <a:lnSpc>
                <a:spcPct val="100000"/>
              </a:lnSpc>
              <a:spcBef>
                <a:spcPts val="0"/>
              </a:spcBef>
              <a:spcAft>
                <a:spcPts val="0"/>
              </a:spcAft>
              <a:buSzPts val="25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43"/>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3" name="Google Shape;53;p44"/>
          <p:cNvSpPr txBox="1">
            <a:spLocks noGrp="1"/>
          </p:cNvSpPr>
          <p:nvPr>
            <p:ph type="sldNum" idx="12"/>
          </p:nvPr>
        </p:nvSpPr>
        <p:spPr>
          <a:xfrm>
            <a:off x="11559140"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44"/>
          <p:cNvSpPr txBox="1">
            <a:spLocks noGrp="1"/>
          </p:cNvSpPr>
          <p:nvPr>
            <p:ph type="body" idx="1"/>
          </p:nvPr>
        </p:nvSpPr>
        <p:spPr>
          <a:xfrm>
            <a:off x="838200" y="164447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4"/>
          <p:cNvSpPr txBox="1">
            <a:spLocks noGrp="1"/>
          </p:cNvSpPr>
          <p:nvPr>
            <p:ph type="body" idx="2"/>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2"/>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44"/>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4"/>
        <p:cNvGrpSpPr/>
        <p:nvPr/>
      </p:nvGrpSpPr>
      <p:grpSpPr>
        <a:xfrm>
          <a:off x="0" y="0"/>
          <a:ext cx="0" cy="0"/>
          <a:chOff x="0" y="0"/>
          <a:chExt cx="0" cy="0"/>
        </a:xfrm>
      </p:grpSpPr>
      <p:sp>
        <p:nvSpPr>
          <p:cNvPr id="65" name="Google Shape;65;p31"/>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3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31"/>
          <p:cNvSpPr txBox="1">
            <a:spLocks noGrp="1"/>
          </p:cNvSpPr>
          <p:nvPr>
            <p:ph type="body" idx="1"/>
          </p:nvPr>
        </p:nvSpPr>
        <p:spPr>
          <a:xfrm>
            <a:off x="838200" y="897148"/>
            <a:ext cx="10515600" cy="3651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31"/>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838200" y="365126"/>
            <a:ext cx="10515600" cy="59311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6"/>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6"/>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110"/>
        <p:cNvGrpSpPr/>
        <p:nvPr/>
      </p:nvGrpSpPr>
      <p:grpSpPr>
        <a:xfrm>
          <a:off x="0" y="0"/>
          <a:ext cx="0" cy="0"/>
          <a:chOff x="0" y="0"/>
          <a:chExt cx="0" cy="0"/>
        </a:xfrm>
      </p:grpSpPr>
      <p:sp>
        <p:nvSpPr>
          <p:cNvPr id="111" name="Google Shape;111;p38"/>
          <p:cNvSpPr txBox="1">
            <a:spLocks noGrp="1"/>
          </p:cNvSpPr>
          <p:nvPr>
            <p:ph type="body" idx="1"/>
          </p:nvPr>
        </p:nvSpPr>
        <p:spPr>
          <a:xfrm>
            <a:off x="627867" y="1479176"/>
            <a:ext cx="10782300" cy="469778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8"/>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2.pn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19.xml"/><Relationship Id="rId7"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2" name="Google Shape;12;p28"/>
          <p:cNvPicPr preferRelativeResize="0"/>
          <p:nvPr/>
        </p:nvPicPr>
        <p:blipFill rotWithShape="1">
          <a:blip r:embed="rId8">
            <a:alphaModFix/>
          </a:blip>
          <a:srcRect r="37370"/>
          <a:stretch/>
        </p:blipFill>
        <p:spPr>
          <a:xfrm>
            <a:off x="0" y="0"/>
            <a:ext cx="5590309" cy="6858000"/>
          </a:xfrm>
          <a:prstGeom prst="rect">
            <a:avLst/>
          </a:prstGeom>
          <a:noFill/>
          <a:ln>
            <a:noFill/>
          </a:ln>
        </p:spPr>
      </p:pic>
      <p:sp>
        <p:nvSpPr>
          <p:cNvPr id="13" name="Google Shape;13;p28"/>
          <p:cNvSpPr/>
          <p:nvPr/>
        </p:nvSpPr>
        <p:spPr>
          <a:xfrm>
            <a:off x="5590309" y="0"/>
            <a:ext cx="131618"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 name="Google Shape;14;p28"/>
          <p:cNvSpPr txBox="1">
            <a:spLocks noGrp="1"/>
          </p:cNvSpPr>
          <p:nvPr>
            <p:ph type="title"/>
          </p:nvPr>
        </p:nvSpPr>
        <p:spPr>
          <a:xfrm>
            <a:off x="6670492" y="3938499"/>
            <a:ext cx="4883724" cy="1325563"/>
          </a:xfrm>
          <a:prstGeom prst="rect">
            <a:avLst/>
          </a:prstGeom>
          <a:noFill/>
          <a:ln>
            <a:noFill/>
          </a:ln>
        </p:spPr>
        <p:txBody>
          <a:bodyPr spcFirstLastPara="1" wrap="square" lIns="91425" tIns="45700" rIns="91425" bIns="45700" anchor="ctr" anchorCtr="0">
            <a:normAutofit/>
          </a:bodyPr>
          <a:lstStyle>
            <a:lvl1pPr marR="0" lvl="0" algn="r" rtl="0">
              <a:lnSpc>
                <a:spcPct val="100000"/>
              </a:lnSpc>
              <a:spcBef>
                <a:spcPts val="0"/>
              </a:spcBef>
              <a:spcAft>
                <a:spcPts val="0"/>
              </a:spcAft>
              <a:buClr>
                <a:srgbClr val="000000"/>
              </a:buClr>
              <a:buSzPts val="1400"/>
              <a:buFont typeface="Arial"/>
              <a:buNone/>
              <a:defRPr sz="28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 name="Google Shape;15;p28"/>
          <p:cNvSpPr txBox="1">
            <a:spLocks noGrp="1"/>
          </p:cNvSpPr>
          <p:nvPr>
            <p:ph type="body" idx="1"/>
          </p:nvPr>
        </p:nvSpPr>
        <p:spPr>
          <a:xfrm>
            <a:off x="7152360" y="5846432"/>
            <a:ext cx="4401855" cy="668118"/>
          </a:xfrm>
          <a:prstGeom prst="rect">
            <a:avLst/>
          </a:prstGeom>
          <a:noFill/>
          <a:ln>
            <a:noFill/>
          </a:ln>
        </p:spPr>
        <p:txBody>
          <a:bodyPr spcFirstLastPara="1" wrap="square" lIns="91425" tIns="45700" rIns="91425" bIns="45700" anchor="t" anchorCtr="0">
            <a:normAutofit/>
          </a:bodyPr>
          <a:lstStyle>
            <a:lvl1pPr marL="457200" marR="0" lvl="0"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1pPr>
            <a:lvl2pPr marL="914400" marR="0" lvl="1"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2pPr>
            <a:lvl3pPr marL="1371600" marR="0" lvl="2"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3pPr>
            <a:lvl4pPr marL="1828800" marR="0" lvl="3"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4pPr>
            <a:lvl5pPr marL="2286000" marR="0" lvl="4"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16" name="Google Shape;16;p28"/>
          <p:cNvPicPr preferRelativeResize="0"/>
          <p:nvPr/>
        </p:nvPicPr>
        <p:blipFill rotWithShape="1">
          <a:blip r:embed="rId9">
            <a:alphaModFix/>
          </a:blip>
          <a:srcRect/>
          <a:stretch/>
        </p:blipFill>
        <p:spPr>
          <a:xfrm>
            <a:off x="8266028" y="3235786"/>
            <a:ext cx="3319145" cy="5188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30"/>
          <p:cNvSpPr txBox="1">
            <a:spLocks noGrp="1"/>
          </p:cNvSpPr>
          <p:nvPr>
            <p:ph type="title"/>
          </p:nvPr>
        </p:nvSpPr>
        <p:spPr>
          <a:xfrm>
            <a:off x="838200" y="365126"/>
            <a:ext cx="10515600" cy="5931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30"/>
          <p:cNvSpPr txBox="1">
            <a:spLocks noGrp="1"/>
          </p:cNvSpPr>
          <p:nvPr>
            <p:ph type="body" idx="1"/>
          </p:nvPr>
        </p:nvSpPr>
        <p:spPr>
          <a:xfrm>
            <a:off x="838200" y="1253331"/>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0" name="Google Shape;60;p30"/>
          <p:cNvSpPr txBox="1">
            <a:spLocks noGrp="1"/>
          </p:cNvSpPr>
          <p:nvPr>
            <p:ph type="ftr" idx="11"/>
          </p:nvPr>
        </p:nvSpPr>
        <p:spPr>
          <a:xfrm>
            <a:off x="612389" y="6492875"/>
            <a:ext cx="4114800" cy="27118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Google Shape;61;p30"/>
          <p:cNvSpPr txBox="1">
            <a:spLocks noGrp="1"/>
          </p:cNvSpPr>
          <p:nvPr>
            <p:ph type="sldNum" idx="12"/>
          </p:nvPr>
        </p:nvSpPr>
        <p:spPr>
          <a:xfrm>
            <a:off x="6468934" y="6491756"/>
            <a:ext cx="2743200" cy="272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62" name="Google Shape;62;p30"/>
          <p:cNvCxnSpPr/>
          <p:nvPr/>
        </p:nvCxnSpPr>
        <p:spPr>
          <a:xfrm rot="10800000">
            <a:off x="612389" y="6511032"/>
            <a:ext cx="8487770" cy="0"/>
          </a:xfrm>
          <a:prstGeom prst="straightConnector1">
            <a:avLst/>
          </a:prstGeom>
          <a:noFill/>
          <a:ln w="12700" cap="flat" cmpd="sng">
            <a:solidFill>
              <a:schemeClr val="accent2"/>
            </a:solidFill>
            <a:prstDash val="solid"/>
            <a:miter lim="800000"/>
            <a:headEnd type="none" w="sm" len="sm"/>
            <a:tailEnd type="none" w="sm" len="sm"/>
          </a:ln>
        </p:spPr>
      </p:cxnSp>
      <p:pic>
        <p:nvPicPr>
          <p:cNvPr id="63" name="Google Shape;63;p30"/>
          <p:cNvPicPr preferRelativeResize="0"/>
          <p:nvPr/>
        </p:nvPicPr>
        <p:blipFill rotWithShape="1">
          <a:blip r:embed="rId11">
            <a:alphaModFix/>
          </a:blip>
          <a:srcRect/>
          <a:stretch/>
        </p:blipFill>
        <p:spPr>
          <a:xfrm>
            <a:off x="9649786" y="6330219"/>
            <a:ext cx="2080955" cy="32531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7" r:id="rId1"/>
    <p:sldLayoutId id="2147483663" r:id="rId2"/>
    <p:sldLayoutId id="2147483665" r:id="rId3"/>
    <p:sldLayoutId id="2147483666" r:id="rId4"/>
    <p:sldLayoutId id="2147483667" r:id="rId5"/>
    <p:sldLayoutId id="2147483668" r:id="rId6"/>
    <p:sldLayoutId id="2147483669" r:id="rId7"/>
    <p:sldLayoutId id="2147483670" r:id="rId8"/>
    <p:sldLayoutId id="214748368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50"/>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42" name="Google Shape;142;p50"/>
          <p:cNvPicPr preferRelativeResize="0"/>
          <p:nvPr/>
        </p:nvPicPr>
        <p:blipFill rotWithShape="1">
          <a:blip r:embed="rId3">
            <a:alphaModFix/>
          </a:blip>
          <a:srcRect r="37370"/>
          <a:stretch/>
        </p:blipFill>
        <p:spPr>
          <a:xfrm>
            <a:off x="0" y="0"/>
            <a:ext cx="5590309" cy="6858000"/>
          </a:xfrm>
          <a:prstGeom prst="rect">
            <a:avLst/>
          </a:prstGeom>
          <a:noFill/>
          <a:ln>
            <a:noFill/>
          </a:ln>
        </p:spPr>
      </p:pic>
      <p:sp>
        <p:nvSpPr>
          <p:cNvPr id="143" name="Google Shape;143;p50"/>
          <p:cNvSpPr/>
          <p:nvPr/>
        </p:nvSpPr>
        <p:spPr>
          <a:xfrm>
            <a:off x="5590309" y="0"/>
            <a:ext cx="131618"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4" name="Google Shape;144;p50"/>
          <p:cNvPicPr preferRelativeResize="0"/>
          <p:nvPr/>
        </p:nvPicPr>
        <p:blipFill rotWithShape="1">
          <a:blip r:embed="rId4">
            <a:alphaModFix/>
          </a:blip>
          <a:srcRect/>
          <a:stretch/>
        </p:blipFill>
        <p:spPr>
          <a:xfrm>
            <a:off x="9125211" y="6147936"/>
            <a:ext cx="2459962" cy="384560"/>
          </a:xfrm>
          <a:prstGeom prst="rect">
            <a:avLst/>
          </a:prstGeom>
          <a:noFill/>
          <a:ln>
            <a:noFill/>
          </a:ln>
        </p:spPr>
      </p:pic>
      <p:sp>
        <p:nvSpPr>
          <p:cNvPr id="145" name="Google Shape;145;p50"/>
          <p:cNvSpPr txBox="1">
            <a:spLocks noGrp="1"/>
          </p:cNvSpPr>
          <p:nvPr>
            <p:ph type="title"/>
          </p:nvPr>
        </p:nvSpPr>
        <p:spPr>
          <a:xfrm>
            <a:off x="6670492" y="2466690"/>
            <a:ext cx="4883724" cy="1325563"/>
          </a:xfrm>
          <a:prstGeom prst="rect">
            <a:avLst/>
          </a:prstGeom>
          <a:noFill/>
          <a:ln>
            <a:noFill/>
          </a:ln>
        </p:spPr>
        <p:txBody>
          <a:bodyPr spcFirstLastPara="1" wrap="square" lIns="91425" tIns="45700" rIns="91425" bIns="45700" anchor="ctr" anchorCtr="0">
            <a:normAutofit/>
          </a:bodyPr>
          <a:lstStyle>
            <a:lvl1pPr marR="0" lvl="0" algn="r" rtl="0">
              <a:lnSpc>
                <a:spcPct val="102272"/>
              </a:lnSpc>
              <a:spcBef>
                <a:spcPts val="0"/>
              </a:spcBef>
              <a:spcAft>
                <a:spcPts val="0"/>
              </a:spcAft>
              <a:buClr>
                <a:srgbClr val="000000"/>
              </a:buClr>
              <a:buSzPts val="1400"/>
              <a:buFont typeface="Arial"/>
              <a:buNone/>
              <a:defRPr sz="4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6" name="Google Shape;146;p50"/>
          <p:cNvSpPr txBox="1">
            <a:spLocks noGrp="1"/>
          </p:cNvSpPr>
          <p:nvPr>
            <p:ph type="body" idx="1"/>
          </p:nvPr>
        </p:nvSpPr>
        <p:spPr>
          <a:xfrm>
            <a:off x="7152360" y="4141877"/>
            <a:ext cx="4401855" cy="668118"/>
          </a:xfrm>
          <a:prstGeom prst="rect">
            <a:avLst/>
          </a:prstGeom>
          <a:noFill/>
          <a:ln>
            <a:noFill/>
          </a:ln>
        </p:spPr>
        <p:txBody>
          <a:bodyPr spcFirstLastPara="1" wrap="square" lIns="91425" tIns="45700" rIns="91425" bIns="45700" anchor="t" anchorCtr="0">
            <a:normAutofit/>
          </a:bodyPr>
          <a:lstStyle>
            <a:lvl1pPr marL="457200" marR="0" lvl="0"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1pPr>
            <a:lvl2pPr marL="914400" marR="0" lvl="1"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2pPr>
            <a:lvl3pPr marL="1371600" marR="0" lvl="2"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3pPr>
            <a:lvl4pPr marL="1828800" marR="0" lvl="3"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4pPr>
            <a:lvl5pPr marL="2286000" marR="0" lvl="4"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52"/>
          <p:cNvSpPr txBox="1">
            <a:spLocks noGrp="1"/>
          </p:cNvSpPr>
          <p:nvPr>
            <p:ph type="sldNum" idx="12"/>
          </p:nvPr>
        </p:nvSpPr>
        <p:spPr>
          <a:xfrm>
            <a:off x="11142526" y="6422527"/>
            <a:ext cx="42254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6" name="Google Shape;156;p52"/>
          <p:cNvSpPr txBox="1">
            <a:spLocks noGrp="1"/>
          </p:cNvSpPr>
          <p:nvPr>
            <p:ph type="title"/>
          </p:nvPr>
        </p:nvSpPr>
        <p:spPr>
          <a:xfrm>
            <a:off x="6670492" y="2466690"/>
            <a:ext cx="4883724" cy="1325563"/>
          </a:xfrm>
          <a:prstGeom prst="rect">
            <a:avLst/>
          </a:prstGeom>
          <a:noFill/>
          <a:ln>
            <a:noFill/>
          </a:ln>
        </p:spPr>
        <p:txBody>
          <a:bodyPr spcFirstLastPara="1" wrap="square" lIns="91425" tIns="45700" rIns="91425" bIns="45700" anchor="ctr" anchorCtr="0">
            <a:normAutofit/>
          </a:bodyPr>
          <a:lstStyle>
            <a:lvl1pPr marR="0" lvl="0" algn="r" rtl="0">
              <a:lnSpc>
                <a:spcPct val="102272"/>
              </a:lnSpc>
              <a:spcBef>
                <a:spcPts val="0"/>
              </a:spcBef>
              <a:spcAft>
                <a:spcPts val="0"/>
              </a:spcAft>
              <a:buClr>
                <a:srgbClr val="000000"/>
              </a:buClr>
              <a:buSzPts val="1400"/>
              <a:buFont typeface="Arial"/>
              <a:buNone/>
              <a:defRPr sz="44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7" name="Google Shape;157;p52"/>
          <p:cNvSpPr txBox="1">
            <a:spLocks noGrp="1"/>
          </p:cNvSpPr>
          <p:nvPr>
            <p:ph type="body" idx="1"/>
          </p:nvPr>
        </p:nvSpPr>
        <p:spPr>
          <a:xfrm>
            <a:off x="7152360" y="4141877"/>
            <a:ext cx="4401855" cy="668118"/>
          </a:xfrm>
          <a:prstGeom prst="rect">
            <a:avLst/>
          </a:prstGeom>
          <a:noFill/>
          <a:ln>
            <a:noFill/>
          </a:ln>
        </p:spPr>
        <p:txBody>
          <a:bodyPr spcFirstLastPara="1" wrap="square" lIns="91425" tIns="45700" rIns="91425" bIns="45700" anchor="t" anchorCtr="0">
            <a:normAutofit/>
          </a:bodyPr>
          <a:lstStyle>
            <a:lvl1pPr marL="457200" marR="0" lvl="0"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1pPr>
            <a:lvl2pPr marL="914400" marR="0" lvl="1"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2pPr>
            <a:lvl3pPr marL="1371600" marR="0" lvl="2"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3pPr>
            <a:lvl4pPr marL="1828800" marR="0" lvl="3"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4pPr>
            <a:lvl5pPr marL="2286000" marR="0" lvl="4" indent="-228600" algn="r" rtl="0">
              <a:lnSpc>
                <a:spcPct val="100000"/>
              </a:lnSpc>
              <a:spcBef>
                <a:spcPts val="0"/>
              </a:spcBef>
              <a:spcAft>
                <a:spcPts val="0"/>
              </a:spcAft>
              <a:buClr>
                <a:srgbClr val="000000"/>
              </a:buClr>
              <a:buSzPts val="1400"/>
              <a:buFont typeface="Arial"/>
              <a:buNone/>
              <a:defRPr sz="2500" b="0" i="0" u="none" strike="noStrike" cap="none">
                <a:solidFill>
                  <a:schemeClr val="accent2"/>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8" name="Google Shape;158;p52"/>
          <p:cNvSpPr/>
          <p:nvPr/>
        </p:nvSpPr>
        <p:spPr>
          <a:xfrm>
            <a:off x="4758013" y="0"/>
            <a:ext cx="131618"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59" name="Google Shape;159;p52"/>
          <p:cNvPicPr preferRelativeResize="0"/>
          <p:nvPr/>
        </p:nvPicPr>
        <p:blipFill rotWithShape="1">
          <a:blip r:embed="rId8">
            <a:alphaModFix/>
          </a:blip>
          <a:srcRect/>
          <a:stretch/>
        </p:blipFill>
        <p:spPr>
          <a:xfrm>
            <a:off x="0" y="0"/>
            <a:ext cx="4758013" cy="6858000"/>
          </a:xfrm>
          <a:prstGeom prst="rect">
            <a:avLst/>
          </a:prstGeom>
          <a:noFill/>
          <a:ln>
            <a:noFill/>
          </a:ln>
        </p:spPr>
      </p:pic>
      <p:pic>
        <p:nvPicPr>
          <p:cNvPr id="160" name="Google Shape;160;p52"/>
          <p:cNvPicPr preferRelativeResize="0"/>
          <p:nvPr/>
        </p:nvPicPr>
        <p:blipFill rotWithShape="1">
          <a:blip r:embed="rId9">
            <a:alphaModFix/>
          </a:blip>
          <a:srcRect/>
          <a:stretch/>
        </p:blipFill>
        <p:spPr>
          <a:xfrm>
            <a:off x="9125211" y="6147936"/>
            <a:ext cx="2459962" cy="3845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2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ima.capital"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title"/>
          </p:nvPr>
        </p:nvSpPr>
        <p:spPr>
          <a:xfrm>
            <a:off x="484921" y="320135"/>
            <a:ext cx="4895104" cy="13493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solidFill>
                  <a:schemeClr val="lt1"/>
                </a:solidFill>
              </a:rPr>
              <a:t>Technology driven Investment management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
          <p:cNvSpPr txBox="1"/>
          <p:nvPr/>
        </p:nvSpPr>
        <p:spPr>
          <a:xfrm>
            <a:off x="1775224" y="1628775"/>
            <a:ext cx="10226276" cy="46396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600"/>
              </a:spcBef>
              <a:spcAft>
                <a:spcPts val="600"/>
              </a:spcAft>
              <a:buClr>
                <a:srgbClr val="000000"/>
              </a:buClr>
              <a:buSzPts val="100"/>
              <a:buFont typeface="Arial"/>
              <a:buNone/>
            </a:pPr>
            <a:endParaRPr sz="100" b="1" i="0" u="none" strike="noStrike" cap="none">
              <a:solidFill>
                <a:schemeClr val="dk1"/>
              </a:solidFill>
              <a:latin typeface="Arial"/>
              <a:ea typeface="Arial"/>
              <a:cs typeface="Arial"/>
              <a:sym typeface="Arial"/>
            </a:endParaRPr>
          </a:p>
        </p:txBody>
      </p:sp>
      <p:sp>
        <p:nvSpPr>
          <p:cNvPr id="298" name="Google Shape;298;p4"/>
          <p:cNvSpPr txBox="1">
            <a:spLocks noGrp="1"/>
          </p:cNvSpPr>
          <p:nvPr>
            <p:ph type="title"/>
          </p:nvPr>
        </p:nvSpPr>
        <p:spPr>
          <a:xfrm>
            <a:off x="838200" y="0"/>
            <a:ext cx="10515600" cy="593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Arial"/>
              <a:buNone/>
            </a:pPr>
            <a:r>
              <a:rPr lang="en-US" sz="3200" dirty="0"/>
              <a:t>Lima capital core </a:t>
            </a:r>
            <a:r>
              <a:rPr lang="en-US" dirty="0"/>
              <a:t>beliefs</a:t>
            </a:r>
            <a:endParaRPr dirty="0"/>
          </a:p>
        </p:txBody>
      </p:sp>
      <p:sp>
        <p:nvSpPr>
          <p:cNvPr id="299" name="Google Shape;299;p4"/>
          <p:cNvSpPr txBox="1">
            <a:spLocks noGrp="1"/>
          </p:cNvSpPr>
          <p:nvPr>
            <p:ph type="body" idx="1"/>
          </p:nvPr>
        </p:nvSpPr>
        <p:spPr>
          <a:xfrm>
            <a:off x="471000" y="701775"/>
            <a:ext cx="11645700" cy="54075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1800" dirty="0">
                <a:solidFill>
                  <a:schemeClr val="accent2"/>
                </a:solidFill>
              </a:rPr>
              <a:t>Equity beta is </a:t>
            </a:r>
            <a:r>
              <a:rPr lang="en-US" sz="1800" u="sng" dirty="0">
                <a:solidFill>
                  <a:schemeClr val="accent2"/>
                </a:solidFill>
              </a:rPr>
              <a:t>best</a:t>
            </a:r>
            <a:r>
              <a:rPr lang="en-US" sz="1800" dirty="0">
                <a:solidFill>
                  <a:schemeClr val="accent2"/>
                </a:solidFill>
              </a:rPr>
              <a:t>.</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Stock level diversification has </a:t>
            </a:r>
            <a:r>
              <a:rPr lang="en-US" sz="1800" u="sng" dirty="0">
                <a:solidFill>
                  <a:schemeClr val="accent2"/>
                </a:solidFill>
              </a:rPr>
              <a:t>value</a:t>
            </a:r>
            <a:r>
              <a:rPr lang="en-US" sz="1800" dirty="0">
                <a:solidFill>
                  <a:schemeClr val="accent2"/>
                </a:solidFill>
              </a:rPr>
              <a:t>.</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Asset class diversification has </a:t>
            </a:r>
            <a:r>
              <a:rPr lang="en-US" sz="1800" u="sng" dirty="0">
                <a:solidFill>
                  <a:schemeClr val="accent2"/>
                </a:solidFill>
              </a:rPr>
              <a:t>limitations</a:t>
            </a:r>
            <a:r>
              <a:rPr lang="en-US" sz="1800" dirty="0">
                <a:solidFill>
                  <a:schemeClr val="accent2"/>
                </a:solidFill>
              </a:rPr>
              <a:t>.</a:t>
            </a:r>
            <a:endParaRPr dirty="0"/>
          </a:p>
          <a:p>
            <a:pPr marL="228600" lvl="0" indent="-228600" algn="l" rtl="0">
              <a:lnSpc>
                <a:spcPct val="90000"/>
              </a:lnSpc>
              <a:spcBef>
                <a:spcPts val="1800"/>
              </a:spcBef>
              <a:spcAft>
                <a:spcPts val="0"/>
              </a:spcAft>
              <a:buClr>
                <a:schemeClr val="dk1"/>
              </a:buClr>
              <a:buSzPts val="2400"/>
              <a:buChar char="•"/>
            </a:pPr>
            <a:r>
              <a:rPr lang="en-US" sz="1800" u="sng" dirty="0">
                <a:solidFill>
                  <a:schemeClr val="accent2"/>
                </a:solidFill>
              </a:rPr>
              <a:t>Risk management </a:t>
            </a:r>
            <a:r>
              <a:rPr lang="en-US" sz="1800" dirty="0">
                <a:solidFill>
                  <a:schemeClr val="accent2"/>
                </a:solidFill>
              </a:rPr>
              <a:t>is key and draw down </a:t>
            </a:r>
            <a:r>
              <a:rPr lang="en-US" sz="1800" dirty="0" err="1">
                <a:solidFill>
                  <a:schemeClr val="accent2"/>
                </a:solidFill>
              </a:rPr>
              <a:t>minimisation</a:t>
            </a:r>
            <a:r>
              <a:rPr lang="en-US" sz="1800" dirty="0">
                <a:solidFill>
                  <a:schemeClr val="accent2"/>
                </a:solidFill>
              </a:rPr>
              <a:t> matters.</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Trade </a:t>
            </a:r>
            <a:r>
              <a:rPr lang="en-US" sz="1800" u="sng" dirty="0">
                <a:solidFill>
                  <a:schemeClr val="accent2"/>
                </a:solidFill>
              </a:rPr>
              <a:t>execution</a:t>
            </a:r>
            <a:r>
              <a:rPr lang="en-US" sz="1800" dirty="0">
                <a:solidFill>
                  <a:schemeClr val="accent2"/>
                </a:solidFill>
              </a:rPr>
              <a:t> can be the difference between success and failure.</a:t>
            </a:r>
            <a:endParaRPr dirty="0"/>
          </a:p>
          <a:p>
            <a:pPr marL="228600" lvl="0" indent="-228600" algn="l" rtl="0">
              <a:lnSpc>
                <a:spcPct val="90000"/>
              </a:lnSpc>
              <a:spcBef>
                <a:spcPts val="1800"/>
              </a:spcBef>
              <a:spcAft>
                <a:spcPts val="0"/>
              </a:spcAft>
              <a:buClr>
                <a:schemeClr val="dk1"/>
              </a:buClr>
              <a:buSzPts val="2400"/>
              <a:buChar char="•"/>
            </a:pPr>
            <a:r>
              <a:rPr lang="en-US" sz="1800" dirty="0" err="1">
                <a:solidFill>
                  <a:schemeClr val="accent2"/>
                </a:solidFill>
              </a:rPr>
              <a:t>Behavioural</a:t>
            </a:r>
            <a:r>
              <a:rPr lang="en-US" sz="1800" dirty="0">
                <a:solidFill>
                  <a:schemeClr val="accent2"/>
                </a:solidFill>
              </a:rPr>
              <a:t> finance and </a:t>
            </a:r>
            <a:r>
              <a:rPr lang="en-US" sz="1800" u="sng" dirty="0">
                <a:solidFill>
                  <a:schemeClr val="accent2"/>
                </a:solidFill>
              </a:rPr>
              <a:t>human biases </a:t>
            </a:r>
            <a:r>
              <a:rPr lang="en-US" sz="1800" dirty="0">
                <a:solidFill>
                  <a:schemeClr val="accent2"/>
                </a:solidFill>
              </a:rPr>
              <a:t>destroy value.</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Narrow application of </a:t>
            </a:r>
            <a:r>
              <a:rPr lang="en-US" sz="1800" u="sng" dirty="0">
                <a:solidFill>
                  <a:schemeClr val="accent2"/>
                </a:solidFill>
              </a:rPr>
              <a:t>machine learning </a:t>
            </a:r>
            <a:r>
              <a:rPr lang="en-US" sz="1800" dirty="0">
                <a:solidFill>
                  <a:schemeClr val="accent2"/>
                </a:solidFill>
              </a:rPr>
              <a:t>leads to consistency and repeatability.</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Clear solution </a:t>
            </a:r>
            <a:r>
              <a:rPr lang="en-US" sz="1800" u="sng" dirty="0">
                <a:solidFill>
                  <a:schemeClr val="accent2"/>
                </a:solidFill>
              </a:rPr>
              <a:t>outcome objectives </a:t>
            </a:r>
            <a:r>
              <a:rPr lang="en-US" sz="1800" dirty="0">
                <a:solidFill>
                  <a:schemeClr val="accent2"/>
                </a:solidFill>
              </a:rPr>
              <a:t>necessary.</a:t>
            </a:r>
            <a:endParaRPr dirty="0"/>
          </a:p>
          <a:p>
            <a:pPr marL="228600" lvl="0" indent="-228600" algn="l" rtl="0">
              <a:lnSpc>
                <a:spcPct val="90000"/>
              </a:lnSpc>
              <a:spcBef>
                <a:spcPts val="1800"/>
              </a:spcBef>
              <a:spcAft>
                <a:spcPts val="0"/>
              </a:spcAft>
              <a:buClr>
                <a:schemeClr val="dk1"/>
              </a:buClr>
              <a:buSzPts val="2400"/>
              <a:buChar char="•"/>
            </a:pPr>
            <a:r>
              <a:rPr lang="en-US" sz="1800" dirty="0">
                <a:solidFill>
                  <a:schemeClr val="accent2"/>
                </a:solidFill>
              </a:rPr>
              <a:t>The overarching key success factor in investment management is a consistent, repeatable </a:t>
            </a:r>
            <a:r>
              <a:rPr lang="en-US" sz="1800" u="sng" dirty="0">
                <a:solidFill>
                  <a:schemeClr val="accent2"/>
                </a:solidFill>
              </a:rPr>
              <a:t>investment process</a:t>
            </a:r>
            <a:r>
              <a:rPr lang="en-US" sz="1800" dirty="0">
                <a:solidFill>
                  <a:schemeClr val="accent2"/>
                </a:solidFill>
              </a:rPr>
              <a:t> driven by adaptive machine learning algorithms, with human oversight but NO human intervention. </a:t>
            </a:r>
            <a:endParaRPr dirty="0"/>
          </a:p>
          <a:p>
            <a:pPr marL="228600" lvl="0" indent="-228600" algn="l" rtl="0">
              <a:lnSpc>
                <a:spcPct val="90000"/>
              </a:lnSpc>
              <a:spcBef>
                <a:spcPts val="1800"/>
              </a:spcBef>
              <a:spcAft>
                <a:spcPts val="0"/>
              </a:spcAft>
              <a:buClr>
                <a:schemeClr val="dk1"/>
              </a:buClr>
              <a:buSzPts val="2400"/>
              <a:buChar char="•"/>
            </a:pPr>
            <a:r>
              <a:rPr lang="en-US" sz="1800" b="1" u="sng" dirty="0">
                <a:solidFill>
                  <a:schemeClr val="accent2"/>
                </a:solidFill>
              </a:rPr>
              <a:t>Time</a:t>
            </a:r>
            <a:r>
              <a:rPr lang="en-US" sz="1800" dirty="0">
                <a:solidFill>
                  <a:schemeClr val="accent2"/>
                </a:solidFill>
              </a:rPr>
              <a:t> is the only silver bullet in investment management.</a:t>
            </a:r>
            <a:endParaRPr dirty="0"/>
          </a:p>
          <a:p>
            <a:pPr marL="369888" lvl="0" indent="0" algn="l" rtl="0">
              <a:lnSpc>
                <a:spcPct val="90000"/>
              </a:lnSpc>
              <a:spcBef>
                <a:spcPts val="1800"/>
              </a:spcBef>
              <a:spcAft>
                <a:spcPts val="0"/>
              </a:spcAft>
              <a:buClr>
                <a:schemeClr val="dk1"/>
              </a:buClr>
              <a:buSzPts val="2400"/>
              <a:buNone/>
            </a:pPr>
            <a:endParaRPr sz="2200" dirty="0"/>
          </a:p>
          <a:p>
            <a:pPr marL="369888" lvl="0" indent="0" algn="l" rtl="0">
              <a:lnSpc>
                <a:spcPct val="90000"/>
              </a:lnSpc>
              <a:spcBef>
                <a:spcPts val="1200"/>
              </a:spcBef>
              <a:spcAft>
                <a:spcPts val="0"/>
              </a:spcAft>
              <a:buClr>
                <a:schemeClr val="dk1"/>
              </a:buClr>
              <a:buSzPts val="2400"/>
              <a:buNone/>
            </a:pPr>
            <a:endParaRPr sz="2200" dirty="0">
              <a:solidFill>
                <a:schemeClr val="dk1"/>
              </a:solidFill>
            </a:endParaRPr>
          </a:p>
          <a:p>
            <a:pPr marL="369888" lvl="0" indent="0" algn="l" rtl="0">
              <a:lnSpc>
                <a:spcPct val="90000"/>
              </a:lnSpc>
              <a:spcBef>
                <a:spcPts val="1200"/>
              </a:spcBef>
              <a:spcAft>
                <a:spcPts val="0"/>
              </a:spcAft>
              <a:buClr>
                <a:schemeClr val="dk1"/>
              </a:buClr>
              <a:buSzPts val="2400"/>
              <a:buNone/>
            </a:pPr>
            <a:r>
              <a:rPr lang="en-US" sz="2200" dirty="0">
                <a:solidFill>
                  <a:schemeClr val="dk1"/>
                </a:solidFill>
              </a:rPr>
              <a:t>										</a:t>
            </a:r>
            <a:endParaRPr sz="2200" b="1" dirty="0">
              <a:solidFill>
                <a:schemeClr val="dk1"/>
              </a:solidFill>
            </a:endParaRPr>
          </a:p>
          <a:p>
            <a:pPr marL="0" lvl="0" indent="0" algn="l" rtl="0">
              <a:lnSpc>
                <a:spcPct val="90000"/>
              </a:lnSpc>
              <a:spcBef>
                <a:spcPts val="1600"/>
              </a:spcBef>
              <a:spcAft>
                <a:spcPts val="0"/>
              </a:spcAft>
              <a:buClr>
                <a:schemeClr val="dk1"/>
              </a:buClr>
              <a:buSzPts val="2200"/>
              <a:buNone/>
            </a:pPr>
            <a:endParaRPr sz="2200" dirty="0"/>
          </a:p>
        </p:txBody>
      </p:sp>
    </p:spTree>
    <p:extLst>
      <p:ext uri="{BB962C8B-B14F-4D97-AF65-F5344CB8AC3E}">
        <p14:creationId xmlns:p14="http://schemas.microsoft.com/office/powerpoint/2010/main" val="123987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63E6-CFED-CA41-BF79-1D2D8B894895}"/>
              </a:ext>
            </a:extLst>
          </p:cNvPr>
          <p:cNvSpPr>
            <a:spLocks noGrp="1"/>
          </p:cNvSpPr>
          <p:nvPr>
            <p:ph type="title"/>
          </p:nvPr>
        </p:nvSpPr>
        <p:spPr/>
        <p:txBody>
          <a:bodyPr/>
          <a:lstStyle/>
          <a:p>
            <a:r>
              <a:rPr lang="en-US" dirty="0"/>
              <a:t>Downside protection</a:t>
            </a:r>
          </a:p>
        </p:txBody>
      </p:sp>
      <p:pic>
        <p:nvPicPr>
          <p:cNvPr id="3074" name="Picture 2" descr="Image result for investment strategies memes">
            <a:extLst>
              <a:ext uri="{FF2B5EF4-FFF2-40B4-BE49-F238E27FC236}">
                <a16:creationId xmlns:a16="http://schemas.microsoft.com/office/drawing/2014/main" id="{91B943B9-25D7-2D48-BA83-83504BE49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660" y="1326775"/>
            <a:ext cx="5473140" cy="410485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54;p3">
            <a:extLst>
              <a:ext uri="{FF2B5EF4-FFF2-40B4-BE49-F238E27FC236}">
                <a16:creationId xmlns:a16="http://schemas.microsoft.com/office/drawing/2014/main" id="{C42AC053-C5F8-514B-9C5D-F83F57B95FDE}"/>
              </a:ext>
            </a:extLst>
          </p:cNvPr>
          <p:cNvSpPr txBox="1">
            <a:spLocks/>
          </p:cNvSpPr>
          <p:nvPr/>
        </p:nvSpPr>
        <p:spPr>
          <a:xfrm>
            <a:off x="318248" y="1652901"/>
            <a:ext cx="5132294"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ZA" sz="2400" b="1" dirty="0"/>
              <a:t>Lima’s solution </a:t>
            </a:r>
          </a:p>
          <a:p>
            <a:endParaRPr lang="en-ZA" sz="2400" dirty="0"/>
          </a:p>
          <a:p>
            <a:r>
              <a:rPr lang="en-ZA" sz="2000" dirty="0"/>
              <a:t>A mutual fund buying beta in the form of an exchange traded fund (ETF) and dynamically prescribing insurance (exiting out of the market) to that position when needed, utilizing an autonomous investment process as described above with human oversight but no human intervention. </a:t>
            </a: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spTree>
    <p:extLst>
      <p:ext uri="{BB962C8B-B14F-4D97-AF65-F5344CB8AC3E}">
        <p14:creationId xmlns:p14="http://schemas.microsoft.com/office/powerpoint/2010/main" val="155990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74FC-F546-FE48-AE70-8E9343B61E63}"/>
              </a:ext>
            </a:extLst>
          </p:cNvPr>
          <p:cNvSpPr>
            <a:spLocks noGrp="1"/>
          </p:cNvSpPr>
          <p:nvPr>
            <p:ph type="title"/>
          </p:nvPr>
        </p:nvSpPr>
        <p:spPr/>
        <p:txBody>
          <a:bodyPr/>
          <a:lstStyle/>
          <a:p>
            <a:r>
              <a:rPr lang="en-US" dirty="0"/>
              <a:t>Building a robust pipeline to test</a:t>
            </a:r>
          </a:p>
        </p:txBody>
      </p:sp>
      <p:sp>
        <p:nvSpPr>
          <p:cNvPr id="4" name="Google Shape;254;p3">
            <a:extLst>
              <a:ext uri="{FF2B5EF4-FFF2-40B4-BE49-F238E27FC236}">
                <a16:creationId xmlns:a16="http://schemas.microsoft.com/office/drawing/2014/main" id="{A379C0FC-3D0A-1741-824D-55835525393A}"/>
              </a:ext>
            </a:extLst>
          </p:cNvPr>
          <p:cNvSpPr txBox="1">
            <a:spLocks/>
          </p:cNvSpPr>
          <p:nvPr/>
        </p:nvSpPr>
        <p:spPr>
          <a:xfrm>
            <a:off x="838200" y="1348102"/>
            <a:ext cx="9452483"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400"/>
            </a:pPr>
            <a:r>
              <a:rPr lang="en-US" sz="2200" dirty="0">
                <a:solidFill>
                  <a:schemeClr val="dk1"/>
                </a:solidFill>
              </a:rPr>
              <a:t>-Be clear on objective measurements to determine success (Feature importance, F1 score </a:t>
            </a:r>
            <a:r>
              <a:rPr lang="en-US" sz="2200" dirty="0" err="1">
                <a:solidFill>
                  <a:schemeClr val="dk1"/>
                </a:solidFill>
              </a:rPr>
              <a:t>etc</a:t>
            </a:r>
            <a:r>
              <a:rPr lang="en-US" sz="2200" dirty="0">
                <a:solidFill>
                  <a:schemeClr val="dk1"/>
                </a:solidFill>
              </a:rPr>
              <a:t>…)</a:t>
            </a:r>
          </a:p>
          <a:p>
            <a:pPr>
              <a:lnSpc>
                <a:spcPct val="90000"/>
              </a:lnSpc>
              <a:buClr>
                <a:schemeClr val="dk1"/>
              </a:buClr>
              <a:buSzPts val="2400"/>
            </a:pPr>
            <a:endParaRPr lang="en-US" sz="2200" dirty="0">
              <a:solidFill>
                <a:schemeClr val="dk1"/>
              </a:solidFill>
            </a:endParaRPr>
          </a:p>
          <a:p>
            <a:r>
              <a:rPr lang="en-US" sz="2200" dirty="0">
                <a:solidFill>
                  <a:schemeClr val="dk1"/>
                </a:solidFill>
              </a:rPr>
              <a:t>-Try use a manifest --</a:t>
            </a:r>
          </a:p>
          <a:p>
            <a:r>
              <a:rPr lang="en-US" sz="2200" dirty="0">
                <a:solidFill>
                  <a:schemeClr val="dk1"/>
                </a:solidFill>
              </a:rPr>
              <a:t>Example: </a:t>
            </a:r>
            <a:r>
              <a:rPr lang="en-ZA" sz="2200" dirty="0"/>
              <a:t>a document listing a ship's contents, cargo, passengers, and crew, for the use of customs officers.</a:t>
            </a:r>
          </a:p>
          <a:p>
            <a:r>
              <a:rPr lang="en-ZA" sz="2200" dirty="0"/>
              <a:t>a list of passengers or cargo in an aircraft.</a:t>
            </a:r>
          </a:p>
          <a:p>
            <a:r>
              <a:rPr lang="en-ZA" sz="2200" dirty="0"/>
              <a:t>a list of the wagons forming a freight train.</a:t>
            </a:r>
          </a:p>
          <a:p>
            <a:endParaRPr lang="en-ZA" sz="2200" dirty="0"/>
          </a:p>
          <a:p>
            <a:r>
              <a:rPr lang="en-ZA" sz="2200" dirty="0"/>
              <a:t>Helps you to define and understand all the components being utilized in you data science pipeline. Modular design will allow various experiments, easily replacing certain pieces. </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spTree>
    <p:extLst>
      <p:ext uri="{BB962C8B-B14F-4D97-AF65-F5344CB8AC3E}">
        <p14:creationId xmlns:p14="http://schemas.microsoft.com/office/powerpoint/2010/main" val="2797408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BD3D71-7DF8-FF40-96D3-CAB0F230DF6B}"/>
              </a:ext>
            </a:extLst>
          </p:cNvPr>
          <p:cNvPicPr>
            <a:picLocks noChangeAspect="1"/>
          </p:cNvPicPr>
          <p:nvPr/>
        </p:nvPicPr>
        <p:blipFill>
          <a:blip r:embed="rId2"/>
          <a:stretch>
            <a:fillRect/>
          </a:stretch>
        </p:blipFill>
        <p:spPr>
          <a:xfrm>
            <a:off x="0" y="0"/>
            <a:ext cx="3886618" cy="6858000"/>
          </a:xfrm>
          <a:prstGeom prst="rect">
            <a:avLst/>
          </a:prstGeom>
        </p:spPr>
      </p:pic>
      <p:sp>
        <p:nvSpPr>
          <p:cNvPr id="6" name="Title 1">
            <a:extLst>
              <a:ext uri="{FF2B5EF4-FFF2-40B4-BE49-F238E27FC236}">
                <a16:creationId xmlns:a16="http://schemas.microsoft.com/office/drawing/2014/main" id="{393CB1DC-61CC-A342-A002-957655CA18F4}"/>
              </a:ext>
            </a:extLst>
          </p:cNvPr>
          <p:cNvSpPr>
            <a:spLocks noGrp="1"/>
          </p:cNvSpPr>
          <p:nvPr>
            <p:ph type="title"/>
          </p:nvPr>
        </p:nvSpPr>
        <p:spPr>
          <a:xfrm>
            <a:off x="4688541" y="526491"/>
            <a:ext cx="6804212" cy="593116"/>
          </a:xfrm>
        </p:spPr>
        <p:txBody>
          <a:bodyPr/>
          <a:lstStyle/>
          <a:p>
            <a:r>
              <a:rPr lang="en-US" dirty="0"/>
              <a:t>Basic manifest example</a:t>
            </a:r>
          </a:p>
        </p:txBody>
      </p:sp>
      <p:sp>
        <p:nvSpPr>
          <p:cNvPr id="7" name="Google Shape;254;p3">
            <a:extLst>
              <a:ext uri="{FF2B5EF4-FFF2-40B4-BE49-F238E27FC236}">
                <a16:creationId xmlns:a16="http://schemas.microsoft.com/office/drawing/2014/main" id="{EB6164DC-19A2-9C48-8654-D0E300949545}"/>
              </a:ext>
            </a:extLst>
          </p:cNvPr>
          <p:cNvSpPr txBox="1">
            <a:spLocks/>
          </p:cNvSpPr>
          <p:nvPr/>
        </p:nvSpPr>
        <p:spPr>
          <a:xfrm>
            <a:off x="4688541" y="1312243"/>
            <a:ext cx="7198659"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400"/>
            </a:pPr>
            <a:r>
              <a:rPr lang="en-US" sz="2200" dirty="0">
                <a:solidFill>
                  <a:schemeClr val="dk1"/>
                </a:solidFill>
              </a:rPr>
              <a:t>-This is a .</a:t>
            </a:r>
            <a:r>
              <a:rPr lang="en-US" sz="2200" dirty="0" err="1">
                <a:solidFill>
                  <a:schemeClr val="dk1"/>
                </a:solidFill>
              </a:rPr>
              <a:t>yaml</a:t>
            </a:r>
            <a:r>
              <a:rPr lang="en-US" sz="2200" dirty="0">
                <a:solidFill>
                  <a:schemeClr val="dk1"/>
                </a:solidFill>
              </a:rPr>
              <a:t> file</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-Then you can have shell scripts that simply invoke these manifests </a:t>
            </a:r>
            <a:endParaRPr lang="en-ZA" sz="2200" dirty="0"/>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pic>
        <p:nvPicPr>
          <p:cNvPr id="9" name="Picture 8">
            <a:extLst>
              <a:ext uri="{FF2B5EF4-FFF2-40B4-BE49-F238E27FC236}">
                <a16:creationId xmlns:a16="http://schemas.microsoft.com/office/drawing/2014/main" id="{78667473-14D3-9542-9E69-B981BB3F86FD}"/>
              </a:ext>
            </a:extLst>
          </p:cNvPr>
          <p:cNvPicPr>
            <a:picLocks noChangeAspect="1"/>
          </p:cNvPicPr>
          <p:nvPr/>
        </p:nvPicPr>
        <p:blipFill>
          <a:blip r:embed="rId3"/>
          <a:stretch>
            <a:fillRect/>
          </a:stretch>
        </p:blipFill>
        <p:spPr>
          <a:xfrm>
            <a:off x="4305300" y="3124469"/>
            <a:ext cx="7886700" cy="2527300"/>
          </a:xfrm>
          <a:prstGeom prst="rect">
            <a:avLst/>
          </a:prstGeom>
        </p:spPr>
      </p:pic>
    </p:spTree>
    <p:extLst>
      <p:ext uri="{BB962C8B-B14F-4D97-AF65-F5344CB8AC3E}">
        <p14:creationId xmlns:p14="http://schemas.microsoft.com/office/powerpoint/2010/main" val="2753625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63E6-CFED-CA41-BF79-1D2D8B894895}"/>
              </a:ext>
            </a:extLst>
          </p:cNvPr>
          <p:cNvSpPr>
            <a:spLocks noGrp="1"/>
          </p:cNvSpPr>
          <p:nvPr>
            <p:ph type="title"/>
          </p:nvPr>
        </p:nvSpPr>
        <p:spPr/>
        <p:txBody>
          <a:bodyPr/>
          <a:lstStyle/>
          <a:p>
            <a:r>
              <a:rPr lang="en-US" dirty="0"/>
              <a:t>Downside protection</a:t>
            </a:r>
          </a:p>
        </p:txBody>
      </p:sp>
      <p:pic>
        <p:nvPicPr>
          <p:cNvPr id="3074" name="Picture 2" descr="Image result for investment strategies memes">
            <a:extLst>
              <a:ext uri="{FF2B5EF4-FFF2-40B4-BE49-F238E27FC236}">
                <a16:creationId xmlns:a16="http://schemas.microsoft.com/office/drawing/2014/main" id="{91B943B9-25D7-2D48-BA83-83504BE49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660" y="1326775"/>
            <a:ext cx="5473140" cy="410485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54;p3">
            <a:extLst>
              <a:ext uri="{FF2B5EF4-FFF2-40B4-BE49-F238E27FC236}">
                <a16:creationId xmlns:a16="http://schemas.microsoft.com/office/drawing/2014/main" id="{C42AC053-C5F8-514B-9C5D-F83F57B95FDE}"/>
              </a:ext>
            </a:extLst>
          </p:cNvPr>
          <p:cNvSpPr txBox="1">
            <a:spLocks/>
          </p:cNvSpPr>
          <p:nvPr/>
        </p:nvSpPr>
        <p:spPr>
          <a:xfrm>
            <a:off x="318248" y="1652901"/>
            <a:ext cx="5132294"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ZA" sz="2400" b="1" dirty="0"/>
              <a:t>Lima’s solution </a:t>
            </a:r>
          </a:p>
          <a:p>
            <a:endParaRPr lang="en-ZA" sz="2400" dirty="0"/>
          </a:p>
          <a:p>
            <a:r>
              <a:rPr lang="en-ZA" sz="2000" dirty="0"/>
              <a:t>A mutual fund buying beta in the form of an exchange traded fund (ETF) and dynamically prescribing insurance (exiting out of the market) to that position when needed, utilizing an autonomous investment process as described above with human oversight but no human intervention. </a:t>
            </a: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spTree>
    <p:extLst>
      <p:ext uri="{BB962C8B-B14F-4D97-AF65-F5344CB8AC3E}">
        <p14:creationId xmlns:p14="http://schemas.microsoft.com/office/powerpoint/2010/main" val="320220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FBC5-97DF-8946-87F6-F65AAA06978B}"/>
              </a:ext>
            </a:extLst>
          </p:cNvPr>
          <p:cNvSpPr>
            <a:spLocks noGrp="1"/>
          </p:cNvSpPr>
          <p:nvPr>
            <p:ph type="title"/>
          </p:nvPr>
        </p:nvSpPr>
        <p:spPr>
          <a:xfrm>
            <a:off x="838200" y="365126"/>
            <a:ext cx="10515600" cy="593116"/>
          </a:xfrm>
        </p:spPr>
        <p:txBody>
          <a:bodyPr/>
          <a:lstStyle/>
          <a:p>
            <a:r>
              <a:rPr lang="en-US" dirty="0"/>
              <a:t>What it may look like in practice?</a:t>
            </a:r>
          </a:p>
        </p:txBody>
      </p:sp>
      <p:pic>
        <p:nvPicPr>
          <p:cNvPr id="4" name="Picture 3">
            <a:extLst>
              <a:ext uri="{FF2B5EF4-FFF2-40B4-BE49-F238E27FC236}">
                <a16:creationId xmlns:a16="http://schemas.microsoft.com/office/drawing/2014/main" id="{F1529A07-23AD-4B46-8641-CCA50819140A}"/>
              </a:ext>
            </a:extLst>
          </p:cNvPr>
          <p:cNvPicPr>
            <a:picLocks noChangeAspect="1"/>
          </p:cNvPicPr>
          <p:nvPr/>
        </p:nvPicPr>
        <p:blipFill>
          <a:blip r:embed="rId2"/>
          <a:stretch>
            <a:fillRect/>
          </a:stretch>
        </p:blipFill>
        <p:spPr>
          <a:xfrm>
            <a:off x="723900" y="1950944"/>
            <a:ext cx="10629900" cy="3882552"/>
          </a:xfrm>
          <a:prstGeom prst="rect">
            <a:avLst/>
          </a:prstGeom>
        </p:spPr>
      </p:pic>
    </p:spTree>
    <p:extLst>
      <p:ext uri="{BB962C8B-B14F-4D97-AF65-F5344CB8AC3E}">
        <p14:creationId xmlns:p14="http://schemas.microsoft.com/office/powerpoint/2010/main" val="158148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C61D5A-E0D4-D743-B81A-9E35FC2CE20B}"/>
              </a:ext>
            </a:extLst>
          </p:cNvPr>
          <p:cNvPicPr>
            <a:picLocks noChangeAspect="1"/>
          </p:cNvPicPr>
          <p:nvPr/>
        </p:nvPicPr>
        <p:blipFill>
          <a:blip r:embed="rId2"/>
          <a:stretch>
            <a:fillRect/>
          </a:stretch>
        </p:blipFill>
        <p:spPr>
          <a:xfrm>
            <a:off x="768350" y="1555750"/>
            <a:ext cx="10655300" cy="3746500"/>
          </a:xfrm>
          <a:prstGeom prst="rect">
            <a:avLst/>
          </a:prstGeom>
        </p:spPr>
      </p:pic>
      <p:sp>
        <p:nvSpPr>
          <p:cNvPr id="5" name="Title 1">
            <a:extLst>
              <a:ext uri="{FF2B5EF4-FFF2-40B4-BE49-F238E27FC236}">
                <a16:creationId xmlns:a16="http://schemas.microsoft.com/office/drawing/2014/main" id="{603F161B-B91F-5F40-B7AE-9AA4087368D8}"/>
              </a:ext>
            </a:extLst>
          </p:cNvPr>
          <p:cNvSpPr>
            <a:spLocks noGrp="1"/>
          </p:cNvSpPr>
          <p:nvPr>
            <p:ph type="title"/>
          </p:nvPr>
        </p:nvSpPr>
        <p:spPr/>
        <p:txBody>
          <a:bodyPr/>
          <a:lstStyle/>
          <a:p>
            <a:r>
              <a:rPr lang="en-US" dirty="0"/>
              <a:t>What it may look like in practice?</a:t>
            </a:r>
          </a:p>
        </p:txBody>
      </p:sp>
    </p:spTree>
    <p:extLst>
      <p:ext uri="{BB962C8B-B14F-4D97-AF65-F5344CB8AC3E}">
        <p14:creationId xmlns:p14="http://schemas.microsoft.com/office/powerpoint/2010/main" val="4240250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CFDA-36DF-234D-AF44-FB4EE5311968}"/>
              </a:ext>
            </a:extLst>
          </p:cNvPr>
          <p:cNvSpPr>
            <a:spLocks noGrp="1"/>
          </p:cNvSpPr>
          <p:nvPr>
            <p:ph type="title"/>
          </p:nvPr>
        </p:nvSpPr>
        <p:spPr/>
        <p:txBody>
          <a:bodyPr/>
          <a:lstStyle/>
          <a:p>
            <a:r>
              <a:rPr lang="en-US" dirty="0"/>
              <a:t>Some thoughts?</a:t>
            </a:r>
          </a:p>
        </p:txBody>
      </p:sp>
      <p:sp>
        <p:nvSpPr>
          <p:cNvPr id="3" name="Rectangle 2">
            <a:extLst>
              <a:ext uri="{FF2B5EF4-FFF2-40B4-BE49-F238E27FC236}">
                <a16:creationId xmlns:a16="http://schemas.microsoft.com/office/drawing/2014/main" id="{F5C2AC07-9F14-024A-9F3B-1F36729AF5F9}"/>
              </a:ext>
            </a:extLst>
          </p:cNvPr>
          <p:cNvSpPr/>
          <p:nvPr/>
        </p:nvSpPr>
        <p:spPr>
          <a:xfrm>
            <a:off x="627529" y="1373721"/>
            <a:ext cx="10183906" cy="1754326"/>
          </a:xfrm>
          <a:prstGeom prst="rect">
            <a:avLst/>
          </a:prstGeom>
        </p:spPr>
        <p:txBody>
          <a:bodyPr wrap="square">
            <a:spAutoFit/>
          </a:bodyPr>
          <a:lstStyle/>
          <a:p>
            <a:pPr>
              <a:buFont typeface="+mj-lt"/>
              <a:buAutoNum type="arabicPeriod"/>
            </a:pPr>
            <a:r>
              <a:rPr lang="en-ZA" sz="1800" b="1" i="1" dirty="0">
                <a:latin typeface="Arial" panose="020B0604020202020204" pitchFamily="34" charset="0"/>
              </a:rPr>
              <a:t>Is this approach better than more traditional investment strategies and or a multi asset fund? </a:t>
            </a:r>
            <a:endParaRPr lang="en-ZA" sz="1800" dirty="0"/>
          </a:p>
          <a:p>
            <a:r>
              <a:rPr lang="en-ZA" sz="1800" dirty="0">
                <a:latin typeface="ArialMT"/>
              </a:rPr>
              <a:t>No, not necessarily. It uses an alternative investment process driven by technology, to achieve a similar result, whilst focussing heavily on cost efficiency. The implementation of the strategy is driven by the philosophy that drawdown risk can be managed with techniques other than asset class diversification. </a:t>
            </a:r>
            <a:endParaRPr lang="en-ZA" sz="1800" dirty="0">
              <a:effectLst/>
            </a:endParaRPr>
          </a:p>
        </p:txBody>
      </p:sp>
    </p:spTree>
    <p:extLst>
      <p:ext uri="{BB962C8B-B14F-4D97-AF65-F5344CB8AC3E}">
        <p14:creationId xmlns:p14="http://schemas.microsoft.com/office/powerpoint/2010/main" val="389382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2"/>
          <p:cNvSpPr txBox="1"/>
          <p:nvPr/>
        </p:nvSpPr>
        <p:spPr>
          <a:xfrm>
            <a:off x="4659086" y="1573064"/>
            <a:ext cx="7765200" cy="1994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8000"/>
              <a:buFont typeface="Arial"/>
              <a:buNone/>
            </a:pPr>
            <a:r>
              <a:rPr lang="en-US" sz="3600" b="1" i="0" u="none" strike="noStrike" cap="none" dirty="0">
                <a:solidFill>
                  <a:schemeClr val="dk1"/>
                </a:solidFill>
                <a:latin typeface="Arial"/>
                <a:ea typeface="Arial"/>
                <a:cs typeface="Arial"/>
                <a:sym typeface="Arial"/>
              </a:rPr>
              <a:t>Visit </a:t>
            </a:r>
            <a:endParaRPr sz="3600" b="1" i="0" u="none" strike="noStrike" cap="none" dirty="0">
              <a:solidFill>
                <a:schemeClr val="dk1"/>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8000"/>
              <a:buFont typeface="Arial"/>
              <a:buNone/>
            </a:pPr>
            <a:r>
              <a:rPr lang="en-US" sz="3600" b="1" i="0" u="sng" strike="noStrike" cap="none" dirty="0">
                <a:solidFill>
                  <a:schemeClr val="accent2"/>
                </a:solidFill>
                <a:latin typeface="Arial"/>
                <a:ea typeface="Arial"/>
                <a:cs typeface="Arial"/>
                <a:sym typeface="Arial"/>
                <a:hlinkClick r:id="rId3">
                  <a:extLst>
                    <a:ext uri="{A12FA001-AC4F-418D-AE19-62706E023703}">
                      <ahyp:hlinkClr xmlns:ahyp="http://schemas.microsoft.com/office/drawing/2018/hyperlinkcolor" val="tx"/>
                    </a:ext>
                  </a:extLst>
                </a:hlinkClick>
              </a:rPr>
              <a:t>https://lima.capital</a:t>
            </a:r>
            <a:endParaRPr sz="3600" b="1" i="0" u="none" strike="noStrike" cap="none" dirty="0">
              <a:solidFill>
                <a:schemeClr val="accent2"/>
              </a:solidFill>
              <a:latin typeface="Arial"/>
              <a:ea typeface="Arial"/>
              <a:cs typeface="Arial"/>
              <a:sym typeface="Arial"/>
            </a:endParaRPr>
          </a:p>
          <a:p>
            <a:pPr marL="0" marR="0" lvl="0" indent="0" algn="ctr" rtl="0">
              <a:lnSpc>
                <a:spcPct val="90000"/>
              </a:lnSpc>
              <a:spcBef>
                <a:spcPts val="0"/>
              </a:spcBef>
              <a:spcAft>
                <a:spcPts val="0"/>
              </a:spcAft>
              <a:buClr>
                <a:schemeClr val="dk1"/>
              </a:buClr>
              <a:buSzPts val="8000"/>
              <a:buFont typeface="Arial"/>
              <a:buNone/>
            </a:pPr>
            <a:r>
              <a:rPr lang="en-US" sz="3600" b="1" i="0" u="none" strike="noStrike" cap="none" dirty="0">
                <a:solidFill>
                  <a:schemeClr val="dk1"/>
                </a:solidFill>
                <a:latin typeface="Arial"/>
                <a:ea typeface="Arial"/>
                <a:cs typeface="Arial"/>
                <a:sym typeface="Arial"/>
              </a:rPr>
              <a:t>for more info</a:t>
            </a:r>
            <a:endParaRPr sz="3600" b="1"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4276FBA1-F43E-2440-B08A-9D03435FFD58}"/>
              </a:ext>
            </a:extLst>
          </p:cNvPr>
          <p:cNvPicPr>
            <a:picLocks noChangeAspect="1"/>
          </p:cNvPicPr>
          <p:nvPr/>
        </p:nvPicPr>
        <p:blipFill>
          <a:blip r:embed="rId4"/>
          <a:stretch>
            <a:fillRect/>
          </a:stretch>
        </p:blipFill>
        <p:spPr>
          <a:xfrm>
            <a:off x="0" y="0"/>
            <a:ext cx="4659086" cy="71349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7"/>
          <p:cNvSpPr txBox="1">
            <a:spLocks noGrp="1"/>
          </p:cNvSpPr>
          <p:nvPr>
            <p:ph type="body" idx="1"/>
          </p:nvPr>
        </p:nvSpPr>
        <p:spPr>
          <a:xfrm>
            <a:off x="627867" y="1479176"/>
            <a:ext cx="10782300" cy="46977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400"/>
              <a:t>This document was designed to provide a brief description of the features of Lima Capital LLC and the investment choices available. It does not constitute an offer or solicitation to anyone. It is presented for information purposes only. Investments with Lima are subject to market risks. Investments can go down as well as up as a result of changes in the value of the investments. There is no assurance or guarantee of capital or performance. Investors may lose money including possible loss of capital. Past performance is not necessarily a guide to future performance. Lima does not make any representations that products or services described or referenced herein are suitable or appropriate for an investor. Many of the products and services described or referenced herein involve significant risks, and an investor should not make any decision or enter into any transaction unless the investor has fully understood all such risks. Any discussion of risks contained herein with respect to any product or service should not be considered to be a disclosure of all risks or a complete discussion of the risks involved. Investors must make their own independent decisions regarding the suitability and risks of any strategies or financial instruments mentioned herein.</a:t>
            </a:r>
            <a:endParaRPr sz="1400"/>
          </a:p>
        </p:txBody>
      </p:sp>
      <p:sp>
        <p:nvSpPr>
          <p:cNvPr id="674" name="Google Shape;674;p27"/>
          <p:cNvSpPr txBox="1">
            <a:spLocks noGrp="1"/>
          </p:cNvSpPr>
          <p:nvPr>
            <p:ph type="title"/>
          </p:nvPr>
        </p:nvSpPr>
        <p:spPr>
          <a:xfrm>
            <a:off x="516731" y="365126"/>
            <a:ext cx="10515600" cy="53202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400"/>
              <a:buFont typeface="Arial"/>
              <a:buNone/>
            </a:pPr>
            <a:r>
              <a:rPr lang="en-US"/>
              <a:t>Regulatory Notice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
          <p:cNvSpPr txBox="1">
            <a:spLocks noGrp="1"/>
          </p:cNvSpPr>
          <p:nvPr>
            <p:ph type="title"/>
          </p:nvPr>
        </p:nvSpPr>
        <p:spPr>
          <a:xfrm>
            <a:off x="838200" y="365126"/>
            <a:ext cx="10515600" cy="5320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a:t>Lima Mission</a:t>
            </a:r>
            <a:endParaRPr/>
          </a:p>
        </p:txBody>
      </p:sp>
      <p:sp>
        <p:nvSpPr>
          <p:cNvPr id="208" name="Google Shape;208;p2"/>
          <p:cNvSpPr txBox="1"/>
          <p:nvPr/>
        </p:nvSpPr>
        <p:spPr>
          <a:xfrm>
            <a:off x="-508798" y="2881967"/>
            <a:ext cx="11862600" cy="66180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000000"/>
              </a:buClr>
              <a:buSzPts val="2400"/>
              <a:buFont typeface="Arial"/>
              <a:buNone/>
            </a:pPr>
            <a:r>
              <a:rPr lang="en-US" sz="2400" b="0" i="0" u="none" strike="noStrike" cap="none" dirty="0">
                <a:solidFill>
                  <a:schemeClr val="accent2"/>
                </a:solidFill>
                <a:latin typeface="Arial"/>
                <a:ea typeface="Arial"/>
                <a:cs typeface="Arial"/>
                <a:sym typeface="Arial"/>
              </a:rPr>
              <a:t>Enhancing investment management through </a:t>
            </a:r>
            <a:r>
              <a:rPr lang="en-US" sz="2400" b="1" i="0" u="none" strike="noStrike" cap="none" dirty="0">
                <a:solidFill>
                  <a:schemeClr val="accent2"/>
                </a:solidFill>
                <a:latin typeface="Arial"/>
                <a:ea typeface="Arial"/>
                <a:cs typeface="Arial"/>
                <a:sym typeface="Arial"/>
              </a:rPr>
              <a:t>technology</a:t>
            </a:r>
            <a:r>
              <a:rPr lang="en-US" sz="2400" b="0" i="0" u="none" strike="noStrike" cap="none" dirty="0">
                <a:solidFill>
                  <a:schemeClr val="accent2"/>
                </a:solidFill>
                <a:latin typeface="Arial"/>
                <a:ea typeface="Arial"/>
                <a:cs typeface="Arial"/>
                <a:sym typeface="Arial"/>
              </a:rPr>
              <a:t> and </a:t>
            </a:r>
            <a:r>
              <a:rPr lang="en-US" sz="2400" b="1" i="0" u="none" strike="noStrike" cap="none" dirty="0">
                <a:solidFill>
                  <a:schemeClr val="accent2"/>
                </a:solidFill>
                <a:latin typeface="Arial"/>
                <a:ea typeface="Arial"/>
                <a:cs typeface="Arial"/>
                <a:sym typeface="Arial"/>
              </a:rPr>
              <a:t>cost efficiency</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
          <p:cNvSpPr txBox="1"/>
          <p:nvPr/>
        </p:nvSpPr>
        <p:spPr>
          <a:xfrm>
            <a:off x="1828799" y="624113"/>
            <a:ext cx="7765143" cy="139337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3600" b="0" i="0" u="none" strike="noStrike" cap="none" dirty="0">
                <a:solidFill>
                  <a:schemeClr val="accent2"/>
                </a:solidFill>
                <a:latin typeface="Arial"/>
                <a:ea typeface="Arial"/>
                <a:cs typeface="Arial"/>
                <a:sym typeface="Arial"/>
              </a:rPr>
              <a:t>Constructing Investment strategies using ML</a:t>
            </a:r>
            <a:endParaRPr sz="3600" b="1" i="0" u="none" strike="noStrike" cap="none" dirty="0">
              <a:solidFill>
                <a:srgbClr val="000000"/>
              </a:solidFill>
              <a:latin typeface="Arial"/>
              <a:ea typeface="Arial"/>
              <a:cs typeface="Arial"/>
              <a:sym typeface="Arial"/>
            </a:endParaRPr>
          </a:p>
        </p:txBody>
      </p:sp>
      <p:pic>
        <p:nvPicPr>
          <p:cNvPr id="2050" name="Picture 2" descr="Image result for constructing investment strategies memes">
            <a:extLst>
              <a:ext uri="{FF2B5EF4-FFF2-40B4-BE49-F238E27FC236}">
                <a16:creationId xmlns:a16="http://schemas.microsoft.com/office/drawing/2014/main" id="{BD046312-508B-5542-A41B-02F3C3089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382" y="2456329"/>
            <a:ext cx="4604300" cy="31309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investment strategies memes">
            <a:extLst>
              <a:ext uri="{FF2B5EF4-FFF2-40B4-BE49-F238E27FC236}">
                <a16:creationId xmlns:a16="http://schemas.microsoft.com/office/drawing/2014/main" id="{4A004AC9-143B-8C42-8B88-1699D6CBA4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342" y="1701053"/>
            <a:ext cx="2997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D643-F828-3145-BEF0-3C74B22947F1}"/>
              </a:ext>
            </a:extLst>
          </p:cNvPr>
          <p:cNvSpPr>
            <a:spLocks noGrp="1"/>
          </p:cNvSpPr>
          <p:nvPr>
            <p:ph type="title"/>
          </p:nvPr>
        </p:nvSpPr>
        <p:spPr/>
        <p:txBody>
          <a:bodyPr>
            <a:normAutofit fontScale="90000"/>
          </a:bodyPr>
          <a:lstStyle/>
          <a:p>
            <a:r>
              <a:rPr lang="en-US" dirty="0"/>
              <a:t>Some questions to unpack </a:t>
            </a:r>
            <a:br>
              <a:rPr lang="en-US" dirty="0"/>
            </a:br>
            <a:r>
              <a:rPr lang="en-US" dirty="0"/>
              <a:t>(from De Prado’s book chapter 1)</a:t>
            </a:r>
            <a:br>
              <a:rPr lang="en-US" dirty="0"/>
            </a:br>
            <a:r>
              <a:rPr lang="en-US" dirty="0"/>
              <a:t> </a:t>
            </a:r>
          </a:p>
        </p:txBody>
      </p:sp>
      <p:sp>
        <p:nvSpPr>
          <p:cNvPr id="3" name="Google Shape;254;p3">
            <a:extLst>
              <a:ext uri="{FF2B5EF4-FFF2-40B4-BE49-F238E27FC236}">
                <a16:creationId xmlns:a16="http://schemas.microsoft.com/office/drawing/2014/main" id="{3516821E-248B-1746-AF54-21196AF8AD37}"/>
              </a:ext>
            </a:extLst>
          </p:cNvPr>
          <p:cNvSpPr txBox="1">
            <a:spLocks/>
          </p:cNvSpPr>
          <p:nvPr/>
        </p:nvSpPr>
        <p:spPr>
          <a:xfrm>
            <a:off x="838200" y="1688760"/>
            <a:ext cx="9452483"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400"/>
            </a:pPr>
            <a:r>
              <a:rPr lang="en-US" sz="2200" dirty="0">
                <a:solidFill>
                  <a:schemeClr val="dk1"/>
                </a:solidFill>
              </a:rPr>
              <a:t>“According to Institutional Investor, only 17% of hedge fund assets are managed by quantitative firms. That is about $500 billion allocated in total across all quantitative funds as of June 2017, compared to $386 billion a year earlier. What do you think is driving this massive reallocation of assets?”</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“What is the key difference between econometric methods and ML?”</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“Science has a very minimal understanding of how the human brain (or any brain) works. In this sense, the brain is an absolute black box. What do you think causes critics of financial ML to disregard it as a black box, while embracing discretionary investing?”</a:t>
            </a: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spTree>
    <p:extLst>
      <p:ext uri="{BB962C8B-B14F-4D97-AF65-F5344CB8AC3E}">
        <p14:creationId xmlns:p14="http://schemas.microsoft.com/office/powerpoint/2010/main" val="269898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26E5-A57D-D843-B948-0EE5800C6EF0}"/>
              </a:ext>
            </a:extLst>
          </p:cNvPr>
          <p:cNvSpPr>
            <a:spLocks noGrp="1"/>
          </p:cNvSpPr>
          <p:nvPr>
            <p:ph type="title"/>
          </p:nvPr>
        </p:nvSpPr>
        <p:spPr>
          <a:xfrm>
            <a:off x="838200" y="365125"/>
            <a:ext cx="10515600" cy="1129845"/>
          </a:xfrm>
        </p:spPr>
        <p:txBody>
          <a:bodyPr>
            <a:normAutofit/>
          </a:bodyPr>
          <a:lstStyle/>
          <a:p>
            <a:r>
              <a:rPr lang="en-US" dirty="0"/>
              <a:t>What is the key difference between econometric methods and ML?</a:t>
            </a:r>
          </a:p>
        </p:txBody>
      </p:sp>
      <p:sp>
        <p:nvSpPr>
          <p:cNvPr id="3" name="Google Shape;208;p2">
            <a:extLst>
              <a:ext uri="{FF2B5EF4-FFF2-40B4-BE49-F238E27FC236}">
                <a16:creationId xmlns:a16="http://schemas.microsoft.com/office/drawing/2014/main" id="{F0F86368-9831-D84A-8F79-8BB31C11480B}"/>
              </a:ext>
            </a:extLst>
          </p:cNvPr>
          <p:cNvSpPr txBox="1"/>
          <p:nvPr/>
        </p:nvSpPr>
        <p:spPr>
          <a:xfrm>
            <a:off x="3512456" y="1706310"/>
            <a:ext cx="3907973" cy="456319"/>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000000"/>
              </a:buClr>
              <a:buSzPts val="2400"/>
              <a:buFont typeface="Arial"/>
              <a:buNone/>
            </a:pPr>
            <a:r>
              <a:rPr lang="en-US" sz="2400" b="0" i="0" u="none" strike="noStrike" cap="none" dirty="0">
                <a:solidFill>
                  <a:schemeClr val="accent2"/>
                </a:solidFill>
                <a:latin typeface="Arial"/>
                <a:ea typeface="Arial"/>
                <a:cs typeface="Arial"/>
                <a:sym typeface="Arial"/>
              </a:rPr>
              <a:t>Old quant vs new quant?</a:t>
            </a:r>
            <a:endParaRPr sz="1400" b="1" i="0" u="none" strike="noStrike" cap="none" dirty="0">
              <a:solidFill>
                <a:srgbClr val="000000"/>
              </a:solidFill>
              <a:latin typeface="Arial"/>
              <a:ea typeface="Arial"/>
              <a:cs typeface="Arial"/>
              <a:sym typeface="Arial"/>
            </a:endParaRPr>
          </a:p>
        </p:txBody>
      </p:sp>
      <p:pic>
        <p:nvPicPr>
          <p:cNvPr id="5122" name="Picture 2" descr="Image result for quant memes">
            <a:extLst>
              <a:ext uri="{FF2B5EF4-FFF2-40B4-BE49-F238E27FC236}">
                <a16:creationId xmlns:a16="http://schemas.microsoft.com/office/drawing/2014/main" id="{E3018C14-9636-0A49-8E60-1749521E8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815"/>
          <a:stretch/>
        </p:blipFill>
        <p:spPr bwMode="auto">
          <a:xfrm>
            <a:off x="3768805" y="2568388"/>
            <a:ext cx="3651624" cy="3366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66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g59480a8950_0_6"/>
          <p:cNvPicPr preferRelativeResize="0"/>
          <p:nvPr/>
        </p:nvPicPr>
        <p:blipFill rotWithShape="1">
          <a:blip r:embed="rId3">
            <a:alphaModFix/>
          </a:blip>
          <a:srcRect/>
          <a:stretch/>
        </p:blipFill>
        <p:spPr>
          <a:xfrm>
            <a:off x="5587985" y="0"/>
            <a:ext cx="6604015" cy="6857999"/>
          </a:xfrm>
          <a:prstGeom prst="rect">
            <a:avLst/>
          </a:prstGeom>
          <a:noFill/>
          <a:ln>
            <a:noFill/>
          </a:ln>
        </p:spPr>
      </p:pic>
      <p:sp>
        <p:nvSpPr>
          <p:cNvPr id="237" name="Google Shape;237;g59480a8950_0_6"/>
          <p:cNvSpPr/>
          <p:nvPr/>
        </p:nvSpPr>
        <p:spPr>
          <a:xfrm>
            <a:off x="415175" y="4052950"/>
            <a:ext cx="11148000" cy="9225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59480a8950_0_6"/>
          <p:cNvSpPr txBox="1">
            <a:spLocks noGrp="1"/>
          </p:cNvSpPr>
          <p:nvPr>
            <p:ph type="body" idx="1"/>
          </p:nvPr>
        </p:nvSpPr>
        <p:spPr>
          <a:xfrm>
            <a:off x="745950" y="4248250"/>
            <a:ext cx="6202200" cy="5319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200">
                <a:solidFill>
                  <a:schemeClr val="dk1"/>
                </a:solidFill>
              </a:rPr>
              <a:t>Machine learning</a:t>
            </a:r>
            <a:endParaRPr sz="2200">
              <a:solidFill>
                <a:schemeClr val="dk1"/>
              </a:solidFill>
            </a:endParaRPr>
          </a:p>
          <a:p>
            <a:pPr marL="369887" lvl="0" indent="0" algn="l" rtl="0">
              <a:lnSpc>
                <a:spcPct val="90000"/>
              </a:lnSpc>
              <a:spcBef>
                <a:spcPts val="1200"/>
              </a:spcBef>
              <a:spcAft>
                <a:spcPts val="0"/>
              </a:spcAft>
              <a:buClr>
                <a:schemeClr val="dk1"/>
              </a:buClr>
              <a:buSzPts val="2400"/>
              <a:buNone/>
            </a:pPr>
            <a:endParaRPr sz="2200"/>
          </a:p>
          <a:p>
            <a:pPr marL="369887" lvl="0" indent="0" algn="l" rtl="0">
              <a:lnSpc>
                <a:spcPct val="90000"/>
              </a:lnSpc>
              <a:spcBef>
                <a:spcPts val="1200"/>
              </a:spcBef>
              <a:spcAft>
                <a:spcPts val="0"/>
              </a:spcAft>
              <a:buClr>
                <a:schemeClr val="dk1"/>
              </a:buClr>
              <a:buSzPts val="2400"/>
              <a:buNone/>
            </a:pPr>
            <a:endParaRPr sz="2200">
              <a:solidFill>
                <a:schemeClr val="dk1"/>
              </a:solidFill>
            </a:endParaRPr>
          </a:p>
          <a:p>
            <a:pPr marL="369887" lvl="0" indent="0" algn="l" rtl="0">
              <a:lnSpc>
                <a:spcPct val="90000"/>
              </a:lnSpc>
              <a:spcBef>
                <a:spcPts val="1200"/>
              </a:spcBef>
              <a:spcAft>
                <a:spcPts val="0"/>
              </a:spcAft>
              <a:buClr>
                <a:schemeClr val="dk1"/>
              </a:buClr>
              <a:buSzPts val="2400"/>
              <a:buNone/>
            </a:pPr>
            <a:r>
              <a:rPr lang="en-US" sz="2200">
                <a:solidFill>
                  <a:schemeClr val="dk1"/>
                </a:solidFill>
              </a:rPr>
              <a:t>										</a:t>
            </a:r>
            <a:endParaRPr sz="2200" b="1">
              <a:solidFill>
                <a:schemeClr val="dk1"/>
              </a:solidFill>
            </a:endParaRPr>
          </a:p>
          <a:p>
            <a:pPr marL="0" lvl="0" indent="0" algn="l" rtl="0">
              <a:lnSpc>
                <a:spcPct val="90000"/>
              </a:lnSpc>
              <a:spcBef>
                <a:spcPts val="1600"/>
              </a:spcBef>
              <a:spcAft>
                <a:spcPts val="0"/>
              </a:spcAft>
              <a:buClr>
                <a:schemeClr val="dk1"/>
              </a:buClr>
              <a:buSzPts val="2200"/>
              <a:buNone/>
            </a:pPr>
            <a:endParaRPr sz="2200"/>
          </a:p>
        </p:txBody>
      </p:sp>
      <p:sp>
        <p:nvSpPr>
          <p:cNvPr id="239" name="Google Shape;239;g59480a8950_0_6"/>
          <p:cNvSpPr txBox="1">
            <a:spLocks noGrp="1"/>
          </p:cNvSpPr>
          <p:nvPr>
            <p:ph type="title"/>
          </p:nvPr>
        </p:nvSpPr>
        <p:spPr>
          <a:xfrm>
            <a:off x="838200" y="365126"/>
            <a:ext cx="10515600" cy="531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Background</a:t>
            </a:r>
            <a:endParaRPr/>
          </a:p>
        </p:txBody>
      </p:sp>
      <p:sp>
        <p:nvSpPr>
          <p:cNvPr id="240" name="Google Shape;240;g59480a8950_0_6"/>
          <p:cNvSpPr txBox="1">
            <a:spLocks noGrp="1"/>
          </p:cNvSpPr>
          <p:nvPr>
            <p:ph type="body" idx="1"/>
          </p:nvPr>
        </p:nvSpPr>
        <p:spPr>
          <a:xfrm>
            <a:off x="838200" y="897025"/>
            <a:ext cx="9825600" cy="695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2400"/>
              <a:buNone/>
            </a:pPr>
            <a:r>
              <a:rPr lang="en-US">
                <a:solidFill>
                  <a:schemeClr val="accent2"/>
                </a:solidFill>
              </a:rPr>
              <a:t>Data science &amp; machine learning?</a:t>
            </a:r>
            <a:endParaRPr>
              <a:solidFill>
                <a:schemeClr val="accent2"/>
              </a:solidFill>
            </a:endParaRPr>
          </a:p>
        </p:txBody>
      </p:sp>
      <p:sp>
        <p:nvSpPr>
          <p:cNvPr id="241" name="Google Shape;241;g59480a8950_0_6"/>
          <p:cNvSpPr txBox="1">
            <a:spLocks noGrp="1"/>
          </p:cNvSpPr>
          <p:nvPr>
            <p:ph type="body" idx="1"/>
          </p:nvPr>
        </p:nvSpPr>
        <p:spPr>
          <a:xfrm>
            <a:off x="838200" y="1592425"/>
            <a:ext cx="4710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sz="2200" dirty="0">
                <a:solidFill>
                  <a:schemeClr val="dk1"/>
                </a:solidFill>
              </a:rPr>
              <a:t>Machine learning is </a:t>
            </a:r>
            <a:r>
              <a:rPr lang="en-US" sz="2200" b="1" dirty="0">
                <a:solidFill>
                  <a:schemeClr val="dk1"/>
                </a:solidFill>
              </a:rPr>
              <a:t>one</a:t>
            </a:r>
            <a:r>
              <a:rPr lang="en-US" sz="2200" dirty="0">
                <a:solidFill>
                  <a:schemeClr val="dk1"/>
                </a:solidFill>
              </a:rPr>
              <a:t> core component in the an investment framework.</a:t>
            </a:r>
            <a:endParaRPr sz="2200" dirty="0">
              <a:solidFill>
                <a:schemeClr val="dk1"/>
              </a:solidFill>
            </a:endParaRPr>
          </a:p>
          <a:p>
            <a:pPr marL="0" lvl="0" indent="0" algn="l" rtl="0">
              <a:lnSpc>
                <a:spcPct val="90000"/>
              </a:lnSpc>
              <a:spcBef>
                <a:spcPts val="0"/>
              </a:spcBef>
              <a:spcAft>
                <a:spcPts val="0"/>
              </a:spcAft>
              <a:buClr>
                <a:schemeClr val="dk1"/>
              </a:buClr>
              <a:buSzPts val="2400"/>
              <a:buNone/>
            </a:pPr>
            <a:endParaRPr sz="2200" dirty="0">
              <a:solidFill>
                <a:schemeClr val="dk1"/>
              </a:solidFill>
            </a:endParaRPr>
          </a:p>
          <a:p>
            <a:pPr marL="712787" lvl="0" indent="-190500" algn="l" rtl="0">
              <a:lnSpc>
                <a:spcPct val="90000"/>
              </a:lnSpc>
              <a:spcBef>
                <a:spcPts val="1200"/>
              </a:spcBef>
              <a:spcAft>
                <a:spcPts val="0"/>
              </a:spcAft>
              <a:buClr>
                <a:schemeClr val="dk1"/>
              </a:buClr>
              <a:buSzPts val="2400"/>
              <a:buNone/>
            </a:pPr>
            <a:endParaRPr dirty="0"/>
          </a:p>
          <a:p>
            <a:pPr marL="369887" lvl="0" indent="0" algn="l" rtl="0">
              <a:lnSpc>
                <a:spcPct val="90000"/>
              </a:lnSpc>
              <a:spcBef>
                <a:spcPts val="1200"/>
              </a:spcBef>
              <a:spcAft>
                <a:spcPts val="0"/>
              </a:spcAft>
              <a:buClr>
                <a:schemeClr val="dk1"/>
              </a:buClr>
              <a:buSzPts val="2400"/>
              <a:buNone/>
            </a:pPr>
            <a:endParaRPr sz="2200" dirty="0">
              <a:solidFill>
                <a:schemeClr val="dk1"/>
              </a:solidFill>
            </a:endParaRPr>
          </a:p>
          <a:p>
            <a:pPr marL="369887" lvl="0" indent="0" algn="l" rtl="0">
              <a:lnSpc>
                <a:spcPct val="90000"/>
              </a:lnSpc>
              <a:spcBef>
                <a:spcPts val="1200"/>
              </a:spcBef>
              <a:spcAft>
                <a:spcPts val="0"/>
              </a:spcAft>
              <a:buClr>
                <a:schemeClr val="dk1"/>
              </a:buClr>
              <a:buSzPts val="2400"/>
              <a:buNone/>
            </a:pPr>
            <a:endParaRPr sz="2200" dirty="0"/>
          </a:p>
          <a:p>
            <a:pPr marL="369887" lvl="0" indent="0" algn="l" rtl="0">
              <a:lnSpc>
                <a:spcPct val="90000"/>
              </a:lnSpc>
              <a:spcBef>
                <a:spcPts val="1200"/>
              </a:spcBef>
              <a:spcAft>
                <a:spcPts val="0"/>
              </a:spcAft>
              <a:buClr>
                <a:schemeClr val="dk1"/>
              </a:buClr>
              <a:buSzPts val="2400"/>
              <a:buNone/>
            </a:pPr>
            <a:endParaRPr sz="2200" dirty="0">
              <a:solidFill>
                <a:schemeClr val="dk1"/>
              </a:solidFill>
            </a:endParaRPr>
          </a:p>
          <a:p>
            <a:pPr marL="369887" lvl="0" indent="0" algn="l" rtl="0">
              <a:lnSpc>
                <a:spcPct val="90000"/>
              </a:lnSpc>
              <a:spcBef>
                <a:spcPts val="1200"/>
              </a:spcBef>
              <a:spcAft>
                <a:spcPts val="0"/>
              </a:spcAft>
              <a:buClr>
                <a:schemeClr val="dk1"/>
              </a:buClr>
              <a:buSzPts val="2400"/>
              <a:buNone/>
            </a:pPr>
            <a:r>
              <a:rPr lang="en-US" sz="2200" dirty="0">
                <a:solidFill>
                  <a:schemeClr val="dk1"/>
                </a:solidFill>
              </a:rPr>
              <a:t>										</a:t>
            </a:r>
            <a:endParaRPr sz="2200" b="1" dirty="0">
              <a:solidFill>
                <a:schemeClr val="dk1"/>
              </a:solidFill>
            </a:endParaRPr>
          </a:p>
          <a:p>
            <a:pPr marL="0" lvl="0" indent="0" algn="l" rtl="0">
              <a:lnSpc>
                <a:spcPct val="90000"/>
              </a:lnSpc>
              <a:spcBef>
                <a:spcPts val="1600"/>
              </a:spcBef>
              <a:spcAft>
                <a:spcPts val="0"/>
              </a:spcAft>
              <a:buClr>
                <a:schemeClr val="dk1"/>
              </a:buClr>
              <a:buSzPts val="2200"/>
              <a:buNone/>
            </a:pPr>
            <a:endParaRPr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6BED-2AB6-BD43-BE6A-A4EE509FF16B}"/>
              </a:ext>
            </a:extLst>
          </p:cNvPr>
          <p:cNvSpPr>
            <a:spLocks noGrp="1"/>
          </p:cNvSpPr>
          <p:nvPr>
            <p:ph type="title"/>
          </p:nvPr>
        </p:nvSpPr>
        <p:spPr/>
        <p:txBody>
          <a:bodyPr/>
          <a:lstStyle/>
          <a:p>
            <a:r>
              <a:rPr lang="en-US" dirty="0"/>
              <a:t>Can’t recommend enough</a:t>
            </a:r>
          </a:p>
        </p:txBody>
      </p:sp>
      <p:pic>
        <p:nvPicPr>
          <p:cNvPr id="1026" name="Picture 2" descr="Image result for introduction to statistical learning">
            <a:extLst>
              <a:ext uri="{FF2B5EF4-FFF2-40B4-BE49-F238E27FC236}">
                <a16:creationId xmlns:a16="http://schemas.microsoft.com/office/drawing/2014/main" id="{25A6B8F5-E686-FF46-86C7-3FF4C6AA7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33" y="1028349"/>
            <a:ext cx="3474102" cy="5202122"/>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0FAE7D80-2E09-3945-818A-23D571664A2D}"/>
              </a:ext>
            </a:extLst>
          </p:cNvPr>
          <p:cNvSpPr/>
          <p:nvPr/>
        </p:nvSpPr>
        <p:spPr>
          <a:xfrm>
            <a:off x="4751294" y="3065930"/>
            <a:ext cx="2420470" cy="717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mage result for advances in financial machine learning">
            <a:extLst>
              <a:ext uri="{FF2B5EF4-FFF2-40B4-BE49-F238E27FC236}">
                <a16:creationId xmlns:a16="http://schemas.microsoft.com/office/drawing/2014/main" id="{67C1D536-267C-6E49-9983-7E98EB44C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223" y="1010420"/>
            <a:ext cx="3445114" cy="5202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8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BA66-7BA2-8248-B1CF-68191CD76478}"/>
              </a:ext>
            </a:extLst>
          </p:cNvPr>
          <p:cNvSpPr>
            <a:spLocks noGrp="1"/>
          </p:cNvSpPr>
          <p:nvPr>
            <p:ph type="title"/>
          </p:nvPr>
        </p:nvSpPr>
        <p:spPr/>
        <p:txBody>
          <a:bodyPr/>
          <a:lstStyle/>
          <a:p>
            <a:r>
              <a:rPr lang="en-US" dirty="0"/>
              <a:t>Why is data science difficult in the finance context?</a:t>
            </a:r>
          </a:p>
        </p:txBody>
      </p:sp>
      <p:sp>
        <p:nvSpPr>
          <p:cNvPr id="3" name="Google Shape;254;p3">
            <a:extLst>
              <a:ext uri="{FF2B5EF4-FFF2-40B4-BE49-F238E27FC236}">
                <a16:creationId xmlns:a16="http://schemas.microsoft.com/office/drawing/2014/main" id="{0A10DD40-AD34-6B40-B28B-13CD901A4F31}"/>
              </a:ext>
            </a:extLst>
          </p:cNvPr>
          <p:cNvSpPr txBox="1">
            <a:spLocks/>
          </p:cNvSpPr>
          <p:nvPr/>
        </p:nvSpPr>
        <p:spPr>
          <a:xfrm>
            <a:off x="838200" y="1688760"/>
            <a:ext cx="9452483" cy="288324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2400"/>
            </a:pPr>
            <a:r>
              <a:rPr lang="en-US" sz="2200" dirty="0">
                <a:solidFill>
                  <a:schemeClr val="dk1"/>
                </a:solidFill>
              </a:rPr>
              <a:t>-Non stationary data</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-Low signal to noise ratio. </a:t>
            </a:r>
          </a:p>
          <a:p>
            <a:pPr>
              <a:lnSpc>
                <a:spcPct val="90000"/>
              </a:lnSpc>
              <a:buClr>
                <a:schemeClr val="dk1"/>
              </a:buClr>
              <a:buSzPts val="2400"/>
            </a:pPr>
            <a:endParaRPr lang="en-US" sz="2200" dirty="0">
              <a:solidFill>
                <a:schemeClr val="dk1"/>
              </a:solidFill>
            </a:endParaRPr>
          </a:p>
          <a:p>
            <a:pPr>
              <a:lnSpc>
                <a:spcPct val="90000"/>
              </a:lnSpc>
              <a:buClr>
                <a:schemeClr val="dk1"/>
              </a:buClr>
              <a:buSzPts val="2400"/>
            </a:pPr>
            <a:r>
              <a:rPr lang="en-US" sz="2200" dirty="0">
                <a:solidFill>
                  <a:schemeClr val="dk1"/>
                </a:solidFill>
              </a:rPr>
              <a:t>-History (past market data) is essentially just one occurrence of a stochastic process</a:t>
            </a:r>
          </a:p>
          <a:p>
            <a:pPr>
              <a:lnSpc>
                <a:spcPct val="90000"/>
              </a:lnSpc>
              <a:buClr>
                <a:schemeClr val="dk1"/>
              </a:buClr>
              <a:buSzPts val="2400"/>
            </a:pPr>
            <a:r>
              <a:rPr lang="en-US" sz="2200" dirty="0">
                <a:solidFill>
                  <a:schemeClr val="dk1"/>
                </a:solidFill>
              </a:rPr>
              <a:t>									</a:t>
            </a:r>
            <a:endParaRPr lang="en-US" sz="2200" b="1" dirty="0">
              <a:solidFill>
                <a:schemeClr val="dk1"/>
              </a:solidFill>
            </a:endParaRPr>
          </a:p>
          <a:p>
            <a:pPr>
              <a:lnSpc>
                <a:spcPct val="90000"/>
              </a:lnSpc>
              <a:spcBef>
                <a:spcPts val="1600"/>
              </a:spcBef>
              <a:buClr>
                <a:schemeClr val="dk1"/>
              </a:buClr>
              <a:buSzPts val="2200"/>
            </a:pPr>
            <a:endParaRPr lang="en-US" sz="2200" dirty="0"/>
          </a:p>
        </p:txBody>
      </p:sp>
    </p:spTree>
    <p:extLst>
      <p:ext uri="{BB962C8B-B14F-4D97-AF65-F5344CB8AC3E}">
        <p14:creationId xmlns:p14="http://schemas.microsoft.com/office/powerpoint/2010/main" val="117423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22F5-8FEB-F24E-AE1D-E72BE34D05EF}"/>
              </a:ext>
            </a:extLst>
          </p:cNvPr>
          <p:cNvSpPr>
            <a:spLocks noGrp="1"/>
          </p:cNvSpPr>
          <p:nvPr>
            <p:ph type="title"/>
          </p:nvPr>
        </p:nvSpPr>
        <p:spPr/>
        <p:txBody>
          <a:bodyPr>
            <a:normAutofit fontScale="90000"/>
          </a:bodyPr>
          <a:lstStyle/>
          <a:p>
            <a:r>
              <a:rPr lang="en-US" dirty="0"/>
              <a:t>What do you think causes critics of financial ML to disregard it as a black box?</a:t>
            </a:r>
          </a:p>
        </p:txBody>
      </p:sp>
      <p:pic>
        <p:nvPicPr>
          <p:cNvPr id="4" name="Picture 3">
            <a:extLst>
              <a:ext uri="{FF2B5EF4-FFF2-40B4-BE49-F238E27FC236}">
                <a16:creationId xmlns:a16="http://schemas.microsoft.com/office/drawing/2014/main" id="{EA29622F-B70B-B949-81F1-CED7CC413DA5}"/>
              </a:ext>
            </a:extLst>
          </p:cNvPr>
          <p:cNvPicPr>
            <a:picLocks noChangeAspect="1"/>
          </p:cNvPicPr>
          <p:nvPr/>
        </p:nvPicPr>
        <p:blipFill>
          <a:blip r:embed="rId3"/>
          <a:stretch>
            <a:fillRect/>
          </a:stretch>
        </p:blipFill>
        <p:spPr>
          <a:xfrm>
            <a:off x="1030941" y="1479532"/>
            <a:ext cx="7539318" cy="4727033"/>
          </a:xfrm>
          <a:prstGeom prst="rect">
            <a:avLst/>
          </a:prstGeom>
        </p:spPr>
      </p:pic>
    </p:spTree>
    <p:extLst>
      <p:ext uri="{BB962C8B-B14F-4D97-AF65-F5344CB8AC3E}">
        <p14:creationId xmlns:p14="http://schemas.microsoft.com/office/powerpoint/2010/main" val="2565695651"/>
      </p:ext>
    </p:extLst>
  </p:cSld>
  <p:clrMapOvr>
    <a:masterClrMapping/>
  </p:clrMapOvr>
</p:sld>
</file>

<file path=ppt/theme/theme1.xml><?xml version="1.0" encoding="utf-8"?>
<a:theme xmlns:a="http://schemas.openxmlformats.org/drawingml/2006/main" name="Cover">
  <a:themeElements>
    <a:clrScheme name="Stackr">
      <a:dk1>
        <a:srgbClr val="000000"/>
      </a:dk1>
      <a:lt1>
        <a:srgbClr val="FFFFFF"/>
      </a:lt1>
      <a:dk2>
        <a:srgbClr val="5E5E5E"/>
      </a:dk2>
      <a:lt2>
        <a:srgbClr val="DDDDDD"/>
      </a:lt2>
      <a:accent1>
        <a:srgbClr val="F5A800"/>
      </a:accent1>
      <a:accent2>
        <a:srgbClr val="0099A8"/>
      </a:accent2>
      <a:accent3>
        <a:srgbClr val="7A6E66"/>
      </a:accent3>
      <a:accent4>
        <a:srgbClr val="005677"/>
      </a:accent4>
      <a:accent5>
        <a:srgbClr val="BFB7B0"/>
      </a:accent5>
      <a:accent6>
        <a:srgbClr val="FF595A"/>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Stackr">
      <a:dk1>
        <a:srgbClr val="000000"/>
      </a:dk1>
      <a:lt1>
        <a:srgbClr val="FFFFFF"/>
      </a:lt1>
      <a:dk2>
        <a:srgbClr val="5E5E5E"/>
      </a:dk2>
      <a:lt2>
        <a:srgbClr val="DDDDDD"/>
      </a:lt2>
      <a:accent1>
        <a:srgbClr val="F5A800"/>
      </a:accent1>
      <a:accent2>
        <a:srgbClr val="0099A8"/>
      </a:accent2>
      <a:accent3>
        <a:srgbClr val="7A6E66"/>
      </a:accent3>
      <a:accent4>
        <a:srgbClr val="005677"/>
      </a:accent4>
      <a:accent5>
        <a:srgbClr val="BFB7B0"/>
      </a:accent5>
      <a:accent6>
        <a:srgbClr val="FF595A"/>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Stackr">
      <a:dk1>
        <a:srgbClr val="000000"/>
      </a:dk1>
      <a:lt1>
        <a:srgbClr val="FFFFFF"/>
      </a:lt1>
      <a:dk2>
        <a:srgbClr val="5E5E5E"/>
      </a:dk2>
      <a:lt2>
        <a:srgbClr val="DDDDDD"/>
      </a:lt2>
      <a:accent1>
        <a:srgbClr val="F5A800"/>
      </a:accent1>
      <a:accent2>
        <a:srgbClr val="0099A8"/>
      </a:accent2>
      <a:accent3>
        <a:srgbClr val="7A6E66"/>
      </a:accent3>
      <a:accent4>
        <a:srgbClr val="005677"/>
      </a:accent4>
      <a:accent5>
        <a:srgbClr val="BFB7B0"/>
      </a:accent5>
      <a:accent6>
        <a:srgbClr val="FF595A"/>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tackr">
      <a:dk1>
        <a:srgbClr val="000000"/>
      </a:dk1>
      <a:lt1>
        <a:srgbClr val="FFFFFF"/>
      </a:lt1>
      <a:dk2>
        <a:srgbClr val="5E5E5E"/>
      </a:dk2>
      <a:lt2>
        <a:srgbClr val="DDDDDD"/>
      </a:lt2>
      <a:accent1>
        <a:srgbClr val="F5A800"/>
      </a:accent1>
      <a:accent2>
        <a:srgbClr val="0099A8"/>
      </a:accent2>
      <a:accent3>
        <a:srgbClr val="7A6E66"/>
      </a:accent3>
      <a:accent4>
        <a:srgbClr val="005677"/>
      </a:accent4>
      <a:accent5>
        <a:srgbClr val="BFB7B0"/>
      </a:accent5>
      <a:accent6>
        <a:srgbClr val="FF595A"/>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1668</Words>
  <Application>Microsoft Macintosh PowerPoint</Application>
  <PresentationFormat>Widescreen</PresentationFormat>
  <Paragraphs>123</Paragraphs>
  <Slides>19</Slides>
  <Notes>11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ArialMT</vt:lpstr>
      <vt:lpstr>Calibri</vt:lpstr>
      <vt:lpstr>Cover</vt:lpstr>
      <vt:lpstr>Custom Design</vt:lpstr>
      <vt:lpstr>3_Office Theme</vt:lpstr>
      <vt:lpstr>1_Office Theme</vt:lpstr>
      <vt:lpstr>Technology driven Investment management</vt:lpstr>
      <vt:lpstr>Lima Mission</vt:lpstr>
      <vt:lpstr>PowerPoint Presentation</vt:lpstr>
      <vt:lpstr>Some questions to unpack  (from De Prado’s book chapter 1)  </vt:lpstr>
      <vt:lpstr>What is the key difference between econometric methods and ML?</vt:lpstr>
      <vt:lpstr>Background</vt:lpstr>
      <vt:lpstr>Can’t recommend enough</vt:lpstr>
      <vt:lpstr>Why is data science difficult in the finance context?</vt:lpstr>
      <vt:lpstr>What do you think causes critics of financial ML to disregard it as a black box?</vt:lpstr>
      <vt:lpstr>Lima capital core beliefs</vt:lpstr>
      <vt:lpstr>Downside protection</vt:lpstr>
      <vt:lpstr>Building a robust pipeline to test</vt:lpstr>
      <vt:lpstr>Basic manifest example</vt:lpstr>
      <vt:lpstr>Downside protection</vt:lpstr>
      <vt:lpstr>What it may look like in practice?</vt:lpstr>
      <vt:lpstr>What it may look like in practice?</vt:lpstr>
      <vt:lpstr>Some thoughts?</vt:lpstr>
      <vt:lpstr>PowerPoint Presentation</vt:lpstr>
      <vt:lpstr>Regulatory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driven investment management</dc:title>
  <dc:creator>Maria Mejia</dc:creator>
  <cp:lastModifiedBy>Microsoft Office User</cp:lastModifiedBy>
  <cp:revision>22</cp:revision>
  <cp:lastPrinted>2019-12-05T20:35:30Z</cp:lastPrinted>
  <dcterms:modified xsi:type="dcterms:W3CDTF">2019-12-06T05:14:58Z</dcterms:modified>
</cp:coreProperties>
</file>