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3794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EB2"/>
    <a:srgbClr val="A0E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129" autoAdjust="0"/>
  </p:normalViewPr>
  <p:slideViewPr>
    <p:cSldViewPr>
      <p:cViewPr>
        <p:scale>
          <a:sx n="25" d="100"/>
          <a:sy n="25" d="100"/>
        </p:scale>
        <p:origin x="-1336" y="1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CA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CA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D86676A-A5F5-46D1-8C9F-9C9102DBD035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72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3246480" y="18024480"/>
            <a:ext cx="25967880" cy="170762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3" name="TextShape 2"/>
          <p:cNvSpPr txBox="1"/>
          <p:nvPr/>
        </p:nvSpPr>
        <p:spPr>
          <a:xfrm>
            <a:off x="18386280" y="36044280"/>
            <a:ext cx="14066640" cy="189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57780E4-EA4B-48E5-86BA-F74B1F4DB141}" type="slidenum">
              <a:rPr lang="en-CA" sz="1200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72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91120" y="10226520"/>
            <a:ext cx="37308600" cy="1656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91120" y="10226520"/>
            <a:ext cx="37308600" cy="7054920"/>
          </a:xfrm>
          <a:prstGeom prst="rect">
            <a:avLst/>
          </a:prstGeom>
        </p:spPr>
        <p:txBody>
          <a:bodyPr lIns="393840" tIns="196920" rIns="393840" bIns="196920" anchor="ctr"/>
          <a:lstStyle/>
          <a:p>
            <a:pPr algn="ctr">
              <a:lnSpc>
                <a:spcPct val="100000"/>
              </a:lnSpc>
            </a:pPr>
            <a:r>
              <a:rPr lang="en-US" sz="190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195640" y="29978280"/>
            <a:ext cx="10240560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995440" y="29978280"/>
            <a:ext cx="13899960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1454640" y="29978280"/>
            <a:ext cx="10240560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pPr>
              <a:lnSpc>
                <a:spcPct val="100000"/>
              </a:lnSpc>
            </a:pPr>
            <a:fld id="{CDDD0142-4DF2-421A-BD9B-09E14767CAB2}" type="slidenum">
              <a:rPr lang="en-CA" sz="6000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4"/>
          <p:cNvSpPr/>
          <p:nvPr/>
        </p:nvSpPr>
        <p:spPr>
          <a:xfrm>
            <a:off x="7976048" y="25388192"/>
            <a:ext cx="3002918" cy="453650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Visualize using  </a:t>
            </a:r>
            <a:r>
              <a:rPr lang="en-CA" sz="3800" dirty="0" smtClean="0">
                <a:latin typeface="Calibri"/>
                <a:cs typeface="Calibri"/>
              </a:rPr>
              <a:t>JavaScript (with </a:t>
            </a:r>
            <a:r>
              <a:rPr lang="en-CA" sz="3800" dirty="0" err="1" smtClean="0">
                <a:latin typeface="Calibri"/>
                <a:cs typeface="Calibri"/>
              </a:rPr>
              <a:t>Highcharts</a:t>
            </a:r>
            <a:r>
              <a:rPr lang="en-CA" sz="3800" dirty="0" smtClean="0">
                <a:latin typeface="Calibri"/>
                <a:cs typeface="Calibri"/>
              </a:rPr>
              <a:t> Library), PHP, HTML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8590407" y="5802016"/>
            <a:ext cx="23301409" cy="17137904"/>
          </a:xfrm>
          <a:prstGeom prst="rect">
            <a:avLst/>
          </a:prstGeom>
          <a:solidFill>
            <a:srgbClr val="DCE6F4"/>
          </a:solidFill>
          <a:ln w="25400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385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360424" y="15658676"/>
            <a:ext cx="4752529" cy="12210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800">
              <a:latin typeface="Calibri"/>
              <a:cs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55368" y="22939920"/>
            <a:ext cx="5688632" cy="4896544"/>
          </a:xfrm>
          <a:prstGeom prst="rect">
            <a:avLst/>
          </a:prstGeom>
          <a:solidFill>
            <a:srgbClr val="C6EEB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800">
              <a:latin typeface="Calibri"/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74224" y="15702517"/>
            <a:ext cx="5569776" cy="457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800">
              <a:latin typeface="Calibri"/>
              <a:cs typeface="Calibri"/>
            </a:endParaRPr>
          </a:p>
        </p:txBody>
      </p:sp>
      <p:sp>
        <p:nvSpPr>
          <p:cNvPr id="42" name="CustomShape 1"/>
          <p:cNvSpPr/>
          <p:nvPr/>
        </p:nvSpPr>
        <p:spPr>
          <a:xfrm>
            <a:off x="1764000" y="4514760"/>
            <a:ext cx="14400000" cy="864000"/>
          </a:xfrm>
          <a:prstGeom prst="rect">
            <a:avLst/>
          </a:prstGeom>
          <a:solidFill>
            <a:srgbClr val="DCE6F4"/>
          </a:solidFill>
          <a:ln w="25560">
            <a:solidFill>
              <a:srgbClr val="999999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sz="4400" b="1" dirty="0">
                <a:solidFill>
                  <a:srgbClr val="000000"/>
                </a:solidFill>
                <a:latin typeface="Calibri"/>
              </a:rPr>
              <a:t>1. Motivation</a:t>
            </a:r>
            <a:endParaRPr dirty="0"/>
          </a:p>
        </p:txBody>
      </p:sp>
      <p:sp>
        <p:nvSpPr>
          <p:cNvPr id="43" name="Line 2"/>
          <p:cNvSpPr/>
          <p:nvPr/>
        </p:nvSpPr>
        <p:spPr>
          <a:xfrm>
            <a:off x="1763640" y="5369280"/>
            <a:ext cx="0" cy="28872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44" name="Line 3"/>
          <p:cNvSpPr/>
          <p:nvPr/>
        </p:nvSpPr>
        <p:spPr>
          <a:xfrm flipH="1">
            <a:off x="1183240" y="5371200"/>
            <a:ext cx="600120" cy="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45" name="CustomShape 4"/>
          <p:cNvSpPr/>
          <p:nvPr/>
        </p:nvSpPr>
        <p:spPr>
          <a:xfrm>
            <a:off x="1764000" y="13506872"/>
            <a:ext cx="14400000" cy="864000"/>
          </a:xfrm>
          <a:prstGeom prst="rect">
            <a:avLst/>
          </a:prstGeom>
          <a:solidFill>
            <a:srgbClr val="DCE6F4"/>
          </a:solidFill>
          <a:ln w="25560">
            <a:solidFill>
              <a:srgbClr val="999999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sz="4400" b="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Approach to Data Mining </a:t>
            </a:r>
            <a:r>
              <a:rPr lang="en-CA" sz="4400" b="1" dirty="0" err="1" smtClean="0">
                <a:solidFill>
                  <a:srgbClr val="000000"/>
                </a:solidFill>
                <a:latin typeface="Calibri"/>
              </a:rPr>
              <a:t>Github</a:t>
            </a:r>
            <a:endParaRPr dirty="0"/>
          </a:p>
        </p:txBody>
      </p:sp>
      <p:sp>
        <p:nvSpPr>
          <p:cNvPr id="46" name="Line 5"/>
          <p:cNvSpPr/>
          <p:nvPr/>
        </p:nvSpPr>
        <p:spPr>
          <a:xfrm>
            <a:off x="1764000" y="14370968"/>
            <a:ext cx="0" cy="28872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47" name="Line 6"/>
          <p:cNvSpPr/>
          <p:nvPr/>
        </p:nvSpPr>
        <p:spPr>
          <a:xfrm flipH="1">
            <a:off x="1181440" y="14370968"/>
            <a:ext cx="601920" cy="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51" name="CustomShape 10"/>
          <p:cNvSpPr/>
          <p:nvPr/>
        </p:nvSpPr>
        <p:spPr>
          <a:xfrm>
            <a:off x="38350141" y="9663543"/>
            <a:ext cx="3190521" cy="2671115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SzPct val="200000"/>
              <a:buFont typeface="Arial" pitchFamily="34" charset="0"/>
              <a:buChar char="•"/>
            </a:pPr>
            <a:endParaRPr lang="en-CA" sz="3200" dirty="0" smtClean="0">
              <a:latin typeface="Calibri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746360" y="5572080"/>
            <a:ext cx="14366592" cy="505447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Research into mining software repositories and the data collected from the mining of these repositories is vast and continues to grow. </a:t>
            </a:r>
          </a:p>
          <a:p>
            <a:pPr marL="514350" indent="-51435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However, less has been done on documentation of projects. Specifically, two metrics :</a:t>
            </a:r>
          </a:p>
          <a:p>
            <a:pPr marL="971550" lvl="1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Comment Churn</a:t>
            </a:r>
          </a:p>
          <a:p>
            <a:pPr marL="971550" lvl="1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Code Churn</a:t>
            </a:r>
          </a:p>
          <a:p>
            <a:pPr marL="514350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These will help answer questions:</a:t>
            </a:r>
          </a:p>
          <a:p>
            <a:pPr marL="971550" lvl="1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Do comments stay up-to-date over the life of the project?</a:t>
            </a:r>
          </a:p>
          <a:p>
            <a:pPr marL="971550" lvl="1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How does comment churn compare to code churn?</a:t>
            </a:r>
          </a:p>
          <a:p>
            <a:pPr marL="971550" lvl="1" indent="-514350">
              <a:buSzPct val="50000"/>
              <a:buFont typeface="Arial" pitchFamily="34" charset="0"/>
              <a:buChar char="•"/>
            </a:pPr>
            <a:r>
              <a:rPr lang="en-CA" sz="3200" dirty="0" smtClean="0">
                <a:solidFill>
                  <a:srgbClr val="000000"/>
                </a:solidFill>
                <a:latin typeface="Calibri"/>
              </a:rPr>
              <a:t>How do developers document projects?</a:t>
            </a:r>
            <a:endParaRPr dirty="0"/>
          </a:p>
        </p:txBody>
      </p:sp>
      <p:sp>
        <p:nvSpPr>
          <p:cNvPr id="54" name="CustomShape 13"/>
          <p:cNvSpPr/>
          <p:nvPr/>
        </p:nvSpPr>
        <p:spPr>
          <a:xfrm>
            <a:off x="18553002" y="24736952"/>
            <a:ext cx="23266807" cy="43956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CA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Using our work on Java projects has allowed for the comment churn to be visualized along side the code churn. This gives some indication of how the documentation is added/updated as code is added or updated</a:t>
            </a:r>
            <a:r>
              <a:rPr lang="en-CA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CA" sz="3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endParaRPr lang="en-CA" sz="32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CA" sz="3200" b="1" dirty="0" smtClean="0">
                <a:latin typeface="Calibri" pitchFamily="34" charset="0"/>
                <a:cs typeface="Calibri" pitchFamily="34" charset="0"/>
              </a:rPr>
              <a:t>Further investigation can be done in:</a:t>
            </a:r>
          </a:p>
          <a:p>
            <a:pPr marL="457200" indent="-45720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latin typeface="Calibri" pitchFamily="34" charset="0"/>
                <a:cs typeface="Calibri" pitchFamily="34" charset="0"/>
              </a:rPr>
              <a:t>Visualizing the progression of the comments linked to the source code that the comment describes.</a:t>
            </a:r>
          </a:p>
          <a:p>
            <a:pPr marL="457200" indent="-45720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latin typeface="Calibri" pitchFamily="34" charset="0"/>
                <a:cs typeface="Calibri" pitchFamily="34" charset="0"/>
              </a:rPr>
              <a:t>Refine the visualization to view the information in different ways.</a:t>
            </a:r>
          </a:p>
          <a:p>
            <a:pPr marL="457200" indent="-45720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latin typeface="Calibri" pitchFamily="34" charset="0"/>
                <a:cs typeface="Calibri" pitchFamily="34" charset="0"/>
              </a:rPr>
              <a:t>Localize the visualization to committer/author.</a:t>
            </a:r>
          </a:p>
          <a:p>
            <a:pPr marL="457200" indent="-45720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latin typeface="Calibri" pitchFamily="34" charset="0"/>
                <a:cs typeface="Calibri" pitchFamily="34" charset="0"/>
              </a:rPr>
              <a:t>Use code animations to sublimit graph so allow for a more in-depth look at the information.</a:t>
            </a:r>
          </a:p>
          <a:p>
            <a:pPr marL="457200" indent="-457200">
              <a:lnSpc>
                <a:spcPct val="100000"/>
              </a:lnSpc>
              <a:buSzPct val="50000"/>
              <a:buFont typeface="Arial" pitchFamily="34" charset="0"/>
              <a:buChar char="•"/>
            </a:pPr>
            <a:r>
              <a:rPr lang="en-CA" sz="3200" dirty="0" smtClean="0">
                <a:latin typeface="Calibri" pitchFamily="34" charset="0"/>
                <a:cs typeface="Calibri" pitchFamily="34" charset="0"/>
              </a:rPr>
              <a:t>Recognize lines changed rather then only additions and deletions.</a:t>
            </a:r>
            <a:endParaRPr lang="en-CA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" name="Picture 229"/>
          <p:cNvPicPr/>
          <p:nvPr/>
        </p:nvPicPr>
        <p:blipFill>
          <a:blip r:embed="rId3"/>
          <a:stretch>
            <a:fillRect/>
          </a:stretch>
        </p:blipFill>
        <p:spPr>
          <a:xfrm>
            <a:off x="38930400" y="30970440"/>
            <a:ext cx="3176280" cy="1406160"/>
          </a:xfrm>
          <a:prstGeom prst="rect">
            <a:avLst/>
          </a:prstGeom>
        </p:spPr>
      </p:pic>
      <p:sp>
        <p:nvSpPr>
          <p:cNvPr id="57" name="CustomShape 15"/>
          <p:cNvSpPr/>
          <p:nvPr/>
        </p:nvSpPr>
        <p:spPr>
          <a:xfrm>
            <a:off x="18531657" y="23371968"/>
            <a:ext cx="23336803" cy="930231"/>
          </a:xfrm>
          <a:prstGeom prst="rect">
            <a:avLst/>
          </a:prstGeom>
          <a:solidFill>
            <a:srgbClr val="DCE6F4"/>
          </a:solidFill>
          <a:ln w="25560">
            <a:solidFill>
              <a:srgbClr val="999999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5. Future </a:t>
            </a:r>
            <a:r>
              <a:rPr lang="en-CA" sz="4400" b="1" dirty="0">
                <a:solidFill>
                  <a:srgbClr val="000000"/>
                </a:solidFill>
                <a:latin typeface="Calibri"/>
              </a:rPr>
              <a:t>Work</a:t>
            </a:r>
            <a:endParaRPr dirty="0"/>
          </a:p>
        </p:txBody>
      </p:sp>
      <p:sp>
        <p:nvSpPr>
          <p:cNvPr id="58" name="Line 16"/>
          <p:cNvSpPr/>
          <p:nvPr/>
        </p:nvSpPr>
        <p:spPr>
          <a:xfrm>
            <a:off x="18531658" y="24308104"/>
            <a:ext cx="0" cy="28800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59" name="Line 17"/>
          <p:cNvSpPr/>
          <p:nvPr/>
        </p:nvSpPr>
        <p:spPr>
          <a:xfrm flipH="1">
            <a:off x="17897979" y="24300000"/>
            <a:ext cx="655023" cy="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60" name="CustomShape 18"/>
          <p:cNvSpPr/>
          <p:nvPr/>
        </p:nvSpPr>
        <p:spPr>
          <a:xfrm>
            <a:off x="18532072" y="4448632"/>
            <a:ext cx="23287737" cy="930128"/>
          </a:xfrm>
          <a:prstGeom prst="rect">
            <a:avLst/>
          </a:prstGeom>
          <a:solidFill>
            <a:srgbClr val="DCE6F4"/>
          </a:solidFill>
          <a:ln w="25560">
            <a:solidFill>
              <a:srgbClr val="999999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sz="4400" b="1" dirty="0">
                <a:solidFill>
                  <a:srgbClr val="000000"/>
                </a:solidFill>
                <a:latin typeface="Calibri"/>
              </a:rPr>
              <a:t>4.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Preliminary Results</a:t>
            </a:r>
            <a:endParaRPr dirty="0"/>
          </a:p>
        </p:txBody>
      </p:sp>
      <p:sp>
        <p:nvSpPr>
          <p:cNvPr id="61" name="Line 19"/>
          <p:cNvSpPr/>
          <p:nvPr/>
        </p:nvSpPr>
        <p:spPr>
          <a:xfrm>
            <a:off x="18532074" y="5331280"/>
            <a:ext cx="0" cy="32672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62" name="Line 20"/>
          <p:cNvSpPr/>
          <p:nvPr/>
        </p:nvSpPr>
        <p:spPr>
          <a:xfrm flipH="1">
            <a:off x="17841144" y="5364000"/>
            <a:ext cx="711858" cy="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</p:sp>
      <p:sp>
        <p:nvSpPr>
          <p:cNvPr id="63" name="CustomShape 21"/>
          <p:cNvSpPr/>
          <p:nvPr/>
        </p:nvSpPr>
        <p:spPr>
          <a:xfrm>
            <a:off x="33950160" y="30970440"/>
            <a:ext cx="4127040" cy="1248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CA" sz="3800" b="1">
                <a:solidFill>
                  <a:srgbClr val="000000"/>
                </a:solidFill>
                <a:latin typeface="Arial"/>
              </a:rPr>
              <a:t>Funding provided by:</a:t>
            </a:r>
            <a:endParaRPr/>
          </a:p>
        </p:txBody>
      </p:sp>
      <p:pic>
        <p:nvPicPr>
          <p:cNvPr id="64" name="Picture 1"/>
          <p:cNvPicPr/>
          <p:nvPr/>
        </p:nvPicPr>
        <p:blipFill>
          <a:blip r:embed="rId4"/>
          <a:stretch>
            <a:fillRect/>
          </a:stretch>
        </p:blipFill>
        <p:spPr>
          <a:xfrm>
            <a:off x="29902320" y="1126800"/>
            <a:ext cx="6159240" cy="1759680"/>
          </a:xfrm>
          <a:prstGeom prst="rect">
            <a:avLst/>
          </a:prstGeom>
        </p:spPr>
      </p:pic>
      <p:pic>
        <p:nvPicPr>
          <p:cNvPr id="65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7391400" y="1133280"/>
            <a:ext cx="4721760" cy="1752840"/>
          </a:xfrm>
          <a:prstGeom prst="rect">
            <a:avLst/>
          </a:prstGeom>
        </p:spPr>
      </p:pic>
      <p:sp>
        <p:nvSpPr>
          <p:cNvPr id="66" name="Line 22"/>
          <p:cNvSpPr/>
          <p:nvPr/>
        </p:nvSpPr>
        <p:spPr>
          <a:xfrm>
            <a:off x="36707040" y="1126440"/>
            <a:ext cx="0" cy="1760040"/>
          </a:xfrm>
          <a:prstGeom prst="line">
            <a:avLst/>
          </a:prstGeom>
          <a:ln w="76320">
            <a:solidFill>
              <a:srgbClr val="032055"/>
            </a:solidFill>
            <a:round/>
          </a:ln>
        </p:spPr>
      </p:sp>
      <p:sp>
        <p:nvSpPr>
          <p:cNvPr id="67" name="CustomShape 23"/>
          <p:cNvSpPr/>
          <p:nvPr/>
        </p:nvSpPr>
        <p:spPr>
          <a:xfrm>
            <a:off x="1163520" y="31699800"/>
            <a:ext cx="30962160" cy="76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4400" b="1" dirty="0">
                <a:solidFill>
                  <a:srgbClr val="000000"/>
                </a:solidFill>
                <a:latin typeface="Calibri"/>
              </a:rPr>
              <a:t>Consortium for Software Engineering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Research (CSER) </a:t>
            </a:r>
            <a:r>
              <a:rPr lang="en-CA" sz="4400" b="1" dirty="0" smtClean="0">
                <a:solidFill>
                  <a:srgbClr val="336699"/>
                </a:solidFill>
                <a:latin typeface="Calibri"/>
                <a:ea typeface="Arial"/>
              </a:rPr>
              <a:t>● </a:t>
            </a:r>
            <a:r>
              <a:rPr lang="en-CA" sz="4400" b="1" dirty="0" smtClean="0">
                <a:latin typeface="Calibri"/>
                <a:ea typeface="Arial"/>
              </a:rPr>
              <a:t>Montreal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  <a:ea typeface="Arial"/>
              </a:rPr>
              <a:t>, Quebec, Canada 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●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  <a:ea typeface="Arial"/>
              </a:rPr>
              <a:t>June 2013</a:t>
            </a:r>
            <a:endParaRPr dirty="0"/>
          </a:p>
        </p:txBody>
      </p:sp>
      <p:sp>
        <p:nvSpPr>
          <p:cNvPr id="68" name="CustomShape 24"/>
          <p:cNvSpPr/>
          <p:nvPr/>
        </p:nvSpPr>
        <p:spPr>
          <a:xfrm>
            <a:off x="2120303" y="10770568"/>
            <a:ext cx="13618706" cy="1634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CA" sz="3200" b="1" i="1" dirty="0">
                <a:solidFill>
                  <a:srgbClr val="3F84C6"/>
                </a:solidFill>
                <a:latin typeface="Calibri"/>
              </a:rPr>
              <a:t>Research Goal:</a:t>
            </a:r>
            <a:r>
              <a:rPr lang="en-CA" sz="3200" b="1" dirty="0">
                <a:solidFill>
                  <a:srgbClr val="3F84C6"/>
                </a:solidFill>
                <a:latin typeface="Calibri"/>
              </a:rPr>
              <a:t>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CA" sz="3200" b="1" dirty="0" smtClean="0">
                <a:solidFill>
                  <a:srgbClr val="3F84C6"/>
                </a:solidFill>
                <a:latin typeface="Calibri"/>
              </a:rPr>
              <a:t>	Visualize the comments churn of a open source projects to determine whether documentation quality is maintained for the life of a project.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9" name="CustomShape 25"/>
          <p:cNvSpPr/>
          <p:nvPr/>
        </p:nvSpPr>
        <p:spPr>
          <a:xfrm>
            <a:off x="1746360" y="10698560"/>
            <a:ext cx="14366592" cy="1815840"/>
          </a:xfrm>
          <a:prstGeom prst="roundRect">
            <a:avLst>
              <a:gd name="adj" fmla="val 16667"/>
            </a:avLst>
          </a:prstGeom>
          <a:ln w="9360">
            <a:solidFill>
              <a:srgbClr val="3F84C6"/>
            </a:solidFill>
            <a:round/>
          </a:ln>
        </p:spPr>
      </p:sp>
      <p:sp>
        <p:nvSpPr>
          <p:cNvPr id="70" name="CustomShape 26"/>
          <p:cNvSpPr/>
          <p:nvPr/>
        </p:nvSpPr>
        <p:spPr>
          <a:xfrm>
            <a:off x="1711352" y="1049488"/>
            <a:ext cx="27597960" cy="1728192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CA" sz="7800" b="1" dirty="0">
                <a:solidFill>
                  <a:srgbClr val="003366"/>
                </a:solidFill>
                <a:latin typeface="Century Gothic"/>
                <a:ea typeface="arial;sans-serif"/>
                <a:cs typeface="Century Gothic"/>
              </a:rPr>
              <a:t>Mining </a:t>
            </a:r>
            <a:r>
              <a:rPr lang="en-CA" sz="7800" b="1" dirty="0" err="1">
                <a:solidFill>
                  <a:srgbClr val="003366"/>
                </a:solidFill>
                <a:latin typeface="Century Gothic"/>
                <a:ea typeface="arial;sans-serif"/>
                <a:cs typeface="Century Gothic"/>
              </a:rPr>
              <a:t>GitHub</a:t>
            </a:r>
            <a:r>
              <a:rPr lang="en-CA" sz="7800" b="1" dirty="0">
                <a:solidFill>
                  <a:srgbClr val="003366"/>
                </a:solidFill>
                <a:latin typeface="Century Gothic"/>
                <a:ea typeface="arial;sans-serif"/>
                <a:cs typeface="Century Gothic"/>
              </a:rPr>
              <a:t> for Comment and Code Churn </a:t>
            </a:r>
            <a:r>
              <a:rPr lang="en-CA" sz="7800" b="1" dirty="0" smtClean="0">
                <a:solidFill>
                  <a:srgbClr val="003366"/>
                </a:solidFill>
                <a:latin typeface="Century Gothic"/>
                <a:ea typeface="arial;sans-serif"/>
                <a:cs typeface="Century Gothic"/>
              </a:rPr>
              <a:t>Information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71" name="CustomShape 27"/>
          <p:cNvSpPr/>
          <p:nvPr/>
        </p:nvSpPr>
        <p:spPr>
          <a:xfrm>
            <a:off x="1730712" y="2273624"/>
            <a:ext cx="27522000" cy="237626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4400" b="1" dirty="0">
                <a:solidFill>
                  <a:srgbClr val="000000"/>
                </a:solidFill>
                <a:latin typeface="Calibri"/>
              </a:rPr>
              <a:t>Joseph Heron 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● 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Jeremy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  <a:ea typeface="Arial"/>
              </a:rPr>
              <a:t>S. Bradbury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
Faculty of Science 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● 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University of Ontario Institute of Technology 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● 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Oshawa, Ontario, Canada
</a:t>
            </a:r>
            <a:r>
              <a:rPr lang="en-CA" sz="4000" b="1" dirty="0">
                <a:solidFill>
                  <a:srgbClr val="808080"/>
                </a:solidFill>
                <a:latin typeface="Calibri"/>
                <a:ea typeface="Arial"/>
              </a:rPr>
              <a:t>{</a:t>
            </a:r>
            <a:r>
              <a:rPr lang="en-CA" sz="4000" b="1" dirty="0" err="1" smtClean="0">
                <a:solidFill>
                  <a:srgbClr val="808080"/>
                </a:solidFill>
                <a:latin typeface="Calibri"/>
                <a:ea typeface="Arial"/>
              </a:rPr>
              <a:t>joseph.heron@uoit.net</a:t>
            </a:r>
            <a:r>
              <a:rPr lang="en-CA" sz="4000" b="1" dirty="0" smtClean="0">
                <a:solidFill>
                  <a:srgbClr val="808080"/>
                </a:solidFill>
                <a:latin typeface="Calibri"/>
                <a:ea typeface="Arial"/>
              </a:rPr>
              <a:t>, </a:t>
            </a:r>
            <a:r>
              <a:rPr lang="en-CA" sz="4000" b="1" dirty="0" err="1" smtClean="0">
                <a:solidFill>
                  <a:srgbClr val="808080"/>
                </a:solidFill>
                <a:latin typeface="Calibri"/>
                <a:ea typeface="Arial"/>
              </a:rPr>
              <a:t>jeremy.bradbury@uoit.ca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264" y="6379296"/>
            <a:ext cx="18620512" cy="12632025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3223520" y="16099160"/>
            <a:ext cx="3024336" cy="381904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800" b="1" dirty="0" err="1" smtClean="0">
                <a:solidFill>
                  <a:schemeClr val="tx1"/>
                </a:solidFill>
                <a:latin typeface="Calibri"/>
                <a:cs typeface="Calibri"/>
              </a:rPr>
              <a:t>Github</a:t>
            </a:r>
            <a:r>
              <a:rPr lang="en-CA" sz="3800" b="1" dirty="0" smtClean="0">
                <a:solidFill>
                  <a:schemeClr val="tx1"/>
                </a:solidFill>
                <a:latin typeface="Calibri"/>
                <a:cs typeface="Calibri"/>
              </a:rPr>
              <a:t> Repositories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11847927" y="23271112"/>
            <a:ext cx="3341267" cy="421925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Local 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/>
            </a:r>
            <a:b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</a:b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MySQL 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DB</a:t>
            </a:r>
          </a:p>
          <a:p>
            <a:pPr algn="ctr"/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(higher level facts)</a:t>
            </a:r>
          </a:p>
        </p:txBody>
      </p:sp>
      <p:sp>
        <p:nvSpPr>
          <p:cNvPr id="77" name="CustomShape 14"/>
          <p:cNvSpPr/>
          <p:nvPr/>
        </p:nvSpPr>
        <p:spPr>
          <a:xfrm>
            <a:off x="1999384" y="20278952"/>
            <a:ext cx="5544615" cy="716752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Remote Server</a:t>
            </a:r>
          </a:p>
        </p:txBody>
      </p:sp>
      <p:sp>
        <p:nvSpPr>
          <p:cNvPr id="78" name="CustomShape 14"/>
          <p:cNvSpPr/>
          <p:nvPr/>
        </p:nvSpPr>
        <p:spPr>
          <a:xfrm>
            <a:off x="1927376" y="27831678"/>
            <a:ext cx="5616624" cy="94089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Client Browser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2" y="23660000"/>
            <a:ext cx="4891018" cy="3371961"/>
          </a:xfrm>
          <a:prstGeom prst="rect">
            <a:avLst/>
          </a:prstGeom>
        </p:spPr>
      </p:pic>
      <p:sp>
        <p:nvSpPr>
          <p:cNvPr id="86" name="CustomShape 14"/>
          <p:cNvSpPr/>
          <p:nvPr/>
        </p:nvSpPr>
        <p:spPr>
          <a:xfrm>
            <a:off x="2791472" y="25100160"/>
            <a:ext cx="3600400" cy="864096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25000"/>
            </a:pPr>
            <a:r>
              <a:rPr lang="en-CA" sz="3800" b="1" dirty="0" smtClean="0">
                <a:latin typeface="Calibri"/>
                <a:cs typeface="Calibri"/>
              </a:rPr>
              <a:t>Visualization</a:t>
            </a:r>
            <a:endParaRPr sz="3800" b="1" dirty="0">
              <a:latin typeface="Calibri"/>
              <a:cs typeface="Calibri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7976048" y="18115384"/>
            <a:ext cx="3024336" cy="460851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Mine repositories with Ruby to acquire raw </a:t>
            </a:r>
            <a:r>
              <a:rPr lang="en-CA" sz="3800" dirty="0" smtClean="0">
                <a:latin typeface="Calibri"/>
                <a:cs typeface="Calibri"/>
              </a:rPr>
              <a:t>facts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11360424" y="27831678"/>
            <a:ext cx="4752528" cy="796874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Lab Server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0514552" y="9114384"/>
            <a:ext cx="7733086" cy="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23417280" y="17588108"/>
            <a:ext cx="0" cy="280831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 bwMode="auto">
          <a:xfrm>
            <a:off x="38204108" y="8682335"/>
            <a:ext cx="3111644" cy="3511010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Pop-up display with the actual values at the point hovered over.</a:t>
            </a:r>
          </a:p>
        </p:txBody>
      </p:sp>
      <p:cxnSp>
        <p:nvCxnSpPr>
          <p:cNvPr id="13" name="Straight Arrow Connector 12"/>
          <p:cNvCxnSpPr>
            <a:stCxn id="73" idx="2"/>
          </p:cNvCxnSpPr>
          <p:nvPr/>
        </p:nvCxnSpPr>
        <p:spPr>
          <a:xfrm flipH="1">
            <a:off x="6949100" y="25380738"/>
            <a:ext cx="4898827" cy="0"/>
          </a:xfrm>
          <a:prstGeom prst="straightConnector1">
            <a:avLst/>
          </a:prstGeom>
          <a:ln w="69850">
            <a:solidFill>
              <a:schemeClr val="tx1"/>
            </a:solidFill>
            <a:headEnd type="arrow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35" idx="2"/>
          </p:cNvCxnSpPr>
          <p:nvPr/>
        </p:nvCxnSpPr>
        <p:spPr>
          <a:xfrm>
            <a:off x="6247856" y="18008680"/>
            <a:ext cx="5688632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504111" y="19864019"/>
            <a:ext cx="0" cy="3407093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1936488" y="16099160"/>
            <a:ext cx="3024336" cy="381904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800" b="1" dirty="0">
                <a:solidFill>
                  <a:schemeClr val="tx2"/>
                </a:solidFill>
                <a:latin typeface="Calibri"/>
                <a:cs typeface="Calibri"/>
              </a:rPr>
              <a:t>Local 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/>
            </a:r>
            <a:b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</a:b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MySQL 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DB 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/>
            </a:r>
            <a:b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</a:b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(</a:t>
            </a:r>
            <a:r>
              <a:rPr lang="en-CA" sz="3800" b="1" dirty="0" smtClean="0">
                <a:solidFill>
                  <a:schemeClr val="tx2"/>
                </a:solidFill>
                <a:latin typeface="Calibri"/>
                <a:cs typeface="Calibri"/>
              </a:rPr>
              <a:t>raw facts)</a:t>
            </a:r>
          </a:p>
        </p:txBody>
      </p:sp>
      <p:sp>
        <p:nvSpPr>
          <p:cNvPr id="76" name="CustomShape 14"/>
          <p:cNvSpPr/>
          <p:nvPr/>
        </p:nvSpPr>
        <p:spPr>
          <a:xfrm>
            <a:off x="13592672" y="20131608"/>
            <a:ext cx="223224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CA" sz="3800" dirty="0" smtClean="0">
                <a:latin typeface="Calibri"/>
                <a:cs typeface="Calibri"/>
              </a:rPr>
              <a:t>Parse &amp; analyze raw data with Ruby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20459057" y="20382147"/>
            <a:ext cx="4243988" cy="1546187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Select the group by method for aggregating the metrics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6410096" y="16940036"/>
            <a:ext cx="0" cy="3608786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 bwMode="auto">
          <a:xfrm>
            <a:off x="25137332" y="19415034"/>
            <a:ext cx="4243988" cy="1199703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Select the repository of your choice.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964644" y="16392821"/>
            <a:ext cx="0" cy="5227735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 bwMode="auto">
          <a:xfrm>
            <a:off x="27850256" y="20884368"/>
            <a:ext cx="6084760" cy="1667090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 smtClean="0">
                <a:solidFill>
                  <a:schemeClr val="bg1"/>
                </a:solidFill>
                <a:latin typeface="Calibri"/>
              </a:rPr>
              <a:t>Select the repository of your </a:t>
            </a:r>
            <a:r>
              <a:rPr lang="en-CA" sz="3000" b="1" dirty="0">
                <a:solidFill>
                  <a:schemeClr val="bg1"/>
                </a:solidFill>
                <a:latin typeface="Calibri"/>
              </a:rPr>
              <a:t>choice. Interactive legend, allowing for any of the plots to be hidden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34042944" y="13251649"/>
            <a:ext cx="0" cy="6743306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 bwMode="auto">
          <a:xfrm>
            <a:off x="32674792" y="19521480"/>
            <a:ext cx="5061514" cy="946948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Comment/code deletions are negative 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rot="16200000" flipV="1">
            <a:off x="32479773" y="12805049"/>
            <a:ext cx="7204140" cy="3308926"/>
          </a:xfrm>
          <a:prstGeom prst="bentConnector3">
            <a:avLst>
              <a:gd name="adj1" fmla="val 99978"/>
            </a:avLst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7702808" y="18043375"/>
            <a:ext cx="994830" cy="0"/>
          </a:xfrm>
          <a:prstGeom prst="straightConnector1">
            <a:avLst/>
          </a:prstGeom>
          <a:ln w="698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37889225" y="16940036"/>
            <a:ext cx="3066487" cy="1595020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Comment/code </a:t>
            </a:r>
            <a:r>
              <a:rPr lang="en-CA" sz="3000" b="1" dirty="0" smtClean="0">
                <a:solidFill>
                  <a:schemeClr val="bg1"/>
                </a:solidFill>
                <a:latin typeface="Calibri"/>
              </a:rPr>
              <a:t>additions are </a:t>
            </a:r>
            <a:r>
              <a:rPr lang="en-CA" sz="3000" b="1" dirty="0">
                <a:solidFill>
                  <a:schemeClr val="bg1"/>
                </a:solidFill>
                <a:latin typeface="Calibri"/>
              </a:rPr>
              <a:t>positive</a:t>
            </a:r>
          </a:p>
        </p:txBody>
      </p:sp>
      <p:cxnSp>
        <p:nvCxnSpPr>
          <p:cNvPr id="177" name="Elbow Connector 176"/>
          <p:cNvCxnSpPr/>
          <p:nvPr/>
        </p:nvCxnSpPr>
        <p:spPr>
          <a:xfrm rot="10800000" flipV="1">
            <a:off x="21081504" y="6090045"/>
            <a:ext cx="17641960" cy="648074"/>
          </a:xfrm>
          <a:prstGeom prst="bentConnector3">
            <a:avLst>
              <a:gd name="adj1" fmla="val 99995"/>
            </a:avLst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 bwMode="auto">
          <a:xfrm>
            <a:off x="37880322" y="6018040"/>
            <a:ext cx="3075390" cy="2056840"/>
          </a:xfrm>
          <a:prstGeom prst="roundRect">
            <a:avLst/>
          </a:prstGeom>
          <a:solidFill>
            <a:srgbClr val="336699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buSzPct val="200000"/>
            </a:pPr>
            <a:r>
              <a:rPr lang="en-CA" sz="3000" b="1" dirty="0">
                <a:solidFill>
                  <a:schemeClr val="bg1"/>
                </a:solidFill>
                <a:latin typeface="Calibri"/>
              </a:rPr>
              <a:t>Built for web browsers to be viewed anywhere.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355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Heron</dc:creator>
  <cp:lastModifiedBy>Jeremy Bradbury</cp:lastModifiedBy>
  <cp:revision>103</cp:revision>
  <dcterms:modified xsi:type="dcterms:W3CDTF">2013-06-12T18:53:26Z</dcterms:modified>
</cp:coreProperties>
</file>