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2" r:id="rId5"/>
  </p:sldIdLst>
  <p:sldSz cx="12192000" cy="6858000"/>
  <p:notesSz cx="6797675" cy="9926638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4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11F6-FE57-4034-AAD6-59BB0AD2A112}" type="datetimeFigureOut">
              <a:rPr lang="fi-FI" smtClean="0"/>
              <a:t>15.5.2017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22C-23AD-4152-8CE6-4DD1D95B534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8054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11F6-FE57-4034-AAD6-59BB0AD2A112}" type="datetimeFigureOut">
              <a:rPr lang="fi-FI" smtClean="0"/>
              <a:t>15.5.2017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22C-23AD-4152-8CE6-4DD1D95B534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744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11F6-FE57-4034-AAD6-59BB0AD2A112}" type="datetimeFigureOut">
              <a:rPr lang="fi-FI" smtClean="0"/>
              <a:t>15.5.2017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22C-23AD-4152-8CE6-4DD1D95B534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1708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11F6-FE57-4034-AAD6-59BB0AD2A112}" type="datetimeFigureOut">
              <a:rPr lang="fi-FI" smtClean="0"/>
              <a:t>15.5.2017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22C-23AD-4152-8CE6-4DD1D95B534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2714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11F6-FE57-4034-AAD6-59BB0AD2A112}" type="datetimeFigureOut">
              <a:rPr lang="fi-FI" smtClean="0"/>
              <a:t>15.5.2017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22C-23AD-4152-8CE6-4DD1D95B534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421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11F6-FE57-4034-AAD6-59BB0AD2A112}" type="datetimeFigureOut">
              <a:rPr lang="fi-FI" smtClean="0"/>
              <a:t>15.5.2017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22C-23AD-4152-8CE6-4DD1D95B534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0913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11F6-FE57-4034-AAD6-59BB0AD2A112}" type="datetimeFigureOut">
              <a:rPr lang="fi-FI" smtClean="0"/>
              <a:t>15.5.2017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22C-23AD-4152-8CE6-4DD1D95B534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3219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11F6-FE57-4034-AAD6-59BB0AD2A112}" type="datetimeFigureOut">
              <a:rPr lang="fi-FI" smtClean="0"/>
              <a:t>15.5.2017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22C-23AD-4152-8CE6-4DD1D95B534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932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11F6-FE57-4034-AAD6-59BB0AD2A112}" type="datetimeFigureOut">
              <a:rPr lang="fi-FI" smtClean="0"/>
              <a:t>15.5.2017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22C-23AD-4152-8CE6-4DD1D95B534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8707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11F6-FE57-4034-AAD6-59BB0AD2A112}" type="datetimeFigureOut">
              <a:rPr lang="fi-FI" smtClean="0"/>
              <a:t>15.5.2017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22C-23AD-4152-8CE6-4DD1D95B534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759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11F6-FE57-4034-AAD6-59BB0AD2A112}" type="datetimeFigureOut">
              <a:rPr lang="fi-FI" smtClean="0"/>
              <a:t>15.5.2017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22C-23AD-4152-8CE6-4DD1D95B534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514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511F6-FE57-4034-AAD6-59BB0AD2A112}" type="datetimeFigureOut">
              <a:rPr lang="fi-FI" smtClean="0"/>
              <a:t>15.5.2017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1E22C-23AD-4152-8CE6-4DD1D95B534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729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947399"/>
              </p:ext>
            </p:extLst>
          </p:nvPr>
        </p:nvGraphicFramePr>
        <p:xfrm>
          <a:off x="0" y="0"/>
          <a:ext cx="12191999" cy="6970060"/>
        </p:xfrm>
        <a:graphic>
          <a:graphicData uri="http://schemas.openxmlformats.org/drawingml/2006/table">
            <a:tbl>
              <a:tblPr/>
              <a:tblGrid>
                <a:gridCol w="887712">
                  <a:extLst>
                    <a:ext uri="{9D8B030D-6E8A-4147-A177-3AD203B41FA5}">
                      <a16:colId xmlns:a16="http://schemas.microsoft.com/office/drawing/2014/main" val="690296234"/>
                    </a:ext>
                  </a:extLst>
                </a:gridCol>
                <a:gridCol w="382053">
                  <a:extLst>
                    <a:ext uri="{9D8B030D-6E8A-4147-A177-3AD203B41FA5}">
                      <a16:colId xmlns:a16="http://schemas.microsoft.com/office/drawing/2014/main" val="2833644027"/>
                    </a:ext>
                  </a:extLst>
                </a:gridCol>
                <a:gridCol w="1947723">
                  <a:extLst>
                    <a:ext uri="{9D8B030D-6E8A-4147-A177-3AD203B41FA5}">
                      <a16:colId xmlns:a16="http://schemas.microsoft.com/office/drawing/2014/main" val="337360120"/>
                    </a:ext>
                  </a:extLst>
                </a:gridCol>
                <a:gridCol w="6427489">
                  <a:extLst>
                    <a:ext uri="{9D8B030D-6E8A-4147-A177-3AD203B41FA5}">
                      <a16:colId xmlns:a16="http://schemas.microsoft.com/office/drawing/2014/main" val="3304682642"/>
                    </a:ext>
                  </a:extLst>
                </a:gridCol>
                <a:gridCol w="1827863">
                  <a:extLst>
                    <a:ext uri="{9D8B030D-6E8A-4147-A177-3AD203B41FA5}">
                      <a16:colId xmlns:a16="http://schemas.microsoft.com/office/drawing/2014/main" val="1174949250"/>
                    </a:ext>
                  </a:extLst>
                </a:gridCol>
                <a:gridCol w="719159">
                  <a:extLst>
                    <a:ext uri="{9D8B030D-6E8A-4147-A177-3AD203B41FA5}">
                      <a16:colId xmlns:a16="http://schemas.microsoft.com/office/drawing/2014/main" val="65259241"/>
                    </a:ext>
                  </a:extLst>
                </a:gridCol>
              </a:tblGrid>
              <a:tr h="248592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fi-FI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ORDERS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613892"/>
                  </a:ext>
                </a:extLst>
              </a:tr>
              <a:tr h="261022">
                <a:tc gridSpan="2"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columns</a:t>
                      </a:r>
                      <a:endParaRPr lang="fi-FI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desctiption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datatype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310137"/>
                  </a:ext>
                </a:extLst>
              </a:tr>
              <a:tr h="261022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Basic 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 reference number that persist after modification by partial cancellations or trades 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uint32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97281"/>
                  </a:ext>
                </a:extLst>
              </a:tr>
              <a:tr h="261022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feature set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STEP_CREATED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Sequence step of the order update event: submission or modification (0 at beginning of day)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uint32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15015"/>
                  </a:ext>
                </a:extLst>
              </a:tr>
              <a:tr h="261022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STEP_DESTROYED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Sequance step of order versions destrcution, caused either by trade or cancellation.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uint32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767190"/>
                  </a:ext>
                </a:extLst>
              </a:tr>
              <a:tr h="401789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STEP_PRIORITY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of initial submission. Used to determine the time priority of the orders: Smaller number -&gt; higher priority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uint32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907805"/>
                  </a:ext>
                </a:extLst>
              </a:tr>
              <a:tr h="261022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TIME_CREATED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of submission/modification in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since beginning of the day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uint32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738677"/>
                  </a:ext>
                </a:extLst>
              </a:tr>
              <a:tr h="261022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TIME_DESTROYED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of destruction, caused either by trade or cancellation.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uint32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452181"/>
                  </a:ext>
                </a:extLst>
              </a:tr>
              <a:tr h="261022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SIDE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Side of the update event that is taking place. 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enum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(ASK,BID)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525430"/>
                  </a:ext>
                </a:extLst>
              </a:tr>
              <a:tr h="261022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the update event that is taking place.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enum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(ORDER,CANCEL,TRADE)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256639"/>
                  </a:ext>
                </a:extLst>
              </a:tr>
              <a:tr h="261022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 of the update event that is taking place times 10000.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uint32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813303"/>
                  </a:ext>
                </a:extLst>
              </a:tr>
              <a:tr h="261022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remaining quantity after the update event has been taken into account.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uint32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191915"/>
                  </a:ext>
                </a:extLst>
              </a:tr>
              <a:tr h="261022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DELTA_QUANTITY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change in quantity introduced by the update event that is taking place.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int32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354290"/>
                  </a:ext>
                </a:extLst>
              </a:tr>
              <a:tr h="261022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TRADED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Whether or not the next modification of this order is a trade.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uint32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97588"/>
                  </a:ext>
                </a:extLst>
              </a:tr>
              <a:tr h="261022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QUANTITY_TO_TRADE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Shares to be traded in the future from the same reference number orders.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unit32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03083"/>
                  </a:ext>
                </a:extLst>
              </a:tr>
              <a:tr h="261022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PARTICIPANT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Broker bank that was used as an intermediary.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enum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metadata)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739617"/>
                  </a:ext>
                </a:extLst>
              </a:tr>
              <a:tr h="271545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Extended 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BID_PRICE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 bid price (x10000) in the order book after current update event has been taken into account.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uint32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088540"/>
                  </a:ext>
                </a:extLst>
              </a:tr>
              <a:tr h="401789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feature set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BID_QUANTITY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quantity of all orders with best bid price in the order book after current update event has been taken into account.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unit32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677332"/>
                  </a:ext>
                </a:extLst>
              </a:tr>
              <a:tr h="293332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ASK_PRICE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 ask price (x10000) in the order book after current update event has been taken into account.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uint32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887313"/>
                  </a:ext>
                </a:extLst>
              </a:tr>
              <a:tr h="401789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ASK_QUANTITY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quantity of all orders with best ask price in the order book after current update event has been taken into account.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unit32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90976"/>
                  </a:ext>
                </a:extLst>
              </a:tr>
              <a:tr h="401789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UPDATE_LEVEL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level of update: 0 if book was empty, 0.5 is update at level better than the current best level at that side, 1 if at best level, 1,5 if between levels 1 and 2, etc.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90785"/>
                  </a:ext>
                </a:extLst>
              </a:tr>
              <a:tr h="261022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TICK_DIST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 distance of update price from the previous states best price of the corresponding 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side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94845"/>
                  </a:ext>
                </a:extLst>
              </a:tr>
              <a:tr h="261022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QUANTITY_IN_FRONT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quantity of all current state orders that have higher priority than the updated order.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552317"/>
                  </a:ext>
                </a:extLst>
              </a:tr>
              <a:tr h="261022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23" marR="7323" marT="73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514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97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747041"/>
              </p:ext>
            </p:extLst>
          </p:nvPr>
        </p:nvGraphicFramePr>
        <p:xfrm>
          <a:off x="-1" y="-8"/>
          <a:ext cx="12192001" cy="6858016"/>
        </p:xfrm>
        <a:graphic>
          <a:graphicData uri="http://schemas.openxmlformats.org/drawingml/2006/table">
            <a:tbl>
              <a:tblPr/>
              <a:tblGrid>
                <a:gridCol w="726920">
                  <a:extLst>
                    <a:ext uri="{9D8B030D-6E8A-4147-A177-3AD203B41FA5}">
                      <a16:colId xmlns:a16="http://schemas.microsoft.com/office/drawing/2014/main" val="249582733"/>
                    </a:ext>
                  </a:extLst>
                </a:gridCol>
                <a:gridCol w="312852">
                  <a:extLst>
                    <a:ext uri="{9D8B030D-6E8A-4147-A177-3AD203B41FA5}">
                      <a16:colId xmlns:a16="http://schemas.microsoft.com/office/drawing/2014/main" val="3355137016"/>
                    </a:ext>
                  </a:extLst>
                </a:gridCol>
                <a:gridCol w="1594927">
                  <a:extLst>
                    <a:ext uri="{9D8B030D-6E8A-4147-A177-3AD203B41FA5}">
                      <a16:colId xmlns:a16="http://schemas.microsoft.com/office/drawing/2014/main" val="658163187"/>
                    </a:ext>
                  </a:extLst>
                </a:gridCol>
                <a:gridCol w="7471625">
                  <a:extLst>
                    <a:ext uri="{9D8B030D-6E8A-4147-A177-3AD203B41FA5}">
                      <a16:colId xmlns:a16="http://schemas.microsoft.com/office/drawing/2014/main" val="924083684"/>
                    </a:ext>
                  </a:extLst>
                </a:gridCol>
                <a:gridCol w="1496780">
                  <a:extLst>
                    <a:ext uri="{9D8B030D-6E8A-4147-A177-3AD203B41FA5}">
                      <a16:colId xmlns:a16="http://schemas.microsoft.com/office/drawing/2014/main" val="2332170112"/>
                    </a:ext>
                  </a:extLst>
                </a:gridCol>
                <a:gridCol w="588897">
                  <a:extLst>
                    <a:ext uri="{9D8B030D-6E8A-4147-A177-3AD203B41FA5}">
                      <a16:colId xmlns:a16="http://schemas.microsoft.com/office/drawing/2014/main" val="3631089704"/>
                    </a:ext>
                  </a:extLst>
                </a:gridCol>
              </a:tblGrid>
              <a:tr h="34241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fi-FI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CANCELS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93219"/>
                  </a:ext>
                </a:extLst>
              </a:tr>
              <a:tr h="359537">
                <a:tc gridSpan="2"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columns</a:t>
                      </a:r>
                      <a:endParaRPr lang="fi-FI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desctiption</a:t>
                      </a:r>
                      <a:endParaRPr lang="fi-FI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datatype</a:t>
                      </a:r>
                      <a:endParaRPr lang="fi-FI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999897"/>
                  </a:ext>
                </a:extLst>
              </a:tr>
              <a:tr h="359537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Basic 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 reference number that persist after modification by partial cancellations or trades 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uint32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696724"/>
                  </a:ext>
                </a:extLst>
              </a:tr>
              <a:tr h="359537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feature set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Sequence step of the cancellation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uint32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110061"/>
                  </a:ext>
                </a:extLst>
              </a:tr>
              <a:tr h="403472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STEP_PRIORITY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of reference orders initial submission. Used to determine the time priority of the orders: Smaller number -&gt; higher priority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uint32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104563"/>
                  </a:ext>
                </a:extLst>
              </a:tr>
              <a:tr h="359537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of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cancel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since beginning of the day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uint32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491524"/>
                  </a:ext>
                </a:extLst>
              </a:tr>
              <a:tr h="359537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SIDE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Side of the update event that is taking place. 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enum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(ASK,BID)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50423"/>
                  </a:ext>
                </a:extLst>
              </a:tr>
              <a:tr h="359537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the update event that is taking place.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enum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(FULL,PARTIAL)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025084"/>
                  </a:ext>
                </a:extLst>
              </a:tr>
              <a:tr h="359537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 of the update event that is taking place times 10000.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uint32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61946"/>
                  </a:ext>
                </a:extLst>
              </a:tr>
              <a:tr h="359537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DELTA_QUANTITY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change in quantity introduced by the update event that is taking place.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int32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56657"/>
                  </a:ext>
                </a:extLst>
              </a:tr>
              <a:tr h="359537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PARTICIPANT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Broker bank that was used as an intermediary.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enum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metadata)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170260"/>
                  </a:ext>
                </a:extLst>
              </a:tr>
              <a:tr h="359537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Extended 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BID_PRICE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 bid price (x10000) in the order book after current update event has been taken into account.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uint32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439460"/>
                  </a:ext>
                </a:extLst>
              </a:tr>
              <a:tr h="359537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feature set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BID_QUANTITY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quantity of all orders with best bid price in the order book after current update event has been taken into account.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unit32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39640"/>
                  </a:ext>
                </a:extLst>
              </a:tr>
              <a:tr h="359537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ASK_PRICE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 ask price (x10000) in the order book after current update event has been taken into account.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uint32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120585"/>
                  </a:ext>
                </a:extLst>
              </a:tr>
              <a:tr h="359537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ASK_QUANTITY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quantity of all orders with best ask price in the order book after current update event has been taken into account.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unit32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316757"/>
                  </a:ext>
                </a:extLst>
              </a:tr>
              <a:tr h="359537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UPDATE_LEVEL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level of update: E.g. 1 -&gt; best current level, 0.5 -&gt; better than current best level, 0 is first order on the side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130454"/>
                  </a:ext>
                </a:extLst>
              </a:tr>
              <a:tr h="359537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TICK_DIST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 distance of update price from the previous states best price of the corresponding side.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51312"/>
                  </a:ext>
                </a:extLst>
              </a:tr>
              <a:tr h="359537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QUANTITY_IN_FRONT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quantity of all current state orders that have higher priority than the updated order.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894377"/>
                  </a:ext>
                </a:extLst>
              </a:tr>
              <a:tr h="359537"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81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549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593619"/>
              </p:ext>
            </p:extLst>
          </p:nvPr>
        </p:nvGraphicFramePr>
        <p:xfrm>
          <a:off x="-1" y="-8"/>
          <a:ext cx="12192002" cy="6858013"/>
        </p:xfrm>
        <a:graphic>
          <a:graphicData uri="http://schemas.openxmlformats.org/drawingml/2006/table">
            <a:tbl>
              <a:tblPr/>
              <a:tblGrid>
                <a:gridCol w="726920">
                  <a:extLst>
                    <a:ext uri="{9D8B030D-6E8A-4147-A177-3AD203B41FA5}">
                      <a16:colId xmlns:a16="http://schemas.microsoft.com/office/drawing/2014/main" val="2963915548"/>
                    </a:ext>
                  </a:extLst>
                </a:gridCol>
                <a:gridCol w="312852">
                  <a:extLst>
                    <a:ext uri="{9D8B030D-6E8A-4147-A177-3AD203B41FA5}">
                      <a16:colId xmlns:a16="http://schemas.microsoft.com/office/drawing/2014/main" val="3101921427"/>
                    </a:ext>
                  </a:extLst>
                </a:gridCol>
                <a:gridCol w="1594927">
                  <a:extLst>
                    <a:ext uri="{9D8B030D-6E8A-4147-A177-3AD203B41FA5}">
                      <a16:colId xmlns:a16="http://schemas.microsoft.com/office/drawing/2014/main" val="339469938"/>
                    </a:ext>
                  </a:extLst>
                </a:gridCol>
                <a:gridCol w="7471626">
                  <a:extLst>
                    <a:ext uri="{9D8B030D-6E8A-4147-A177-3AD203B41FA5}">
                      <a16:colId xmlns:a16="http://schemas.microsoft.com/office/drawing/2014/main" val="416010229"/>
                    </a:ext>
                  </a:extLst>
                </a:gridCol>
                <a:gridCol w="1496780">
                  <a:extLst>
                    <a:ext uri="{9D8B030D-6E8A-4147-A177-3AD203B41FA5}">
                      <a16:colId xmlns:a16="http://schemas.microsoft.com/office/drawing/2014/main" val="1774886240"/>
                    </a:ext>
                  </a:extLst>
                </a:gridCol>
                <a:gridCol w="588897">
                  <a:extLst>
                    <a:ext uri="{9D8B030D-6E8A-4147-A177-3AD203B41FA5}">
                      <a16:colId xmlns:a16="http://schemas.microsoft.com/office/drawing/2014/main" val="2301891175"/>
                    </a:ext>
                  </a:extLst>
                </a:gridCol>
              </a:tblGrid>
              <a:tr h="36185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fi-FI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TRADES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492690"/>
                  </a:ext>
                </a:extLst>
              </a:tr>
              <a:tr h="361855">
                <a:tc gridSpan="2"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columns</a:t>
                      </a:r>
                      <a:endParaRPr lang="fi-FI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desctiption</a:t>
                      </a:r>
                      <a:endParaRPr lang="fi-FI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datatype</a:t>
                      </a:r>
                      <a:endParaRPr lang="fi-FI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517210"/>
                  </a:ext>
                </a:extLst>
              </a:tr>
              <a:tr h="361855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Basic 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 reference number that persist after modification by partial cancellations or trades 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uint32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022083"/>
                  </a:ext>
                </a:extLst>
              </a:tr>
              <a:tr h="361855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feature set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Sequence step of the trade.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uint32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004048"/>
                  </a:ext>
                </a:extLst>
              </a:tr>
              <a:tr h="361855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STEP_PRIORITY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of initial submission. Used to determine the time priority of the orders: Smaller number -&gt; higher priority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uint32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731607"/>
                  </a:ext>
                </a:extLst>
              </a:tr>
              <a:tr h="361855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of trade in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since beginning of the day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uint32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082185"/>
                  </a:ext>
                </a:extLst>
              </a:tr>
              <a:tr h="361855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SIDE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Side of the update event that is taking place. 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enum</a:t>
                      </a:r>
                      <a:r>
                        <a:rPr lang="fi-FI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(ASK,BID)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527444"/>
                  </a:ext>
                </a:extLst>
              </a:tr>
              <a:tr h="361855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the update event that is taking place.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enum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(FULL,PARTIAL)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295469"/>
                  </a:ext>
                </a:extLst>
              </a:tr>
              <a:tr h="361855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 of the update event that is taking place times 10000.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uint32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0864"/>
                  </a:ext>
                </a:extLst>
              </a:tr>
              <a:tr h="361855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DELTA_QUANTITY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change in quantity introduced by the update event that is taking place.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int32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617350"/>
                  </a:ext>
                </a:extLst>
              </a:tr>
              <a:tr h="361855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PARTICIPANT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Broker bank that was used as an intermediary.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enum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</a:t>
                      </a:r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data)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79228"/>
                  </a:ext>
                </a:extLst>
              </a:tr>
              <a:tr h="361855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Extended 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BID_PRICE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 bid price (x10000) in the order book after current update event has been taken into account.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uint32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030533"/>
                  </a:ext>
                </a:extLst>
              </a:tr>
              <a:tr h="361855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feature set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BID_QUANTITY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quantity of all orders with best bid price in the order book after current update event has been taken into account.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unit32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21750"/>
                  </a:ext>
                </a:extLst>
              </a:tr>
              <a:tr h="361855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ASK_PRICE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 ask price (x10000) in the order book after current update event has been taken into account.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uint32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441853"/>
                  </a:ext>
                </a:extLst>
              </a:tr>
              <a:tr h="361855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ASK_QUANTITY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quantity of all orders with best ask price in the order book after current update event has been taken into account.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unit32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825322"/>
                  </a:ext>
                </a:extLst>
              </a:tr>
              <a:tr h="361855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UPDATE_LEVEL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level of update: E.g. 1 -&gt; best current level, 0.5 -&gt; better than current best level, 0 is first order on the side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566682"/>
                  </a:ext>
                </a:extLst>
              </a:tr>
              <a:tr h="361855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TICK_DIST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 distance of update price from the previous states best price of the corresponding side.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811379"/>
                  </a:ext>
                </a:extLst>
              </a:tr>
              <a:tr h="361855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QUANTITY_IN_FRONT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quantity of all current state orders that have higher priority than the updated order.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370862"/>
                  </a:ext>
                </a:extLst>
              </a:tr>
              <a:tr h="344623"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58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50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780850"/>
              </p:ext>
            </p:extLst>
          </p:nvPr>
        </p:nvGraphicFramePr>
        <p:xfrm>
          <a:off x="0" y="-2"/>
          <a:ext cx="12191999" cy="2752167"/>
        </p:xfrm>
        <a:graphic>
          <a:graphicData uri="http://schemas.openxmlformats.org/drawingml/2006/table">
            <a:tbl>
              <a:tblPr/>
              <a:tblGrid>
                <a:gridCol w="726919">
                  <a:extLst>
                    <a:ext uri="{9D8B030D-6E8A-4147-A177-3AD203B41FA5}">
                      <a16:colId xmlns:a16="http://schemas.microsoft.com/office/drawing/2014/main" val="1804695813"/>
                    </a:ext>
                  </a:extLst>
                </a:gridCol>
                <a:gridCol w="312851">
                  <a:extLst>
                    <a:ext uri="{9D8B030D-6E8A-4147-A177-3AD203B41FA5}">
                      <a16:colId xmlns:a16="http://schemas.microsoft.com/office/drawing/2014/main" val="1866760145"/>
                    </a:ext>
                  </a:extLst>
                </a:gridCol>
                <a:gridCol w="1594927">
                  <a:extLst>
                    <a:ext uri="{9D8B030D-6E8A-4147-A177-3AD203B41FA5}">
                      <a16:colId xmlns:a16="http://schemas.microsoft.com/office/drawing/2014/main" val="2788498304"/>
                    </a:ext>
                  </a:extLst>
                </a:gridCol>
                <a:gridCol w="7471627">
                  <a:extLst>
                    <a:ext uri="{9D8B030D-6E8A-4147-A177-3AD203B41FA5}">
                      <a16:colId xmlns:a16="http://schemas.microsoft.com/office/drawing/2014/main" val="2041429134"/>
                    </a:ext>
                  </a:extLst>
                </a:gridCol>
                <a:gridCol w="1496779">
                  <a:extLst>
                    <a:ext uri="{9D8B030D-6E8A-4147-A177-3AD203B41FA5}">
                      <a16:colId xmlns:a16="http://schemas.microsoft.com/office/drawing/2014/main" val="1243869582"/>
                    </a:ext>
                  </a:extLst>
                </a:gridCol>
                <a:gridCol w="588896">
                  <a:extLst>
                    <a:ext uri="{9D8B030D-6E8A-4147-A177-3AD203B41FA5}">
                      <a16:colId xmlns:a16="http://schemas.microsoft.com/office/drawing/2014/main" val="2161168658"/>
                    </a:ext>
                  </a:extLst>
                </a:gridCol>
              </a:tblGrid>
              <a:tr h="346081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fi-FI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CROSS EVENTS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364382"/>
                  </a:ext>
                </a:extLst>
              </a:tr>
              <a:tr h="346081">
                <a:tc gridSpan="2"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columns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desctiption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datatype</a:t>
                      </a:r>
                      <a:endParaRPr lang="fi-FI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955875"/>
                  </a:ext>
                </a:extLst>
              </a:tr>
              <a:tr h="346081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Basic 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 reference number that persist after modification by partial cancellations or trades 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uint32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199888"/>
                  </a:ext>
                </a:extLst>
              </a:tr>
              <a:tr h="346081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feature set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Sequence step of the cancellation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uint32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525408"/>
                  </a:ext>
                </a:extLst>
              </a:tr>
              <a:tr h="346081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of initial submission. Used to determine the time priority of the orders: Smaller number -&gt; higher priority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uint32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914508"/>
                  </a:ext>
                </a:extLst>
              </a:tr>
              <a:tr h="346081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of submission/modification in ms since beginning of the day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uint32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881643"/>
                  </a:ext>
                </a:extLst>
              </a:tr>
              <a:tr h="346081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Side of the update event that is taking place. 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(ASK,BID)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902688"/>
                  </a:ext>
                </a:extLst>
              </a:tr>
              <a:tr h="329600"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4" marR="7934" marT="79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693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53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18993</TotalTime>
  <Words>1240</Words>
  <Application>Microsoft Office PowerPoint</Application>
  <PresentationFormat>Widescreen</PresentationFormat>
  <Paragraphs>408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physics to OCT2 – data conversion tools</dc:title>
  <dc:creator>Jaakko Valli</dc:creator>
  <cp:lastModifiedBy>Jaakko Valli</cp:lastModifiedBy>
  <cp:revision>36</cp:revision>
  <cp:lastPrinted>2017-02-22T11:22:31Z</cp:lastPrinted>
  <dcterms:created xsi:type="dcterms:W3CDTF">2017-02-22T07:40:19Z</dcterms:created>
  <dcterms:modified xsi:type="dcterms:W3CDTF">2017-05-15T17:14:45Z</dcterms:modified>
</cp:coreProperties>
</file>