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3" r:id="rId2"/>
    <p:sldId id="257" r:id="rId3"/>
    <p:sldId id="326" r:id="rId4"/>
    <p:sldId id="330" r:id="rId5"/>
    <p:sldId id="331" r:id="rId6"/>
    <p:sldId id="332" r:id="rId7"/>
    <p:sldId id="301" r:id="rId8"/>
    <p:sldId id="327" r:id="rId9"/>
    <p:sldId id="278" r:id="rId10"/>
    <p:sldId id="328" r:id="rId11"/>
    <p:sldId id="329" r:id="rId12"/>
    <p:sldId id="333" r:id="rId13"/>
    <p:sldId id="334" r:id="rId14"/>
    <p:sldId id="335" r:id="rId15"/>
    <p:sldId id="336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4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4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4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4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4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4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4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4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4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F92"/>
    <a:srgbClr val="5678A3"/>
    <a:srgbClr val="5684A9"/>
    <a:srgbClr val="0F4366"/>
    <a:srgbClr val="D9D9D9"/>
    <a:srgbClr val="808080"/>
    <a:srgbClr val="ED1848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0929"/>
  </p:normalViewPr>
  <p:slideViewPr>
    <p:cSldViewPr>
      <p:cViewPr varScale="1">
        <p:scale>
          <a:sx n="61" d="100"/>
          <a:sy n="61" d="100"/>
        </p:scale>
        <p:origin x="1520" y="44"/>
      </p:cViewPr>
      <p:guideLst>
        <p:guide orient="horz" pos="3504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4A2B9A-894C-4B10-8416-DDD28C572325}" type="datetimeFigureOut">
              <a:rPr lang="en-US"/>
              <a:pPr/>
              <a:t>10/15/2023</a:t>
            </a:fld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988BA4-C229-44EB-A5F6-67493ECEC6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71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B29278-5B03-49D7-BBED-AD10D174FFB2}" type="datetimeFigureOut">
              <a:rPr lang="en-US"/>
              <a:pPr/>
              <a:t>10/15/2023</a:t>
            </a:fld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8A4E37-E1A6-40E2-9F38-AF102AD7A3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40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14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68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15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8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2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8F892D-F782-432C-94D6-2B928AF0693B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257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BF7D9-4ECD-435D-B3B6-6C7ABD52A423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3777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0B9F6F-5895-419A-96BD-E1CEE1B26E31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43184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82700" y="292100"/>
            <a:ext cx="7772400" cy="965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1981200"/>
            <a:ext cx="3467100" cy="17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91100" y="1981200"/>
            <a:ext cx="3467100" cy="17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371600" y="3886200"/>
            <a:ext cx="3467100" cy="17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1100" y="3886200"/>
            <a:ext cx="3467100" cy="17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629400" y="63627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0733AD8-B4A1-4A48-8ACD-B3C288A092C6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976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767DD1-6753-4C56-ABF8-BD1412B74830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8394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2100"/>
            <a:ext cx="9144000" cy="9652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05800" cy="3657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474FA5-7778-4442-8EEC-1536CD6866EB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1899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9E116-71CE-4ACB-9866-6B73B1AEC8E1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3925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0AC04-29AD-4F16-99BD-2569BB1140AB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1604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A67932-EF6E-40EB-98AC-121664B4E3FF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9490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7E58F-4E6E-4EAC-B1E3-1B262C010708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4044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60A5ED-9292-45CB-8EDB-56FFCC9B4196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6134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094CD-7A75-4BA9-B0BF-7028AE588D2C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471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F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69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3627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F49969-8269-474A-8C20-EF9C0BFA9F09}" type="slidenum">
              <a:rPr lang="en-US"/>
              <a:pPr/>
              <a:t>‹#›</a:t>
            </a:fld>
            <a:endParaRPr lang="en-US" sz="14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0551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1371600" y="1219200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91" name="Picture 19" descr="2C_Medlogo_reversed"/>
          <p:cNvPicPr>
            <a:picLocks noChangeAspect="1" noChangeArrowheads="1"/>
          </p:cNvPicPr>
          <p:nvPr/>
        </p:nvPicPr>
        <p:blipFill>
          <a:blip r:embed="rId15" cstate="print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5956300"/>
            <a:ext cx="19050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Robin_mckinney@brown.edu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1257300" y="2908300"/>
            <a:ext cx="6934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4000" dirty="0"/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1295400" y="4292600"/>
            <a:ext cx="640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2000" i="1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752600"/>
            <a:ext cx="7772400" cy="1470025"/>
          </a:xfrm>
        </p:spPr>
        <p:txBody>
          <a:bodyPr/>
          <a:lstStyle/>
          <a:p>
            <a:r>
              <a:rPr lang="en-US" dirty="0"/>
              <a:t>Predicting the need for tracheostomy in infants with severe bronchopulmonary dysplasia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16, 2023</a:t>
            </a:r>
          </a:p>
          <a:p>
            <a:r>
              <a:rPr lang="en-US" dirty="0"/>
              <a:t>Robin McKinney, MD</a:t>
            </a:r>
          </a:p>
          <a:p>
            <a:r>
              <a:rPr lang="en-US" dirty="0"/>
              <a:t>Jon Levin, MD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191000"/>
          </a:xfrm>
        </p:spPr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develop statistical models using clinical data at 36 and 44 weeks post-menstrual age (PMA) to predict eventual need for tracheostomy or death prior to discharge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74FA5-7778-4442-8EEC-1536CD6866EB}" type="slidenum">
              <a:rPr lang="en-US" smtClean="0"/>
              <a:pPr/>
              <a:t>10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820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191000"/>
          </a:xfrm>
        </p:spPr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Multicenter, retrospective case-control study across 9 centers of the BPD Collaborative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The data set includes infants born at ≤32 weeks PMA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Birth and demographic data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Respiratory support at 36 weeks and 44 weeks PMA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Outcomes at discharge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74FA5-7778-4442-8EEC-1536CD6866EB}" type="slidenum">
              <a:rPr lang="en-US" smtClean="0"/>
              <a:pPr/>
              <a:t>11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559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of Clinical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191000"/>
          </a:xfrm>
        </p:spPr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Birth Variables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Weight (was the baby small for gestational age?) 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gestational age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prenatal steroids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maternal race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gender 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chorioamnionitis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74FA5-7778-4442-8EEC-1536CD6866EB}" type="slidenum">
              <a:rPr lang="en-US" smtClean="0"/>
              <a:pPr/>
              <a:t>12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686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of Clinical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4191000"/>
          </a:xfrm>
        </p:spPr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Variables at 36 and 44 weeks CGA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</a:rPr>
              <a:t>Weight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</a:rPr>
              <a:t>Tracheostomy?</a:t>
            </a:r>
          </a:p>
          <a:p>
            <a:r>
              <a:rPr lang="en-US" dirty="0">
                <a:latin typeface="Times New Roman" panose="02020603050405020304" pitchFamily="18" charset="0"/>
              </a:rPr>
              <a:t>Respiratory support variable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</a:rPr>
              <a:t>Level of support (nothing, FiO</a:t>
            </a:r>
            <a:r>
              <a:rPr 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</a:rPr>
              <a:t>, non-invasive support, invasive support)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</a:rPr>
              <a:t>PEEP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</a:rPr>
              <a:t>Fraction of inspired O</a:t>
            </a:r>
            <a:r>
              <a:rPr 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</a:rPr>
              <a:t> (FiO</a:t>
            </a:r>
            <a:r>
              <a:rPr 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</a:rPr>
              <a:t>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</a:rPr>
              <a:t>Peak inspiratory pressure</a:t>
            </a:r>
          </a:p>
          <a:p>
            <a:r>
              <a:rPr lang="en-US" dirty="0">
                <a:latin typeface="Times New Roman" panose="02020603050405020304" pitchFamily="18" charset="0"/>
              </a:rPr>
              <a:t>Pulmonary Hypertension (associated with worse outcomes)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</a:endParaRP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74FA5-7778-4442-8EEC-1536CD6866EB}" type="slidenum">
              <a:rPr lang="en-US" smtClean="0"/>
              <a:pPr/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403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610600" cy="4191000"/>
          </a:xfrm>
        </p:spPr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Tracheostomy at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ischarge?</a:t>
            </a:r>
          </a:p>
          <a:p>
            <a:r>
              <a:rPr lang="en-US" dirty="0">
                <a:latin typeface="Times New Roman" panose="02020603050405020304" pitchFamily="18" charset="0"/>
              </a:rPr>
              <a:t>Death before discharge?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</a:endParaRP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74FA5-7778-4442-8EEC-1536CD6866EB}" type="slidenum">
              <a:rPr lang="en-US" smtClean="0"/>
              <a:pPr/>
              <a:t>14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500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610600" cy="4191000"/>
          </a:xfrm>
        </p:spPr>
        <p:txBody>
          <a:bodyPr/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Robin_mckinney@brown.edu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</a:endParaRP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74FA5-7778-4442-8EEC-1536CD6866EB}" type="slidenum">
              <a:rPr lang="en-US" smtClean="0"/>
              <a:pPr/>
              <a:t>15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44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2100"/>
            <a:ext cx="9055100" cy="965200"/>
          </a:xfrm>
        </p:spPr>
        <p:txBody>
          <a:bodyPr/>
          <a:lstStyle/>
          <a:p>
            <a:r>
              <a:rPr lang="en-US" dirty="0"/>
              <a:t>Bronchopulmonary Dysplasia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610600" cy="5638800"/>
          </a:xfrm>
        </p:spPr>
        <p:txBody>
          <a:bodyPr/>
          <a:lstStyle/>
          <a:p>
            <a:r>
              <a:rPr lang="en-US" sz="2600" dirty="0"/>
              <a:t>Most common complication of prematurity with the severe form affecting 10,000-15,000 infants each year</a:t>
            </a:r>
          </a:p>
          <a:p>
            <a:r>
              <a:rPr lang="en-US" sz="2600" dirty="0"/>
              <a:t>Sequela of being born extremely premature</a:t>
            </a:r>
          </a:p>
          <a:p>
            <a:r>
              <a:rPr lang="en-US" sz="2600" dirty="0"/>
              <a:t>Multifactorial: substantial impact of individual susceptibility (genetic, epigenetic)</a:t>
            </a:r>
          </a:p>
          <a:p>
            <a:r>
              <a:rPr lang="en-US" sz="2600" dirty="0"/>
              <a:t>Fibrosis and metaplasia within the lungs. Fewer, larger ”alveoli”, decreased pulmonary vascular development = “simplified lung”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A870D264-6F0B-448C-BB54-E282508F10B5}" type="slidenum">
              <a:rPr lang="en-US"/>
              <a:pPr/>
              <a:t>2</a:t>
            </a:fld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BPD: Definitions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08F6CC94-90E5-A779-E7EA-6939A04FF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494917"/>
              </p:ext>
            </p:extLst>
          </p:nvPr>
        </p:nvGraphicFramePr>
        <p:xfrm>
          <a:off x="0" y="762000"/>
          <a:ext cx="9143999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818">
                  <a:extLst>
                    <a:ext uri="{9D8B030D-6E8A-4147-A177-3AD203B41FA5}">
                      <a16:colId xmlns:a16="http://schemas.microsoft.com/office/drawing/2014/main" val="767487238"/>
                    </a:ext>
                  </a:extLst>
                </a:gridCol>
                <a:gridCol w="2216727">
                  <a:extLst>
                    <a:ext uri="{9D8B030D-6E8A-4147-A177-3AD203B41FA5}">
                      <a16:colId xmlns:a16="http://schemas.microsoft.com/office/drawing/2014/main" val="2450655388"/>
                    </a:ext>
                  </a:extLst>
                </a:gridCol>
                <a:gridCol w="2216727">
                  <a:extLst>
                    <a:ext uri="{9D8B030D-6E8A-4147-A177-3AD203B41FA5}">
                      <a16:colId xmlns:a16="http://schemas.microsoft.com/office/drawing/2014/main" val="2234499898"/>
                    </a:ext>
                  </a:extLst>
                </a:gridCol>
                <a:gridCol w="2216727">
                  <a:extLst>
                    <a:ext uri="{9D8B030D-6E8A-4147-A177-3AD203B41FA5}">
                      <a16:colId xmlns:a16="http://schemas.microsoft.com/office/drawing/2014/main" val="27191574"/>
                    </a:ext>
                  </a:extLst>
                </a:gridCol>
              </a:tblGrid>
              <a:tr h="752328">
                <a:tc>
                  <a:txBody>
                    <a:bodyPr/>
                    <a:lstStyle/>
                    <a:p>
                      <a:r>
                        <a:rPr lang="en-US" sz="1400" dirty="0"/>
                        <a:t>BPD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NHLBI (2001)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At 36 weeks PMA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NHLBI (2018)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At 36 weeks PMA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Jensen (2019)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At 36 weeks PMA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21774"/>
                  </a:ext>
                </a:extLst>
              </a:tr>
              <a:tr h="1203722">
                <a:tc>
                  <a:txBody>
                    <a:bodyPr/>
                    <a:lstStyle/>
                    <a:p>
                      <a:r>
                        <a:rPr lang="en-US" sz="1400" dirty="0"/>
                        <a:t>Mild (Grade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≥28 days of O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 </a:t>
                      </a:r>
                    </a:p>
                    <a:p>
                      <a:r>
                        <a:rPr lang="en-US" sz="1400" dirty="0"/>
                        <a:t>Room air at 36 </a:t>
                      </a:r>
                      <a:r>
                        <a:rPr lang="en-US" sz="1400" dirty="0" err="1"/>
                        <a:t>wks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NIPPV (21%)</a:t>
                      </a:r>
                    </a:p>
                    <a:p>
                      <a:r>
                        <a:rPr lang="en-US" sz="1400" dirty="0"/>
                        <a:t>NC (≥1LPM, &lt;30%)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NC (&lt;1LPM, ≤70%)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NC (≤2LPM)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196048"/>
                  </a:ext>
                </a:extLst>
              </a:tr>
              <a:tr h="1429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Moderate (Grade 2)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≥28 days of O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 </a:t>
                      </a:r>
                    </a:p>
                    <a:p>
                      <a:r>
                        <a:rPr lang="en-US" sz="1400" dirty="0"/>
                        <a:t>&lt;30% O</a:t>
                      </a:r>
                      <a:r>
                        <a:rPr lang="en-US" sz="1400" baseline="-25000" dirty="0"/>
                        <a:t>2 </a:t>
                      </a:r>
                      <a:r>
                        <a:rPr lang="en-US" sz="1400" dirty="0"/>
                        <a:t>at 36 </a:t>
                      </a:r>
                      <a:r>
                        <a:rPr lang="en-US" sz="1400" dirty="0" err="1"/>
                        <a:t>wks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IPPV (21%)</a:t>
                      </a:r>
                    </a:p>
                    <a:p>
                      <a:r>
                        <a:rPr lang="en-US" sz="1400" dirty="0"/>
                        <a:t>NIPPV (22-29%)</a:t>
                      </a:r>
                    </a:p>
                    <a:p>
                      <a:r>
                        <a:rPr lang="en-US" sz="1400" dirty="0"/>
                        <a:t>NC (≥1LPM, ≥30%)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NC (&lt;1LPM, &gt;70%)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NC (&gt;2LPM)</a:t>
                      </a:r>
                    </a:p>
                    <a:p>
                      <a:r>
                        <a:rPr lang="en-US" sz="1400" dirty="0"/>
                        <a:t>NIPPV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828160"/>
                  </a:ext>
                </a:extLst>
              </a:tr>
              <a:tr h="8152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Severe (Grade 3)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≥28 days of O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 </a:t>
                      </a:r>
                    </a:p>
                    <a:p>
                      <a:r>
                        <a:rPr lang="en-US" sz="1400" dirty="0"/>
                        <a:t>&gt;30% O</a:t>
                      </a:r>
                      <a:r>
                        <a:rPr lang="en-US" sz="1400" baseline="-25000" dirty="0"/>
                        <a:t>2 </a:t>
                      </a:r>
                      <a:r>
                        <a:rPr lang="en-US" sz="1400" dirty="0"/>
                        <a:t>at 36 </a:t>
                      </a:r>
                      <a:r>
                        <a:rPr lang="en-US" sz="1400" dirty="0" err="1"/>
                        <a:t>wks</a:t>
                      </a:r>
                      <a:r>
                        <a:rPr lang="en-US" sz="1400" dirty="0"/>
                        <a:t> </a:t>
                      </a:r>
                      <a:r>
                        <a:rPr lang="en-US" sz="1400" u="sng" dirty="0"/>
                        <a:t>OR</a:t>
                      </a:r>
                      <a:r>
                        <a:rPr lang="en-US" sz="1400" dirty="0"/>
                        <a:t> 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IPPV (&gt;21%)</a:t>
                      </a:r>
                    </a:p>
                    <a:p>
                      <a:r>
                        <a:rPr lang="en-US" sz="1400" dirty="0"/>
                        <a:t>NIPPV (≥30%)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IPPV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65701"/>
                  </a:ext>
                </a:extLst>
              </a:tr>
              <a:tr h="752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Very Severe (Grade 4)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Death between 14 days and 36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61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06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2100"/>
            <a:ext cx="9055100" cy="965200"/>
          </a:xfrm>
        </p:spPr>
        <p:txBody>
          <a:bodyPr/>
          <a:lstStyle/>
          <a:p>
            <a:r>
              <a:rPr lang="en-US" dirty="0"/>
              <a:t>Severe BPD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610600" cy="5638800"/>
          </a:xfrm>
        </p:spPr>
        <p:txBody>
          <a:bodyPr/>
          <a:lstStyle/>
          <a:p>
            <a:r>
              <a:rPr lang="en-US" dirty="0"/>
              <a:t>Grade 3 BPD – dependent on a ventilator at 36 weeks corrected gestational age</a:t>
            </a:r>
          </a:p>
          <a:p>
            <a:pPr lvl="1"/>
            <a:r>
              <a:rPr lang="en-US" sz="2400" dirty="0"/>
              <a:t>75% of these patients will remain on a ventilator when they are discharged from the hospital</a:t>
            </a:r>
          </a:p>
          <a:p>
            <a:pPr lvl="1"/>
            <a:r>
              <a:rPr lang="en-US" sz="2400" dirty="0"/>
              <a:t>But 25% will not need a ventilator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A870D264-6F0B-448C-BB54-E282508F10B5}" type="slidenum">
              <a:rPr lang="en-US"/>
              <a:pPr/>
              <a:t>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558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2100"/>
            <a:ext cx="9055100" cy="965200"/>
          </a:xfrm>
        </p:spPr>
        <p:txBody>
          <a:bodyPr/>
          <a:lstStyle/>
          <a:p>
            <a:r>
              <a:rPr lang="en-US" dirty="0"/>
              <a:t>Severe BPD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610600" cy="5638800"/>
          </a:xfrm>
        </p:spPr>
        <p:txBody>
          <a:bodyPr/>
          <a:lstStyle/>
          <a:p>
            <a:r>
              <a:rPr lang="en-US" dirty="0"/>
              <a:t>To be discharged from the hospital on a ventilator the patient needs a tracheostomy</a:t>
            </a:r>
          </a:p>
          <a:p>
            <a:r>
              <a:rPr lang="en-US" dirty="0"/>
              <a:t>A surgical hole in the neck that allows them to be hooked up to a ventilator</a:t>
            </a:r>
          </a:p>
          <a:p>
            <a:r>
              <a:rPr lang="en-US" dirty="0"/>
              <a:t>Doesn’t need to be permanent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A870D264-6F0B-448C-BB54-E282508F10B5}" type="slidenum">
              <a:rPr lang="en-US"/>
              <a:pPr/>
              <a:t>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51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3952"/>
            <a:ext cx="8526885" cy="5594048"/>
          </a:xfrm>
        </p:spPr>
        <p:txBody>
          <a:bodyPr/>
          <a:lstStyle/>
          <a:p>
            <a:r>
              <a:rPr lang="en-US" dirty="0"/>
              <a:t>To be discharged from the hospital on a ventilator the patients need a tracheostomy</a:t>
            </a:r>
          </a:p>
          <a:p>
            <a:r>
              <a:rPr lang="en-US" dirty="0"/>
              <a:t>A surgical hole in the neck that allows them to be hooked up to a ventilator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A870D264-6F0B-448C-BB54-E282508F10B5}" type="slidenum">
              <a:rPr lang="en-US"/>
              <a:pPr/>
              <a:t>6</a:t>
            </a:fld>
            <a:endParaRPr lang="en-US" sz="1400" dirty="0"/>
          </a:p>
        </p:txBody>
      </p:sp>
      <p:pic>
        <p:nvPicPr>
          <p:cNvPr id="1026" name="Picture 2" descr="Tracheotomy and tracheostomy tube: How they help your child">
            <a:extLst>
              <a:ext uri="{FF2B5EF4-FFF2-40B4-BE49-F238E27FC236}">
                <a16:creationId xmlns:a16="http://schemas.microsoft.com/office/drawing/2014/main" id="{F2AB27A6-DEBF-8711-D981-BF62B43B2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071429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5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055100" cy="965200"/>
          </a:xfrm>
        </p:spPr>
        <p:txBody>
          <a:bodyPr/>
          <a:lstStyle/>
          <a:p>
            <a:r>
              <a:rPr lang="en-US" dirty="0"/>
              <a:t>Bronchopulmonary Dysplasia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610600" cy="5638800"/>
          </a:xfrm>
        </p:spPr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Approximately 2-4% of infants with BPD require a tracheostomy</a:t>
            </a:r>
          </a:p>
          <a:p>
            <a:pPr lvl="1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up to 12% with severe or grade 3 BPD 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Benefits to performing a tracheostomy include:</a:t>
            </a:r>
          </a:p>
          <a:p>
            <a:pPr lvl="1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providing a stable airway</a:t>
            </a:r>
          </a:p>
          <a:p>
            <a:pPr lvl="1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weaning sedation requirements</a:t>
            </a:r>
          </a:p>
          <a:p>
            <a:pPr lvl="1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improving ventilator synchrony</a:t>
            </a:r>
          </a:p>
          <a:p>
            <a:pPr lvl="1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improving growth</a:t>
            </a:r>
          </a:p>
          <a:p>
            <a:pPr lvl="1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promoting age-appropriate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interactions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improving participation in developmental care</a:t>
            </a:r>
          </a:p>
          <a:p>
            <a:pPr lvl="1"/>
            <a:r>
              <a:rPr lang="en-US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tracheostomy performed within 4 months of age is associated with improved outcomes 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A870D264-6F0B-448C-BB54-E282508F10B5}" type="slidenum">
              <a:rPr lang="en-US"/>
              <a:pPr/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386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2100"/>
            <a:ext cx="9055100" cy="965200"/>
          </a:xfrm>
        </p:spPr>
        <p:txBody>
          <a:bodyPr/>
          <a:lstStyle/>
          <a:p>
            <a:r>
              <a:rPr lang="en-US" dirty="0"/>
              <a:t>Bronchopulmonary Dysplasia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610600" cy="5638800"/>
          </a:xfrm>
        </p:spPr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Risks associated with a tracheostomy</a:t>
            </a:r>
          </a:p>
          <a:p>
            <a:pPr lvl="1"/>
            <a:r>
              <a:rPr lang="en-US" dirty="0"/>
              <a:t>Increased risk of death (vs no tracheostomy)</a:t>
            </a:r>
          </a:p>
          <a:p>
            <a:pPr lvl="1"/>
            <a:r>
              <a:rPr lang="en-US" dirty="0"/>
              <a:t>Accidental decannulation – can lead to death</a:t>
            </a:r>
          </a:p>
          <a:p>
            <a:pPr lvl="1"/>
            <a:r>
              <a:rPr lang="en-US" dirty="0"/>
              <a:t>Cannula obstruction – can lead to death</a:t>
            </a:r>
          </a:p>
          <a:p>
            <a:pPr lvl="1"/>
            <a:r>
              <a:rPr lang="en-US" dirty="0"/>
              <a:t>Increased rates of infection (skin, trachea and lungs)</a:t>
            </a:r>
          </a:p>
          <a:p>
            <a:pPr lvl="1"/>
            <a:r>
              <a:rPr lang="en-US" dirty="0"/>
              <a:t>Tracheal stenosis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A870D264-6F0B-448C-BB54-E282508F10B5}" type="slidenum">
              <a:rPr lang="en-US"/>
              <a:pPr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899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191000"/>
          </a:xfrm>
        </p:spPr>
        <p:txBody>
          <a:bodyPr/>
          <a:lstStyle/>
          <a:p>
            <a:r>
              <a:rPr lang="en-US" dirty="0"/>
              <a:t>Who really needs a tracheostomy?</a:t>
            </a:r>
          </a:p>
          <a:p>
            <a:r>
              <a:rPr lang="en-US" dirty="0"/>
              <a:t>What is the ideal time frame to refer a patient for tracheostomy?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74FA5-7778-4442-8EEC-1536CD6866EB}" type="slidenum">
              <a:rPr lang="en-US" smtClean="0"/>
              <a:pPr/>
              <a:t>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9391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</TotalTime>
  <Words>645</Words>
  <Application>Microsoft Office PowerPoint</Application>
  <PresentationFormat>On-screen Show (4:3)</PresentationFormat>
  <Paragraphs>123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Default Design</vt:lpstr>
      <vt:lpstr>Predicting the need for tracheostomy in infants with severe bronchopulmonary dysplasia</vt:lpstr>
      <vt:lpstr>Bronchopulmonary Dysplasia</vt:lpstr>
      <vt:lpstr>BPD: Definitions</vt:lpstr>
      <vt:lpstr>Severe BPD</vt:lpstr>
      <vt:lpstr>Severe BPD</vt:lpstr>
      <vt:lpstr>PowerPoint Presentation</vt:lpstr>
      <vt:lpstr>Bronchopulmonary Dysplasia</vt:lpstr>
      <vt:lpstr>Bronchopulmonary Dysplasia</vt:lpstr>
      <vt:lpstr>The Problem</vt:lpstr>
      <vt:lpstr>Our goal</vt:lpstr>
      <vt:lpstr>The Data Set</vt:lpstr>
      <vt:lpstr>Variables of Clinical Interest</vt:lpstr>
      <vt:lpstr>Variables of Clinical Interest</vt:lpstr>
      <vt:lpstr>Outcome of Interest</vt:lpstr>
      <vt:lpstr>Questions</vt:lpstr>
    </vt:vector>
  </TitlesOfParts>
  <Company>Chermayeff &amp; Geismar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Moore</dc:creator>
  <cp:lastModifiedBy>McKinney, Robin l</cp:lastModifiedBy>
  <cp:revision>58</cp:revision>
  <cp:lastPrinted>2013-02-05T14:34:42Z</cp:lastPrinted>
  <dcterms:created xsi:type="dcterms:W3CDTF">2007-12-10T19:59:21Z</dcterms:created>
  <dcterms:modified xsi:type="dcterms:W3CDTF">2023-10-16T00:19:04Z</dcterms:modified>
</cp:coreProperties>
</file>