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64" r:id="rId4"/>
    <p:sldId id="259" r:id="rId5"/>
    <p:sldId id="261" r:id="rId6"/>
    <p:sldId id="263"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C1F1-8BB0-A8DB-0D86-430B6C976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A49CB1-50F4-B770-6446-E6F447885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7A9F5D-897C-60E9-3663-5C53F2717D6F}"/>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F4A98F41-B683-83A1-1F76-08DC7827A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D34F1-36A3-366A-0FB9-BE85C06F7B26}"/>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308465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10F6-7317-9A24-3732-26DA0D926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1AC8A0-D245-3277-C610-808148FBF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FAB59-E525-6E53-598B-F3B510BD7B16}"/>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F651864B-6FD0-4A03-D425-6A058AD1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AB92F-5255-35A8-9DAD-A0E243AFB68D}"/>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216350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E68B8-4D14-58CE-3AA0-7C0B01C5B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696DCC-88E9-EFF1-DECB-EB57E9249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8B634-AF94-A857-441D-D193C5E81262}"/>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40C60D49-F74B-98C5-3369-2776183D8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C01EA-F5A8-9605-2F96-D27B418A12EF}"/>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352019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2548-2B10-1103-8862-251020163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87177-4011-D795-CB8A-B785603A3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40EED-1931-1593-2A74-6C451FC81A91}"/>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84FC2295-2B10-C384-CCBD-C2FEDF0E8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F9445-6EBB-3C8A-2BC3-D809DA35B2DB}"/>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68101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96C1-3D7A-1A26-7640-48DDC78D8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C59D1-BA41-D44D-E4B6-490B4864E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CF79BC-7931-2C2E-E511-E0DF6EF4F5C4}"/>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781BC1CC-25AC-F40E-A85B-3B528608E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638E6-DA33-A021-E345-E94C087E5B61}"/>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340977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B91-5AAB-9DEF-3DDE-391747819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1C92E-150A-924A-710F-080423039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93A55-49EE-5B8C-EB35-1431C8D556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05B18-3454-B3F2-CB8B-F258B89C0F27}"/>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6" name="Footer Placeholder 5">
            <a:extLst>
              <a:ext uri="{FF2B5EF4-FFF2-40B4-BE49-F238E27FC236}">
                <a16:creationId xmlns:a16="http://schemas.microsoft.com/office/drawing/2014/main" id="{C0B52D2A-7273-1BA0-0BE5-209BBDB2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13D8C-1EE0-E11B-7E23-FC9DD8266EE6}"/>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235213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C040-4F64-3315-50FF-F7B3095FED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F6D88-DF6C-2D80-B605-22E2DA95D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B0F7C-23CE-D1CF-B67A-1A74324E4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585E8E-5D3B-063D-E649-3718DB102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C0919-D61C-40C5-71D4-FA828E925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9CA750-1E80-0FA3-9DA5-5A81AC9BFF56}"/>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8" name="Footer Placeholder 7">
            <a:extLst>
              <a:ext uri="{FF2B5EF4-FFF2-40B4-BE49-F238E27FC236}">
                <a16:creationId xmlns:a16="http://schemas.microsoft.com/office/drawing/2014/main" id="{613F774F-14B4-51E5-83D4-0C2F8D1F7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1EE2C4-8770-751C-AFE6-1F987088C3A8}"/>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19266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9D65-E849-6236-F08E-4F4BBDD18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BB634-A7D6-175B-F913-DDB8CC95B357}"/>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4" name="Footer Placeholder 3">
            <a:extLst>
              <a:ext uri="{FF2B5EF4-FFF2-40B4-BE49-F238E27FC236}">
                <a16:creationId xmlns:a16="http://schemas.microsoft.com/office/drawing/2014/main" id="{43184224-AA87-8F65-8C18-0A2A239754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419A4-730C-87B7-AF34-B597D33DEF6A}"/>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329140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B371C-DF01-1BA0-215D-2FEEE4E6EBFE}"/>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3" name="Footer Placeholder 2">
            <a:extLst>
              <a:ext uri="{FF2B5EF4-FFF2-40B4-BE49-F238E27FC236}">
                <a16:creationId xmlns:a16="http://schemas.microsoft.com/office/drawing/2014/main" id="{727BD64B-72A1-67DE-3AC2-C8E427B2C4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2A1F7F-8F3F-8E52-2F99-27B1C90E9AA7}"/>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111030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8FA3-7F36-60E9-081E-FBC9E25BF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062EE1-F454-F68C-F3E7-9BB188243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AFF397-B73D-A6B2-4E06-F7B55BE3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F86E2-01B8-A167-CDA5-C859DBBE46E9}"/>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6" name="Footer Placeholder 5">
            <a:extLst>
              <a:ext uri="{FF2B5EF4-FFF2-40B4-BE49-F238E27FC236}">
                <a16:creationId xmlns:a16="http://schemas.microsoft.com/office/drawing/2014/main" id="{D26C5E3F-A90B-B122-3DCC-93F3B7790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EBBB8-BD28-0B23-3D69-CCD6E95F6835}"/>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83624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4077-5107-853E-BF7A-4F6B3D205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FDE005-1F95-EACD-46E1-CB3D0C47E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A6E65D-FC99-765F-ABB8-0F3EB15E4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03209-23FF-F5DE-6410-5D69CE1BCA53}"/>
              </a:ext>
            </a:extLst>
          </p:cNvPr>
          <p:cNvSpPr>
            <a:spLocks noGrp="1"/>
          </p:cNvSpPr>
          <p:nvPr>
            <p:ph type="dt" sz="half" idx="10"/>
          </p:nvPr>
        </p:nvSpPr>
        <p:spPr/>
        <p:txBody>
          <a:bodyPr/>
          <a:lstStyle/>
          <a:p>
            <a:fld id="{9ED0E90A-1465-B341-9B8A-1F66E1BA1F56}" type="datetimeFigureOut">
              <a:rPr lang="en-US" smtClean="0"/>
              <a:t>11/14/23</a:t>
            </a:fld>
            <a:endParaRPr lang="en-US"/>
          </a:p>
        </p:txBody>
      </p:sp>
      <p:sp>
        <p:nvSpPr>
          <p:cNvPr id="6" name="Footer Placeholder 5">
            <a:extLst>
              <a:ext uri="{FF2B5EF4-FFF2-40B4-BE49-F238E27FC236}">
                <a16:creationId xmlns:a16="http://schemas.microsoft.com/office/drawing/2014/main" id="{1DC3D7C9-97AF-4671-FC92-023F7CAB7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B3033-FE18-D5B8-E234-C6B0DF4086BC}"/>
              </a:ext>
            </a:extLst>
          </p:cNvPr>
          <p:cNvSpPr>
            <a:spLocks noGrp="1"/>
          </p:cNvSpPr>
          <p:nvPr>
            <p:ph type="sldNum" sz="quarter" idx="12"/>
          </p:nvPr>
        </p:nvSpPr>
        <p:spPr/>
        <p:txBody>
          <a:bodyPr/>
          <a:lstStyle/>
          <a:p>
            <a:fld id="{9B88D1AC-0C00-C54C-B3A2-04B02BDF4759}" type="slidenum">
              <a:rPr lang="en-US" smtClean="0"/>
              <a:t>‹#›</a:t>
            </a:fld>
            <a:endParaRPr lang="en-US"/>
          </a:p>
        </p:txBody>
      </p:sp>
    </p:spTree>
    <p:extLst>
      <p:ext uri="{BB962C8B-B14F-4D97-AF65-F5344CB8AC3E}">
        <p14:creationId xmlns:p14="http://schemas.microsoft.com/office/powerpoint/2010/main" val="31830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E1569-429B-571C-24A0-7FF990577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57E3F-2CB7-250E-1CBC-5F0EB3FA6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B5DEE-D08D-340E-EC69-6A6898A13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0E90A-1465-B341-9B8A-1F66E1BA1F56}" type="datetimeFigureOut">
              <a:rPr lang="en-US" smtClean="0"/>
              <a:t>11/14/23</a:t>
            </a:fld>
            <a:endParaRPr lang="en-US"/>
          </a:p>
        </p:txBody>
      </p:sp>
      <p:sp>
        <p:nvSpPr>
          <p:cNvPr id="5" name="Footer Placeholder 4">
            <a:extLst>
              <a:ext uri="{FF2B5EF4-FFF2-40B4-BE49-F238E27FC236}">
                <a16:creationId xmlns:a16="http://schemas.microsoft.com/office/drawing/2014/main" id="{05018D15-48BE-B12D-10DA-4F7361EF9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0AD086-CBF5-2AA3-BFE5-5E0F28E3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8D1AC-0C00-C54C-B3A2-04B02BDF4759}" type="slidenum">
              <a:rPr lang="en-US" smtClean="0"/>
              <a:t>‹#›</a:t>
            </a:fld>
            <a:endParaRPr lang="en-US"/>
          </a:p>
        </p:txBody>
      </p:sp>
    </p:spTree>
    <p:extLst>
      <p:ext uri="{BB962C8B-B14F-4D97-AF65-F5344CB8AC3E}">
        <p14:creationId xmlns:p14="http://schemas.microsoft.com/office/powerpoint/2010/main" val="2951383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B418-CD6E-843C-20C2-E95166A42DB8}"/>
              </a:ext>
            </a:extLst>
          </p:cNvPr>
          <p:cNvSpPr>
            <a:spLocks noGrp="1"/>
          </p:cNvSpPr>
          <p:nvPr>
            <p:ph type="title"/>
          </p:nvPr>
        </p:nvSpPr>
        <p:spPr/>
        <p:txBody>
          <a:bodyPr/>
          <a:lstStyle/>
          <a:p>
            <a:r>
              <a:rPr lang="en-US" dirty="0"/>
              <a:t>Generalizability of prediction models </a:t>
            </a:r>
          </a:p>
        </p:txBody>
      </p:sp>
      <p:sp>
        <p:nvSpPr>
          <p:cNvPr id="3" name="Content Placeholder 2">
            <a:extLst>
              <a:ext uri="{FF2B5EF4-FFF2-40B4-BE49-F238E27FC236}">
                <a16:creationId xmlns:a16="http://schemas.microsoft.com/office/drawing/2014/main" id="{82EA1940-3B00-BD05-C568-F24E3EB7A59B}"/>
              </a:ext>
            </a:extLst>
          </p:cNvPr>
          <p:cNvSpPr>
            <a:spLocks noGrp="1"/>
          </p:cNvSpPr>
          <p:nvPr>
            <p:ph idx="1"/>
          </p:nvPr>
        </p:nvSpPr>
        <p:spPr/>
        <p:txBody>
          <a:bodyPr/>
          <a:lstStyle/>
          <a:p>
            <a:r>
              <a:rPr lang="en-US" dirty="0"/>
              <a:t>How well does a prediction model perform in a target population that differs from the population originally used for model development and/or evaluation. </a:t>
            </a:r>
          </a:p>
        </p:txBody>
      </p:sp>
    </p:spTree>
    <p:extLst>
      <p:ext uri="{BB962C8B-B14F-4D97-AF65-F5344CB8AC3E}">
        <p14:creationId xmlns:p14="http://schemas.microsoft.com/office/powerpoint/2010/main" val="355589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4392-A094-86BB-3E18-61B53F9F56E9}"/>
              </a:ext>
            </a:extLst>
          </p:cNvPr>
          <p:cNvSpPr>
            <a:spLocks noGrp="1"/>
          </p:cNvSpPr>
          <p:nvPr>
            <p:ph type="title"/>
          </p:nvPr>
        </p:nvSpPr>
        <p:spPr/>
        <p:txBody>
          <a:bodyPr/>
          <a:lstStyle/>
          <a:p>
            <a:r>
              <a:rPr lang="en-US" dirty="0" err="1"/>
              <a:t>Datasources</a:t>
            </a:r>
            <a:endParaRPr lang="en-US" dirty="0"/>
          </a:p>
        </p:txBody>
      </p:sp>
      <p:sp>
        <p:nvSpPr>
          <p:cNvPr id="3" name="Content Placeholder 2">
            <a:extLst>
              <a:ext uri="{FF2B5EF4-FFF2-40B4-BE49-F238E27FC236}">
                <a16:creationId xmlns:a16="http://schemas.microsoft.com/office/drawing/2014/main" id="{881CA557-D90F-1470-11E8-CAE80AD45B2B}"/>
              </a:ext>
            </a:extLst>
          </p:cNvPr>
          <p:cNvSpPr>
            <a:spLocks noGrp="1"/>
          </p:cNvSpPr>
          <p:nvPr>
            <p:ph idx="1"/>
          </p:nvPr>
        </p:nvSpPr>
        <p:spPr/>
        <p:txBody>
          <a:bodyPr/>
          <a:lstStyle/>
          <a:p>
            <a:r>
              <a:rPr lang="en-US" dirty="0"/>
              <a:t>Framingham study data</a:t>
            </a:r>
          </a:p>
          <a:p>
            <a:r>
              <a:rPr lang="en-US" dirty="0"/>
              <a:t>Data from NHANES</a:t>
            </a:r>
          </a:p>
        </p:txBody>
      </p:sp>
    </p:spTree>
    <p:extLst>
      <p:ext uri="{BB962C8B-B14F-4D97-AF65-F5344CB8AC3E}">
        <p14:creationId xmlns:p14="http://schemas.microsoft.com/office/powerpoint/2010/main" val="92672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2034-03FB-1BB2-10D1-9C11E266884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FDE83AD-17CF-8024-8E41-13557861F777}"/>
              </a:ext>
            </a:extLst>
          </p:cNvPr>
          <p:cNvSpPr>
            <a:spLocks noGrp="1"/>
          </p:cNvSpPr>
          <p:nvPr>
            <p:ph idx="1"/>
          </p:nvPr>
        </p:nvSpPr>
        <p:spPr/>
        <p:txBody>
          <a:bodyPr/>
          <a:lstStyle/>
          <a:p>
            <a:pPr marL="0" indent="0">
              <a:buNone/>
            </a:pPr>
            <a:endParaRPr lang="en-US" dirty="0"/>
          </a:p>
          <a:p>
            <a:pPr marL="514350" indent="-514350">
              <a:buFont typeface="+mj-lt"/>
              <a:buAutoNum type="arabicPeriod"/>
            </a:pPr>
            <a:r>
              <a:rPr lang="en-US" dirty="0"/>
              <a:t>Evaluate performance of a cardiovascular risk prediction model in a target population underlying NHANES (the focus should not be on the model building or getting the optimal model).</a:t>
            </a:r>
          </a:p>
          <a:p>
            <a:pPr marL="514350" indent="-514350">
              <a:buFont typeface="+mj-lt"/>
              <a:buAutoNum type="arabicPeriod"/>
            </a:pPr>
            <a:r>
              <a:rPr lang="en-US" dirty="0"/>
              <a:t>Conduct the same analysis when the target population is simulated.</a:t>
            </a:r>
          </a:p>
          <a:p>
            <a:endParaRPr lang="en-US" dirty="0"/>
          </a:p>
        </p:txBody>
      </p:sp>
    </p:spTree>
    <p:extLst>
      <p:ext uri="{BB962C8B-B14F-4D97-AF65-F5344CB8AC3E}">
        <p14:creationId xmlns:p14="http://schemas.microsoft.com/office/powerpoint/2010/main" val="201509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793A-DA83-671E-B55C-868F37C1C139}"/>
              </a:ext>
            </a:extLst>
          </p:cNvPr>
          <p:cNvSpPr>
            <a:spLocks noGrp="1"/>
          </p:cNvSpPr>
          <p:nvPr>
            <p:ph type="title"/>
          </p:nvPr>
        </p:nvSpPr>
        <p:spPr/>
        <p:txBody>
          <a:bodyPr/>
          <a:lstStyle/>
          <a:p>
            <a:r>
              <a:rPr lang="en-US" dirty="0"/>
              <a:t>Transportability analysis</a:t>
            </a:r>
          </a:p>
        </p:txBody>
      </p:sp>
      <p:sp>
        <p:nvSpPr>
          <p:cNvPr id="3" name="Content Placeholder 2">
            <a:extLst>
              <a:ext uri="{FF2B5EF4-FFF2-40B4-BE49-F238E27FC236}">
                <a16:creationId xmlns:a16="http://schemas.microsoft.com/office/drawing/2014/main" id="{1F828F61-B6CB-44B9-3800-2ADCD862BD2D}"/>
              </a:ext>
            </a:extLst>
          </p:cNvPr>
          <p:cNvSpPr>
            <a:spLocks noGrp="1"/>
          </p:cNvSpPr>
          <p:nvPr>
            <p:ph idx="1"/>
          </p:nvPr>
        </p:nvSpPr>
        <p:spPr>
          <a:xfrm>
            <a:off x="838200" y="1825625"/>
            <a:ext cx="10515600" cy="4563143"/>
          </a:xfrm>
        </p:spPr>
        <p:txBody>
          <a:bodyPr/>
          <a:lstStyle/>
          <a:p>
            <a:r>
              <a:rPr lang="en-US" dirty="0"/>
              <a:t>Useful references for </a:t>
            </a:r>
            <a:r>
              <a:rPr lang="en-US" dirty="0" err="1"/>
              <a:t>i</a:t>
            </a:r>
            <a:r>
              <a:rPr lang="en-US" dirty="0"/>
              <a:t>) Brier score (MSE for binary outcome) and ii) AUC</a:t>
            </a:r>
          </a:p>
        </p:txBody>
      </p:sp>
      <p:pic>
        <p:nvPicPr>
          <p:cNvPr id="4" name="Picture 3">
            <a:extLst>
              <a:ext uri="{FF2B5EF4-FFF2-40B4-BE49-F238E27FC236}">
                <a16:creationId xmlns:a16="http://schemas.microsoft.com/office/drawing/2014/main" id="{636E89BB-681E-35CA-6D75-645FDE09A814}"/>
              </a:ext>
            </a:extLst>
          </p:cNvPr>
          <p:cNvPicPr>
            <a:picLocks noChangeAspect="1"/>
          </p:cNvPicPr>
          <p:nvPr/>
        </p:nvPicPr>
        <p:blipFill>
          <a:blip r:embed="rId2"/>
          <a:stretch>
            <a:fillRect/>
          </a:stretch>
        </p:blipFill>
        <p:spPr>
          <a:xfrm>
            <a:off x="1212124" y="2698642"/>
            <a:ext cx="6320590" cy="2135463"/>
          </a:xfrm>
          <a:prstGeom prst="rect">
            <a:avLst/>
          </a:prstGeom>
        </p:spPr>
      </p:pic>
      <p:sp>
        <p:nvSpPr>
          <p:cNvPr id="5" name="TextBox 4">
            <a:extLst>
              <a:ext uri="{FF2B5EF4-FFF2-40B4-BE49-F238E27FC236}">
                <a16:creationId xmlns:a16="http://schemas.microsoft.com/office/drawing/2014/main" id="{2C1A43E1-7E0F-DB9D-F992-E50AF2C5F964}"/>
              </a:ext>
            </a:extLst>
          </p:cNvPr>
          <p:cNvSpPr txBox="1"/>
          <p:nvPr/>
        </p:nvSpPr>
        <p:spPr>
          <a:xfrm>
            <a:off x="974558" y="4969042"/>
            <a:ext cx="237566" cy="369332"/>
          </a:xfrm>
          <a:prstGeom prst="rect">
            <a:avLst/>
          </a:prstGeom>
          <a:noFill/>
        </p:spPr>
        <p:txBody>
          <a:bodyPr wrap="none" rtlCol="0">
            <a:spAutoFit/>
          </a:bodyPr>
          <a:lstStyle/>
          <a:p>
            <a:r>
              <a:rPr lang="en-US" dirty="0"/>
              <a:t> </a:t>
            </a:r>
          </a:p>
        </p:txBody>
      </p:sp>
      <p:pic>
        <p:nvPicPr>
          <p:cNvPr id="7" name="Picture 6">
            <a:extLst>
              <a:ext uri="{FF2B5EF4-FFF2-40B4-BE49-F238E27FC236}">
                <a16:creationId xmlns:a16="http://schemas.microsoft.com/office/drawing/2014/main" id="{22F7D6FC-6679-BB11-8A64-A12FE081C275}"/>
              </a:ext>
            </a:extLst>
          </p:cNvPr>
          <p:cNvPicPr>
            <a:picLocks noChangeAspect="1"/>
          </p:cNvPicPr>
          <p:nvPr/>
        </p:nvPicPr>
        <p:blipFill>
          <a:blip r:embed="rId3"/>
          <a:stretch>
            <a:fillRect/>
          </a:stretch>
        </p:blipFill>
        <p:spPr>
          <a:xfrm>
            <a:off x="1212124" y="4821444"/>
            <a:ext cx="7772400" cy="1563104"/>
          </a:xfrm>
          <a:prstGeom prst="rect">
            <a:avLst/>
          </a:prstGeom>
        </p:spPr>
      </p:pic>
    </p:spTree>
    <p:extLst>
      <p:ext uri="{BB962C8B-B14F-4D97-AF65-F5344CB8AC3E}">
        <p14:creationId xmlns:p14="http://schemas.microsoft.com/office/powerpoint/2010/main" val="26949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1E8F-743A-18C0-5143-2E680B68B73C}"/>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7DF6725D-2054-77A9-9ABC-C1AEEB94B66E}"/>
              </a:ext>
            </a:extLst>
          </p:cNvPr>
          <p:cNvSpPr>
            <a:spLocks noGrp="1"/>
          </p:cNvSpPr>
          <p:nvPr>
            <p:ph idx="1"/>
          </p:nvPr>
        </p:nvSpPr>
        <p:spPr/>
        <p:txBody>
          <a:bodyPr/>
          <a:lstStyle/>
          <a:p>
            <a:r>
              <a:rPr lang="en-US" dirty="0"/>
              <a:t>Create a combined dataset from Framingham study data and NHANES data (with the outcome only being available in the Framingham study).</a:t>
            </a:r>
          </a:p>
          <a:p>
            <a:pPr lvl="1"/>
            <a:r>
              <a:rPr lang="en-US" dirty="0"/>
              <a:t>Find the variables that are common in both studies </a:t>
            </a:r>
          </a:p>
          <a:p>
            <a:pPr lvl="1"/>
            <a:r>
              <a:rPr lang="en-US" dirty="0"/>
              <a:t>Find the subset of the NHANES data that meets the eligibility of the Framingham study (to the extent possible).</a:t>
            </a:r>
          </a:p>
          <a:p>
            <a:r>
              <a:rPr lang="en-US" dirty="0"/>
              <a:t>Either use an already existing model or build and evaluate a model (test and training).</a:t>
            </a:r>
          </a:p>
          <a:p>
            <a:r>
              <a:rPr lang="en-US" dirty="0"/>
              <a:t>Estimate how that model performs in the NHANES target population .</a:t>
            </a:r>
          </a:p>
        </p:txBody>
      </p:sp>
    </p:spTree>
    <p:extLst>
      <p:ext uri="{BB962C8B-B14F-4D97-AF65-F5344CB8AC3E}">
        <p14:creationId xmlns:p14="http://schemas.microsoft.com/office/powerpoint/2010/main" val="233741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E2C5-B0AE-D2E3-E5B9-B3C5656C93A9}"/>
              </a:ext>
            </a:extLst>
          </p:cNvPr>
          <p:cNvSpPr>
            <a:spLocks noGrp="1"/>
          </p:cNvSpPr>
          <p:nvPr>
            <p:ph type="title"/>
          </p:nvPr>
        </p:nvSpPr>
        <p:spPr/>
        <p:txBody>
          <a:bodyPr/>
          <a:lstStyle/>
          <a:p>
            <a:r>
              <a:rPr lang="en-US" dirty="0"/>
              <a:t>Formula for transportability analysis</a:t>
            </a:r>
          </a:p>
        </p:txBody>
      </p:sp>
      <p:pic>
        <p:nvPicPr>
          <p:cNvPr id="5" name="Content Placeholder 4">
            <a:extLst>
              <a:ext uri="{FF2B5EF4-FFF2-40B4-BE49-F238E27FC236}">
                <a16:creationId xmlns:a16="http://schemas.microsoft.com/office/drawing/2014/main" id="{1D275904-225F-57A1-CFF4-C04F379F6F8B}"/>
              </a:ext>
            </a:extLst>
          </p:cNvPr>
          <p:cNvPicPr>
            <a:picLocks noGrp="1" noChangeAspect="1"/>
          </p:cNvPicPr>
          <p:nvPr>
            <p:ph idx="1"/>
          </p:nvPr>
        </p:nvPicPr>
        <p:blipFill>
          <a:blip r:embed="rId2"/>
          <a:stretch>
            <a:fillRect/>
          </a:stretch>
        </p:blipFill>
        <p:spPr>
          <a:xfrm>
            <a:off x="6252532" y="4765309"/>
            <a:ext cx="4546600" cy="1308100"/>
          </a:xfrm>
        </p:spPr>
      </p:pic>
      <p:sp>
        <p:nvSpPr>
          <p:cNvPr id="8" name="TextBox 7">
            <a:extLst>
              <a:ext uri="{FF2B5EF4-FFF2-40B4-BE49-F238E27FC236}">
                <a16:creationId xmlns:a16="http://schemas.microsoft.com/office/drawing/2014/main" id="{B4E201D2-01F9-426E-FB46-8F1A54BE505A}"/>
              </a:ext>
            </a:extLst>
          </p:cNvPr>
          <p:cNvSpPr txBox="1"/>
          <p:nvPr/>
        </p:nvSpPr>
        <p:spPr>
          <a:xfrm>
            <a:off x="1269331" y="1879929"/>
            <a:ext cx="9960143" cy="4401205"/>
          </a:xfrm>
          <a:prstGeom prst="rect">
            <a:avLst/>
          </a:prstGeom>
          <a:noFill/>
        </p:spPr>
        <p:txBody>
          <a:bodyPr wrap="square">
            <a:spAutoFit/>
          </a:bodyPr>
          <a:lstStyle/>
          <a:p>
            <a:r>
              <a:rPr lang="en-US" sz="2800" dirty="0"/>
              <a:t>Notation:</a:t>
            </a:r>
          </a:p>
          <a:p>
            <a:pPr marL="457200" indent="-457200">
              <a:buFont typeface="Arial" panose="020B0604020202020204" pitchFamily="34" charset="0"/>
              <a:buChar char="•"/>
            </a:pPr>
            <a:r>
              <a:rPr lang="en-US" sz="2800" dirty="0"/>
              <a:t>Y outcome</a:t>
            </a:r>
          </a:p>
          <a:p>
            <a:pPr marL="457200" indent="-457200">
              <a:buFont typeface="Arial" panose="020B0604020202020204" pitchFamily="34" charset="0"/>
              <a:buChar char="•"/>
            </a:pPr>
            <a:r>
              <a:rPr lang="en-US" sz="2800" dirty="0"/>
              <a:t>X covariates</a:t>
            </a:r>
          </a:p>
          <a:p>
            <a:pPr marL="457200" indent="-457200">
              <a:buFont typeface="Arial" panose="020B0604020202020204" pitchFamily="34" charset="0"/>
              <a:buChar char="•"/>
            </a:pPr>
            <a:r>
              <a:rPr lang="en-US" sz="2800" dirty="0"/>
              <a:t>S population indicator (S=1 if in Framingham study and S=0 if in NHANES)</a:t>
            </a:r>
          </a:p>
          <a:p>
            <a:pPr marL="457200" indent="-457200">
              <a:buFont typeface="Arial" panose="020B0604020202020204" pitchFamily="34" charset="0"/>
              <a:buChar char="•"/>
            </a:pPr>
            <a:r>
              <a:rPr lang="en-US" sz="2800" dirty="0"/>
              <a:t>g(X) a prediction model for </a:t>
            </a:r>
            <a:r>
              <a:rPr lang="en-US" sz="2800" dirty="0" err="1"/>
              <a:t>Pr</a:t>
            </a:r>
            <a:r>
              <a:rPr lang="en-US" sz="2800" dirty="0"/>
              <a:t>[Y=1|X, D=0].</a:t>
            </a:r>
          </a:p>
          <a:p>
            <a:pPr marL="457200" indent="-457200">
              <a:buFont typeface="Arial" panose="020B0604020202020204" pitchFamily="34" charset="0"/>
              <a:buChar char="•"/>
            </a:pPr>
            <a:r>
              <a:rPr lang="en-US" sz="2800" dirty="0"/>
              <a:t>D indicator if in test set (if you are using a split into train and test set)</a:t>
            </a:r>
          </a:p>
          <a:p>
            <a:pPr marL="457200" indent="-457200">
              <a:buFont typeface="Arial" panose="020B0604020202020204" pitchFamily="34" charset="0"/>
              <a:buChar char="•"/>
            </a:pPr>
            <a:r>
              <a:rPr lang="en-US" sz="2800" dirty="0"/>
              <a:t>Estimator for Brier risk in </a:t>
            </a:r>
          </a:p>
          <a:p>
            <a:pPr marL="457200" indent="-457200">
              <a:buFont typeface="Arial" panose="020B0604020202020204" pitchFamily="34" charset="0"/>
              <a:buChar char="•"/>
            </a:pPr>
            <a:r>
              <a:rPr lang="en-US" sz="2800" dirty="0"/>
              <a:t>target population</a:t>
            </a:r>
          </a:p>
        </p:txBody>
      </p:sp>
      <p:pic>
        <p:nvPicPr>
          <p:cNvPr id="10" name="Picture 9">
            <a:extLst>
              <a:ext uri="{FF2B5EF4-FFF2-40B4-BE49-F238E27FC236}">
                <a16:creationId xmlns:a16="http://schemas.microsoft.com/office/drawing/2014/main" id="{E6D7016F-EBCB-E19E-D6AA-8D9FC1076D82}"/>
              </a:ext>
            </a:extLst>
          </p:cNvPr>
          <p:cNvPicPr>
            <a:picLocks noChangeAspect="1"/>
          </p:cNvPicPr>
          <p:nvPr/>
        </p:nvPicPr>
        <p:blipFill>
          <a:blip r:embed="rId3"/>
          <a:stretch>
            <a:fillRect/>
          </a:stretch>
        </p:blipFill>
        <p:spPr>
          <a:xfrm>
            <a:off x="3949700" y="5862254"/>
            <a:ext cx="7404100" cy="812800"/>
          </a:xfrm>
          <a:prstGeom prst="rect">
            <a:avLst/>
          </a:prstGeom>
        </p:spPr>
      </p:pic>
    </p:spTree>
    <p:extLst>
      <p:ext uri="{BB962C8B-B14F-4D97-AF65-F5344CB8AC3E}">
        <p14:creationId xmlns:p14="http://schemas.microsoft.com/office/powerpoint/2010/main" val="57225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3570-20B5-46DA-B904-FB87517922F9}"/>
              </a:ext>
            </a:extLst>
          </p:cNvPr>
          <p:cNvSpPr>
            <a:spLocks noGrp="1"/>
          </p:cNvSpPr>
          <p:nvPr>
            <p:ph type="title"/>
          </p:nvPr>
        </p:nvSpPr>
        <p:spPr/>
        <p:txBody>
          <a:bodyPr/>
          <a:lstStyle/>
          <a:p>
            <a:r>
              <a:rPr lang="en-US" dirty="0"/>
              <a:t>Simulations</a:t>
            </a:r>
          </a:p>
        </p:txBody>
      </p:sp>
      <p:sp>
        <p:nvSpPr>
          <p:cNvPr id="3" name="Content Placeholder 2">
            <a:extLst>
              <a:ext uri="{FF2B5EF4-FFF2-40B4-BE49-F238E27FC236}">
                <a16:creationId xmlns:a16="http://schemas.microsoft.com/office/drawing/2014/main" id="{1CDED0BF-B599-9C43-FD1D-5B8C4D0AA0D2}"/>
              </a:ext>
            </a:extLst>
          </p:cNvPr>
          <p:cNvSpPr>
            <a:spLocks noGrp="1"/>
          </p:cNvSpPr>
          <p:nvPr>
            <p:ph idx="1"/>
          </p:nvPr>
        </p:nvSpPr>
        <p:spPr>
          <a:xfrm>
            <a:off x="838200" y="1825625"/>
            <a:ext cx="10134600" cy="1325563"/>
          </a:xfrm>
        </p:spPr>
        <p:txBody>
          <a:bodyPr/>
          <a:lstStyle/>
          <a:p>
            <a:r>
              <a:rPr lang="en-US" dirty="0"/>
              <a:t>Now assume that individual level data is not available from the target population and only summary statistics are available. Example from a different dataset below. </a:t>
            </a:r>
          </a:p>
        </p:txBody>
      </p:sp>
      <p:pic>
        <p:nvPicPr>
          <p:cNvPr id="5" name="Picture 4">
            <a:extLst>
              <a:ext uri="{FF2B5EF4-FFF2-40B4-BE49-F238E27FC236}">
                <a16:creationId xmlns:a16="http://schemas.microsoft.com/office/drawing/2014/main" id="{FC68974F-0763-43BB-5A7A-8B5387E6E508}"/>
              </a:ext>
            </a:extLst>
          </p:cNvPr>
          <p:cNvPicPr>
            <a:picLocks noChangeAspect="1"/>
          </p:cNvPicPr>
          <p:nvPr/>
        </p:nvPicPr>
        <p:blipFill>
          <a:blip r:embed="rId2"/>
          <a:stretch>
            <a:fillRect/>
          </a:stretch>
        </p:blipFill>
        <p:spPr>
          <a:xfrm>
            <a:off x="3039979" y="3023189"/>
            <a:ext cx="5237747" cy="3700495"/>
          </a:xfrm>
          <a:prstGeom prst="rect">
            <a:avLst/>
          </a:prstGeom>
        </p:spPr>
      </p:pic>
    </p:spTree>
    <p:extLst>
      <p:ext uri="{BB962C8B-B14F-4D97-AF65-F5344CB8AC3E}">
        <p14:creationId xmlns:p14="http://schemas.microsoft.com/office/powerpoint/2010/main" val="6296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FBF-912B-E9C9-B5EE-C03BFC710A24}"/>
              </a:ext>
            </a:extLst>
          </p:cNvPr>
          <p:cNvSpPr>
            <a:spLocks noGrp="1"/>
          </p:cNvSpPr>
          <p:nvPr>
            <p:ph type="title"/>
          </p:nvPr>
        </p:nvSpPr>
        <p:spPr/>
        <p:txBody>
          <a:bodyPr/>
          <a:lstStyle/>
          <a:p>
            <a:r>
              <a:rPr lang="en-US" dirty="0"/>
              <a:t>Simulations</a:t>
            </a:r>
          </a:p>
        </p:txBody>
      </p:sp>
      <p:sp>
        <p:nvSpPr>
          <p:cNvPr id="3" name="Content Placeholder 2">
            <a:extLst>
              <a:ext uri="{FF2B5EF4-FFF2-40B4-BE49-F238E27FC236}">
                <a16:creationId xmlns:a16="http://schemas.microsoft.com/office/drawing/2014/main" id="{DA25CABA-93EE-DB51-EF41-0D2380755A8C}"/>
              </a:ext>
            </a:extLst>
          </p:cNvPr>
          <p:cNvSpPr>
            <a:spLocks noGrp="1"/>
          </p:cNvSpPr>
          <p:nvPr>
            <p:ph idx="1"/>
          </p:nvPr>
        </p:nvSpPr>
        <p:spPr/>
        <p:txBody>
          <a:bodyPr/>
          <a:lstStyle/>
          <a:p>
            <a:r>
              <a:rPr lang="en-US" dirty="0"/>
              <a:t>Use such summary level data to simulate individual level data from the target population and conduct the transportability analysis using this simulated dataset. This will give one estimator of model performance in the target population.</a:t>
            </a:r>
          </a:p>
          <a:p>
            <a:r>
              <a:rPr lang="en-US" dirty="0"/>
              <a:t>Across simulations, compare the simulated transportability analysis to the non-simulated transportability analysis.</a:t>
            </a:r>
          </a:p>
          <a:p>
            <a:endParaRPr lang="en-US" dirty="0"/>
          </a:p>
        </p:txBody>
      </p:sp>
    </p:spTree>
    <p:extLst>
      <p:ext uri="{BB962C8B-B14F-4D97-AF65-F5344CB8AC3E}">
        <p14:creationId xmlns:p14="http://schemas.microsoft.com/office/powerpoint/2010/main" val="319216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336</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Generalizability of prediction models </vt:lpstr>
      <vt:lpstr>Datasources</vt:lpstr>
      <vt:lpstr>Objectives</vt:lpstr>
      <vt:lpstr>Transportability analysis</vt:lpstr>
      <vt:lpstr>Process</vt:lpstr>
      <vt:lpstr>Formula for transportability analysis</vt:lpstr>
      <vt:lpstr>Simulations</vt:lpstr>
      <vt:lpstr>Simulations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Generalizability of prediction models </dc:title>
  <dc:creator>Jon Steingrimsson</dc:creator>
  <cp:lastModifiedBy>Jon Steingrimsson</cp:lastModifiedBy>
  <cp:revision>13</cp:revision>
  <dcterms:created xsi:type="dcterms:W3CDTF">2023-11-11T19:03:10Z</dcterms:created>
  <dcterms:modified xsi:type="dcterms:W3CDTF">2023-11-15T03:17:00Z</dcterms:modified>
</cp:coreProperties>
</file>