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Amatic SC"/>
      <p:regular r:id="rId23"/>
      <p:bold r:id="rId24"/>
    </p:embeddedFont>
    <p:embeddedFont>
      <p:font typeface="Source Code Pr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AE1035-039C-4845-9F0F-25B16CD64637}">
  <a:tblStyle styleId="{D1AE1035-039C-4845-9F0F-25B16CD6463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7a66975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7a66975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7a669752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7a669752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5181b6e3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5181b6e3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f58fe9d10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f58fe9d10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5181b6e3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5181b6e3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7a669752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7a669752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b5e547bb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b5e547bb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b5e547bb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b5e547bb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aa77a8ae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aa77a8ae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b5e547bb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b5e547bb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b1739cc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b1739cc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9686108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9686108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f3c00552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f3c00552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7a93b75c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7a93b75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f3c0055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f3c0055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11" Type="http://schemas.openxmlformats.org/officeDocument/2006/relationships/image" Target="../media/image16.png"/><Relationship Id="rId10" Type="http://schemas.openxmlformats.org/officeDocument/2006/relationships/image" Target="../media/image18.png"/><Relationship Id="rId9"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7.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Projet :</a:t>
            </a:r>
            <a:endParaRPr/>
          </a:p>
          <a:p>
            <a:pPr indent="0" lvl="0" marL="0" rtl="0" algn="ctr">
              <a:spcBef>
                <a:spcPts val="0"/>
              </a:spcBef>
              <a:spcAft>
                <a:spcPts val="0"/>
              </a:spcAft>
              <a:buNone/>
            </a:pPr>
            <a:r>
              <a:rPr lang="en" sz="6555"/>
              <a:t>Segmentez des clients d'un site e-commerce</a:t>
            </a:r>
            <a:endParaRPr sz="6555"/>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OpenClassrooms - Formation Data Science</a:t>
            </a:r>
            <a:endParaRPr/>
          </a:p>
          <a:p>
            <a:pPr indent="0" lvl="0" marL="0" rtl="0" algn="ctr">
              <a:spcBef>
                <a:spcPts val="0"/>
              </a:spcBef>
              <a:spcAft>
                <a:spcPts val="0"/>
              </a:spcAft>
              <a:buNone/>
            </a:pPr>
            <a:r>
              <a:rPr lang="en"/>
              <a:t>Candidat - Nicolas Roux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des segments</a:t>
            </a:r>
            <a:endParaRPr/>
          </a:p>
        </p:txBody>
      </p:sp>
      <p:sp>
        <p:nvSpPr>
          <p:cNvPr id="161" name="Google Shape;161;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pic>
        <p:nvPicPr>
          <p:cNvPr id="162" name="Google Shape;162;p22"/>
          <p:cNvPicPr preferRelativeResize="0"/>
          <p:nvPr/>
        </p:nvPicPr>
        <p:blipFill>
          <a:blip r:embed="rId3">
            <a:alphaModFix/>
          </a:blip>
          <a:stretch>
            <a:fillRect/>
          </a:stretch>
        </p:blipFill>
        <p:spPr>
          <a:xfrm>
            <a:off x="430800" y="1656850"/>
            <a:ext cx="3571875" cy="2381250"/>
          </a:xfrm>
          <a:prstGeom prst="rect">
            <a:avLst/>
          </a:prstGeom>
          <a:noFill/>
          <a:ln>
            <a:noFill/>
          </a:ln>
        </p:spPr>
      </p:pic>
      <p:graphicFrame>
        <p:nvGraphicFramePr>
          <p:cNvPr id="163" name="Google Shape;163;p22"/>
          <p:cNvGraphicFramePr/>
          <p:nvPr/>
        </p:nvGraphicFramePr>
        <p:xfrm>
          <a:off x="4449950" y="1846350"/>
          <a:ext cx="3000000" cy="3000000"/>
        </p:xfrm>
        <a:graphic>
          <a:graphicData uri="http://schemas.openxmlformats.org/drawingml/2006/table">
            <a:tbl>
              <a:tblPr>
                <a:noFill/>
                <a:tableStyleId>{D1AE1035-039C-4845-9F0F-25B16CD64637}</a:tableStyleId>
              </a:tblPr>
              <a:tblGrid>
                <a:gridCol w="1888175"/>
                <a:gridCol w="1888175"/>
              </a:tblGrid>
              <a:tr h="381000">
                <a:tc>
                  <a:txBody>
                    <a:bodyPr/>
                    <a:lstStyle/>
                    <a:p>
                      <a:pPr indent="0" lvl="0" marL="0" rtl="0" algn="l">
                        <a:spcBef>
                          <a:spcPts val="0"/>
                        </a:spcBef>
                        <a:spcAft>
                          <a:spcPts val="0"/>
                        </a:spcAft>
                        <a:buNone/>
                      </a:pPr>
                      <a:r>
                        <a:rPr lang="en"/>
                        <a:t>Persona </a:t>
                      </a: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81000">
                <a:tc>
                  <a:txBody>
                    <a:bodyPr/>
                    <a:lstStyle/>
                    <a:p>
                      <a:pPr indent="0" lvl="0" marL="0" rtl="0" algn="l">
                        <a:spcBef>
                          <a:spcPts val="0"/>
                        </a:spcBef>
                        <a:spcAft>
                          <a:spcPts val="0"/>
                        </a:spcAft>
                        <a:buNone/>
                      </a:pPr>
                      <a:r>
                        <a:rPr lang="en"/>
                        <a:t>Persona 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Persona 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381000">
                <a:tc>
                  <a:txBody>
                    <a:bodyPr/>
                    <a:lstStyle/>
                    <a:p>
                      <a:pPr indent="0" lvl="0" marL="0" rtl="0" algn="l">
                        <a:spcBef>
                          <a:spcPts val="0"/>
                        </a:spcBef>
                        <a:spcAft>
                          <a:spcPts val="0"/>
                        </a:spcAft>
                        <a:buNone/>
                      </a:pPr>
                      <a:r>
                        <a:rPr lang="en"/>
                        <a:t>Persona 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Persona 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Persona 6</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RObustesse de la segmentation</a:t>
            </a:r>
            <a:endParaRPr/>
          </a:p>
        </p:txBody>
      </p:sp>
      <p:sp>
        <p:nvSpPr>
          <p:cNvPr id="169" name="Google Shape;169;p23"/>
          <p:cNvSpPr txBox="1"/>
          <p:nvPr>
            <p:ph idx="1" type="body"/>
          </p:nvPr>
        </p:nvSpPr>
        <p:spPr>
          <a:xfrm>
            <a:off x="363350" y="1129750"/>
            <a:ext cx="3423600" cy="478500"/>
          </a:xfrm>
          <a:prstGeom prst="rect">
            <a:avLst/>
          </a:prstGeom>
          <a:solidFill>
            <a:schemeClr val="dk1"/>
          </a:solidFill>
        </p:spPr>
        <p:txBody>
          <a:bodyPr anchorCtr="0" anchor="t" bIns="91425" lIns="91425" spcFirstLastPara="1" rIns="91425" wrap="square" tIns="91425">
            <a:normAutofit fontScale="4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MATRICE ROBUSTESSE DE SEGMENTATION</a:t>
            </a:r>
            <a:endParaRPr b="1">
              <a:solidFill>
                <a:schemeClr val="accent1"/>
              </a:solidFill>
            </a:endParaRPr>
          </a:p>
        </p:txBody>
      </p:sp>
      <p:sp>
        <p:nvSpPr>
          <p:cNvPr id="170" name="Google Shape;170;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171" name="Google Shape;171;p23"/>
          <p:cNvSpPr txBox="1"/>
          <p:nvPr>
            <p:ph idx="1" type="body"/>
          </p:nvPr>
        </p:nvSpPr>
        <p:spPr>
          <a:xfrm>
            <a:off x="4404250" y="1566400"/>
            <a:ext cx="3697200" cy="24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La segmentation avec le KMeans donne une robustesse moyenne plutôt correcte avec un ARI moyen de 0.85. </a:t>
            </a:r>
            <a:endParaRPr sz="1000"/>
          </a:p>
          <a:p>
            <a:pPr indent="0" lvl="0" marL="0" rtl="0" algn="l">
              <a:spcBef>
                <a:spcPts val="1200"/>
              </a:spcBef>
              <a:spcAft>
                <a:spcPts val="1200"/>
              </a:spcAft>
              <a:buNone/>
            </a:pPr>
            <a:r>
              <a:rPr lang="en" sz="1000"/>
              <a:t>On repère pour autant des itérations où le minimum local est plus éloigné de la majorité : par exemple, la 39 ou 48.</a:t>
            </a:r>
            <a:endParaRPr sz="1000"/>
          </a:p>
        </p:txBody>
      </p:sp>
      <p:pic>
        <p:nvPicPr>
          <p:cNvPr id="172" name="Google Shape;172;p23"/>
          <p:cNvPicPr preferRelativeResize="0"/>
          <p:nvPr/>
        </p:nvPicPr>
        <p:blipFill>
          <a:blip r:embed="rId3">
            <a:alphaModFix/>
          </a:blip>
          <a:stretch>
            <a:fillRect/>
          </a:stretch>
        </p:blipFill>
        <p:spPr>
          <a:xfrm>
            <a:off x="396000" y="1746725"/>
            <a:ext cx="3390900" cy="2428875"/>
          </a:xfrm>
          <a:prstGeom prst="rect">
            <a:avLst/>
          </a:prstGeom>
          <a:noFill/>
          <a:ln>
            <a:noFill/>
          </a:ln>
        </p:spPr>
      </p:pic>
      <p:sp>
        <p:nvSpPr>
          <p:cNvPr id="173" name="Google Shape;173;p23"/>
          <p:cNvSpPr txBox="1"/>
          <p:nvPr>
            <p:ph idx="1" type="body"/>
          </p:nvPr>
        </p:nvSpPr>
        <p:spPr>
          <a:xfrm>
            <a:off x="396000" y="4217475"/>
            <a:ext cx="3348600" cy="400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000"/>
              <a:t>Moyenne totale = 0.85</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Résultats de stabilité sur 6 mois (</a:t>
            </a:r>
            <a:r>
              <a:rPr lang="en"/>
              <a:t>1/2</a:t>
            </a:r>
            <a:r>
              <a:rPr lang="en"/>
              <a:t>)</a:t>
            </a:r>
            <a:endParaRPr/>
          </a:p>
        </p:txBody>
      </p:sp>
      <p:sp>
        <p:nvSpPr>
          <p:cNvPr id="179" name="Google Shape;179;p24"/>
          <p:cNvSpPr txBox="1"/>
          <p:nvPr>
            <p:ph idx="1" type="body"/>
          </p:nvPr>
        </p:nvSpPr>
        <p:spPr>
          <a:xfrm>
            <a:off x="4404250" y="1566400"/>
            <a:ext cx="3697200" cy="24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Pour s’assurer de la pertinence des mesures, la </a:t>
            </a:r>
            <a:r>
              <a:rPr lang="en" sz="1000"/>
              <a:t>stabilité</a:t>
            </a:r>
            <a:r>
              <a:rPr lang="en" sz="1000"/>
              <a:t> est </a:t>
            </a:r>
            <a:r>
              <a:rPr lang="en" sz="1000"/>
              <a:t>moyennée</a:t>
            </a:r>
            <a:r>
              <a:rPr lang="en" sz="1000"/>
              <a:t> sur 50 essais successifs en changeant la valeur seed a chaque </a:t>
            </a:r>
            <a:r>
              <a:rPr lang="en" sz="1000"/>
              <a:t>itération</a:t>
            </a:r>
            <a:r>
              <a:rPr lang="en" sz="1000"/>
              <a:t>. </a:t>
            </a:r>
            <a:r>
              <a:rPr b="1" lang="en" sz="1000">
                <a:solidFill>
                  <a:schemeClr val="dk1"/>
                </a:solidFill>
              </a:rPr>
              <a:t>Le nombre de segments a été défini à 6</a:t>
            </a:r>
            <a:r>
              <a:rPr lang="en" sz="1000"/>
              <a:t> (sur une possibilité de 3 à 8) et donne la meilleure performance selon le score Davies-Bouldin.</a:t>
            </a:r>
            <a:endParaRPr sz="1000"/>
          </a:p>
          <a:p>
            <a:pPr indent="-292100" lvl="0" marL="457200" rtl="0" algn="l">
              <a:spcBef>
                <a:spcPts val="1200"/>
              </a:spcBef>
              <a:spcAft>
                <a:spcPts val="0"/>
              </a:spcAft>
              <a:buSzPts val="1000"/>
              <a:buAutoNum type="arabicPeriod"/>
            </a:pPr>
            <a:r>
              <a:rPr lang="en" sz="1000"/>
              <a:t>La qualite de la segmentation, mesuree par le score Davies-Bouldin, decroit legerement chronologiquement, indiquant que le nombre de segments clients ne represente plus aussi fidelement la base client au fur et à mesure du temps.</a:t>
            </a:r>
            <a:endParaRPr sz="1000"/>
          </a:p>
          <a:p>
            <a:pPr indent="-292100" lvl="0" marL="457200" rtl="0" algn="l">
              <a:spcBef>
                <a:spcPts val="0"/>
              </a:spcBef>
              <a:spcAft>
                <a:spcPts val="0"/>
              </a:spcAft>
              <a:buSzPts val="1000"/>
              <a:buAutoNum type="arabicPeriod"/>
            </a:pPr>
            <a:r>
              <a:rPr lang="en" sz="1000"/>
              <a:t>L'évolution</a:t>
            </a:r>
            <a:r>
              <a:rPr lang="en" sz="1000"/>
              <a:t> du ARI score ne montre pas de tendance </a:t>
            </a:r>
            <a:r>
              <a:rPr lang="en" sz="1000"/>
              <a:t>définitive</a:t>
            </a:r>
            <a:r>
              <a:rPr lang="en" sz="1000"/>
              <a:t> mais a minima un </a:t>
            </a:r>
            <a:r>
              <a:rPr lang="en" sz="1000"/>
              <a:t>instabilité</a:t>
            </a:r>
            <a:r>
              <a:rPr lang="en" sz="1000"/>
              <a:t> temporelle.</a:t>
            </a:r>
            <a:endParaRPr sz="1000"/>
          </a:p>
        </p:txBody>
      </p:sp>
      <p:sp>
        <p:nvSpPr>
          <p:cNvPr id="180" name="Google Shape;180;p24"/>
          <p:cNvSpPr txBox="1"/>
          <p:nvPr>
            <p:ph idx="1" type="body"/>
          </p:nvPr>
        </p:nvSpPr>
        <p:spPr>
          <a:xfrm>
            <a:off x="401675" y="1093850"/>
            <a:ext cx="3352800" cy="478500"/>
          </a:xfrm>
          <a:prstGeom prst="rect">
            <a:avLst/>
          </a:prstGeom>
          <a:solidFill>
            <a:schemeClr val="dk1"/>
          </a:solidFill>
        </p:spPr>
        <p:txBody>
          <a:bodyPr anchorCtr="0" anchor="t" bIns="91425" lIns="91425" spcFirstLastPara="1" rIns="91425" wrap="square" tIns="91425">
            <a:normAutofit fontScale="47500" lnSpcReduction="1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Evolution des metrics par jeu de </a:t>
            </a:r>
            <a:r>
              <a:rPr b="1" lang="en" sz="4200">
                <a:solidFill>
                  <a:schemeClr val="accent1"/>
                </a:solidFill>
                <a:latin typeface="Amatic SC"/>
                <a:ea typeface="Amatic SC"/>
                <a:cs typeface="Amatic SC"/>
                <a:sym typeface="Amatic SC"/>
              </a:rPr>
              <a:t>données</a:t>
            </a:r>
            <a:endParaRPr b="1">
              <a:solidFill>
                <a:schemeClr val="accent1"/>
              </a:solidFill>
            </a:endParaRPr>
          </a:p>
        </p:txBody>
      </p:sp>
      <p:pic>
        <p:nvPicPr>
          <p:cNvPr id="181" name="Google Shape;181;p24"/>
          <p:cNvPicPr preferRelativeResize="0"/>
          <p:nvPr/>
        </p:nvPicPr>
        <p:blipFill>
          <a:blip r:embed="rId3">
            <a:alphaModFix/>
          </a:blip>
          <a:stretch>
            <a:fillRect/>
          </a:stretch>
        </p:blipFill>
        <p:spPr>
          <a:xfrm>
            <a:off x="496925" y="1877150"/>
            <a:ext cx="3257550" cy="215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Résultats de stabilité sur 12 mois (2/2)</a:t>
            </a:r>
            <a:endParaRPr/>
          </a:p>
        </p:txBody>
      </p:sp>
      <p:sp>
        <p:nvSpPr>
          <p:cNvPr id="187" name="Google Shape;187;p25"/>
          <p:cNvSpPr txBox="1"/>
          <p:nvPr>
            <p:ph idx="1" type="body"/>
          </p:nvPr>
        </p:nvSpPr>
        <p:spPr>
          <a:xfrm>
            <a:off x="4404250" y="1566400"/>
            <a:ext cx="3697200" cy="24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Afin de vérifier si la stabilité augmente en prenant des données plus éparpillées dans le temps, on procède à la même analyse sur deux jeux de données sur 12 mois mais à partir de </a:t>
            </a:r>
            <a:r>
              <a:rPr b="1" lang="en" sz="1000">
                <a:solidFill>
                  <a:schemeClr val="dk1"/>
                </a:solidFill>
              </a:rPr>
              <a:t>3 segments</a:t>
            </a:r>
            <a:r>
              <a:rPr lang="en" sz="1000"/>
              <a:t> uniquement (selon le score Davies-Bouldin sur la première période).</a:t>
            </a:r>
            <a:endParaRPr sz="1000"/>
          </a:p>
          <a:p>
            <a:pPr indent="-292100" lvl="0" marL="457200" rtl="0" algn="l">
              <a:spcBef>
                <a:spcPts val="1200"/>
              </a:spcBef>
              <a:spcAft>
                <a:spcPts val="0"/>
              </a:spcAft>
              <a:buSzPts val="1000"/>
              <a:buAutoNum type="arabicPeriod"/>
            </a:pPr>
            <a:r>
              <a:rPr lang="en" sz="1000"/>
              <a:t>Le score Davies-Bouldin </a:t>
            </a:r>
            <a:r>
              <a:rPr lang="en" sz="1000"/>
              <a:t>croît</a:t>
            </a:r>
            <a:r>
              <a:rPr lang="en" sz="1000"/>
              <a:t> </a:t>
            </a:r>
            <a:r>
              <a:rPr lang="en" sz="1000"/>
              <a:t>légèrement</a:t>
            </a:r>
            <a:r>
              <a:rPr lang="en" sz="1000"/>
              <a:t> indiquant qu’une segmentation en 3 segments est moins pertinente sur le </a:t>
            </a:r>
            <a:r>
              <a:rPr lang="en" sz="1000"/>
              <a:t>deuxième</a:t>
            </a:r>
            <a:r>
              <a:rPr lang="en" sz="1000"/>
              <a:t> jeu de </a:t>
            </a:r>
            <a:r>
              <a:rPr lang="en" sz="1000"/>
              <a:t>données</a:t>
            </a:r>
            <a:r>
              <a:rPr lang="en" sz="1000"/>
              <a:t>.</a:t>
            </a:r>
            <a:endParaRPr sz="1000"/>
          </a:p>
          <a:p>
            <a:pPr indent="-292100" lvl="0" marL="457200" rtl="0" algn="l">
              <a:spcBef>
                <a:spcPts val="0"/>
              </a:spcBef>
              <a:spcAft>
                <a:spcPts val="0"/>
              </a:spcAft>
              <a:buSzPts val="1000"/>
              <a:buAutoNum type="arabicPeriod"/>
            </a:pPr>
            <a:r>
              <a:rPr lang="en" sz="1000"/>
              <a:t>La </a:t>
            </a:r>
            <a:r>
              <a:rPr b="1" lang="en" sz="1000">
                <a:solidFill>
                  <a:schemeClr val="dk1"/>
                </a:solidFill>
              </a:rPr>
              <a:t>chute importante</a:t>
            </a:r>
            <a:r>
              <a:rPr lang="en" sz="1000"/>
              <a:t> du ARI est, cependant, une indication que la segmentation est nettement moins stable sur 12 mois.</a:t>
            </a:r>
            <a:endParaRPr sz="1000"/>
          </a:p>
        </p:txBody>
      </p:sp>
      <p:sp>
        <p:nvSpPr>
          <p:cNvPr id="188" name="Google Shape;188;p25"/>
          <p:cNvSpPr txBox="1"/>
          <p:nvPr>
            <p:ph idx="1" type="body"/>
          </p:nvPr>
        </p:nvSpPr>
        <p:spPr>
          <a:xfrm>
            <a:off x="401675" y="1093850"/>
            <a:ext cx="3352800" cy="478500"/>
          </a:xfrm>
          <a:prstGeom prst="rect">
            <a:avLst/>
          </a:prstGeom>
          <a:solidFill>
            <a:schemeClr val="dk1"/>
          </a:solidFill>
        </p:spPr>
        <p:txBody>
          <a:bodyPr anchorCtr="0" anchor="t" bIns="91425" lIns="91425" spcFirstLastPara="1" rIns="91425" wrap="square" tIns="91425">
            <a:normAutofit fontScale="47500" lnSpcReduction="1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Evolution des metrics par jeu de données</a:t>
            </a:r>
            <a:endParaRPr b="1">
              <a:solidFill>
                <a:schemeClr val="accent1"/>
              </a:solidFill>
            </a:endParaRPr>
          </a:p>
        </p:txBody>
      </p:sp>
      <p:pic>
        <p:nvPicPr>
          <p:cNvPr id="189" name="Google Shape;189;p25"/>
          <p:cNvPicPr preferRelativeResize="0"/>
          <p:nvPr/>
        </p:nvPicPr>
        <p:blipFill>
          <a:blip r:embed="rId3">
            <a:alphaModFix/>
          </a:blip>
          <a:stretch>
            <a:fillRect/>
          </a:stretch>
        </p:blipFill>
        <p:spPr>
          <a:xfrm>
            <a:off x="493450" y="2037975"/>
            <a:ext cx="3305175" cy="219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Contrat de maintenance</a:t>
            </a:r>
            <a:endParaRPr/>
          </a:p>
        </p:txBody>
      </p:sp>
      <p:sp>
        <p:nvSpPr>
          <p:cNvPr id="195" name="Google Shape;195;p26"/>
          <p:cNvSpPr txBox="1"/>
          <p:nvPr>
            <p:ph idx="1" type="body"/>
          </p:nvPr>
        </p:nvSpPr>
        <p:spPr>
          <a:xfrm>
            <a:off x="401675" y="1642600"/>
            <a:ext cx="3475200" cy="244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Une segmentation à partir des jeux de </a:t>
            </a:r>
            <a:r>
              <a:rPr lang="en" sz="1000"/>
              <a:t>données</a:t>
            </a:r>
            <a:r>
              <a:rPr lang="en" sz="1000"/>
              <a:t> contenant les </a:t>
            </a:r>
            <a:r>
              <a:rPr lang="en" sz="1000"/>
              <a:t>agrégats</a:t>
            </a:r>
            <a:r>
              <a:rPr lang="en" sz="1000"/>
              <a:t> sur 6 mois indique que </a:t>
            </a:r>
            <a:r>
              <a:rPr b="1" lang="en" sz="1000">
                <a:solidFill>
                  <a:schemeClr val="dk1"/>
                </a:solidFill>
              </a:rPr>
              <a:t>6 segments sont optimaux</a:t>
            </a:r>
            <a:r>
              <a:rPr lang="en" sz="1000"/>
              <a:t> et que l’ARI </a:t>
            </a:r>
            <a:r>
              <a:rPr lang="en" sz="1000"/>
              <a:t>évolue</a:t>
            </a:r>
            <a:r>
              <a:rPr lang="en" sz="1000"/>
              <a:t> mais reste proche de 0.8/0.9 </a:t>
            </a:r>
            <a:r>
              <a:rPr lang="en" sz="1000"/>
              <a:t>après</a:t>
            </a:r>
            <a:r>
              <a:rPr lang="en" sz="1000"/>
              <a:t> une chute initiale.</a:t>
            </a:r>
            <a:endParaRPr sz="1000"/>
          </a:p>
          <a:p>
            <a:pPr indent="0" lvl="0" marL="0" rtl="0" algn="l">
              <a:spcBef>
                <a:spcPts val="1200"/>
              </a:spcBef>
              <a:spcAft>
                <a:spcPts val="1200"/>
              </a:spcAft>
              <a:buNone/>
            </a:pPr>
            <a:r>
              <a:rPr lang="en" sz="1000"/>
              <a:t>Sur 12 mois de donnees, </a:t>
            </a:r>
            <a:r>
              <a:rPr b="1" lang="en" sz="1000">
                <a:solidFill>
                  <a:schemeClr val="dk1"/>
                </a:solidFill>
              </a:rPr>
              <a:t>3 segments sont </a:t>
            </a:r>
            <a:r>
              <a:rPr b="1" lang="en" sz="1000">
                <a:solidFill>
                  <a:schemeClr val="dk1"/>
                </a:solidFill>
              </a:rPr>
              <a:t>estimés</a:t>
            </a:r>
            <a:r>
              <a:rPr b="1" lang="en" sz="1000">
                <a:solidFill>
                  <a:schemeClr val="dk1"/>
                </a:solidFill>
              </a:rPr>
              <a:t> optimaux</a:t>
            </a:r>
            <a:r>
              <a:rPr lang="en" sz="1000"/>
              <a:t>, nous n’avons pas autant de recul mais la chute importante entre les deux </a:t>
            </a:r>
            <a:r>
              <a:rPr lang="en" sz="1000"/>
              <a:t>périodes</a:t>
            </a:r>
            <a:r>
              <a:rPr lang="en" sz="1000"/>
              <a:t> que nous avons semble indiquer une </a:t>
            </a:r>
            <a:r>
              <a:rPr lang="en" sz="1000"/>
              <a:t>instabilité</a:t>
            </a:r>
            <a:r>
              <a:rPr lang="en" sz="1000"/>
              <a:t> importante.</a:t>
            </a:r>
            <a:endParaRPr sz="1000"/>
          </a:p>
        </p:txBody>
      </p:sp>
      <p:sp>
        <p:nvSpPr>
          <p:cNvPr id="196" name="Google Shape;196;p26"/>
          <p:cNvSpPr txBox="1"/>
          <p:nvPr>
            <p:ph idx="1" type="body"/>
          </p:nvPr>
        </p:nvSpPr>
        <p:spPr>
          <a:xfrm>
            <a:off x="401675" y="1093850"/>
            <a:ext cx="34752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Observations</a:t>
            </a:r>
            <a:endParaRPr b="1">
              <a:solidFill>
                <a:schemeClr val="accent1"/>
              </a:solidFill>
            </a:endParaRPr>
          </a:p>
        </p:txBody>
      </p:sp>
      <p:sp>
        <p:nvSpPr>
          <p:cNvPr id="197" name="Google Shape;197;p26"/>
          <p:cNvSpPr txBox="1"/>
          <p:nvPr>
            <p:ph idx="1" type="body"/>
          </p:nvPr>
        </p:nvSpPr>
        <p:spPr>
          <a:xfrm>
            <a:off x="4859825" y="1093850"/>
            <a:ext cx="34752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Renouvellement de segmentation</a:t>
            </a:r>
            <a:endParaRPr b="1">
              <a:solidFill>
                <a:schemeClr val="accent1"/>
              </a:solidFill>
            </a:endParaRPr>
          </a:p>
        </p:txBody>
      </p:sp>
      <p:sp>
        <p:nvSpPr>
          <p:cNvPr id="198" name="Google Shape;198;p26"/>
          <p:cNvSpPr txBox="1"/>
          <p:nvPr>
            <p:ph idx="1" type="body"/>
          </p:nvPr>
        </p:nvSpPr>
        <p:spPr>
          <a:xfrm>
            <a:off x="4859825" y="1642600"/>
            <a:ext cx="3475200" cy="244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000"/>
              <a:t>Afin d’assurer un suivi optimal de la segmentation tout en considérant les contraintes budgétaires auxquelles doivent faire face, nous recommandons une </a:t>
            </a:r>
            <a:r>
              <a:rPr b="1" lang="en" sz="1000">
                <a:solidFill>
                  <a:schemeClr val="dk1"/>
                </a:solidFill>
              </a:rPr>
              <a:t>intervention </a:t>
            </a:r>
            <a:r>
              <a:rPr b="1" lang="en" sz="1000">
                <a:solidFill>
                  <a:schemeClr val="dk1"/>
                </a:solidFill>
              </a:rPr>
              <a:t>semestrielle</a:t>
            </a:r>
            <a:r>
              <a:rPr lang="en" sz="1000"/>
              <a:t> pour : </a:t>
            </a:r>
            <a:endParaRPr sz="1000"/>
          </a:p>
          <a:p>
            <a:pPr indent="-292100" lvl="0" marL="457200" rtl="0" algn="l">
              <a:spcBef>
                <a:spcPts val="1200"/>
              </a:spcBef>
              <a:spcAft>
                <a:spcPts val="0"/>
              </a:spcAft>
              <a:buSzPts val="1000"/>
              <a:buAutoNum type="arabicPeriod"/>
            </a:pPr>
            <a:r>
              <a:rPr lang="en" sz="1000"/>
              <a:t>Assurer la stabilité de la segmentation</a:t>
            </a:r>
            <a:endParaRPr sz="1000"/>
          </a:p>
          <a:p>
            <a:pPr indent="-292100" lvl="0" marL="457200" rtl="0" algn="l">
              <a:spcBef>
                <a:spcPts val="0"/>
              </a:spcBef>
              <a:spcAft>
                <a:spcPts val="0"/>
              </a:spcAft>
              <a:buSzPts val="1000"/>
              <a:buAutoNum type="arabicPeriod"/>
            </a:pPr>
            <a:r>
              <a:rPr lang="en" sz="1000"/>
              <a:t>Renouveler la segmentation avec les données des 6 derniers mois</a:t>
            </a:r>
            <a:endParaRPr sz="1000"/>
          </a:p>
          <a:p>
            <a:pPr indent="-292100" lvl="0" marL="457200" rtl="0" algn="l">
              <a:spcBef>
                <a:spcPts val="0"/>
              </a:spcBef>
              <a:spcAft>
                <a:spcPts val="0"/>
              </a:spcAft>
              <a:buSzPts val="1000"/>
              <a:buAutoNum type="arabicPeriod"/>
            </a:pPr>
            <a:r>
              <a:rPr lang="en" sz="1000"/>
              <a:t>Challenger la segmentation avec les métiers</a:t>
            </a:r>
            <a:r>
              <a:rPr lang="en" sz="1000"/>
              <a:t> </a:t>
            </a:r>
            <a:endParaRPr sz="1000"/>
          </a:p>
        </p:txBody>
      </p:sp>
      <p:sp>
        <p:nvSpPr>
          <p:cNvPr id="199" name="Google Shape;199;p26"/>
          <p:cNvSpPr/>
          <p:nvPr/>
        </p:nvSpPr>
        <p:spPr>
          <a:xfrm>
            <a:off x="4223675" y="1788375"/>
            <a:ext cx="341100" cy="1935000"/>
          </a:xfrm>
          <a:prstGeom prst="rightArrow">
            <a:avLst>
              <a:gd fmla="val 50000" name="adj1"/>
              <a:gd fmla="val 10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Contrat de maintenance</a:t>
            </a:r>
            <a:endParaRPr/>
          </a:p>
        </p:txBody>
      </p:sp>
      <p:sp>
        <p:nvSpPr>
          <p:cNvPr id="205" name="Google Shape;205;p27"/>
          <p:cNvSpPr txBox="1"/>
          <p:nvPr>
            <p:ph idx="1" type="body"/>
          </p:nvPr>
        </p:nvSpPr>
        <p:spPr>
          <a:xfrm>
            <a:off x="401675" y="1031200"/>
            <a:ext cx="34752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NExt steps</a:t>
            </a:r>
            <a:endParaRPr b="1">
              <a:solidFill>
                <a:schemeClr val="accent1"/>
              </a:solidFill>
            </a:endParaRPr>
          </a:p>
        </p:txBody>
      </p:sp>
      <p:sp>
        <p:nvSpPr>
          <p:cNvPr id="206" name="Google Shape;206;p27"/>
          <p:cNvSpPr txBox="1"/>
          <p:nvPr>
            <p:ph idx="1" type="body"/>
          </p:nvPr>
        </p:nvSpPr>
        <p:spPr>
          <a:xfrm>
            <a:off x="4859825" y="1093850"/>
            <a:ext cx="34752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Améliorations</a:t>
            </a:r>
            <a:endParaRPr b="1">
              <a:solidFill>
                <a:schemeClr val="accent1"/>
              </a:solidFill>
            </a:endParaRPr>
          </a:p>
        </p:txBody>
      </p:sp>
      <p:sp>
        <p:nvSpPr>
          <p:cNvPr id="207" name="Google Shape;207;p27"/>
          <p:cNvSpPr txBox="1"/>
          <p:nvPr>
            <p:ph idx="1" type="body"/>
          </p:nvPr>
        </p:nvSpPr>
        <p:spPr>
          <a:xfrm>
            <a:off x="4859825" y="1566400"/>
            <a:ext cx="3475200" cy="2442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AutoNum type="arabicPeriod"/>
            </a:pPr>
            <a:r>
              <a:rPr lang="en" sz="1000"/>
              <a:t>Sélection de données : la catégorie de produits</a:t>
            </a:r>
            <a:endParaRPr sz="1000"/>
          </a:p>
          <a:p>
            <a:pPr indent="-292100" lvl="0" marL="457200" rtl="0" algn="l">
              <a:spcBef>
                <a:spcPts val="0"/>
              </a:spcBef>
              <a:spcAft>
                <a:spcPts val="0"/>
              </a:spcAft>
              <a:buSzPts val="1000"/>
              <a:buAutoNum type="arabicPeriod"/>
            </a:pPr>
            <a:r>
              <a:rPr lang="en" sz="1000"/>
              <a:t>Préparation de données : normalisation</a:t>
            </a:r>
            <a:endParaRPr sz="1000"/>
          </a:p>
          <a:p>
            <a:pPr indent="-292100" lvl="0" marL="457200" rtl="0" algn="l">
              <a:spcBef>
                <a:spcPts val="0"/>
              </a:spcBef>
              <a:spcAft>
                <a:spcPts val="0"/>
              </a:spcAft>
              <a:buSzPts val="1000"/>
              <a:buAutoNum type="arabicPeriod"/>
            </a:pPr>
            <a:r>
              <a:rPr lang="en" sz="1000"/>
              <a:t>Algorithme de clustering : DBSCAN, Birch</a:t>
            </a:r>
            <a:endParaRPr sz="1000"/>
          </a:p>
          <a:p>
            <a:pPr indent="-292100" lvl="0" marL="457200" rtl="0" algn="l">
              <a:spcBef>
                <a:spcPts val="0"/>
              </a:spcBef>
              <a:spcAft>
                <a:spcPts val="0"/>
              </a:spcAft>
              <a:buSzPts val="1000"/>
              <a:buAutoNum type="arabicPeriod"/>
            </a:pPr>
            <a:r>
              <a:rPr lang="en" sz="1000"/>
              <a:t>Outil de prédiction : développement d’une “Class”</a:t>
            </a:r>
            <a:r>
              <a:rPr lang="en" sz="1000"/>
              <a:t> de prédiction pour les nouveaux clients pour un usage simplifiant</a:t>
            </a:r>
            <a:endParaRPr sz="1000"/>
          </a:p>
        </p:txBody>
      </p:sp>
      <p:sp>
        <p:nvSpPr>
          <p:cNvPr id="208" name="Google Shape;208;p27"/>
          <p:cNvSpPr txBox="1"/>
          <p:nvPr>
            <p:ph idx="1" type="body"/>
          </p:nvPr>
        </p:nvSpPr>
        <p:spPr>
          <a:xfrm>
            <a:off x="401675" y="1509700"/>
            <a:ext cx="3475200" cy="2442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AutoNum type="arabicPeriod"/>
            </a:pPr>
            <a:r>
              <a:rPr lang="en" sz="1000"/>
              <a:t>Ré-évaluer la stabilité de la segmentation après l’obtention de plus de données</a:t>
            </a:r>
            <a:endParaRPr sz="1000"/>
          </a:p>
          <a:p>
            <a:pPr indent="-292100" lvl="0" marL="457200" rtl="0" algn="l">
              <a:spcBef>
                <a:spcPts val="0"/>
              </a:spcBef>
              <a:spcAft>
                <a:spcPts val="0"/>
              </a:spcAft>
              <a:buSzPts val="1000"/>
              <a:buAutoNum type="arabicPeriod"/>
            </a:pPr>
            <a:r>
              <a:rPr lang="en" sz="1000"/>
              <a:t>Challenger l’impact de la segmentation suite à des actions de marketing</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11700" y="1240275"/>
            <a:ext cx="8520600" cy="198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highlight>
                  <a:schemeClr val="dk1"/>
                </a:highlight>
              </a:rPr>
              <a:t>Merci</a:t>
            </a:r>
            <a:endParaRPr>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Présentation du cas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b="1" lang="en" sz="1200">
                <a:solidFill>
                  <a:schemeClr val="dk1"/>
                </a:solidFill>
              </a:rPr>
              <a:t>Objectif</a:t>
            </a:r>
            <a:r>
              <a:rPr lang="en" sz="1200"/>
              <a:t> : Fournir une segmentation de clients utilisable au quotidien et un contrat de maintenance dépendant sur la stabilité de cette segmentation</a:t>
            </a:r>
            <a:endParaRPr sz="1200"/>
          </a:p>
          <a:p>
            <a:pPr indent="-304800" lvl="0" marL="457200" rtl="0" algn="l">
              <a:spcBef>
                <a:spcPts val="0"/>
              </a:spcBef>
              <a:spcAft>
                <a:spcPts val="0"/>
              </a:spcAft>
              <a:buSzPts val="1200"/>
              <a:buChar char="●"/>
            </a:pPr>
            <a:r>
              <a:rPr b="1" lang="en" sz="1200">
                <a:solidFill>
                  <a:schemeClr val="dk1"/>
                </a:solidFill>
              </a:rPr>
              <a:t>Données</a:t>
            </a:r>
            <a:r>
              <a:rPr lang="en" sz="1200"/>
              <a:t> : Données clients</a:t>
            </a:r>
            <a:endParaRPr sz="1200"/>
          </a:p>
          <a:p>
            <a:pPr indent="-304800" lvl="0" marL="457200" rtl="0" algn="l">
              <a:spcBef>
                <a:spcPts val="0"/>
              </a:spcBef>
              <a:spcAft>
                <a:spcPts val="0"/>
              </a:spcAft>
              <a:buSzPts val="1200"/>
              <a:buChar char="●"/>
            </a:pPr>
            <a:r>
              <a:rPr b="1" lang="en" sz="1200">
                <a:solidFill>
                  <a:schemeClr val="dk1"/>
                </a:solidFill>
              </a:rPr>
              <a:t>Stack</a:t>
            </a:r>
            <a:r>
              <a:rPr lang="en" sz="1200"/>
              <a:t> : Python - Jupyter Notebook</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Synthèse</a:t>
            </a:r>
            <a:endParaRPr/>
          </a:p>
        </p:txBody>
      </p:sp>
      <p:sp>
        <p:nvSpPr>
          <p:cNvPr id="69" name="Google Shape;69;p15"/>
          <p:cNvSpPr txBox="1"/>
          <p:nvPr>
            <p:ph idx="1" type="body"/>
          </p:nvPr>
        </p:nvSpPr>
        <p:spPr>
          <a:xfrm>
            <a:off x="428050" y="1207950"/>
            <a:ext cx="4700400" cy="3817200"/>
          </a:xfrm>
          <a:prstGeom prst="rect">
            <a:avLst/>
          </a:prstGeom>
        </p:spPr>
        <p:txBody>
          <a:bodyPr anchorCtr="0" anchor="t" bIns="91425" lIns="91425" spcFirstLastPara="1" rIns="91425" wrap="square" tIns="91425">
            <a:normAutofit fontScale="77500" lnSpcReduction="20000"/>
          </a:bodyPr>
          <a:lstStyle/>
          <a:p>
            <a:pPr indent="0" lvl="0" marL="0" marR="381000" rtl="0" algn="l">
              <a:spcBef>
                <a:spcPts val="1200"/>
              </a:spcBef>
              <a:spcAft>
                <a:spcPts val="0"/>
              </a:spcAft>
              <a:buNone/>
            </a:pPr>
            <a:r>
              <a:rPr lang="en" sz="1300"/>
              <a:t>À partir de données clients mises à disposition par le client sur plusieurs années, on cherche à définir une </a:t>
            </a:r>
            <a:r>
              <a:rPr b="1" lang="en" sz="1300">
                <a:solidFill>
                  <a:schemeClr val="dk1"/>
                </a:solidFill>
              </a:rPr>
              <a:t>segmentation actionable</a:t>
            </a:r>
            <a:r>
              <a:rPr lang="en" sz="1300"/>
              <a:t>.</a:t>
            </a:r>
            <a:endParaRPr sz="1300"/>
          </a:p>
          <a:p>
            <a:pPr indent="0" lvl="0" marL="0" marR="381000" rtl="0" algn="l">
              <a:spcBef>
                <a:spcPts val="1200"/>
              </a:spcBef>
              <a:spcAft>
                <a:spcPts val="0"/>
              </a:spcAft>
              <a:buNone/>
            </a:pPr>
            <a:r>
              <a:rPr lang="en" sz="1300"/>
              <a:t>Dans un contexte marketing, les segments identifiés doivent avoir une “</a:t>
            </a:r>
            <a:r>
              <a:rPr b="1" lang="en" sz="1300">
                <a:solidFill>
                  <a:schemeClr val="dk1"/>
                </a:solidFill>
              </a:rPr>
              <a:t>traduction</a:t>
            </a:r>
            <a:r>
              <a:rPr lang="en" sz="1300"/>
              <a:t>” compréhensible pour des profils non-techniques et, surtout, actionables. Ainsi, il s’agit d’un problème de </a:t>
            </a:r>
            <a:r>
              <a:rPr b="1" lang="en" sz="1300">
                <a:solidFill>
                  <a:schemeClr val="dk1"/>
                </a:solidFill>
              </a:rPr>
              <a:t>classification non-supervisée</a:t>
            </a:r>
            <a:r>
              <a:rPr lang="en" sz="1300"/>
              <a:t> mais guidée par la capacité à communiquer cette segmentation.</a:t>
            </a:r>
            <a:endParaRPr sz="1300"/>
          </a:p>
          <a:p>
            <a:pPr indent="0" lvl="0" marL="0" marR="381000" rtl="0" algn="l">
              <a:spcBef>
                <a:spcPts val="1200"/>
              </a:spcBef>
              <a:spcAft>
                <a:spcPts val="0"/>
              </a:spcAft>
              <a:buNone/>
            </a:pPr>
            <a:r>
              <a:rPr lang="en" sz="1300"/>
              <a:t>Dans un second temps, cette segmentation doit prendre en compte de </a:t>
            </a:r>
            <a:r>
              <a:rPr b="1" lang="en" sz="1300">
                <a:solidFill>
                  <a:schemeClr val="dk1"/>
                </a:solidFill>
              </a:rPr>
              <a:t>potentielles évolutions</a:t>
            </a:r>
            <a:r>
              <a:rPr lang="en" sz="1300"/>
              <a:t> et </a:t>
            </a:r>
            <a:r>
              <a:rPr b="1" lang="en" sz="1300">
                <a:solidFill>
                  <a:schemeClr val="dk1"/>
                </a:solidFill>
              </a:rPr>
              <a:t>tendances</a:t>
            </a:r>
            <a:r>
              <a:rPr lang="en" sz="1300"/>
              <a:t> qui sont quasiment inévitables dans une société de consommation. Nous devons donc vérifier le </a:t>
            </a:r>
            <a:r>
              <a:rPr b="1" lang="en" sz="1300">
                <a:solidFill>
                  <a:schemeClr val="dk1"/>
                </a:solidFill>
              </a:rPr>
              <a:t>niveau de stabilité</a:t>
            </a:r>
            <a:r>
              <a:rPr lang="en" sz="1300"/>
              <a:t> de cette segmentation sur des périodes successives, ce qui permettra soit de définir une mise à jour automatisée de la segmentation ou d’un contrat de maintenance manuelle.</a:t>
            </a:r>
            <a:endParaRPr sz="1300"/>
          </a:p>
          <a:p>
            <a:pPr indent="0" lvl="0" marL="0" marR="381000" rtl="0" algn="l">
              <a:spcBef>
                <a:spcPts val="1200"/>
              </a:spcBef>
              <a:spcAft>
                <a:spcPts val="1200"/>
              </a:spcAft>
              <a:buNone/>
            </a:pPr>
            <a:r>
              <a:rPr lang="en" sz="1300"/>
              <a:t>Finalement, dans une perspective d’implémentation professionnelle, le code doit </a:t>
            </a:r>
            <a:r>
              <a:rPr lang="en" sz="1300"/>
              <a:t>respecter</a:t>
            </a:r>
            <a:r>
              <a:rPr lang="en" sz="1300"/>
              <a:t> un </a:t>
            </a:r>
            <a:r>
              <a:rPr b="1" lang="en" sz="1300">
                <a:solidFill>
                  <a:schemeClr val="dk1"/>
                </a:solidFill>
              </a:rPr>
              <a:t>formatage</a:t>
            </a:r>
            <a:r>
              <a:rPr b="1" lang="en" sz="1300">
                <a:solidFill>
                  <a:schemeClr val="dk1"/>
                </a:solidFill>
              </a:rPr>
              <a:t> PEP8</a:t>
            </a:r>
            <a:r>
              <a:rPr lang="en" sz="1300"/>
              <a:t>.</a:t>
            </a:r>
            <a:endParaRPr sz="1300"/>
          </a:p>
        </p:txBody>
      </p:sp>
      <p:pic>
        <p:nvPicPr>
          <p:cNvPr id="70" name="Google Shape;70;p15"/>
          <p:cNvPicPr preferRelativeResize="0"/>
          <p:nvPr/>
        </p:nvPicPr>
        <p:blipFill>
          <a:blip r:embed="rId3">
            <a:alphaModFix/>
          </a:blip>
          <a:stretch>
            <a:fillRect/>
          </a:stretch>
        </p:blipFill>
        <p:spPr>
          <a:xfrm>
            <a:off x="4974600" y="1322450"/>
            <a:ext cx="3710751" cy="276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Préparation des données</a:t>
            </a:r>
            <a:endParaRPr/>
          </a:p>
        </p:txBody>
      </p:sp>
      <p:pic>
        <p:nvPicPr>
          <p:cNvPr id="76" name="Google Shape;76;p16"/>
          <p:cNvPicPr preferRelativeResize="0"/>
          <p:nvPr/>
        </p:nvPicPr>
        <p:blipFill rotWithShape="1">
          <a:blip r:embed="rId3">
            <a:alphaModFix/>
          </a:blip>
          <a:srcRect b="10008" l="12920" r="10714" t="12164"/>
          <a:stretch/>
        </p:blipFill>
        <p:spPr>
          <a:xfrm>
            <a:off x="4333975" y="2033775"/>
            <a:ext cx="1872250" cy="1106675"/>
          </a:xfrm>
          <a:prstGeom prst="rect">
            <a:avLst/>
          </a:prstGeom>
          <a:noFill/>
          <a:ln>
            <a:noFill/>
          </a:ln>
        </p:spPr>
      </p:pic>
      <p:sp>
        <p:nvSpPr>
          <p:cNvPr id="77" name="Google Shape;77;p16"/>
          <p:cNvSpPr txBox="1"/>
          <p:nvPr>
            <p:ph idx="1" type="body"/>
          </p:nvPr>
        </p:nvSpPr>
        <p:spPr>
          <a:xfrm>
            <a:off x="1854175" y="1510775"/>
            <a:ext cx="21606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Missing data</a:t>
            </a:r>
            <a:endParaRPr b="1">
              <a:solidFill>
                <a:schemeClr val="accent1"/>
              </a:solidFill>
            </a:endParaRPr>
          </a:p>
        </p:txBody>
      </p:sp>
      <p:sp>
        <p:nvSpPr>
          <p:cNvPr id="78" name="Google Shape;78;p16"/>
          <p:cNvSpPr txBox="1"/>
          <p:nvPr>
            <p:ph idx="1" type="body"/>
          </p:nvPr>
        </p:nvSpPr>
        <p:spPr>
          <a:xfrm>
            <a:off x="4162723" y="1510775"/>
            <a:ext cx="21606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KNN imputation</a:t>
            </a:r>
            <a:endParaRPr b="1">
              <a:solidFill>
                <a:schemeClr val="accent1"/>
              </a:solidFill>
            </a:endParaRPr>
          </a:p>
        </p:txBody>
      </p:sp>
      <p:pic>
        <p:nvPicPr>
          <p:cNvPr id="79" name="Google Shape;79;p16"/>
          <p:cNvPicPr preferRelativeResize="0"/>
          <p:nvPr/>
        </p:nvPicPr>
        <p:blipFill>
          <a:blip r:embed="rId4">
            <a:alphaModFix/>
          </a:blip>
          <a:stretch>
            <a:fillRect/>
          </a:stretch>
        </p:blipFill>
        <p:spPr>
          <a:xfrm>
            <a:off x="1854175" y="2150026"/>
            <a:ext cx="2160600" cy="8540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Feature engineering</a:t>
            </a:r>
            <a:endParaRPr/>
          </a:p>
        </p:txBody>
      </p:sp>
      <p:sp>
        <p:nvSpPr>
          <p:cNvPr id="85" name="Google Shape;85;p17"/>
          <p:cNvSpPr txBox="1"/>
          <p:nvPr/>
        </p:nvSpPr>
        <p:spPr>
          <a:xfrm>
            <a:off x="4834375" y="1554375"/>
            <a:ext cx="4322100" cy="19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50">
                <a:solidFill>
                  <a:schemeClr val="dk2"/>
                </a:solidFill>
                <a:highlight>
                  <a:srgbClr val="FFFFFF"/>
                </a:highlight>
                <a:latin typeface="Source Code Pro"/>
                <a:ea typeface="Source Code Pro"/>
                <a:cs typeface="Source Code Pro"/>
                <a:sym typeface="Source Code Pro"/>
              </a:rPr>
              <a:t>Préparation d gardons donc les colonnes avec les types suivantes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110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nb_purchases                99441 non-null  int64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average_payment_value       99440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total_payment_value         99441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preferred_product_category  97250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writes_reviews              99441 non-null  bool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writes_titles               99441 non-null  bool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customer_state              99441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avg_rev_score               98666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avg_prod_price              98666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preferred_payment_method    99440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avg_product_photos_qty      97250 non-null  float64</a:t>
            </a:r>
            <a:endParaRPr sz="1100">
              <a:solidFill>
                <a:schemeClr val="dk2"/>
              </a:solidFill>
              <a:latin typeface="Source Code Pro"/>
              <a:ea typeface="Source Code Pro"/>
              <a:cs typeface="Source Code Pro"/>
              <a:sym typeface="Source Code Pro"/>
            </a:endParaRPr>
          </a:p>
        </p:txBody>
      </p:sp>
      <p:sp>
        <p:nvSpPr>
          <p:cNvPr id="86" name="Google Shape;86;p17"/>
          <p:cNvSpPr txBox="1"/>
          <p:nvPr>
            <p:ph idx="1" type="body"/>
          </p:nvPr>
        </p:nvSpPr>
        <p:spPr>
          <a:xfrm>
            <a:off x="410650" y="57150"/>
            <a:ext cx="3995100" cy="2613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Base de données de référence</a:t>
            </a:r>
            <a:endParaRPr b="1" sz="4200">
              <a:solidFill>
                <a:schemeClr val="accent1"/>
              </a:solidFill>
              <a:latin typeface="Amatic SC"/>
              <a:ea typeface="Amatic SC"/>
              <a:cs typeface="Amatic SC"/>
              <a:sym typeface="Amatic SC"/>
            </a:endParaRPr>
          </a:p>
          <a:p>
            <a:pPr indent="0" lvl="0" marL="0" rtl="0" algn="ctr">
              <a:lnSpc>
                <a:spcPct val="100000"/>
              </a:lnSpc>
              <a:spcBef>
                <a:spcPts val="0"/>
              </a:spcBef>
              <a:spcAft>
                <a:spcPts val="0"/>
              </a:spcAft>
              <a:buNone/>
            </a:pPr>
            <a:r>
              <a:t/>
            </a:r>
            <a:endParaRPr b="1" sz="4200">
              <a:solidFill>
                <a:schemeClr val="accent1"/>
              </a:solidFill>
              <a:latin typeface="Amatic SC"/>
              <a:ea typeface="Amatic SC"/>
              <a:cs typeface="Amatic SC"/>
              <a:sym typeface="Amatic SC"/>
            </a:endParaRPr>
          </a:p>
        </p:txBody>
      </p:sp>
      <p:sp>
        <p:nvSpPr>
          <p:cNvPr id="87" name="Google Shape;87;p17"/>
          <p:cNvSpPr txBox="1"/>
          <p:nvPr>
            <p:ph idx="1" type="body"/>
          </p:nvPr>
        </p:nvSpPr>
        <p:spPr>
          <a:xfrm>
            <a:off x="4834375" y="1309975"/>
            <a:ext cx="4043700" cy="261300"/>
          </a:xfrm>
          <a:prstGeom prst="rect">
            <a:avLst/>
          </a:prstGeom>
          <a:solidFill>
            <a:schemeClr val="dk1"/>
          </a:solidFill>
        </p:spPr>
        <p:txBody>
          <a:bodyPr anchorCtr="0" anchor="t"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Définition de variables</a:t>
            </a:r>
            <a:endParaRPr b="1" sz="4200">
              <a:solidFill>
                <a:schemeClr val="accent1"/>
              </a:solidFill>
              <a:latin typeface="Amatic SC"/>
              <a:ea typeface="Amatic SC"/>
              <a:cs typeface="Amatic SC"/>
              <a:sym typeface="Amatic SC"/>
            </a:endParaRPr>
          </a:p>
        </p:txBody>
      </p:sp>
      <p:sp>
        <p:nvSpPr>
          <p:cNvPr id="88" name="Google Shape;88;p17"/>
          <p:cNvSpPr txBox="1"/>
          <p:nvPr/>
        </p:nvSpPr>
        <p:spPr>
          <a:xfrm>
            <a:off x="410650" y="391325"/>
            <a:ext cx="4113300" cy="496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50">
                <a:solidFill>
                  <a:schemeClr val="dk2"/>
                </a:solidFill>
                <a:highlight>
                  <a:srgbClr val="FFFFFF"/>
                </a:highlight>
                <a:latin typeface="Source Code Pro"/>
                <a:ea typeface="Source Code Pro"/>
                <a:cs typeface="Source Code Pro"/>
                <a:sym typeface="Source Code Pro"/>
              </a:rPr>
              <a:t>Préparation d gardons donc les colonnes avec les types suivantes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110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a:t>
            </a:r>
            <a:r>
              <a:rPr lang="en" sz="750">
                <a:solidFill>
                  <a:schemeClr val="dk2"/>
                </a:solidFill>
                <a:highlight>
                  <a:srgbClr val="FFFFFF"/>
                </a:highlight>
                <a:latin typeface="Source Code Pro"/>
                <a:ea typeface="Source Code Pro"/>
                <a:cs typeface="Source Code Pro"/>
                <a:sym typeface="Source Code Pro"/>
              </a:rPr>
              <a:t>order_id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customer_id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order_status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order_purchase_timestamp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order_delivered_carrier_date   101398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order_delivered_customer_date  100195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order_estimated_delivery_date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customer_unique_id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customer_city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customer_state                 103200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order_item_id                  102425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product_id                     102425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seller_id                      102425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shipping_limit_date            102425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price                          102425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freight_value                  102425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payment_sequential             103199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payment_type                   103199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payment_installments           103199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payment_value                  103199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product_category_name          100969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product_name_lenght            100969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product_description_lenght     100969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product_photos_qty             100969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product_weight_g               102409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product_length_cm              102409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product_height_cm              102409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product_width_cm               102409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review_score                   102425 non-null  float64</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review_comment_title           12193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review_comment_message         43146 non-null   object </a:t>
            </a:r>
            <a:endParaRPr sz="750">
              <a:solidFill>
                <a:schemeClr val="dk2"/>
              </a:solidFill>
              <a:highlight>
                <a:srgbClr val="FFFFFF"/>
              </a:highlight>
              <a:latin typeface="Source Code Pro"/>
              <a:ea typeface="Source Code Pro"/>
              <a:cs typeface="Source Code Pro"/>
              <a:sym typeface="Source Code Pro"/>
            </a:endParaRPr>
          </a:p>
          <a:p>
            <a:pPr indent="-276225" lvl="0" marL="457200" rtl="0" algn="l">
              <a:lnSpc>
                <a:spcPct val="115000"/>
              </a:lnSpc>
              <a:spcBef>
                <a:spcPts val="0"/>
              </a:spcBef>
              <a:spcAft>
                <a:spcPts val="0"/>
              </a:spcAft>
              <a:buClr>
                <a:schemeClr val="dk2"/>
              </a:buClr>
              <a:buSzPts val="750"/>
              <a:buFont typeface="Source Code Pro"/>
              <a:buChar char="●"/>
            </a:pPr>
            <a:r>
              <a:rPr lang="en" sz="750">
                <a:solidFill>
                  <a:schemeClr val="dk2"/>
                </a:solidFill>
                <a:highlight>
                  <a:srgbClr val="FFFFFF"/>
                </a:highlight>
                <a:latin typeface="Source Code Pro"/>
                <a:ea typeface="Source Code Pro"/>
                <a:cs typeface="Source Code Pro"/>
                <a:sym typeface="Source Code Pro"/>
              </a:rPr>
              <a:t> review_answer_timestamp        102425 non-null  object </a:t>
            </a:r>
            <a:endParaRPr sz="750">
              <a:solidFill>
                <a:schemeClr val="dk2"/>
              </a:solidFill>
              <a:highlight>
                <a:srgbClr val="FFFFFF"/>
              </a:highlight>
              <a:latin typeface="Source Code Pro"/>
              <a:ea typeface="Source Code Pro"/>
              <a:cs typeface="Source Code Pro"/>
              <a:sym typeface="Source Code Pro"/>
            </a:endParaRPr>
          </a:p>
          <a:p>
            <a:pPr indent="0" lvl="0" marL="0" rtl="0" algn="l">
              <a:lnSpc>
                <a:spcPct val="115000"/>
              </a:lnSpc>
              <a:spcBef>
                <a:spcPts val="1100"/>
              </a:spcBef>
              <a:spcAft>
                <a:spcPts val="1100"/>
              </a:spcAft>
              <a:buNone/>
            </a:pPr>
            <a:r>
              <a:t/>
            </a:r>
            <a:endParaRPr sz="750">
              <a:solidFill>
                <a:schemeClr val="dk2"/>
              </a:solidFill>
              <a:highlight>
                <a:srgbClr val="FFFFFF"/>
              </a:highlight>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des données</a:t>
            </a:r>
            <a:endParaRPr/>
          </a:p>
        </p:txBody>
      </p:sp>
      <p:pic>
        <p:nvPicPr>
          <p:cNvPr id="94" name="Google Shape;94;p18"/>
          <p:cNvPicPr preferRelativeResize="0"/>
          <p:nvPr/>
        </p:nvPicPr>
        <p:blipFill>
          <a:blip r:embed="rId3">
            <a:alphaModFix/>
          </a:blip>
          <a:stretch>
            <a:fillRect/>
          </a:stretch>
        </p:blipFill>
        <p:spPr>
          <a:xfrm>
            <a:off x="6900" y="1030475"/>
            <a:ext cx="2141638" cy="1325500"/>
          </a:xfrm>
          <a:prstGeom prst="rect">
            <a:avLst/>
          </a:prstGeom>
          <a:noFill/>
          <a:ln>
            <a:noFill/>
          </a:ln>
        </p:spPr>
      </p:pic>
      <p:pic>
        <p:nvPicPr>
          <p:cNvPr id="95" name="Google Shape;95;p18"/>
          <p:cNvPicPr preferRelativeResize="0"/>
          <p:nvPr/>
        </p:nvPicPr>
        <p:blipFill>
          <a:blip r:embed="rId4">
            <a:alphaModFix/>
          </a:blip>
          <a:stretch>
            <a:fillRect/>
          </a:stretch>
        </p:blipFill>
        <p:spPr>
          <a:xfrm>
            <a:off x="3063621" y="1030475"/>
            <a:ext cx="2125625" cy="1261172"/>
          </a:xfrm>
          <a:prstGeom prst="rect">
            <a:avLst/>
          </a:prstGeom>
          <a:noFill/>
          <a:ln>
            <a:noFill/>
          </a:ln>
        </p:spPr>
      </p:pic>
      <p:pic>
        <p:nvPicPr>
          <p:cNvPr id="96" name="Google Shape;96;p18"/>
          <p:cNvPicPr preferRelativeResize="0"/>
          <p:nvPr/>
        </p:nvPicPr>
        <p:blipFill>
          <a:blip r:embed="rId5">
            <a:alphaModFix/>
          </a:blip>
          <a:stretch>
            <a:fillRect/>
          </a:stretch>
        </p:blipFill>
        <p:spPr>
          <a:xfrm>
            <a:off x="6075725" y="1030475"/>
            <a:ext cx="2082100" cy="1320058"/>
          </a:xfrm>
          <a:prstGeom prst="rect">
            <a:avLst/>
          </a:prstGeom>
          <a:noFill/>
          <a:ln>
            <a:noFill/>
          </a:ln>
        </p:spPr>
      </p:pic>
      <p:pic>
        <p:nvPicPr>
          <p:cNvPr id="97" name="Google Shape;97;p18"/>
          <p:cNvPicPr preferRelativeResize="0"/>
          <p:nvPr/>
        </p:nvPicPr>
        <p:blipFill>
          <a:blip r:embed="rId6">
            <a:alphaModFix/>
          </a:blip>
          <a:stretch>
            <a:fillRect/>
          </a:stretch>
        </p:blipFill>
        <p:spPr>
          <a:xfrm>
            <a:off x="6900" y="2343550"/>
            <a:ext cx="2034700" cy="1290700"/>
          </a:xfrm>
          <a:prstGeom prst="rect">
            <a:avLst/>
          </a:prstGeom>
          <a:noFill/>
          <a:ln>
            <a:noFill/>
          </a:ln>
        </p:spPr>
      </p:pic>
      <p:pic>
        <p:nvPicPr>
          <p:cNvPr id="98" name="Google Shape;98;p18"/>
          <p:cNvPicPr preferRelativeResize="0"/>
          <p:nvPr/>
        </p:nvPicPr>
        <p:blipFill>
          <a:blip r:embed="rId7">
            <a:alphaModFix/>
          </a:blip>
          <a:stretch>
            <a:fillRect/>
          </a:stretch>
        </p:blipFill>
        <p:spPr>
          <a:xfrm>
            <a:off x="3057490" y="2343550"/>
            <a:ext cx="2082100" cy="1316550"/>
          </a:xfrm>
          <a:prstGeom prst="rect">
            <a:avLst/>
          </a:prstGeom>
          <a:noFill/>
          <a:ln>
            <a:noFill/>
          </a:ln>
        </p:spPr>
      </p:pic>
      <p:pic>
        <p:nvPicPr>
          <p:cNvPr id="99" name="Google Shape;99;p18"/>
          <p:cNvPicPr preferRelativeResize="0"/>
          <p:nvPr/>
        </p:nvPicPr>
        <p:blipFill>
          <a:blip r:embed="rId8">
            <a:alphaModFix/>
          </a:blip>
          <a:stretch>
            <a:fillRect/>
          </a:stretch>
        </p:blipFill>
        <p:spPr>
          <a:xfrm>
            <a:off x="6075725" y="2343550"/>
            <a:ext cx="2082100" cy="1261175"/>
          </a:xfrm>
          <a:prstGeom prst="rect">
            <a:avLst/>
          </a:prstGeom>
          <a:noFill/>
          <a:ln>
            <a:noFill/>
          </a:ln>
        </p:spPr>
      </p:pic>
      <p:pic>
        <p:nvPicPr>
          <p:cNvPr id="100" name="Google Shape;100;p18"/>
          <p:cNvPicPr preferRelativeResize="0"/>
          <p:nvPr/>
        </p:nvPicPr>
        <p:blipFill>
          <a:blip r:embed="rId9">
            <a:alphaModFix/>
          </a:blip>
          <a:stretch>
            <a:fillRect/>
          </a:stretch>
        </p:blipFill>
        <p:spPr>
          <a:xfrm>
            <a:off x="6900" y="3757125"/>
            <a:ext cx="2141650" cy="1361748"/>
          </a:xfrm>
          <a:prstGeom prst="rect">
            <a:avLst/>
          </a:prstGeom>
          <a:noFill/>
          <a:ln>
            <a:noFill/>
          </a:ln>
        </p:spPr>
      </p:pic>
      <p:pic>
        <p:nvPicPr>
          <p:cNvPr id="101" name="Google Shape;101;p18"/>
          <p:cNvPicPr preferRelativeResize="0"/>
          <p:nvPr/>
        </p:nvPicPr>
        <p:blipFill>
          <a:blip r:embed="rId10">
            <a:alphaModFix/>
          </a:blip>
          <a:stretch>
            <a:fillRect/>
          </a:stretch>
        </p:blipFill>
        <p:spPr>
          <a:xfrm>
            <a:off x="3063610" y="3768938"/>
            <a:ext cx="2125625" cy="1338137"/>
          </a:xfrm>
          <a:prstGeom prst="rect">
            <a:avLst/>
          </a:prstGeom>
          <a:noFill/>
          <a:ln>
            <a:noFill/>
          </a:ln>
        </p:spPr>
      </p:pic>
      <p:sp>
        <p:nvSpPr>
          <p:cNvPr id="102" name="Google Shape;102;p18"/>
          <p:cNvSpPr txBox="1"/>
          <p:nvPr>
            <p:ph idx="1" type="body"/>
          </p:nvPr>
        </p:nvSpPr>
        <p:spPr>
          <a:xfrm>
            <a:off x="33875" y="8865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Nombre de commandes</a:t>
            </a:r>
            <a:endParaRPr b="1">
              <a:solidFill>
                <a:schemeClr val="accent1"/>
              </a:solidFill>
            </a:endParaRPr>
          </a:p>
        </p:txBody>
      </p:sp>
      <p:sp>
        <p:nvSpPr>
          <p:cNvPr id="103" name="Google Shape;103;p18"/>
          <p:cNvSpPr txBox="1"/>
          <p:nvPr>
            <p:ph idx="1" type="body"/>
          </p:nvPr>
        </p:nvSpPr>
        <p:spPr>
          <a:xfrm>
            <a:off x="3046875" y="8865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Average payment value</a:t>
            </a:r>
            <a:endParaRPr b="1">
              <a:solidFill>
                <a:schemeClr val="accent1"/>
              </a:solidFill>
            </a:endParaRPr>
          </a:p>
        </p:txBody>
      </p:sp>
      <p:sp>
        <p:nvSpPr>
          <p:cNvPr id="104" name="Google Shape;104;p18"/>
          <p:cNvSpPr txBox="1"/>
          <p:nvPr>
            <p:ph idx="1" type="body"/>
          </p:nvPr>
        </p:nvSpPr>
        <p:spPr>
          <a:xfrm>
            <a:off x="6059875" y="8865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Total payment value</a:t>
            </a:r>
            <a:endParaRPr b="1">
              <a:solidFill>
                <a:schemeClr val="accent1"/>
              </a:solidFill>
            </a:endParaRPr>
          </a:p>
        </p:txBody>
      </p:sp>
      <p:sp>
        <p:nvSpPr>
          <p:cNvPr id="105" name="Google Shape;105;p18"/>
          <p:cNvSpPr txBox="1"/>
          <p:nvPr>
            <p:ph idx="1" type="body"/>
          </p:nvPr>
        </p:nvSpPr>
        <p:spPr>
          <a:xfrm>
            <a:off x="33875" y="23343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WRites reviews</a:t>
            </a:r>
            <a:endParaRPr b="1">
              <a:solidFill>
                <a:schemeClr val="accent1"/>
              </a:solidFill>
            </a:endParaRPr>
          </a:p>
        </p:txBody>
      </p:sp>
      <p:sp>
        <p:nvSpPr>
          <p:cNvPr id="106" name="Google Shape;106;p18"/>
          <p:cNvSpPr txBox="1"/>
          <p:nvPr>
            <p:ph idx="1" type="body"/>
          </p:nvPr>
        </p:nvSpPr>
        <p:spPr>
          <a:xfrm>
            <a:off x="3046875" y="23343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WRites titles</a:t>
            </a:r>
            <a:endParaRPr b="1">
              <a:solidFill>
                <a:schemeClr val="accent1"/>
              </a:solidFill>
            </a:endParaRPr>
          </a:p>
        </p:txBody>
      </p:sp>
      <p:sp>
        <p:nvSpPr>
          <p:cNvPr id="107" name="Google Shape;107;p18"/>
          <p:cNvSpPr txBox="1"/>
          <p:nvPr>
            <p:ph idx="1" type="body"/>
          </p:nvPr>
        </p:nvSpPr>
        <p:spPr>
          <a:xfrm>
            <a:off x="6059875" y="233435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Average review score</a:t>
            </a:r>
            <a:endParaRPr b="1">
              <a:solidFill>
                <a:schemeClr val="accent1"/>
              </a:solidFill>
            </a:endParaRPr>
          </a:p>
        </p:txBody>
      </p:sp>
      <p:sp>
        <p:nvSpPr>
          <p:cNvPr id="108" name="Google Shape;108;p18"/>
          <p:cNvSpPr txBox="1"/>
          <p:nvPr>
            <p:ph idx="1" type="body"/>
          </p:nvPr>
        </p:nvSpPr>
        <p:spPr>
          <a:xfrm>
            <a:off x="33875" y="3608870"/>
            <a:ext cx="29730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Average product price</a:t>
            </a:r>
            <a:endParaRPr b="1">
              <a:solidFill>
                <a:schemeClr val="accent1"/>
              </a:solidFill>
            </a:endParaRPr>
          </a:p>
        </p:txBody>
      </p:sp>
      <p:sp>
        <p:nvSpPr>
          <p:cNvPr id="109" name="Google Shape;109;p18"/>
          <p:cNvSpPr txBox="1"/>
          <p:nvPr>
            <p:ph idx="1" type="body"/>
          </p:nvPr>
        </p:nvSpPr>
        <p:spPr>
          <a:xfrm>
            <a:off x="3046875" y="3608875"/>
            <a:ext cx="6062100" cy="144000"/>
          </a:xfrm>
          <a:prstGeom prst="rect">
            <a:avLst/>
          </a:prstGeom>
          <a:solidFill>
            <a:schemeClr val="dk1"/>
          </a:solidFill>
        </p:spPr>
        <p:txBody>
          <a:bodyPr anchorCtr="0" anchor="ctr" bIns="91425" lIns="91425" spcFirstLastPara="1" rIns="91425" wrap="square" tIns="91425">
            <a:normAutofit fontScale="2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Average number of photos</a:t>
            </a:r>
            <a:endParaRPr b="1">
              <a:solidFill>
                <a:schemeClr val="accent1"/>
              </a:solidFill>
            </a:endParaRPr>
          </a:p>
        </p:txBody>
      </p:sp>
      <p:sp>
        <p:nvSpPr>
          <p:cNvPr id="110" name="Google Shape;110;p18"/>
          <p:cNvSpPr txBox="1"/>
          <p:nvPr>
            <p:ph idx="1" type="body"/>
          </p:nvPr>
        </p:nvSpPr>
        <p:spPr>
          <a:xfrm>
            <a:off x="2041600" y="10982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On constate une </a:t>
            </a:r>
            <a:r>
              <a:rPr lang="en" sz="800">
                <a:latin typeface="Arial"/>
                <a:ea typeface="Arial"/>
                <a:cs typeface="Arial"/>
                <a:sym typeface="Arial"/>
              </a:rPr>
              <a:t>très</a:t>
            </a:r>
            <a:r>
              <a:rPr lang="en" sz="800">
                <a:latin typeface="Arial"/>
                <a:ea typeface="Arial"/>
                <a:cs typeface="Arial"/>
                <a:sym typeface="Arial"/>
              </a:rPr>
              <a:t> grande </a:t>
            </a:r>
            <a:r>
              <a:rPr lang="en" sz="800">
                <a:latin typeface="Arial"/>
                <a:ea typeface="Arial"/>
                <a:cs typeface="Arial"/>
                <a:sym typeface="Arial"/>
              </a:rPr>
              <a:t>majorité</a:t>
            </a:r>
            <a:r>
              <a:rPr lang="en" sz="800">
                <a:latin typeface="Arial"/>
                <a:ea typeface="Arial"/>
                <a:cs typeface="Arial"/>
                <a:sym typeface="Arial"/>
              </a:rPr>
              <a:t> de clients avec une seule commande ce qui impactera la methodologie de stabilite.</a:t>
            </a:r>
            <a:endParaRPr sz="800">
              <a:latin typeface="Arial"/>
              <a:ea typeface="Arial"/>
              <a:cs typeface="Arial"/>
              <a:sym typeface="Arial"/>
            </a:endParaRPr>
          </a:p>
        </p:txBody>
      </p:sp>
      <p:sp>
        <p:nvSpPr>
          <p:cNvPr id="111" name="Google Shape;111;p18"/>
          <p:cNvSpPr txBox="1"/>
          <p:nvPr>
            <p:ph idx="1" type="body"/>
          </p:nvPr>
        </p:nvSpPr>
        <p:spPr>
          <a:xfrm>
            <a:off x="5047625" y="1041300"/>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Malgré un grand nombre de valeurs </a:t>
            </a:r>
            <a:r>
              <a:rPr lang="en" sz="800">
                <a:latin typeface="Arial"/>
                <a:ea typeface="Arial"/>
                <a:cs typeface="Arial"/>
                <a:sym typeface="Arial"/>
              </a:rPr>
              <a:t>extrêmes</a:t>
            </a:r>
            <a:r>
              <a:rPr lang="en" sz="800">
                <a:latin typeface="Arial"/>
                <a:ea typeface="Arial"/>
                <a:cs typeface="Arial"/>
                <a:sym typeface="Arial"/>
              </a:rPr>
              <a:t>, les commandes ont comme maximum non aberrant pres de 400.</a:t>
            </a:r>
            <a:endParaRPr sz="800">
              <a:latin typeface="Arial"/>
              <a:ea typeface="Arial"/>
              <a:cs typeface="Arial"/>
              <a:sym typeface="Arial"/>
            </a:endParaRPr>
          </a:p>
        </p:txBody>
      </p:sp>
      <p:sp>
        <p:nvSpPr>
          <p:cNvPr id="112" name="Google Shape;112;p18"/>
          <p:cNvSpPr txBox="1"/>
          <p:nvPr>
            <p:ph idx="1" type="body"/>
          </p:nvPr>
        </p:nvSpPr>
        <p:spPr>
          <a:xfrm>
            <a:off x="8046475" y="10304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Etant </a:t>
            </a:r>
            <a:r>
              <a:rPr lang="en" sz="800">
                <a:latin typeface="Arial"/>
                <a:ea typeface="Arial"/>
                <a:cs typeface="Arial"/>
                <a:sym typeface="Arial"/>
              </a:rPr>
              <a:t>donné</a:t>
            </a:r>
            <a:r>
              <a:rPr lang="en" sz="800">
                <a:latin typeface="Arial"/>
                <a:ea typeface="Arial"/>
                <a:cs typeface="Arial"/>
                <a:sym typeface="Arial"/>
              </a:rPr>
              <a:t> le nombre d’achats par client, les sommes d’achats ont une distribution similaire mais avec des </a:t>
            </a:r>
            <a:r>
              <a:rPr lang="en" sz="800">
                <a:latin typeface="Arial"/>
                <a:ea typeface="Arial"/>
                <a:cs typeface="Arial"/>
                <a:sym typeface="Arial"/>
              </a:rPr>
              <a:t>extrêmes</a:t>
            </a:r>
            <a:r>
              <a:rPr lang="en" sz="800">
                <a:latin typeface="Arial"/>
                <a:ea typeface="Arial"/>
                <a:cs typeface="Arial"/>
                <a:sym typeface="Arial"/>
              </a:rPr>
              <a:t> plus importantes.</a:t>
            </a:r>
            <a:endParaRPr sz="800">
              <a:latin typeface="Arial"/>
              <a:ea typeface="Arial"/>
              <a:cs typeface="Arial"/>
              <a:sym typeface="Arial"/>
            </a:endParaRPr>
          </a:p>
        </p:txBody>
      </p:sp>
      <p:sp>
        <p:nvSpPr>
          <p:cNvPr id="113" name="Google Shape;113;p18"/>
          <p:cNvSpPr txBox="1"/>
          <p:nvPr>
            <p:ph idx="1" type="body"/>
          </p:nvPr>
        </p:nvSpPr>
        <p:spPr>
          <a:xfrm>
            <a:off x="1965400" y="24698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Près</a:t>
            </a:r>
            <a:r>
              <a:rPr lang="en" sz="800">
                <a:latin typeface="Arial"/>
                <a:ea typeface="Arial"/>
                <a:cs typeface="Arial"/>
                <a:sym typeface="Arial"/>
              </a:rPr>
              <a:t> de 60% des clients finissent par </a:t>
            </a:r>
            <a:r>
              <a:rPr lang="en" sz="800">
                <a:latin typeface="Arial"/>
                <a:ea typeface="Arial"/>
                <a:cs typeface="Arial"/>
                <a:sym typeface="Arial"/>
              </a:rPr>
              <a:t>écrire</a:t>
            </a:r>
            <a:r>
              <a:rPr lang="en" sz="800">
                <a:latin typeface="Arial"/>
                <a:ea typeface="Arial"/>
                <a:cs typeface="Arial"/>
                <a:sym typeface="Arial"/>
              </a:rPr>
              <a:t> un commentaire...</a:t>
            </a:r>
            <a:endParaRPr sz="800">
              <a:latin typeface="Arial"/>
              <a:ea typeface="Arial"/>
              <a:cs typeface="Arial"/>
              <a:sym typeface="Arial"/>
            </a:endParaRPr>
          </a:p>
        </p:txBody>
      </p:sp>
      <p:sp>
        <p:nvSpPr>
          <p:cNvPr id="114" name="Google Shape;114;p18"/>
          <p:cNvSpPr txBox="1"/>
          <p:nvPr>
            <p:ph idx="1" type="body"/>
          </p:nvPr>
        </p:nvSpPr>
        <p:spPr>
          <a:xfrm>
            <a:off x="5047625" y="2412900"/>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...mais plus de 80% donnent a minima un titre de commentaire</a:t>
            </a:r>
            <a:endParaRPr sz="800">
              <a:latin typeface="Arial"/>
              <a:ea typeface="Arial"/>
              <a:cs typeface="Arial"/>
              <a:sym typeface="Arial"/>
            </a:endParaRPr>
          </a:p>
        </p:txBody>
      </p:sp>
      <p:sp>
        <p:nvSpPr>
          <p:cNvPr id="115" name="Google Shape;115;p18"/>
          <p:cNvSpPr txBox="1"/>
          <p:nvPr>
            <p:ph idx="1" type="body"/>
          </p:nvPr>
        </p:nvSpPr>
        <p:spPr>
          <a:xfrm>
            <a:off x="8046475" y="24020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La </a:t>
            </a:r>
            <a:r>
              <a:rPr lang="en" sz="800">
                <a:latin typeface="Arial"/>
                <a:ea typeface="Arial"/>
                <a:cs typeface="Arial"/>
                <a:sym typeface="Arial"/>
              </a:rPr>
              <a:t>majorité</a:t>
            </a:r>
            <a:r>
              <a:rPr lang="en" sz="800">
                <a:latin typeface="Arial"/>
                <a:ea typeface="Arial"/>
                <a:cs typeface="Arial"/>
                <a:sym typeface="Arial"/>
              </a:rPr>
              <a:t> des clients qui partagent leur opinion est satisfaite de leur achat/experience</a:t>
            </a:r>
            <a:endParaRPr sz="800">
              <a:latin typeface="Arial"/>
              <a:ea typeface="Arial"/>
              <a:cs typeface="Arial"/>
              <a:sym typeface="Arial"/>
            </a:endParaRPr>
          </a:p>
        </p:txBody>
      </p:sp>
      <p:sp>
        <p:nvSpPr>
          <p:cNvPr id="116" name="Google Shape;116;p18"/>
          <p:cNvSpPr txBox="1"/>
          <p:nvPr>
            <p:ph idx="1" type="body"/>
          </p:nvPr>
        </p:nvSpPr>
        <p:spPr>
          <a:xfrm>
            <a:off x="2117800" y="3765275"/>
            <a:ext cx="10626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On observe une distribution du prix moyen des produits achetés similaire au paiement moyen, indiquant un achat unique  </a:t>
            </a:r>
            <a:endParaRPr sz="800">
              <a:latin typeface="Arial"/>
              <a:ea typeface="Arial"/>
              <a:cs typeface="Arial"/>
              <a:sym typeface="Arial"/>
            </a:endParaRPr>
          </a:p>
        </p:txBody>
      </p:sp>
      <p:sp>
        <p:nvSpPr>
          <p:cNvPr id="117" name="Google Shape;117;p18"/>
          <p:cNvSpPr txBox="1"/>
          <p:nvPr>
            <p:ph idx="1" type="body"/>
          </p:nvPr>
        </p:nvSpPr>
        <p:spPr>
          <a:xfrm>
            <a:off x="7142125" y="3784500"/>
            <a:ext cx="1738500" cy="119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800">
                <a:latin typeface="Arial"/>
                <a:ea typeface="Arial"/>
                <a:cs typeface="Arial"/>
                <a:sym typeface="Arial"/>
              </a:rPr>
              <a:t>La majorité des clients partage a minima une photo de leur achat.</a:t>
            </a:r>
            <a:endParaRPr sz="800">
              <a:latin typeface="Arial"/>
              <a:ea typeface="Arial"/>
              <a:cs typeface="Arial"/>
              <a:sym typeface="Arial"/>
            </a:endParaRPr>
          </a:p>
        </p:txBody>
      </p:sp>
      <p:pic>
        <p:nvPicPr>
          <p:cNvPr id="118" name="Google Shape;118;p18"/>
          <p:cNvPicPr preferRelativeResize="0"/>
          <p:nvPr/>
        </p:nvPicPr>
        <p:blipFill rotWithShape="1">
          <a:blip r:embed="rId11">
            <a:alphaModFix/>
          </a:blip>
          <a:srcRect b="0" l="0" r="0" t="5374"/>
          <a:stretch/>
        </p:blipFill>
        <p:spPr>
          <a:xfrm>
            <a:off x="5250475" y="3835200"/>
            <a:ext cx="1911450" cy="126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Analyse de la stabilité</a:t>
            </a:r>
            <a:endParaRPr/>
          </a:p>
        </p:txBody>
      </p:sp>
      <p:sp>
        <p:nvSpPr>
          <p:cNvPr id="124" name="Google Shape;124;p19"/>
          <p:cNvSpPr txBox="1"/>
          <p:nvPr>
            <p:ph idx="1" type="body"/>
          </p:nvPr>
        </p:nvSpPr>
        <p:spPr>
          <a:xfrm>
            <a:off x="311700" y="1385050"/>
            <a:ext cx="83256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La méthode d’analyse de la stabilité doit prendre en compte la </a:t>
            </a:r>
            <a:r>
              <a:rPr b="1" lang="en" sz="1000">
                <a:solidFill>
                  <a:schemeClr val="dk1"/>
                </a:solidFill>
              </a:rPr>
              <a:t>chronologie</a:t>
            </a:r>
            <a:r>
              <a:rPr lang="en" sz="1000"/>
              <a:t> et l</a:t>
            </a:r>
            <a:r>
              <a:rPr b="1" lang="en" sz="1000">
                <a:solidFill>
                  <a:schemeClr val="dk1"/>
                </a:solidFill>
              </a:rPr>
              <a:t>es évolutions des comportements</a:t>
            </a:r>
            <a:r>
              <a:rPr lang="en" sz="1000"/>
              <a:t> de clients, qui comme nous l’avons vu </a:t>
            </a:r>
            <a:r>
              <a:rPr lang="en" sz="1000"/>
              <a:t>précédemment</a:t>
            </a:r>
            <a:r>
              <a:rPr lang="en" sz="1000"/>
              <a:t> </a:t>
            </a:r>
            <a:r>
              <a:rPr lang="en" sz="1000"/>
              <a:t>n'achète</a:t>
            </a:r>
            <a:r>
              <a:rPr lang="en" sz="1000"/>
              <a:t> en </a:t>
            </a:r>
            <a:r>
              <a:rPr lang="en" sz="1000"/>
              <a:t>majorité</a:t>
            </a:r>
            <a:r>
              <a:rPr lang="en" sz="1000"/>
              <a:t> qu’une seule fois, de période à période : </a:t>
            </a:r>
            <a:endParaRPr sz="1000"/>
          </a:p>
          <a:p>
            <a:pPr indent="-292100" lvl="0" marL="457200" rtl="0" algn="l">
              <a:spcBef>
                <a:spcPts val="1200"/>
              </a:spcBef>
              <a:spcAft>
                <a:spcPts val="0"/>
              </a:spcAft>
              <a:buClr>
                <a:schemeClr val="dk1"/>
              </a:buClr>
              <a:buSzPts val="1000"/>
              <a:buAutoNum type="arabicPeriod"/>
            </a:pPr>
            <a:r>
              <a:rPr lang="en" sz="1000"/>
              <a:t>Les données sont initialement séparées en jeux de données de </a:t>
            </a:r>
            <a:r>
              <a:rPr b="1" lang="en" sz="1000">
                <a:solidFill>
                  <a:schemeClr val="dk1"/>
                </a:solidFill>
              </a:rPr>
              <a:t>6 mois </a:t>
            </a:r>
            <a:r>
              <a:rPr lang="en" sz="1000"/>
              <a:t>et de</a:t>
            </a:r>
            <a:r>
              <a:rPr b="1" lang="en" sz="1000">
                <a:solidFill>
                  <a:schemeClr val="dk1"/>
                </a:solidFill>
              </a:rPr>
              <a:t> 12 mois</a:t>
            </a:r>
            <a:r>
              <a:rPr lang="en" sz="1000"/>
              <a:t> en fonction de la date d’achat. Bien qu’un client peut être présent dans deux jeux </a:t>
            </a:r>
            <a:r>
              <a:rPr lang="en" sz="1000"/>
              <a:t>séparés</a:t>
            </a:r>
            <a:r>
              <a:rPr lang="en" sz="1000"/>
              <a:t> ou successifs, on ne cherche pas à conserver les clients existants car ils ont tendance qu’a acheter un seul produit.</a:t>
            </a:r>
            <a:endParaRPr sz="1000"/>
          </a:p>
          <a:p>
            <a:pPr indent="-292100" lvl="0" marL="457200" rtl="0" algn="l">
              <a:spcBef>
                <a:spcPts val="0"/>
              </a:spcBef>
              <a:spcAft>
                <a:spcPts val="0"/>
              </a:spcAft>
              <a:buClr>
                <a:schemeClr val="dk1"/>
              </a:buClr>
              <a:buSzPts val="1000"/>
              <a:buAutoNum type="arabicPeriod"/>
            </a:pPr>
            <a:r>
              <a:rPr lang="en" sz="1000"/>
              <a:t>La meilleure segmentation est déterminée pour le premier jeu, en conservant un </a:t>
            </a:r>
            <a:r>
              <a:rPr b="1" lang="en" sz="1000">
                <a:solidFill>
                  <a:schemeClr val="dk1"/>
                </a:solidFill>
              </a:rPr>
              <a:t>nombre de segments actionnable</a:t>
            </a:r>
            <a:r>
              <a:rPr lang="en" sz="1000"/>
              <a:t> par un professionnel du marketing (soit moins de 8 segments)</a:t>
            </a:r>
            <a:endParaRPr sz="1000"/>
          </a:p>
          <a:p>
            <a:pPr indent="-292100" lvl="0" marL="457200" rtl="0" algn="l">
              <a:spcBef>
                <a:spcPts val="0"/>
              </a:spcBef>
              <a:spcAft>
                <a:spcPts val="0"/>
              </a:spcAft>
              <a:buClr>
                <a:schemeClr val="dk1"/>
              </a:buClr>
              <a:buSzPts val="1000"/>
              <a:buAutoNum type="arabicPeriod"/>
            </a:pPr>
            <a:r>
              <a:rPr lang="en" sz="1000"/>
              <a:t>La performance de cette segmentation est mesurée et comparée sur le jeu de données suivant chronologiquement selon deux indicateurs : </a:t>
            </a:r>
            <a:endParaRPr sz="1000"/>
          </a:p>
          <a:p>
            <a:pPr indent="-292100" lvl="1" marL="914400" rtl="0" algn="l">
              <a:spcBef>
                <a:spcPts val="0"/>
              </a:spcBef>
              <a:spcAft>
                <a:spcPts val="0"/>
              </a:spcAft>
              <a:buClr>
                <a:schemeClr val="dk1"/>
              </a:buClr>
              <a:buSzPts val="1000"/>
              <a:buAutoNum type="alphaLcPeriod"/>
            </a:pPr>
            <a:r>
              <a:rPr b="1" lang="en" sz="1000">
                <a:solidFill>
                  <a:schemeClr val="dk1"/>
                </a:solidFill>
              </a:rPr>
              <a:t>Davies-Bouldin score</a:t>
            </a:r>
            <a:r>
              <a:rPr lang="en" sz="1000"/>
              <a:t> :  Le score est défini comme la mesure de similarité moyenne de chaque cluster avec son cluster le plus similaire, où la similarité est le rapport entre les distances intra-cluster et les distances inter-clusters. On cherche à se rapprocher de 0 en optimisant la segmentation d’un seul jeu de </a:t>
            </a:r>
            <a:r>
              <a:rPr lang="en" sz="1000"/>
              <a:t>données</a:t>
            </a:r>
            <a:r>
              <a:rPr lang="en" sz="1000"/>
              <a:t>.</a:t>
            </a:r>
            <a:endParaRPr sz="1000"/>
          </a:p>
          <a:p>
            <a:pPr indent="-292100" lvl="1" marL="914400" rtl="0" algn="l">
              <a:spcBef>
                <a:spcPts val="0"/>
              </a:spcBef>
              <a:spcAft>
                <a:spcPts val="0"/>
              </a:spcAft>
              <a:buClr>
                <a:schemeClr val="dk1"/>
              </a:buClr>
              <a:buSzPts val="1000"/>
              <a:buAutoNum type="alphaLcPeriod"/>
            </a:pPr>
            <a:r>
              <a:rPr b="1" lang="en" sz="1000">
                <a:solidFill>
                  <a:schemeClr val="dk1"/>
                </a:solidFill>
              </a:rPr>
              <a:t>Adjusted Rand Index</a:t>
            </a:r>
            <a:r>
              <a:rPr lang="en" sz="1000"/>
              <a:t> : L'indice de Rand calcule une mesure de similarité entre deux regroupements en considérant toutes les paires d'échantillons et en comptant les paires qui sont attribuées dans des regroupements identiques ou différents dans les regroupements prédit et vrai. On cherche à se rapprocher de 1 en comparant deux segmentations.</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CLustering</a:t>
            </a:r>
            <a:endParaRPr/>
          </a:p>
        </p:txBody>
      </p:sp>
      <p:sp>
        <p:nvSpPr>
          <p:cNvPr id="130" name="Google Shape;130;p20"/>
          <p:cNvSpPr txBox="1"/>
          <p:nvPr>
            <p:ph idx="1" type="body"/>
          </p:nvPr>
        </p:nvSpPr>
        <p:spPr>
          <a:xfrm>
            <a:off x="311700" y="1385050"/>
            <a:ext cx="4156800" cy="270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Algorithme de clustering par excellence, KMeans présente un avantage important, particulièrement dans des domaines du marketing car conceptuellement simple et </a:t>
            </a:r>
            <a:r>
              <a:rPr b="1" lang="en" sz="1000">
                <a:solidFill>
                  <a:schemeClr val="dk1"/>
                </a:solidFill>
              </a:rPr>
              <a:t>facile à expliquer</a:t>
            </a:r>
            <a:r>
              <a:rPr lang="en" sz="1000"/>
              <a:t> : </a:t>
            </a:r>
            <a:endParaRPr sz="1000"/>
          </a:p>
          <a:p>
            <a:pPr indent="-292100" lvl="0" marL="457200" rtl="0" algn="l">
              <a:lnSpc>
                <a:spcPct val="100000"/>
              </a:lnSpc>
              <a:spcBef>
                <a:spcPts val="1200"/>
              </a:spcBef>
              <a:spcAft>
                <a:spcPts val="0"/>
              </a:spcAft>
              <a:buSzPts val="1000"/>
              <a:buAutoNum type="arabicPeriod"/>
            </a:pPr>
            <a:r>
              <a:rPr lang="en" sz="1000"/>
              <a:t>Sélection du </a:t>
            </a:r>
            <a:r>
              <a:rPr b="1" lang="en" sz="1000">
                <a:solidFill>
                  <a:schemeClr val="dk1"/>
                </a:solidFill>
              </a:rPr>
              <a:t>nombre de clusters</a:t>
            </a:r>
            <a:endParaRPr b="1" sz="1000">
              <a:solidFill>
                <a:schemeClr val="dk1"/>
              </a:solidFill>
            </a:endParaRPr>
          </a:p>
          <a:p>
            <a:pPr indent="-292100" lvl="0" marL="457200" rtl="0" algn="l">
              <a:lnSpc>
                <a:spcPct val="100000"/>
              </a:lnSpc>
              <a:spcBef>
                <a:spcPts val="0"/>
              </a:spcBef>
              <a:spcAft>
                <a:spcPts val="0"/>
              </a:spcAft>
              <a:buSzPts val="1000"/>
              <a:buAutoNum type="arabicPeriod"/>
            </a:pPr>
            <a:r>
              <a:rPr b="1" lang="en" sz="1000">
                <a:solidFill>
                  <a:schemeClr val="dk1"/>
                </a:solidFill>
              </a:rPr>
              <a:t>Attribution aléatoire</a:t>
            </a:r>
            <a:r>
              <a:rPr lang="en" sz="1000"/>
              <a:t> des observations aux différents clusters</a:t>
            </a:r>
            <a:endParaRPr sz="1000"/>
          </a:p>
          <a:p>
            <a:pPr indent="-292100" lvl="0" marL="457200" rtl="0" algn="l">
              <a:lnSpc>
                <a:spcPct val="100000"/>
              </a:lnSpc>
              <a:spcBef>
                <a:spcPts val="0"/>
              </a:spcBef>
              <a:spcAft>
                <a:spcPts val="0"/>
              </a:spcAft>
              <a:buSzPts val="1000"/>
              <a:buAutoNum type="arabicPeriod"/>
            </a:pPr>
            <a:r>
              <a:rPr b="1" lang="en" sz="1000">
                <a:solidFill>
                  <a:schemeClr val="dk1"/>
                </a:solidFill>
              </a:rPr>
              <a:t>Ré-évaluation</a:t>
            </a:r>
            <a:r>
              <a:rPr lang="en" sz="1000">
                <a:solidFill>
                  <a:schemeClr val="dk1"/>
                </a:solidFill>
              </a:rPr>
              <a:t> </a:t>
            </a:r>
            <a:r>
              <a:rPr lang="en" sz="1000"/>
              <a:t> de l’appartenance des observations aux différents clusters selon un metric de distance</a:t>
            </a:r>
            <a:endParaRPr sz="1000"/>
          </a:p>
          <a:p>
            <a:pPr indent="-292100" lvl="0" marL="457200" rtl="0" algn="l">
              <a:lnSpc>
                <a:spcPct val="100000"/>
              </a:lnSpc>
              <a:spcBef>
                <a:spcPts val="0"/>
              </a:spcBef>
              <a:spcAft>
                <a:spcPts val="0"/>
              </a:spcAft>
              <a:buSzPts val="1000"/>
              <a:buAutoNum type="arabicPeriod"/>
            </a:pPr>
            <a:r>
              <a:rPr lang="en" sz="1000"/>
              <a:t>Répétition de l’étape 3 jusqu’à ce qu’une limite d’itérations soit atteinte ou qu’un </a:t>
            </a:r>
            <a:r>
              <a:rPr b="1" lang="en" sz="1000">
                <a:solidFill>
                  <a:schemeClr val="dk1"/>
                </a:solidFill>
              </a:rPr>
              <a:t>minimum locale </a:t>
            </a:r>
            <a:r>
              <a:rPr lang="en" sz="1000"/>
              <a:t>soit atteint.</a:t>
            </a:r>
            <a:endParaRPr sz="1000"/>
          </a:p>
        </p:txBody>
      </p:sp>
      <p:pic>
        <p:nvPicPr>
          <p:cNvPr id="131" name="Google Shape;131;p20"/>
          <p:cNvPicPr preferRelativeResize="0"/>
          <p:nvPr/>
        </p:nvPicPr>
        <p:blipFill>
          <a:blip r:embed="rId3">
            <a:alphaModFix/>
          </a:blip>
          <a:stretch>
            <a:fillRect/>
          </a:stretch>
        </p:blipFill>
        <p:spPr>
          <a:xfrm>
            <a:off x="4620900" y="1093850"/>
            <a:ext cx="4370701" cy="32721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Segmentation sur  la </a:t>
            </a:r>
            <a:r>
              <a:rPr lang="en"/>
              <a:t>première</a:t>
            </a:r>
            <a:r>
              <a:rPr lang="en"/>
              <a:t> </a:t>
            </a:r>
            <a:r>
              <a:rPr lang="en"/>
              <a:t>période</a:t>
            </a:r>
            <a:r>
              <a:rPr lang="en"/>
              <a:t> de données</a:t>
            </a:r>
            <a:endParaRPr/>
          </a:p>
        </p:txBody>
      </p:sp>
      <p:sp>
        <p:nvSpPr>
          <p:cNvPr id="137" name="Google Shape;137;p21"/>
          <p:cNvSpPr txBox="1"/>
          <p:nvPr>
            <p:ph idx="1" type="body"/>
          </p:nvPr>
        </p:nvSpPr>
        <p:spPr>
          <a:xfrm>
            <a:off x="97900" y="977375"/>
            <a:ext cx="28026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1 : mOYEN BAS </a:t>
            </a:r>
            <a:endParaRPr b="1">
              <a:solidFill>
                <a:schemeClr val="accent1"/>
              </a:solidFill>
            </a:endParaRPr>
          </a:p>
        </p:txBody>
      </p:sp>
      <p:sp>
        <p:nvSpPr>
          <p:cNvPr id="138" name="Google Shape;138;p21"/>
          <p:cNvSpPr txBox="1"/>
          <p:nvPr>
            <p:ph idx="1" type="body"/>
          </p:nvPr>
        </p:nvSpPr>
        <p:spPr>
          <a:xfrm>
            <a:off x="103575" y="2903540"/>
            <a:ext cx="28101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4 : Produits chers </a:t>
            </a:r>
            <a:endParaRPr b="1">
              <a:solidFill>
                <a:schemeClr val="accent1"/>
              </a:solidFill>
            </a:endParaRPr>
          </a:p>
        </p:txBody>
      </p:sp>
      <p:sp>
        <p:nvSpPr>
          <p:cNvPr id="139" name="Google Shape;139;p21"/>
          <p:cNvSpPr txBox="1"/>
          <p:nvPr>
            <p:ph idx="1" type="body"/>
          </p:nvPr>
        </p:nvSpPr>
        <p:spPr>
          <a:xfrm>
            <a:off x="1480901" y="3376315"/>
            <a:ext cx="14151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Nb_purchases: 1</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Average_payment_value: 1164.4</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1164.4</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Writes_reviews: 0.17</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Avg_rev_score: 3.5</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Avg_prod_price: 1124.6</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4.17</a:t>
            </a:r>
            <a:endParaRPr sz="700">
              <a:latin typeface="Arial"/>
              <a:ea typeface="Arial"/>
              <a:cs typeface="Arial"/>
              <a:sym typeface="Arial"/>
            </a:endParaRPr>
          </a:p>
          <a:p>
            <a:pPr indent="0" lvl="0" marL="0" rtl="0" algn="l">
              <a:spcBef>
                <a:spcPts val="1200"/>
              </a:spcBef>
              <a:spcAft>
                <a:spcPts val="1200"/>
              </a:spcAft>
              <a:buNone/>
            </a:pPr>
            <a:r>
              <a:t/>
            </a:r>
            <a:endParaRPr sz="1000"/>
          </a:p>
        </p:txBody>
      </p:sp>
      <p:sp>
        <p:nvSpPr>
          <p:cNvPr id="140" name="Google Shape;140;p21"/>
          <p:cNvSpPr txBox="1"/>
          <p:nvPr>
            <p:ph idx="1" type="body"/>
          </p:nvPr>
        </p:nvSpPr>
        <p:spPr>
          <a:xfrm>
            <a:off x="3231500" y="977375"/>
            <a:ext cx="28101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2 : mOYEN Moyen</a:t>
            </a:r>
            <a:endParaRPr b="1">
              <a:solidFill>
                <a:schemeClr val="accent1"/>
              </a:solidFill>
            </a:endParaRPr>
          </a:p>
        </p:txBody>
      </p:sp>
      <p:sp>
        <p:nvSpPr>
          <p:cNvPr id="141" name="Google Shape;141;p21"/>
          <p:cNvSpPr txBox="1"/>
          <p:nvPr>
            <p:ph idx="1" type="body"/>
          </p:nvPr>
        </p:nvSpPr>
        <p:spPr>
          <a:xfrm>
            <a:off x="4532625" y="1450150"/>
            <a:ext cx="14145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Nb_purchases: 1.06</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Average_payment_value: 334</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349.5</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Writes_reviews: 0.22</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Avg_rev_score: 3.4</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Avg_prod_price: 264.98</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2.39</a:t>
            </a:r>
            <a:endParaRPr sz="700">
              <a:latin typeface="Arial"/>
              <a:ea typeface="Arial"/>
              <a:cs typeface="Arial"/>
              <a:sym typeface="Arial"/>
            </a:endParaRPr>
          </a:p>
        </p:txBody>
      </p:sp>
      <p:sp>
        <p:nvSpPr>
          <p:cNvPr id="142" name="Google Shape;142;p21"/>
          <p:cNvSpPr txBox="1"/>
          <p:nvPr>
            <p:ph idx="1" type="body"/>
          </p:nvPr>
        </p:nvSpPr>
        <p:spPr>
          <a:xfrm>
            <a:off x="6282542" y="977375"/>
            <a:ext cx="2802600" cy="478500"/>
          </a:xfrm>
          <a:prstGeom prst="rect">
            <a:avLst/>
          </a:prstGeom>
          <a:solidFill>
            <a:schemeClr val="dk1"/>
          </a:solidFill>
        </p:spPr>
        <p:txBody>
          <a:bodyPr anchorCtr="0" anchor="t" bIns="91425" lIns="91425" spcFirstLastPara="1" rIns="91425" wrap="square" tIns="91425">
            <a:normAutofit fontScale="4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3 : Moyen Haut et communicant</a:t>
            </a:r>
            <a:endParaRPr b="1">
              <a:solidFill>
                <a:schemeClr val="accent1"/>
              </a:solidFill>
            </a:endParaRPr>
          </a:p>
        </p:txBody>
      </p:sp>
      <p:sp>
        <p:nvSpPr>
          <p:cNvPr id="143" name="Google Shape;143;p21"/>
          <p:cNvSpPr txBox="1"/>
          <p:nvPr>
            <p:ph idx="1" type="body"/>
          </p:nvPr>
        </p:nvSpPr>
        <p:spPr>
          <a:xfrm>
            <a:off x="7731426" y="1443550"/>
            <a:ext cx="13266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Nb_purchases : 1</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average_payment_value : 682</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682</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b="1" lang="en" sz="700">
                <a:solidFill>
                  <a:schemeClr val="dk1"/>
                </a:solidFill>
                <a:latin typeface="Arial"/>
                <a:ea typeface="Arial"/>
                <a:cs typeface="Arial"/>
                <a:sym typeface="Arial"/>
              </a:rPr>
              <a:t>Writes_reviews: 0.33</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a:t>
            </a:r>
            <a:r>
              <a:rPr lang="en" sz="700">
                <a:latin typeface="Arial"/>
                <a:ea typeface="Arial"/>
                <a:cs typeface="Arial"/>
                <a:sym typeface="Arial"/>
              </a:rPr>
              <a:t>rites_titles : 1</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Avg_rev_score: 4</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Avg_prod_price: 625</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avg_product_photos_qty      3.3</a:t>
            </a:r>
            <a:endParaRPr b="1" sz="700">
              <a:solidFill>
                <a:schemeClr val="dk1"/>
              </a:solidFill>
              <a:latin typeface="Arial"/>
              <a:ea typeface="Arial"/>
              <a:cs typeface="Arial"/>
              <a:sym typeface="Arial"/>
            </a:endParaRPr>
          </a:p>
        </p:txBody>
      </p:sp>
      <p:sp>
        <p:nvSpPr>
          <p:cNvPr id="144" name="Google Shape;144;p21"/>
          <p:cNvSpPr txBox="1"/>
          <p:nvPr>
            <p:ph idx="1" type="body"/>
          </p:nvPr>
        </p:nvSpPr>
        <p:spPr>
          <a:xfrm>
            <a:off x="3159949" y="2904575"/>
            <a:ext cx="28101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5 : Produits peu chers</a:t>
            </a:r>
            <a:endParaRPr b="1">
              <a:solidFill>
                <a:schemeClr val="accent1"/>
              </a:solidFill>
            </a:endParaRPr>
          </a:p>
        </p:txBody>
      </p:sp>
      <p:sp>
        <p:nvSpPr>
          <p:cNvPr id="145" name="Google Shape;145;p21"/>
          <p:cNvSpPr txBox="1"/>
          <p:nvPr>
            <p:ph idx="1" type="body"/>
          </p:nvPr>
        </p:nvSpPr>
        <p:spPr>
          <a:xfrm>
            <a:off x="4454599" y="3370750"/>
            <a:ext cx="14979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Nb_purchases: </a:t>
            </a:r>
            <a:r>
              <a:rPr lang="en" sz="700">
                <a:latin typeface="Arial"/>
                <a:ea typeface="Arial"/>
                <a:cs typeface="Arial"/>
                <a:sym typeface="Arial"/>
              </a:rPr>
              <a:t>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b="1" lang="en" sz="700">
                <a:solidFill>
                  <a:schemeClr val="dk1"/>
                </a:solidFill>
                <a:latin typeface="Arial"/>
                <a:ea typeface="Arial"/>
                <a:cs typeface="Arial"/>
                <a:sym typeface="Arial"/>
              </a:rPr>
              <a:t>Average_payment_value: 60.2</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60.1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Writes_reviews: 0.31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Avg_rev_score: 3.8</a:t>
            </a:r>
            <a:endParaRPr sz="700">
              <a:latin typeface="Arial"/>
              <a:ea typeface="Arial"/>
              <a:cs typeface="Arial"/>
              <a:sym typeface="Arial"/>
            </a:endParaRPr>
          </a:p>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Avg_prod_price: 47.1</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2.5</a:t>
            </a:r>
            <a:endParaRPr sz="700">
              <a:latin typeface="Arial"/>
              <a:ea typeface="Arial"/>
              <a:cs typeface="Arial"/>
              <a:sym typeface="Arial"/>
            </a:endParaRPr>
          </a:p>
        </p:txBody>
      </p:sp>
      <p:sp>
        <p:nvSpPr>
          <p:cNvPr id="146" name="Google Shape;146;p21"/>
          <p:cNvSpPr txBox="1"/>
          <p:nvPr>
            <p:ph idx="1" type="body"/>
          </p:nvPr>
        </p:nvSpPr>
        <p:spPr>
          <a:xfrm>
            <a:off x="6209825" y="2904575"/>
            <a:ext cx="2810100" cy="478500"/>
          </a:xfrm>
          <a:prstGeom prst="rect">
            <a:avLst/>
          </a:prstGeom>
          <a:solidFill>
            <a:schemeClr val="dk1"/>
          </a:solidFill>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None/>
            </a:pPr>
            <a:r>
              <a:rPr b="1" lang="en" sz="4200">
                <a:solidFill>
                  <a:schemeClr val="accent1"/>
                </a:solidFill>
                <a:latin typeface="Amatic SC"/>
                <a:ea typeface="Amatic SC"/>
                <a:cs typeface="Amatic SC"/>
                <a:sym typeface="Amatic SC"/>
              </a:rPr>
              <a:t>Persona 6 : multiples achats</a:t>
            </a:r>
            <a:endParaRPr b="1">
              <a:solidFill>
                <a:schemeClr val="accent1"/>
              </a:solidFill>
            </a:endParaRPr>
          </a:p>
        </p:txBody>
      </p:sp>
      <p:sp>
        <p:nvSpPr>
          <p:cNvPr id="147" name="Google Shape;147;p21"/>
          <p:cNvSpPr txBox="1"/>
          <p:nvPr>
            <p:ph idx="1" type="body"/>
          </p:nvPr>
        </p:nvSpPr>
        <p:spPr>
          <a:xfrm>
            <a:off x="7534086" y="3370750"/>
            <a:ext cx="1436700" cy="1091700"/>
          </a:xfrm>
          <a:prstGeom prst="rect">
            <a:avLst/>
          </a:prstGeom>
        </p:spPr>
        <p:txBody>
          <a:bodyPr anchorCtr="0" anchor="t" bIns="91425" lIns="0" spcFirstLastPara="1" rIns="91425" wrap="square" tIns="91425">
            <a:noAutofit/>
          </a:bodyPr>
          <a:lstStyle/>
          <a:p>
            <a:pPr indent="-181610" lvl="0" marL="274320" marR="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Nb_purchases: 2.8</a:t>
            </a:r>
            <a:endParaRPr b="1" sz="700">
              <a:solidFill>
                <a:schemeClr val="dk1"/>
              </a:solidFill>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Average_payment_value: 412.3</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889.4</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Writes_reviews: 0</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Avg_rev_score: 3.2</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Avg_prod_price: 65.8</a:t>
            </a:r>
            <a:endParaRPr sz="700">
              <a:latin typeface="Arial"/>
              <a:ea typeface="Arial"/>
              <a:cs typeface="Arial"/>
              <a:sym typeface="Arial"/>
            </a:endParaRPr>
          </a:p>
          <a:p>
            <a:pPr indent="-181610" lvl="0" marL="274320" marR="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1.2</a:t>
            </a:r>
            <a:endParaRPr sz="700">
              <a:latin typeface="Arial"/>
              <a:ea typeface="Arial"/>
              <a:cs typeface="Arial"/>
              <a:sym typeface="Arial"/>
            </a:endParaRPr>
          </a:p>
        </p:txBody>
      </p:sp>
      <p:pic>
        <p:nvPicPr>
          <p:cNvPr id="148" name="Google Shape;148;p21"/>
          <p:cNvPicPr preferRelativeResize="0"/>
          <p:nvPr/>
        </p:nvPicPr>
        <p:blipFill>
          <a:blip r:embed="rId3">
            <a:alphaModFix/>
          </a:blip>
          <a:stretch>
            <a:fillRect/>
          </a:stretch>
        </p:blipFill>
        <p:spPr>
          <a:xfrm>
            <a:off x="59449" y="1499275"/>
            <a:ext cx="1542545" cy="1361900"/>
          </a:xfrm>
          <a:prstGeom prst="rect">
            <a:avLst/>
          </a:prstGeom>
          <a:noFill/>
          <a:ln>
            <a:noFill/>
          </a:ln>
        </p:spPr>
      </p:pic>
      <p:pic>
        <p:nvPicPr>
          <p:cNvPr id="149" name="Google Shape;149;p21"/>
          <p:cNvPicPr preferRelativeResize="0"/>
          <p:nvPr/>
        </p:nvPicPr>
        <p:blipFill>
          <a:blip r:embed="rId4">
            <a:alphaModFix/>
          </a:blip>
          <a:stretch>
            <a:fillRect/>
          </a:stretch>
        </p:blipFill>
        <p:spPr>
          <a:xfrm>
            <a:off x="-14775" y="3425440"/>
            <a:ext cx="1542550" cy="1361901"/>
          </a:xfrm>
          <a:prstGeom prst="rect">
            <a:avLst/>
          </a:prstGeom>
          <a:noFill/>
          <a:ln>
            <a:noFill/>
          </a:ln>
        </p:spPr>
      </p:pic>
      <p:pic>
        <p:nvPicPr>
          <p:cNvPr id="150" name="Google Shape;150;p21"/>
          <p:cNvPicPr preferRelativeResize="0"/>
          <p:nvPr/>
        </p:nvPicPr>
        <p:blipFill>
          <a:blip r:embed="rId5">
            <a:alphaModFix/>
          </a:blip>
          <a:stretch>
            <a:fillRect/>
          </a:stretch>
        </p:blipFill>
        <p:spPr>
          <a:xfrm>
            <a:off x="3155297" y="1559100"/>
            <a:ext cx="1236509" cy="1091700"/>
          </a:xfrm>
          <a:prstGeom prst="rect">
            <a:avLst/>
          </a:prstGeom>
          <a:noFill/>
          <a:ln>
            <a:noFill/>
          </a:ln>
        </p:spPr>
      </p:pic>
      <p:pic>
        <p:nvPicPr>
          <p:cNvPr id="151" name="Google Shape;151;p21"/>
          <p:cNvPicPr preferRelativeResize="0"/>
          <p:nvPr/>
        </p:nvPicPr>
        <p:blipFill>
          <a:blip r:embed="rId6">
            <a:alphaModFix/>
          </a:blip>
          <a:stretch>
            <a:fillRect/>
          </a:stretch>
        </p:blipFill>
        <p:spPr>
          <a:xfrm>
            <a:off x="6209825" y="1519750"/>
            <a:ext cx="1448350" cy="1278737"/>
          </a:xfrm>
          <a:prstGeom prst="rect">
            <a:avLst/>
          </a:prstGeom>
          <a:noFill/>
          <a:ln>
            <a:noFill/>
          </a:ln>
        </p:spPr>
      </p:pic>
      <p:pic>
        <p:nvPicPr>
          <p:cNvPr id="152" name="Google Shape;152;p21"/>
          <p:cNvPicPr preferRelativeResize="0"/>
          <p:nvPr/>
        </p:nvPicPr>
        <p:blipFill>
          <a:blip r:embed="rId7">
            <a:alphaModFix/>
          </a:blip>
          <a:stretch>
            <a:fillRect/>
          </a:stretch>
        </p:blipFill>
        <p:spPr>
          <a:xfrm>
            <a:off x="3085589" y="3446950"/>
            <a:ext cx="1448352" cy="1278725"/>
          </a:xfrm>
          <a:prstGeom prst="rect">
            <a:avLst/>
          </a:prstGeom>
          <a:noFill/>
          <a:ln>
            <a:noFill/>
          </a:ln>
        </p:spPr>
      </p:pic>
      <p:pic>
        <p:nvPicPr>
          <p:cNvPr id="153" name="Google Shape;153;p21"/>
          <p:cNvPicPr preferRelativeResize="0"/>
          <p:nvPr/>
        </p:nvPicPr>
        <p:blipFill>
          <a:blip r:embed="rId8">
            <a:alphaModFix/>
          </a:blip>
          <a:stretch>
            <a:fillRect/>
          </a:stretch>
        </p:blipFill>
        <p:spPr>
          <a:xfrm>
            <a:off x="6138566" y="3446950"/>
            <a:ext cx="1326550" cy="1171175"/>
          </a:xfrm>
          <a:prstGeom prst="rect">
            <a:avLst/>
          </a:prstGeom>
          <a:noFill/>
          <a:ln>
            <a:noFill/>
          </a:ln>
        </p:spPr>
      </p:pic>
      <p:sp>
        <p:nvSpPr>
          <p:cNvPr id="154" name="Google Shape;154;p21"/>
          <p:cNvSpPr txBox="1"/>
          <p:nvPr>
            <p:ph idx="1" type="body"/>
          </p:nvPr>
        </p:nvSpPr>
        <p:spPr>
          <a:xfrm>
            <a:off x="1510701" y="1450150"/>
            <a:ext cx="1387200" cy="1091700"/>
          </a:xfrm>
          <a:prstGeom prst="rect">
            <a:avLst/>
          </a:prstGeom>
        </p:spPr>
        <p:txBody>
          <a:bodyPr anchorCtr="0" anchor="t" bIns="91425" lIns="0" spcFirstLastPara="1" rIns="91425" wrap="square" tIns="91425">
            <a:noAutofit/>
          </a:bodyPr>
          <a:lstStyle/>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Nb_purchases: 1.05</a:t>
            </a:r>
            <a:endParaRPr sz="700">
              <a:latin typeface="Arial"/>
              <a:ea typeface="Arial"/>
              <a:cs typeface="Arial"/>
              <a:sym typeface="Arial"/>
            </a:endParaRPr>
          </a:p>
          <a:p>
            <a:pPr indent="-273050" lvl="0" marL="457200" rtl="0" algn="l">
              <a:lnSpc>
                <a:spcPct val="100000"/>
              </a:lnSpc>
              <a:spcBef>
                <a:spcPts val="0"/>
              </a:spcBef>
              <a:spcAft>
                <a:spcPts val="0"/>
              </a:spcAft>
              <a:buClr>
                <a:schemeClr val="dk1"/>
              </a:buClr>
              <a:buSzPts val="700"/>
              <a:buFont typeface="Arial"/>
              <a:buChar char="●"/>
            </a:pPr>
            <a:r>
              <a:rPr b="1" lang="en" sz="700">
                <a:solidFill>
                  <a:schemeClr val="dk1"/>
                </a:solidFill>
                <a:latin typeface="Arial"/>
                <a:ea typeface="Arial"/>
                <a:cs typeface="Arial"/>
                <a:sym typeface="Arial"/>
              </a:rPr>
              <a:t>Average_payment_value : 150.1</a:t>
            </a:r>
            <a:endParaRPr b="1" sz="700">
              <a:solidFill>
                <a:schemeClr val="dk1"/>
              </a:solidFill>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Total_payment_value : 158.3</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Writes_reviews: 0.38</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Writes_titles: 1</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Avg_rev_score: 3.5</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Avg_prod_price: 119</a:t>
            </a:r>
            <a:endParaRPr sz="700">
              <a:latin typeface="Arial"/>
              <a:ea typeface="Arial"/>
              <a:cs typeface="Arial"/>
              <a:sym typeface="Arial"/>
            </a:endParaRPr>
          </a:p>
          <a:p>
            <a:pPr indent="-273050" lvl="0" marL="457200" rtl="0" algn="l">
              <a:lnSpc>
                <a:spcPct val="100000"/>
              </a:lnSpc>
              <a:spcBef>
                <a:spcPts val="0"/>
              </a:spcBef>
              <a:spcAft>
                <a:spcPts val="0"/>
              </a:spcAft>
              <a:buSzPts val="700"/>
              <a:buFont typeface="Arial"/>
              <a:buChar char="●"/>
            </a:pPr>
            <a:r>
              <a:rPr lang="en" sz="700">
                <a:latin typeface="Arial"/>
                <a:ea typeface="Arial"/>
                <a:cs typeface="Arial"/>
                <a:sym typeface="Arial"/>
              </a:rPr>
              <a:t>Avg_product_photos_qty: 2.2</a:t>
            </a:r>
            <a:endParaRPr sz="700">
              <a:latin typeface="Arial"/>
              <a:ea typeface="Arial"/>
              <a:cs typeface="Arial"/>
              <a:sym typeface="Arial"/>
            </a:endParaRPr>
          </a:p>
        </p:txBody>
      </p:sp>
      <p:sp>
        <p:nvSpPr>
          <p:cNvPr id="155" name="Google Shape;155;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