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cf176bc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cf176bc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8bfbc62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8bfbc62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8bfbc62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8bfbc62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b5e547b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b5e547b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5e547bb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5e547b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aa77a8a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aa77a8a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499d0b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499d0b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0ed2b28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0ed2b28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a93b75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a93b75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053e594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053e594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d8dbe0a4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d8dbe0a4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7a669752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7a66975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Projet 7:</a:t>
            </a:r>
            <a:endParaRPr/>
          </a:p>
          <a:p>
            <a:pPr indent="0" lvl="0" marL="0" rtl="0" algn="ctr">
              <a:spcBef>
                <a:spcPts val="0"/>
              </a:spcBef>
              <a:spcAft>
                <a:spcPts val="0"/>
              </a:spcAft>
              <a:buNone/>
            </a:pPr>
            <a:r>
              <a:rPr lang="en" sz="6555"/>
              <a:t>Implémentez un modèle de scoring</a:t>
            </a:r>
            <a:endParaRPr sz="6555"/>
          </a:p>
          <a:p>
            <a:pPr indent="0" lvl="0" marL="0" rtl="0" algn="ctr">
              <a:spcBef>
                <a:spcPts val="0"/>
              </a:spcBef>
              <a:spcAft>
                <a:spcPts val="0"/>
              </a:spcAft>
              <a:buNone/>
            </a:pPr>
            <a:r>
              <a:rPr lang="en" sz="6555"/>
              <a:t>Pour des dossiers d’emprunts</a:t>
            </a:r>
            <a:endParaRPr sz="6555"/>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OpenClassrooms - Formation Data Science</a:t>
            </a:r>
            <a:endParaRPr/>
          </a:p>
          <a:p>
            <a:pPr indent="0" lvl="0" marL="0" rtl="0" algn="ctr">
              <a:spcBef>
                <a:spcPts val="0"/>
              </a:spcBef>
              <a:spcAft>
                <a:spcPts val="0"/>
              </a:spcAft>
              <a:buNone/>
            </a:pPr>
            <a:r>
              <a:rPr lang="en"/>
              <a:t>Candidat - Nicolas Roux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Fonctionnement DU DÉPLOIEMENT</a:t>
            </a:r>
            <a:endParaRPr/>
          </a:p>
        </p:txBody>
      </p:sp>
      <p:sp>
        <p:nvSpPr>
          <p:cNvPr id="138" name="Google Shape;138;p22"/>
          <p:cNvSpPr txBox="1"/>
          <p:nvPr>
            <p:ph idx="1" type="body"/>
          </p:nvPr>
        </p:nvSpPr>
        <p:spPr>
          <a:xfrm>
            <a:off x="363625" y="1384950"/>
            <a:ext cx="78486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Le </a:t>
            </a:r>
            <a:r>
              <a:rPr b="1" lang="en" sz="1000">
                <a:solidFill>
                  <a:schemeClr val="dk1"/>
                </a:solidFill>
              </a:rPr>
              <a:t>déploiement</a:t>
            </a:r>
            <a:r>
              <a:rPr lang="en" sz="1000"/>
              <a:t> de l’ensemble du projet fonctionne donc ainsi :</a:t>
            </a:r>
            <a:endParaRPr sz="1000"/>
          </a:p>
          <a:p>
            <a:pPr indent="-304800" lvl="0" marL="457200" rtl="0" algn="l">
              <a:spcBef>
                <a:spcPts val="1200"/>
              </a:spcBef>
              <a:spcAft>
                <a:spcPts val="0"/>
              </a:spcAft>
              <a:buClr>
                <a:schemeClr val="dk1"/>
              </a:buClr>
              <a:buSzPts val="1200"/>
              <a:buAutoNum type="arabicPeriod"/>
            </a:pPr>
            <a:r>
              <a:rPr lang="en" sz="1000"/>
              <a:t>Le modèle de scoring est hosté sur le serveur Digital Ocean, avec l’api développé</a:t>
            </a:r>
            <a:endParaRPr sz="1000"/>
          </a:p>
          <a:p>
            <a:pPr indent="-304800" lvl="0" marL="457200" rtl="0" algn="l">
              <a:spcBef>
                <a:spcPts val="0"/>
              </a:spcBef>
              <a:spcAft>
                <a:spcPts val="0"/>
              </a:spcAft>
              <a:buClr>
                <a:schemeClr val="dk1"/>
              </a:buClr>
              <a:buSzPts val="1200"/>
              <a:buAutoNum type="arabicPeriod"/>
            </a:pPr>
            <a:r>
              <a:rPr lang="en" sz="1000"/>
              <a:t>Le dashboard est déployé sur Heroku</a:t>
            </a:r>
            <a:endParaRPr sz="1000"/>
          </a:p>
          <a:p>
            <a:pPr indent="-304800" lvl="0" marL="457200" rtl="0" algn="l">
              <a:spcBef>
                <a:spcPts val="0"/>
              </a:spcBef>
              <a:spcAft>
                <a:spcPts val="0"/>
              </a:spcAft>
              <a:buClr>
                <a:schemeClr val="dk1"/>
              </a:buClr>
              <a:buSzPts val="1200"/>
              <a:buAutoNum type="arabicPeriod"/>
            </a:pPr>
            <a:r>
              <a:rPr lang="en" sz="1000"/>
              <a:t>Un utilisateur “métier” télécharge les données d’un dossier d’emprunt et l’envoi à l’API</a:t>
            </a:r>
            <a:endParaRPr sz="1000"/>
          </a:p>
          <a:p>
            <a:pPr indent="-304800" lvl="0" marL="457200" rtl="0" algn="l">
              <a:spcBef>
                <a:spcPts val="0"/>
              </a:spcBef>
              <a:spcAft>
                <a:spcPts val="0"/>
              </a:spcAft>
              <a:buClr>
                <a:schemeClr val="dk1"/>
              </a:buClr>
              <a:buSzPts val="1200"/>
              <a:buAutoNum type="arabicPeriod"/>
            </a:pPr>
            <a:r>
              <a:rPr lang="en" sz="1000"/>
              <a:t>L’utilisateur peut sélectionner d’explorer les données par rapport à l’ensemble des dossiers passés ou de dossiers proches du dossier en question</a:t>
            </a:r>
            <a:endParaRPr sz="1000"/>
          </a:p>
          <a:p>
            <a:pPr indent="-292100" lvl="1" marL="914400" rtl="0" algn="l">
              <a:spcBef>
                <a:spcPts val="0"/>
              </a:spcBef>
              <a:spcAft>
                <a:spcPts val="0"/>
              </a:spcAft>
              <a:buSzPts val="1000"/>
              <a:buAutoNum type="alphaLcPeriod"/>
            </a:pPr>
            <a:r>
              <a:rPr lang="en" sz="1000"/>
              <a:t>L’API créé de nouveaux </a:t>
            </a:r>
            <a:r>
              <a:rPr lang="en" sz="1000"/>
              <a:t>graphiques</a:t>
            </a:r>
            <a:endParaRPr sz="1000"/>
          </a:p>
          <a:p>
            <a:pPr indent="-292100" lvl="1" marL="914400" rtl="0" algn="l">
              <a:spcBef>
                <a:spcPts val="0"/>
              </a:spcBef>
              <a:spcAft>
                <a:spcPts val="0"/>
              </a:spcAft>
              <a:buSzPts val="1000"/>
              <a:buAutoNum type="alphaLcPeriod"/>
            </a:pPr>
            <a:r>
              <a:rPr lang="en" sz="1000"/>
              <a:t>L’API renvoie ces graphiques au dashboard</a:t>
            </a:r>
            <a:endParaRPr sz="1000"/>
          </a:p>
          <a:p>
            <a:pPr indent="-304800" lvl="0" marL="457200" rtl="0" algn="l">
              <a:spcBef>
                <a:spcPts val="0"/>
              </a:spcBef>
              <a:spcAft>
                <a:spcPts val="0"/>
              </a:spcAft>
              <a:buClr>
                <a:schemeClr val="dk1"/>
              </a:buClr>
              <a:buSzPts val="1200"/>
              <a:buAutoNum type="arabicPeriod"/>
            </a:pPr>
            <a:r>
              <a:rPr lang="en" sz="1000"/>
              <a:t>L’utilisateur peut ensuite décider de prédire le scoring, ici la classification en 1 (haute probabilité de défaut) ou 0 (faible probabilité de défaut)</a:t>
            </a:r>
            <a:endParaRPr sz="1000"/>
          </a:p>
          <a:p>
            <a:pPr indent="-292100" lvl="1" marL="914400" rtl="0" algn="l">
              <a:spcBef>
                <a:spcPts val="0"/>
              </a:spcBef>
              <a:spcAft>
                <a:spcPts val="0"/>
              </a:spcAft>
              <a:buSzPts val="1000"/>
              <a:buAutoNum type="alphaLcPeriod"/>
            </a:pPr>
            <a:r>
              <a:rPr lang="en" sz="1000"/>
              <a:t>L’API prédit le score</a:t>
            </a:r>
            <a:endParaRPr sz="1000"/>
          </a:p>
          <a:p>
            <a:pPr indent="-292100" lvl="1" marL="914400" rtl="0" algn="l">
              <a:spcBef>
                <a:spcPts val="0"/>
              </a:spcBef>
              <a:spcAft>
                <a:spcPts val="0"/>
              </a:spcAft>
              <a:buSzPts val="1000"/>
              <a:buAutoNum type="alphaLcPeriod"/>
            </a:pPr>
            <a:r>
              <a:rPr lang="en" sz="1000"/>
              <a:t>L’API renvoie le score au dashboard</a:t>
            </a:r>
            <a:endParaRPr sz="1000"/>
          </a:p>
          <a:p>
            <a:pPr indent="-304800" lvl="0" marL="457200" rtl="0" algn="l">
              <a:spcBef>
                <a:spcPts val="0"/>
              </a:spcBef>
              <a:spcAft>
                <a:spcPts val="0"/>
              </a:spcAft>
              <a:buClr>
                <a:schemeClr val="dk1"/>
              </a:buClr>
              <a:buSzPts val="1200"/>
              <a:buAutoNum type="arabicPeriod"/>
            </a:pPr>
            <a:r>
              <a:rPr lang="en" sz="1000"/>
              <a:t>L’utilisateur peut également décider de voir quelles variables ont impacté le résultat</a:t>
            </a:r>
            <a:endParaRPr sz="1000"/>
          </a:p>
          <a:p>
            <a:pPr indent="-292100" lvl="1" marL="914400" rtl="0" algn="l">
              <a:spcBef>
                <a:spcPts val="0"/>
              </a:spcBef>
              <a:spcAft>
                <a:spcPts val="0"/>
              </a:spcAft>
              <a:buSzPts val="1000"/>
              <a:buAutoNum type="alphaLcPeriod"/>
            </a:pPr>
            <a:r>
              <a:rPr lang="en" sz="1000"/>
              <a:t>L’API créé des graphiques d’interprétabilité</a:t>
            </a:r>
            <a:endParaRPr sz="1000"/>
          </a:p>
          <a:p>
            <a:pPr indent="-292100" lvl="1" marL="914400" rtl="0" algn="l">
              <a:spcBef>
                <a:spcPts val="0"/>
              </a:spcBef>
              <a:spcAft>
                <a:spcPts val="0"/>
              </a:spcAft>
              <a:buSzPts val="1000"/>
              <a:buAutoNum type="alphaLcPeriod"/>
            </a:pPr>
            <a:r>
              <a:rPr lang="en" sz="1000"/>
              <a:t>L’API renvoie ces graphiques au dashboard</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Améliorations projets</a:t>
            </a:r>
            <a:endParaRPr/>
          </a:p>
        </p:txBody>
      </p:sp>
      <p:sp>
        <p:nvSpPr>
          <p:cNvPr id="144" name="Google Shape;144;p23"/>
          <p:cNvSpPr txBox="1"/>
          <p:nvPr>
            <p:ph idx="1" type="body"/>
          </p:nvPr>
        </p:nvSpPr>
        <p:spPr>
          <a:xfrm>
            <a:off x="363625" y="1350300"/>
            <a:ext cx="7716900" cy="2442900"/>
          </a:xfrm>
          <a:prstGeom prst="rect">
            <a:avLst/>
          </a:prstGeom>
        </p:spPr>
        <p:txBody>
          <a:bodyPr anchorCtr="0" anchor="t" bIns="91425" lIns="91425" spcFirstLastPara="1" rIns="91425" wrap="square" tIns="91425">
            <a:noAutofit/>
          </a:bodyPr>
          <a:lstStyle/>
          <a:p>
            <a:pPr indent="-292100" lvl="0" marL="914400" rtl="0" algn="l">
              <a:spcBef>
                <a:spcPts val="0"/>
              </a:spcBef>
              <a:spcAft>
                <a:spcPts val="0"/>
              </a:spcAft>
              <a:buClr>
                <a:schemeClr val="dk1"/>
              </a:buClr>
              <a:buSzPts val="1000"/>
              <a:buAutoNum type="arabicPeriod"/>
            </a:pPr>
            <a:r>
              <a:rPr lang="en" sz="1000"/>
              <a:t>Préparation de la donnée </a:t>
            </a:r>
            <a:r>
              <a:rPr lang="en" sz="1000"/>
              <a:t>: </a:t>
            </a:r>
            <a:endParaRPr sz="1000"/>
          </a:p>
          <a:p>
            <a:pPr indent="-292100" lvl="1" marL="1371600" rtl="0" algn="l">
              <a:spcBef>
                <a:spcPts val="0"/>
              </a:spcBef>
              <a:spcAft>
                <a:spcPts val="0"/>
              </a:spcAft>
              <a:buSzPts val="1000"/>
              <a:buAutoNum type="alphaLcPeriod"/>
            </a:pPr>
            <a:r>
              <a:rPr lang="en" sz="1000"/>
              <a:t>Le centre du projet ayant été le déploiement d’un modèle, peut d’effort a été fait sur la préparation de données et ce point mérite d’être davantage travaillé</a:t>
            </a:r>
            <a:endParaRPr sz="1000"/>
          </a:p>
          <a:p>
            <a:pPr indent="-292100" lvl="1" marL="1371600" rtl="0" algn="l">
              <a:spcBef>
                <a:spcPts val="0"/>
              </a:spcBef>
              <a:spcAft>
                <a:spcPts val="0"/>
              </a:spcAft>
              <a:buSzPts val="1000"/>
              <a:buAutoNum type="alphaLcPeriod"/>
            </a:pPr>
            <a:r>
              <a:rPr lang="en" sz="1000"/>
              <a:t>Performance des données avec et sans sur-échantillonnage</a:t>
            </a:r>
            <a:endParaRPr sz="1000"/>
          </a:p>
          <a:p>
            <a:pPr indent="-292100" lvl="0" marL="914400" rtl="0" algn="l">
              <a:spcBef>
                <a:spcPts val="0"/>
              </a:spcBef>
              <a:spcAft>
                <a:spcPts val="0"/>
              </a:spcAft>
              <a:buClr>
                <a:schemeClr val="dk1"/>
              </a:buClr>
              <a:buSzPts val="1000"/>
              <a:buAutoNum type="arabicPeriod"/>
            </a:pPr>
            <a:r>
              <a:rPr lang="en" sz="1000"/>
              <a:t>Sélection des modèles : </a:t>
            </a:r>
            <a:endParaRPr sz="1000"/>
          </a:p>
          <a:p>
            <a:pPr indent="-292100" lvl="1" marL="1371600" rtl="0" algn="l">
              <a:spcBef>
                <a:spcPts val="0"/>
              </a:spcBef>
              <a:spcAft>
                <a:spcPts val="0"/>
              </a:spcAft>
              <a:buSzPts val="1000"/>
              <a:buAutoNum type="alphaLcPeriod"/>
            </a:pPr>
            <a:r>
              <a:rPr lang="en" sz="1000"/>
              <a:t>Des réseaux de neurones pourraient être utilisés (bien qu’étant moins facile à interpréter et communiquer</a:t>
            </a:r>
            <a:endParaRPr sz="1000"/>
          </a:p>
          <a:p>
            <a:pPr indent="-292100" lvl="0" marL="914400" rtl="0" algn="l">
              <a:spcBef>
                <a:spcPts val="0"/>
              </a:spcBef>
              <a:spcAft>
                <a:spcPts val="0"/>
              </a:spcAft>
              <a:buClr>
                <a:schemeClr val="dk1"/>
              </a:buClr>
              <a:buSzPts val="1000"/>
              <a:buAutoNum type="arabicPeriod"/>
            </a:pPr>
            <a:r>
              <a:rPr lang="en" sz="1000"/>
              <a:t>Déploiement :</a:t>
            </a:r>
            <a:endParaRPr sz="1000"/>
          </a:p>
          <a:p>
            <a:pPr indent="-292100" lvl="1" marL="1371600" rtl="0" algn="l">
              <a:spcBef>
                <a:spcPts val="0"/>
              </a:spcBef>
              <a:spcAft>
                <a:spcPts val="0"/>
              </a:spcAft>
              <a:buSzPts val="1000"/>
              <a:buAutoNum type="alphaLcPeriod"/>
            </a:pPr>
            <a:r>
              <a:rPr lang="en" sz="1000"/>
              <a:t>Architecture : l’architecture sélectionnée reflète davantage une exploration des possibilités que implémentation optimale. Il aurait été plus simple de lancer l’API et le dashboard sur un unique service ou un unique serveur.</a:t>
            </a:r>
            <a:endParaRPr sz="1000"/>
          </a:p>
          <a:p>
            <a:pPr indent="-292100" lvl="1" marL="1371600" rtl="0" algn="l">
              <a:spcBef>
                <a:spcPts val="0"/>
              </a:spcBef>
              <a:spcAft>
                <a:spcPts val="0"/>
              </a:spcAft>
              <a:buSzPts val="1000"/>
              <a:buAutoNum type="alphaLcPeriod"/>
            </a:pPr>
            <a:r>
              <a:rPr lang="en" sz="1000"/>
              <a:t>API : Les frameworks d’API ont différentes forces et faiblesses. En pratique, l’architecture existante et les contraintes métiers guideraient davantage la sélection de ce framework et de la structure de l’API.</a:t>
            </a:r>
            <a:endParaRPr sz="1000"/>
          </a:p>
          <a:p>
            <a:pPr indent="-292100" lvl="1" marL="1371600" rtl="0" algn="l">
              <a:spcBef>
                <a:spcPts val="0"/>
              </a:spcBef>
              <a:spcAft>
                <a:spcPts val="0"/>
              </a:spcAft>
              <a:buSzPts val="1000"/>
              <a:buAutoNum type="alphaLcPeriod"/>
            </a:pPr>
            <a:r>
              <a:rPr lang="en" sz="1000"/>
              <a:t>Dashboard : l’utilisation de dashboard programmé à partir de 0 paraissent mal prendre en compte les contraintes métiers et pratiques. Les outils commerciaux permettent d’accélérer la création de ces dashboards tout en assurant des avantages tels que : le support, l’accessibilité, l’utilisation de templates.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240275"/>
            <a:ext cx="8520600" cy="198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chemeClr val="dk1"/>
                </a:highlight>
              </a:rPr>
              <a:t>Merci</a:t>
            </a:r>
            <a:endParaRPr>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Présentation du cas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solidFill>
                  <a:schemeClr val="dk1"/>
                </a:solidFill>
              </a:rPr>
              <a:t>Objectif</a:t>
            </a:r>
            <a:r>
              <a:rPr lang="en" sz="1200"/>
              <a:t> : Développer un outil de prédiction et de scoring de dossier d’emprunt avec une interface visuelle sous forme de dashboard</a:t>
            </a:r>
            <a:endParaRPr sz="1200"/>
          </a:p>
          <a:p>
            <a:pPr indent="-304800" lvl="0" marL="457200" rtl="0" algn="l">
              <a:spcBef>
                <a:spcPts val="0"/>
              </a:spcBef>
              <a:spcAft>
                <a:spcPts val="0"/>
              </a:spcAft>
              <a:buSzPts val="1200"/>
              <a:buChar char="●"/>
            </a:pPr>
            <a:r>
              <a:rPr b="1" lang="en" sz="1200">
                <a:solidFill>
                  <a:schemeClr val="dk1"/>
                </a:solidFill>
              </a:rPr>
              <a:t>Données</a:t>
            </a:r>
            <a:r>
              <a:rPr lang="en" sz="1200"/>
              <a:t> : Données Kaggle (Home Credit Default Risk)</a:t>
            </a:r>
            <a:endParaRPr sz="1200"/>
          </a:p>
          <a:p>
            <a:pPr indent="-304800" lvl="0" marL="457200" rtl="0" algn="l">
              <a:spcBef>
                <a:spcPts val="0"/>
              </a:spcBef>
              <a:spcAft>
                <a:spcPts val="0"/>
              </a:spcAft>
              <a:buSzPts val="1200"/>
              <a:buChar char="●"/>
            </a:pPr>
            <a:r>
              <a:rPr b="1" lang="en" sz="1200">
                <a:solidFill>
                  <a:schemeClr val="dk1"/>
                </a:solidFill>
              </a:rPr>
              <a:t>Stack</a:t>
            </a:r>
            <a:r>
              <a:rPr lang="en" sz="1200"/>
              <a:t> : Python - Jupyter Notebook</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Synthèse</a:t>
            </a:r>
            <a:endParaRPr/>
          </a:p>
        </p:txBody>
      </p:sp>
      <p:sp>
        <p:nvSpPr>
          <p:cNvPr id="69" name="Google Shape;69;p15"/>
          <p:cNvSpPr txBox="1"/>
          <p:nvPr>
            <p:ph idx="1" type="body"/>
          </p:nvPr>
        </p:nvSpPr>
        <p:spPr>
          <a:xfrm>
            <a:off x="414125" y="1187075"/>
            <a:ext cx="5368500" cy="3817200"/>
          </a:xfrm>
          <a:prstGeom prst="rect">
            <a:avLst/>
          </a:prstGeom>
        </p:spPr>
        <p:txBody>
          <a:bodyPr anchorCtr="0" anchor="t" bIns="91425" lIns="91425" spcFirstLastPara="1" rIns="91425" wrap="square" tIns="91425">
            <a:normAutofit/>
          </a:bodyPr>
          <a:lstStyle/>
          <a:p>
            <a:pPr indent="0" lvl="0" marL="0" marR="381000" rtl="0" algn="l">
              <a:spcBef>
                <a:spcPts val="1200"/>
              </a:spcBef>
              <a:spcAft>
                <a:spcPts val="0"/>
              </a:spcAft>
              <a:buNone/>
            </a:pPr>
            <a:r>
              <a:rPr lang="en" sz="1000"/>
              <a:t>Le projet vise à développer et déployer un outil couvrant presque la totalité d’un pipeline de data science après la collecte de données : </a:t>
            </a:r>
            <a:r>
              <a:rPr b="1" lang="en" sz="1000">
                <a:solidFill>
                  <a:schemeClr val="dk1"/>
                </a:solidFill>
              </a:rPr>
              <a:t>préparation des données</a:t>
            </a:r>
            <a:r>
              <a:rPr lang="en" sz="1000"/>
              <a:t>, </a:t>
            </a:r>
            <a:r>
              <a:rPr b="1" lang="en" sz="1000">
                <a:solidFill>
                  <a:schemeClr val="dk1"/>
                </a:solidFill>
              </a:rPr>
              <a:t>sélection et entraînement d’un modèle de machine learning</a:t>
            </a:r>
            <a:r>
              <a:rPr lang="en" sz="1000"/>
              <a:t>, et </a:t>
            </a:r>
            <a:r>
              <a:rPr b="1" lang="en" sz="1000">
                <a:solidFill>
                  <a:schemeClr val="dk1"/>
                </a:solidFill>
              </a:rPr>
              <a:t>déploiement d’un outil utilisable</a:t>
            </a:r>
            <a:r>
              <a:rPr lang="en" sz="1000"/>
              <a:t>.</a:t>
            </a:r>
            <a:endParaRPr sz="1000"/>
          </a:p>
          <a:p>
            <a:pPr indent="0" lvl="0" marL="0" marR="381000" rtl="0" algn="l">
              <a:spcBef>
                <a:spcPts val="1200"/>
              </a:spcBef>
              <a:spcAft>
                <a:spcPts val="0"/>
              </a:spcAft>
              <a:buNone/>
            </a:pPr>
            <a:r>
              <a:rPr lang="en" sz="1000"/>
              <a:t>Le premier point est partiellement allégé grâce à l’utilisation d’une </a:t>
            </a:r>
            <a:r>
              <a:rPr b="1" lang="en" sz="1000">
                <a:solidFill>
                  <a:schemeClr val="dk1"/>
                </a:solidFill>
              </a:rPr>
              <a:t>kernel</a:t>
            </a:r>
            <a:r>
              <a:rPr lang="en" sz="1000"/>
              <a:t> issue de projets existants publiés sur Kaggle. Les données sont légèrement modifiées avant d’être utilisées.</a:t>
            </a:r>
            <a:endParaRPr sz="1000"/>
          </a:p>
          <a:p>
            <a:pPr indent="0" lvl="0" marL="0" marR="381000" rtl="0" algn="l">
              <a:spcBef>
                <a:spcPts val="1200"/>
              </a:spcBef>
              <a:spcAft>
                <a:spcPts val="0"/>
              </a:spcAft>
              <a:buNone/>
            </a:pPr>
            <a:r>
              <a:rPr lang="en" sz="1000"/>
              <a:t>La sélection d’un modèle se fait à travers la comparaison de pipelines Sklearn avec différents classifieurs, notamment une </a:t>
            </a:r>
            <a:r>
              <a:rPr b="1" lang="en" sz="1000">
                <a:solidFill>
                  <a:schemeClr val="dk1"/>
                </a:solidFill>
              </a:rPr>
              <a:t>régression logistique</a:t>
            </a:r>
            <a:r>
              <a:rPr lang="en" sz="1000"/>
              <a:t>, un</a:t>
            </a:r>
            <a:r>
              <a:rPr b="1" lang="en" sz="1000">
                <a:solidFill>
                  <a:schemeClr val="dk1"/>
                </a:solidFill>
              </a:rPr>
              <a:t> random forest classifier</a:t>
            </a:r>
            <a:r>
              <a:rPr lang="en" sz="1000"/>
              <a:t>, et une variante d’un modèle de </a:t>
            </a:r>
            <a:r>
              <a:rPr b="1" lang="en" sz="1000">
                <a:solidFill>
                  <a:schemeClr val="dk1"/>
                </a:solidFill>
              </a:rPr>
              <a:t>gradient boosting</a:t>
            </a:r>
            <a:r>
              <a:rPr lang="en" sz="1000"/>
              <a:t>.</a:t>
            </a:r>
            <a:endParaRPr sz="1000"/>
          </a:p>
          <a:p>
            <a:pPr indent="0" lvl="0" marL="0" marR="381000" rtl="0" algn="l">
              <a:spcBef>
                <a:spcPts val="1200"/>
              </a:spcBef>
              <a:spcAft>
                <a:spcPts val="1200"/>
              </a:spcAft>
              <a:buNone/>
            </a:pPr>
            <a:r>
              <a:rPr lang="en" sz="1000"/>
              <a:t>Finalement, le modèle sélectionné étant destiné à être utilisé par des professionnels, il doit être déployé. Cette étape est divisée en deux sous-parties : </a:t>
            </a:r>
            <a:r>
              <a:rPr b="1" lang="en" sz="1000">
                <a:solidFill>
                  <a:schemeClr val="dk1"/>
                </a:solidFill>
              </a:rPr>
              <a:t>création d’une API</a:t>
            </a:r>
            <a:r>
              <a:rPr lang="en" sz="1000"/>
              <a:t> qui permettra de faire tourner le modèle sélectionné, et </a:t>
            </a:r>
            <a:r>
              <a:rPr b="1" lang="en" sz="1000">
                <a:solidFill>
                  <a:schemeClr val="dk1"/>
                </a:solidFill>
              </a:rPr>
              <a:t>développement d’un dashboard</a:t>
            </a:r>
            <a:r>
              <a:rPr lang="en" sz="1000"/>
              <a:t> permettant de visualiser les données et d’interagir automatiquement avec l’API.</a:t>
            </a:r>
            <a:endParaRPr sz="1000"/>
          </a:p>
        </p:txBody>
      </p:sp>
      <p:pic>
        <p:nvPicPr>
          <p:cNvPr id="70" name="Google Shape;70;p15"/>
          <p:cNvPicPr preferRelativeResize="0"/>
          <p:nvPr/>
        </p:nvPicPr>
        <p:blipFill>
          <a:blip r:embed="rId3">
            <a:alphaModFix/>
          </a:blip>
          <a:stretch>
            <a:fillRect/>
          </a:stretch>
        </p:blipFill>
        <p:spPr>
          <a:xfrm>
            <a:off x="6783900" y="946900"/>
            <a:ext cx="1001441" cy="800999"/>
          </a:xfrm>
          <a:prstGeom prst="rect">
            <a:avLst/>
          </a:prstGeom>
          <a:noFill/>
          <a:ln>
            <a:noFill/>
          </a:ln>
        </p:spPr>
      </p:pic>
      <p:pic>
        <p:nvPicPr>
          <p:cNvPr id="71" name="Google Shape;71;p15"/>
          <p:cNvPicPr preferRelativeResize="0"/>
          <p:nvPr/>
        </p:nvPicPr>
        <p:blipFill>
          <a:blip r:embed="rId4">
            <a:alphaModFix/>
          </a:blip>
          <a:stretch>
            <a:fillRect/>
          </a:stretch>
        </p:blipFill>
        <p:spPr>
          <a:xfrm>
            <a:off x="6211600" y="2123750"/>
            <a:ext cx="2146051" cy="1382275"/>
          </a:xfrm>
          <a:prstGeom prst="rect">
            <a:avLst/>
          </a:prstGeom>
          <a:noFill/>
          <a:ln>
            <a:noFill/>
          </a:ln>
        </p:spPr>
      </p:pic>
      <p:pic>
        <p:nvPicPr>
          <p:cNvPr id="72" name="Google Shape;72;p15"/>
          <p:cNvPicPr preferRelativeResize="0"/>
          <p:nvPr/>
        </p:nvPicPr>
        <p:blipFill>
          <a:blip r:embed="rId5">
            <a:alphaModFix/>
          </a:blip>
          <a:stretch>
            <a:fillRect/>
          </a:stretch>
        </p:blipFill>
        <p:spPr>
          <a:xfrm>
            <a:off x="6742638" y="3881900"/>
            <a:ext cx="1083974" cy="1083974"/>
          </a:xfrm>
          <a:prstGeom prst="rect">
            <a:avLst/>
          </a:prstGeom>
          <a:noFill/>
          <a:ln>
            <a:noFill/>
          </a:ln>
        </p:spPr>
      </p:pic>
      <p:cxnSp>
        <p:nvCxnSpPr>
          <p:cNvPr id="73" name="Google Shape;73;p15"/>
          <p:cNvCxnSpPr>
            <a:stCxn id="70" idx="2"/>
            <a:endCxn id="71" idx="0"/>
          </p:cNvCxnSpPr>
          <p:nvPr/>
        </p:nvCxnSpPr>
        <p:spPr>
          <a:xfrm>
            <a:off x="7284621" y="1747899"/>
            <a:ext cx="0" cy="375900"/>
          </a:xfrm>
          <a:prstGeom prst="straightConnector1">
            <a:avLst/>
          </a:prstGeom>
          <a:noFill/>
          <a:ln cap="flat" cmpd="sng" w="19050">
            <a:solidFill>
              <a:schemeClr val="dk2"/>
            </a:solidFill>
            <a:prstDash val="solid"/>
            <a:round/>
            <a:headEnd len="med" w="med" type="triangle"/>
            <a:tailEnd len="med" w="med" type="triangle"/>
          </a:ln>
        </p:spPr>
      </p:cxnSp>
      <p:cxnSp>
        <p:nvCxnSpPr>
          <p:cNvPr id="74" name="Google Shape;74;p15"/>
          <p:cNvCxnSpPr>
            <a:stCxn id="71" idx="2"/>
            <a:endCxn id="72" idx="0"/>
          </p:cNvCxnSpPr>
          <p:nvPr/>
        </p:nvCxnSpPr>
        <p:spPr>
          <a:xfrm>
            <a:off x="7284625" y="3506025"/>
            <a:ext cx="0" cy="375900"/>
          </a:xfrm>
          <a:prstGeom prst="straightConnector1">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a:t>
            </a:r>
            <a:endParaRPr/>
          </a:p>
        </p:txBody>
      </p:sp>
      <p:sp>
        <p:nvSpPr>
          <p:cNvPr id="80" name="Google Shape;80;p16"/>
          <p:cNvSpPr txBox="1"/>
          <p:nvPr>
            <p:ph idx="1" type="body"/>
          </p:nvPr>
        </p:nvSpPr>
        <p:spPr>
          <a:xfrm>
            <a:off x="311700" y="1344550"/>
            <a:ext cx="19125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Préparation de données</a:t>
            </a:r>
            <a:endParaRPr b="1" sz="1810">
              <a:solidFill>
                <a:schemeClr val="dk1"/>
              </a:solidFill>
              <a:latin typeface="Amatic SC"/>
              <a:ea typeface="Amatic SC"/>
              <a:cs typeface="Amatic SC"/>
              <a:sym typeface="Amatic SC"/>
            </a:endParaRPr>
          </a:p>
        </p:txBody>
      </p:sp>
      <p:sp>
        <p:nvSpPr>
          <p:cNvPr id="81" name="Google Shape;81;p16"/>
          <p:cNvSpPr txBox="1"/>
          <p:nvPr>
            <p:ph idx="1" type="body"/>
          </p:nvPr>
        </p:nvSpPr>
        <p:spPr>
          <a:xfrm>
            <a:off x="2423576" y="1344550"/>
            <a:ext cx="19125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Sélection de modèle</a:t>
            </a:r>
            <a:endParaRPr b="1" sz="1810">
              <a:solidFill>
                <a:schemeClr val="dk1"/>
              </a:solidFill>
              <a:latin typeface="Amatic SC"/>
              <a:ea typeface="Amatic SC"/>
              <a:cs typeface="Amatic SC"/>
              <a:sym typeface="Amatic SC"/>
            </a:endParaRPr>
          </a:p>
        </p:txBody>
      </p:sp>
      <p:sp>
        <p:nvSpPr>
          <p:cNvPr id="82" name="Google Shape;82;p16"/>
          <p:cNvSpPr txBox="1"/>
          <p:nvPr>
            <p:ph idx="1" type="body"/>
          </p:nvPr>
        </p:nvSpPr>
        <p:spPr>
          <a:xfrm>
            <a:off x="4580466" y="1344550"/>
            <a:ext cx="19125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Développement d’outil</a:t>
            </a:r>
            <a:endParaRPr b="1" sz="1810">
              <a:solidFill>
                <a:schemeClr val="dk1"/>
              </a:solidFill>
              <a:latin typeface="Amatic SC"/>
              <a:ea typeface="Amatic SC"/>
              <a:cs typeface="Amatic SC"/>
              <a:sym typeface="Amatic SC"/>
            </a:endParaRPr>
          </a:p>
        </p:txBody>
      </p:sp>
      <p:sp>
        <p:nvSpPr>
          <p:cNvPr id="83" name="Google Shape;83;p16"/>
          <p:cNvSpPr txBox="1"/>
          <p:nvPr>
            <p:ph idx="1" type="body"/>
          </p:nvPr>
        </p:nvSpPr>
        <p:spPr>
          <a:xfrm>
            <a:off x="6656283" y="1344550"/>
            <a:ext cx="19125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Dashboard</a:t>
            </a:r>
            <a:endParaRPr b="1" sz="1810">
              <a:solidFill>
                <a:schemeClr val="dk1"/>
              </a:solidFill>
              <a:latin typeface="Amatic SC"/>
              <a:ea typeface="Amatic SC"/>
              <a:cs typeface="Amatic SC"/>
              <a:sym typeface="Amatic SC"/>
            </a:endParaRPr>
          </a:p>
        </p:txBody>
      </p:sp>
      <p:sp>
        <p:nvSpPr>
          <p:cNvPr id="84" name="Google Shape;84;p16"/>
          <p:cNvSpPr txBox="1"/>
          <p:nvPr>
            <p:ph idx="1" type="body"/>
          </p:nvPr>
        </p:nvSpPr>
        <p:spPr>
          <a:xfrm>
            <a:off x="311700" y="1913725"/>
            <a:ext cx="1912500" cy="107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Structuration des données par une kernel Kaggle</a:t>
            </a:r>
            <a:endParaRPr sz="1000"/>
          </a:p>
          <a:p>
            <a:pPr indent="0" lvl="0" marL="0" rtl="0" algn="l">
              <a:lnSpc>
                <a:spcPct val="100000"/>
              </a:lnSpc>
              <a:spcBef>
                <a:spcPts val="1200"/>
              </a:spcBef>
              <a:spcAft>
                <a:spcPts val="1200"/>
              </a:spcAft>
              <a:buNone/>
            </a:pPr>
            <a:r>
              <a:t/>
            </a:r>
            <a:endParaRPr sz="1000"/>
          </a:p>
        </p:txBody>
      </p:sp>
      <p:sp>
        <p:nvSpPr>
          <p:cNvPr id="85" name="Google Shape;85;p16"/>
          <p:cNvSpPr txBox="1"/>
          <p:nvPr>
            <p:ph idx="1" type="body"/>
          </p:nvPr>
        </p:nvSpPr>
        <p:spPr>
          <a:xfrm>
            <a:off x="4580476" y="1913725"/>
            <a:ext cx="1912500" cy="1072800"/>
          </a:xfrm>
          <a:prstGeom prst="rect">
            <a:avLst/>
          </a:prstGeom>
        </p:spPr>
        <p:txBody>
          <a:bodyPr anchorCtr="0" anchor="t" bIns="91425" lIns="91425" spcFirstLastPara="1" rIns="0" wrap="square" tIns="91425">
            <a:noAutofit/>
          </a:bodyPr>
          <a:lstStyle/>
          <a:p>
            <a:pPr indent="0" lvl="0" marL="0" rtl="0" algn="l">
              <a:lnSpc>
                <a:spcPct val="100000"/>
              </a:lnSpc>
              <a:spcBef>
                <a:spcPts val="0"/>
              </a:spcBef>
              <a:spcAft>
                <a:spcPts val="0"/>
              </a:spcAft>
              <a:buNone/>
            </a:pPr>
            <a:r>
              <a:rPr lang="en" sz="1000"/>
              <a:t>Développement d’une API : </a:t>
            </a:r>
            <a:endParaRPr sz="1000"/>
          </a:p>
          <a:p>
            <a:pPr indent="-292100" lvl="0" marL="457200" rtl="0" algn="l">
              <a:lnSpc>
                <a:spcPct val="100000"/>
              </a:lnSpc>
              <a:spcBef>
                <a:spcPts val="1200"/>
              </a:spcBef>
              <a:spcAft>
                <a:spcPts val="0"/>
              </a:spcAft>
              <a:buSzPts val="1000"/>
              <a:buChar char="-"/>
            </a:pPr>
            <a:r>
              <a:rPr lang="en" sz="1000"/>
              <a:t>Exploration des données</a:t>
            </a:r>
            <a:endParaRPr sz="1000"/>
          </a:p>
          <a:p>
            <a:pPr indent="-292100" lvl="0" marL="457200" rtl="0" algn="l">
              <a:lnSpc>
                <a:spcPct val="100000"/>
              </a:lnSpc>
              <a:spcBef>
                <a:spcPts val="0"/>
              </a:spcBef>
              <a:spcAft>
                <a:spcPts val="0"/>
              </a:spcAft>
              <a:buSzPts val="1000"/>
              <a:buChar char="-"/>
            </a:pPr>
            <a:r>
              <a:rPr lang="en" sz="1000"/>
              <a:t>Téléchargement de dossiers “candidats”</a:t>
            </a:r>
            <a:endParaRPr sz="1000"/>
          </a:p>
          <a:p>
            <a:pPr indent="-292100" lvl="0" marL="457200" rtl="0" algn="l">
              <a:lnSpc>
                <a:spcPct val="100000"/>
              </a:lnSpc>
              <a:spcBef>
                <a:spcPts val="0"/>
              </a:spcBef>
              <a:spcAft>
                <a:spcPts val="0"/>
              </a:spcAft>
              <a:buSzPts val="1000"/>
              <a:buChar char="-"/>
            </a:pPr>
            <a:r>
              <a:rPr lang="en" sz="1000"/>
              <a:t>Prédiction du score</a:t>
            </a:r>
            <a:endParaRPr sz="1000"/>
          </a:p>
          <a:p>
            <a:pPr indent="0" lvl="0" marL="0" rtl="0" algn="l">
              <a:lnSpc>
                <a:spcPct val="100000"/>
              </a:lnSpc>
              <a:spcBef>
                <a:spcPts val="1200"/>
              </a:spcBef>
              <a:spcAft>
                <a:spcPts val="1200"/>
              </a:spcAft>
              <a:buNone/>
            </a:pPr>
            <a:r>
              <a:t/>
            </a:r>
            <a:endParaRPr sz="1000"/>
          </a:p>
        </p:txBody>
      </p:sp>
      <p:sp>
        <p:nvSpPr>
          <p:cNvPr id="86" name="Google Shape;86;p16"/>
          <p:cNvSpPr txBox="1"/>
          <p:nvPr>
            <p:ph idx="1" type="body"/>
          </p:nvPr>
        </p:nvSpPr>
        <p:spPr>
          <a:xfrm>
            <a:off x="2423575" y="1913725"/>
            <a:ext cx="1912500" cy="107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Comparaison de trois algorithmes différents : </a:t>
            </a:r>
            <a:endParaRPr sz="1000"/>
          </a:p>
          <a:p>
            <a:pPr indent="-292100" lvl="0" marL="457200" rtl="0" algn="l">
              <a:lnSpc>
                <a:spcPct val="100000"/>
              </a:lnSpc>
              <a:spcBef>
                <a:spcPts val="1200"/>
              </a:spcBef>
              <a:spcAft>
                <a:spcPts val="0"/>
              </a:spcAft>
              <a:buSzPts val="1000"/>
              <a:buChar char="-"/>
            </a:pPr>
            <a:r>
              <a:rPr lang="en" sz="1000"/>
              <a:t>Régression Logistique</a:t>
            </a:r>
            <a:endParaRPr sz="1000"/>
          </a:p>
          <a:p>
            <a:pPr indent="-292100" lvl="0" marL="457200" rtl="0" algn="l">
              <a:lnSpc>
                <a:spcPct val="100000"/>
              </a:lnSpc>
              <a:spcBef>
                <a:spcPts val="0"/>
              </a:spcBef>
              <a:spcAft>
                <a:spcPts val="0"/>
              </a:spcAft>
              <a:buSzPts val="1000"/>
              <a:buChar char="-"/>
            </a:pPr>
            <a:r>
              <a:rPr lang="en" sz="1000"/>
              <a:t>Random forest classifier</a:t>
            </a:r>
            <a:endParaRPr sz="1000"/>
          </a:p>
          <a:p>
            <a:pPr indent="-292100" lvl="0" marL="457200" rtl="0" algn="l">
              <a:lnSpc>
                <a:spcPct val="100000"/>
              </a:lnSpc>
              <a:spcBef>
                <a:spcPts val="0"/>
              </a:spcBef>
              <a:spcAft>
                <a:spcPts val="0"/>
              </a:spcAft>
              <a:buSzPts val="1000"/>
              <a:buChar char="-"/>
            </a:pPr>
            <a:r>
              <a:rPr lang="en" sz="1000"/>
              <a:t>Light Gradient Boosting Machine classifier</a:t>
            </a:r>
            <a:endParaRPr sz="1000"/>
          </a:p>
          <a:p>
            <a:pPr indent="0" lvl="0" marL="0" rtl="0" algn="l">
              <a:lnSpc>
                <a:spcPct val="100000"/>
              </a:lnSpc>
              <a:spcBef>
                <a:spcPts val="1200"/>
              </a:spcBef>
              <a:spcAft>
                <a:spcPts val="1200"/>
              </a:spcAft>
              <a:buNone/>
            </a:pPr>
            <a:r>
              <a:rPr lang="en" sz="1000"/>
              <a:t>Sélection selon la métrique de </a:t>
            </a:r>
            <a:r>
              <a:rPr b="1" lang="en" sz="1000"/>
              <a:t>rappel</a:t>
            </a:r>
            <a:endParaRPr b="1" sz="1000"/>
          </a:p>
        </p:txBody>
      </p:sp>
      <p:sp>
        <p:nvSpPr>
          <p:cNvPr id="87" name="Google Shape;87;p16"/>
          <p:cNvSpPr txBox="1"/>
          <p:nvPr>
            <p:ph idx="1" type="body"/>
          </p:nvPr>
        </p:nvSpPr>
        <p:spPr>
          <a:xfrm>
            <a:off x="6656175" y="1913725"/>
            <a:ext cx="1912500" cy="1072800"/>
          </a:xfrm>
          <a:prstGeom prst="rect">
            <a:avLst/>
          </a:prstGeom>
        </p:spPr>
        <p:txBody>
          <a:bodyPr anchorCtr="0" anchor="t" bIns="91425" lIns="91425" spcFirstLastPara="1" rIns="0" wrap="square" tIns="91425">
            <a:noAutofit/>
          </a:bodyPr>
          <a:lstStyle/>
          <a:p>
            <a:pPr indent="0" lvl="0" marL="0" rtl="0" algn="l">
              <a:lnSpc>
                <a:spcPct val="100000"/>
              </a:lnSpc>
              <a:spcBef>
                <a:spcPts val="0"/>
              </a:spcBef>
              <a:spcAft>
                <a:spcPts val="0"/>
              </a:spcAft>
              <a:buNone/>
            </a:pPr>
            <a:r>
              <a:rPr lang="en" sz="1000"/>
              <a:t>Création d’une interface visuelle :</a:t>
            </a:r>
            <a:endParaRPr sz="1000"/>
          </a:p>
          <a:p>
            <a:pPr indent="-292100" lvl="0" marL="457200" rtl="0" algn="l">
              <a:lnSpc>
                <a:spcPct val="100000"/>
              </a:lnSpc>
              <a:spcBef>
                <a:spcPts val="1200"/>
              </a:spcBef>
              <a:spcAft>
                <a:spcPts val="0"/>
              </a:spcAft>
              <a:buSzPts val="1000"/>
              <a:buChar char="-"/>
            </a:pPr>
            <a:r>
              <a:rPr lang="en" sz="1000"/>
              <a:t>Accessible en ligne</a:t>
            </a:r>
            <a:endParaRPr sz="1000"/>
          </a:p>
          <a:p>
            <a:pPr indent="-292100" lvl="0" marL="457200" rtl="0" algn="l">
              <a:lnSpc>
                <a:spcPct val="100000"/>
              </a:lnSpc>
              <a:spcBef>
                <a:spcPts val="0"/>
              </a:spcBef>
              <a:spcAft>
                <a:spcPts val="0"/>
              </a:spcAft>
              <a:buSzPts val="1000"/>
              <a:buChar char="-"/>
            </a:pPr>
            <a:r>
              <a:rPr lang="en" sz="1000"/>
              <a:t>Visualisation des données</a:t>
            </a:r>
            <a:endParaRPr sz="1000"/>
          </a:p>
          <a:p>
            <a:pPr indent="-292100" lvl="0" marL="457200" rtl="0" algn="l">
              <a:lnSpc>
                <a:spcPct val="100000"/>
              </a:lnSpc>
              <a:spcBef>
                <a:spcPts val="0"/>
              </a:spcBef>
              <a:spcAft>
                <a:spcPts val="0"/>
              </a:spcAft>
              <a:buSzPts val="1000"/>
              <a:buChar char="-"/>
            </a:pPr>
            <a:r>
              <a:rPr lang="en" sz="1000"/>
              <a:t>Comparaison des données dans un groupe</a:t>
            </a:r>
            <a:endParaRPr sz="1000"/>
          </a:p>
          <a:p>
            <a:pPr indent="-292100" lvl="0" marL="457200" rtl="0" algn="l">
              <a:lnSpc>
                <a:spcPct val="100000"/>
              </a:lnSpc>
              <a:spcBef>
                <a:spcPts val="0"/>
              </a:spcBef>
              <a:spcAft>
                <a:spcPts val="0"/>
              </a:spcAft>
              <a:buSzPts val="1000"/>
              <a:buChar char="-"/>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Présentation</a:t>
            </a:r>
            <a:r>
              <a:rPr lang="en"/>
              <a:t> des données</a:t>
            </a:r>
            <a:endParaRPr/>
          </a:p>
        </p:txBody>
      </p:sp>
      <p:pic>
        <p:nvPicPr>
          <p:cNvPr id="93" name="Google Shape;93;p17"/>
          <p:cNvPicPr preferRelativeResize="0"/>
          <p:nvPr/>
        </p:nvPicPr>
        <p:blipFill>
          <a:blip r:embed="rId3">
            <a:alphaModFix/>
          </a:blip>
          <a:stretch>
            <a:fillRect/>
          </a:stretch>
        </p:blipFill>
        <p:spPr>
          <a:xfrm>
            <a:off x="1530500" y="1093850"/>
            <a:ext cx="5833416" cy="3744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6139000" y="1228750"/>
            <a:ext cx="2751900" cy="3520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t/>
            </a:r>
            <a:endParaRPr b="1" sz="1810">
              <a:solidFill>
                <a:schemeClr val="lt1"/>
              </a:solidFill>
              <a:latin typeface="Amatic SC"/>
              <a:ea typeface="Amatic SC"/>
              <a:cs typeface="Amatic SC"/>
              <a:sym typeface="Amatic SC"/>
            </a:endParaRPr>
          </a:p>
        </p:txBody>
      </p:sp>
      <p:sp>
        <p:nvSpPr>
          <p:cNvPr id="99" name="Google Shape;99;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Sélection de modèle</a:t>
            </a:r>
            <a:endParaRPr/>
          </a:p>
        </p:txBody>
      </p:sp>
      <p:sp>
        <p:nvSpPr>
          <p:cNvPr id="100" name="Google Shape;100;p18"/>
          <p:cNvSpPr txBox="1"/>
          <p:nvPr>
            <p:ph idx="1" type="body"/>
          </p:nvPr>
        </p:nvSpPr>
        <p:spPr>
          <a:xfrm>
            <a:off x="354925" y="1344550"/>
            <a:ext cx="25413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Régression logistique</a:t>
            </a:r>
            <a:endParaRPr b="1" sz="1810">
              <a:solidFill>
                <a:schemeClr val="dk1"/>
              </a:solidFill>
              <a:latin typeface="Amatic SC"/>
              <a:ea typeface="Amatic SC"/>
              <a:cs typeface="Amatic SC"/>
              <a:sym typeface="Amatic SC"/>
            </a:endParaRPr>
          </a:p>
        </p:txBody>
      </p:sp>
      <p:sp>
        <p:nvSpPr>
          <p:cNvPr id="101" name="Google Shape;101;p18"/>
          <p:cNvSpPr txBox="1"/>
          <p:nvPr>
            <p:ph idx="1" type="body"/>
          </p:nvPr>
        </p:nvSpPr>
        <p:spPr>
          <a:xfrm>
            <a:off x="3293038" y="1344550"/>
            <a:ext cx="25413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Random Forest Classifier</a:t>
            </a:r>
            <a:endParaRPr b="1" sz="1810">
              <a:solidFill>
                <a:schemeClr val="dk1"/>
              </a:solidFill>
              <a:latin typeface="Amatic SC"/>
              <a:ea typeface="Amatic SC"/>
              <a:cs typeface="Amatic SC"/>
              <a:sym typeface="Amatic SC"/>
            </a:endParaRPr>
          </a:p>
        </p:txBody>
      </p:sp>
      <p:sp>
        <p:nvSpPr>
          <p:cNvPr id="102" name="Google Shape;102;p18"/>
          <p:cNvSpPr txBox="1"/>
          <p:nvPr>
            <p:ph idx="1" type="body"/>
          </p:nvPr>
        </p:nvSpPr>
        <p:spPr>
          <a:xfrm>
            <a:off x="6231152" y="1344550"/>
            <a:ext cx="2541300" cy="479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Light Gradient Boosting Machine</a:t>
            </a:r>
            <a:endParaRPr b="1" sz="1810">
              <a:solidFill>
                <a:schemeClr val="dk1"/>
              </a:solidFill>
              <a:latin typeface="Amatic SC"/>
              <a:ea typeface="Amatic SC"/>
              <a:cs typeface="Amatic SC"/>
              <a:sym typeface="Amatic SC"/>
            </a:endParaRPr>
          </a:p>
        </p:txBody>
      </p:sp>
      <p:sp>
        <p:nvSpPr>
          <p:cNvPr id="103" name="Google Shape;103;p18"/>
          <p:cNvSpPr txBox="1"/>
          <p:nvPr>
            <p:ph idx="1" type="body"/>
          </p:nvPr>
        </p:nvSpPr>
        <p:spPr>
          <a:xfrm>
            <a:off x="354925" y="1913725"/>
            <a:ext cx="2541300" cy="107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Modèle de base pour la classification binaire, c’est un modèle statistique permettant d’étudier les relations entre un ensemble de variables qualitatives Xi et une variable qualitative Y. Il s’agit d’un modèle linéaire généralisé utilisant une fonction logistique comme fonction de lien. </a:t>
            </a:r>
            <a:endParaRPr sz="1000"/>
          </a:p>
          <a:p>
            <a:pPr indent="0" lvl="0" marL="0" rtl="0" algn="l">
              <a:lnSpc>
                <a:spcPct val="100000"/>
              </a:lnSpc>
              <a:spcBef>
                <a:spcPts val="1200"/>
              </a:spcBef>
              <a:spcAft>
                <a:spcPts val="1200"/>
              </a:spcAft>
              <a:buNone/>
            </a:pPr>
            <a:r>
              <a:t/>
            </a:r>
            <a:endParaRPr sz="1000"/>
          </a:p>
        </p:txBody>
      </p:sp>
      <p:sp>
        <p:nvSpPr>
          <p:cNvPr id="104" name="Google Shape;104;p18"/>
          <p:cNvSpPr txBox="1"/>
          <p:nvPr>
            <p:ph idx="1" type="body"/>
          </p:nvPr>
        </p:nvSpPr>
        <p:spPr>
          <a:xfrm>
            <a:off x="6231164" y="1913725"/>
            <a:ext cx="2541300" cy="1072800"/>
          </a:xfrm>
          <a:prstGeom prst="rect">
            <a:avLst/>
          </a:prstGeom>
        </p:spPr>
        <p:txBody>
          <a:bodyPr anchorCtr="0" anchor="t" bIns="91425" lIns="91425" spcFirstLastPara="1" rIns="0" wrap="square" tIns="91425">
            <a:noAutofit/>
          </a:bodyPr>
          <a:lstStyle/>
          <a:p>
            <a:pPr indent="0" lvl="0" marL="0" rtl="0" algn="l">
              <a:lnSpc>
                <a:spcPct val="100000"/>
              </a:lnSpc>
              <a:spcBef>
                <a:spcPts val="0"/>
              </a:spcBef>
              <a:spcAft>
                <a:spcPts val="1200"/>
              </a:spcAft>
              <a:buNone/>
            </a:pPr>
            <a:r>
              <a:rPr lang="en" sz="1000"/>
              <a:t>Variante de la random forest classifier, le modèle de gradient boosting peut être vu comme une adaptation d’optimisation, notamment en donnant un point inférieur aux “sous-prédicteurs ayant une performance inférieure.</a:t>
            </a:r>
            <a:endParaRPr sz="1000"/>
          </a:p>
        </p:txBody>
      </p:sp>
      <p:sp>
        <p:nvSpPr>
          <p:cNvPr id="105" name="Google Shape;105;p18"/>
          <p:cNvSpPr txBox="1"/>
          <p:nvPr>
            <p:ph idx="1" type="body"/>
          </p:nvPr>
        </p:nvSpPr>
        <p:spPr>
          <a:xfrm>
            <a:off x="3293044" y="1913725"/>
            <a:ext cx="2541300" cy="107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000"/>
              <a:t>Modèle qui prédit la classe d’une observation à partir de la prédiction moyenne d’un ensemble d’arbres de décisions qui sont limités à un nombre prédéfini d’arbres et de variables à utilisés. </a:t>
            </a:r>
            <a:endParaRPr b="1" sz="1000"/>
          </a:p>
        </p:txBody>
      </p:sp>
      <p:sp>
        <p:nvSpPr>
          <p:cNvPr id="106" name="Google Shape;106;p18"/>
          <p:cNvSpPr txBox="1"/>
          <p:nvPr>
            <p:ph idx="1" type="body"/>
          </p:nvPr>
        </p:nvSpPr>
        <p:spPr>
          <a:xfrm>
            <a:off x="6231152" y="760600"/>
            <a:ext cx="2541300" cy="479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b="1" lang="en" sz="1810">
                <a:solidFill>
                  <a:schemeClr val="dk1"/>
                </a:solidFill>
                <a:latin typeface="Amatic SC"/>
                <a:ea typeface="Amatic SC"/>
                <a:cs typeface="Amatic SC"/>
                <a:sym typeface="Amatic SC"/>
              </a:rPr>
              <a:t>Modèle sélectionné (Rappel = 71%)</a:t>
            </a:r>
            <a:endParaRPr b="1" sz="1810">
              <a:solidFill>
                <a:schemeClr val="dk1"/>
              </a:solidFill>
              <a:latin typeface="Amatic SC"/>
              <a:ea typeface="Amatic SC"/>
              <a:cs typeface="Amatic SC"/>
              <a:sym typeface="Amatic S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92850"/>
            <a:ext cx="86667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Sélection de l’API</a:t>
            </a:r>
            <a:endParaRPr/>
          </a:p>
        </p:txBody>
      </p:sp>
      <p:sp>
        <p:nvSpPr>
          <p:cNvPr id="112" name="Google Shape;112;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113" name="Google Shape;113;p19"/>
          <p:cNvSpPr txBox="1"/>
          <p:nvPr>
            <p:ph idx="1" type="body"/>
          </p:nvPr>
        </p:nvSpPr>
        <p:spPr>
          <a:xfrm>
            <a:off x="4472675" y="1263200"/>
            <a:ext cx="2950500" cy="306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Différents frameworks connus permettent de créer des API, dont potentiellement les plus populaires Django, Flask et FastAPI.</a:t>
            </a:r>
            <a:endParaRPr sz="1000"/>
          </a:p>
          <a:p>
            <a:pPr indent="0" lvl="0" marL="0" rtl="0" algn="l">
              <a:lnSpc>
                <a:spcPct val="100000"/>
              </a:lnSpc>
              <a:spcBef>
                <a:spcPts val="1200"/>
              </a:spcBef>
              <a:spcAft>
                <a:spcPts val="0"/>
              </a:spcAft>
              <a:buNone/>
            </a:pPr>
            <a:r>
              <a:rPr lang="en" sz="1000"/>
              <a:t>Le framework </a:t>
            </a:r>
            <a:r>
              <a:rPr b="1" lang="en" sz="1000">
                <a:solidFill>
                  <a:schemeClr val="dk1"/>
                </a:solidFill>
              </a:rPr>
              <a:t>HUG</a:t>
            </a:r>
            <a:r>
              <a:rPr lang="en" sz="1000"/>
              <a:t> est relativement </a:t>
            </a:r>
            <a:r>
              <a:rPr b="1" lang="en" sz="1000">
                <a:solidFill>
                  <a:schemeClr val="dk1"/>
                </a:solidFill>
              </a:rPr>
              <a:t>nouveau</a:t>
            </a:r>
            <a:r>
              <a:rPr lang="en" sz="1000"/>
              <a:t> et permet de développer des APIs </a:t>
            </a:r>
            <a:r>
              <a:rPr b="1" lang="en" sz="1000">
                <a:solidFill>
                  <a:schemeClr val="dk1"/>
                </a:solidFill>
              </a:rPr>
              <a:t>simples</a:t>
            </a:r>
            <a:r>
              <a:rPr lang="en" sz="1000"/>
              <a:t> et  </a:t>
            </a:r>
            <a:r>
              <a:rPr b="1" lang="en" sz="1000">
                <a:solidFill>
                  <a:schemeClr val="dk1"/>
                </a:solidFill>
              </a:rPr>
              <a:t>rapidement</a:t>
            </a:r>
            <a:r>
              <a:rPr lang="en" sz="1000"/>
              <a:t>.</a:t>
            </a:r>
            <a:endParaRPr sz="1000"/>
          </a:p>
          <a:p>
            <a:pPr indent="0" lvl="0" marL="0" rtl="0" algn="l">
              <a:lnSpc>
                <a:spcPct val="100000"/>
              </a:lnSpc>
              <a:spcBef>
                <a:spcPts val="1200"/>
              </a:spcBef>
              <a:spcAft>
                <a:spcPts val="0"/>
              </a:spcAft>
              <a:buNone/>
            </a:pPr>
            <a:r>
              <a:rPr lang="en" sz="1000"/>
              <a:t>Plusieurs raisons supplémentaires supportent ce choix dans ce cas de figure : </a:t>
            </a:r>
            <a:endParaRPr sz="1000"/>
          </a:p>
          <a:p>
            <a:pPr indent="-292100" lvl="0" marL="457200" rtl="0" algn="l">
              <a:lnSpc>
                <a:spcPct val="100000"/>
              </a:lnSpc>
              <a:spcBef>
                <a:spcPts val="1200"/>
              </a:spcBef>
              <a:spcAft>
                <a:spcPts val="0"/>
              </a:spcAft>
              <a:buSzPts val="1000"/>
              <a:buChar char="-"/>
            </a:pPr>
            <a:r>
              <a:rPr lang="en" sz="1000"/>
              <a:t>Performance optimale par rapport à d’autres framework</a:t>
            </a:r>
            <a:endParaRPr sz="1000"/>
          </a:p>
          <a:p>
            <a:pPr indent="-292100" lvl="0" marL="457200" rtl="0" algn="l">
              <a:lnSpc>
                <a:spcPct val="100000"/>
              </a:lnSpc>
              <a:spcBef>
                <a:spcPts val="0"/>
              </a:spcBef>
              <a:spcAft>
                <a:spcPts val="0"/>
              </a:spcAft>
              <a:buSzPts val="1000"/>
              <a:buChar char="-"/>
            </a:pPr>
            <a:r>
              <a:rPr lang="en" sz="1000"/>
              <a:t>Simplicité de création</a:t>
            </a:r>
            <a:endParaRPr sz="1000"/>
          </a:p>
          <a:p>
            <a:pPr indent="-292100" lvl="0" marL="457200" rtl="0" algn="l">
              <a:lnSpc>
                <a:spcPct val="100000"/>
              </a:lnSpc>
              <a:spcBef>
                <a:spcPts val="0"/>
              </a:spcBef>
              <a:spcAft>
                <a:spcPts val="0"/>
              </a:spcAft>
              <a:buSzPts val="1000"/>
              <a:buChar char="-"/>
            </a:pPr>
            <a:r>
              <a:rPr lang="en" sz="1000"/>
              <a:t>Nouveauté (connaissances existantes avec Flask et FastAPI)</a:t>
            </a:r>
            <a:endParaRPr sz="1000"/>
          </a:p>
        </p:txBody>
      </p:sp>
      <p:pic>
        <p:nvPicPr>
          <p:cNvPr id="114" name="Google Shape;114;p19"/>
          <p:cNvPicPr preferRelativeResize="0"/>
          <p:nvPr/>
        </p:nvPicPr>
        <p:blipFill>
          <a:blip r:embed="rId3">
            <a:alphaModFix/>
          </a:blip>
          <a:stretch>
            <a:fillRect/>
          </a:stretch>
        </p:blipFill>
        <p:spPr>
          <a:xfrm>
            <a:off x="837900" y="1263200"/>
            <a:ext cx="3532225" cy="1206500"/>
          </a:xfrm>
          <a:prstGeom prst="rect">
            <a:avLst/>
          </a:prstGeom>
          <a:noFill/>
          <a:ln>
            <a:noFill/>
          </a:ln>
        </p:spPr>
      </p:pic>
      <p:pic>
        <p:nvPicPr>
          <p:cNvPr id="115" name="Google Shape;115;p19"/>
          <p:cNvPicPr preferRelativeResize="0"/>
          <p:nvPr/>
        </p:nvPicPr>
        <p:blipFill>
          <a:blip r:embed="rId4">
            <a:alphaModFix/>
          </a:blip>
          <a:stretch>
            <a:fillRect/>
          </a:stretch>
        </p:blipFill>
        <p:spPr>
          <a:xfrm>
            <a:off x="837900" y="2622100"/>
            <a:ext cx="3482376" cy="16612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292850"/>
            <a:ext cx="86667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Sélection du support de DASHBOARD</a:t>
            </a:r>
            <a:endParaRPr/>
          </a:p>
        </p:txBody>
      </p:sp>
      <p:sp>
        <p:nvSpPr>
          <p:cNvPr id="121" name="Google Shape;121;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122" name="Google Shape;122;p20"/>
          <p:cNvSpPr txBox="1"/>
          <p:nvPr>
            <p:ph idx="1" type="body"/>
          </p:nvPr>
        </p:nvSpPr>
        <p:spPr>
          <a:xfrm>
            <a:off x="363625" y="2410500"/>
            <a:ext cx="77169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Similairement au choix de API, de nombreux outils existent actuellement pour créer des dashboards. Certains peuvent être des outils commerciaux nécessitant une base de donnée en support, ou des outils open-source qui peuvent faciliter des requêtes à des API pour obtenir des données à présenter.</a:t>
            </a:r>
            <a:endParaRPr sz="1000"/>
          </a:p>
          <a:p>
            <a:pPr indent="0" lvl="0" marL="0" rtl="0" algn="l">
              <a:spcBef>
                <a:spcPts val="1200"/>
              </a:spcBef>
              <a:spcAft>
                <a:spcPts val="0"/>
              </a:spcAft>
              <a:buNone/>
            </a:pPr>
            <a:r>
              <a:rPr lang="en" sz="1000"/>
              <a:t>Une option aurait pu être </a:t>
            </a:r>
            <a:r>
              <a:rPr b="1" lang="en" sz="1000">
                <a:solidFill>
                  <a:schemeClr val="dk1"/>
                </a:solidFill>
              </a:rPr>
              <a:t>Streamlit</a:t>
            </a:r>
            <a:r>
              <a:rPr lang="en" sz="1000"/>
              <a:t>, un framework permettant de rapidement créer des dashboards avec une visualisation agréable et esthétique mais qui peut être limité pour des usages avancés et qui est actuellement limité à Python.</a:t>
            </a:r>
            <a:endParaRPr sz="1000"/>
          </a:p>
          <a:p>
            <a:pPr indent="0" lvl="0" marL="0" marR="0" rtl="0" algn="l">
              <a:lnSpc>
                <a:spcPct val="115000"/>
              </a:lnSpc>
              <a:spcBef>
                <a:spcPts val="1200"/>
              </a:spcBef>
              <a:spcAft>
                <a:spcPts val="1200"/>
              </a:spcAft>
              <a:buNone/>
            </a:pPr>
            <a:r>
              <a:rPr b="1" lang="en" sz="1000">
                <a:solidFill>
                  <a:schemeClr val="dk1"/>
                </a:solidFill>
              </a:rPr>
              <a:t>Dash</a:t>
            </a:r>
            <a:r>
              <a:rPr lang="en" sz="1000"/>
              <a:t> de plotly est un des frameworks de dashboard les plus complets sur Python, capable de présenter des graphes </a:t>
            </a:r>
            <a:r>
              <a:rPr b="1" lang="en" sz="1000">
                <a:solidFill>
                  <a:schemeClr val="dk1"/>
                </a:solidFill>
              </a:rPr>
              <a:t>complexes</a:t>
            </a:r>
            <a:r>
              <a:rPr lang="en" sz="1000"/>
              <a:t> et </a:t>
            </a:r>
            <a:r>
              <a:rPr b="1" lang="en" sz="1000">
                <a:solidFill>
                  <a:schemeClr val="dk1"/>
                </a:solidFill>
              </a:rPr>
              <a:t>intéractifs</a:t>
            </a:r>
            <a:r>
              <a:rPr lang="en" sz="1000"/>
              <a:t> et qui existe en </a:t>
            </a:r>
            <a:r>
              <a:rPr b="1" lang="en" sz="1000">
                <a:solidFill>
                  <a:schemeClr val="dk1"/>
                </a:solidFill>
              </a:rPr>
              <a:t>Python</a:t>
            </a:r>
            <a:r>
              <a:rPr lang="en" sz="1000"/>
              <a:t>, en</a:t>
            </a:r>
            <a:r>
              <a:rPr b="1" lang="en" sz="1000">
                <a:solidFill>
                  <a:schemeClr val="dk1"/>
                </a:solidFill>
              </a:rPr>
              <a:t> R</a:t>
            </a:r>
            <a:r>
              <a:rPr lang="en" sz="1000"/>
              <a:t>, et potentiellement en </a:t>
            </a:r>
            <a:r>
              <a:rPr b="1" lang="en" sz="1000">
                <a:solidFill>
                  <a:schemeClr val="dk1"/>
                </a:solidFill>
              </a:rPr>
              <a:t>Julia</a:t>
            </a:r>
            <a:r>
              <a:rPr lang="en" sz="1000"/>
              <a:t>.</a:t>
            </a:r>
            <a:endParaRPr sz="1000"/>
          </a:p>
        </p:txBody>
      </p:sp>
      <p:pic>
        <p:nvPicPr>
          <p:cNvPr id="123" name="Google Shape;123;p20"/>
          <p:cNvPicPr preferRelativeResize="0"/>
          <p:nvPr/>
        </p:nvPicPr>
        <p:blipFill rotWithShape="1">
          <a:blip r:embed="rId3">
            <a:alphaModFix/>
          </a:blip>
          <a:srcRect b="14030" l="0" r="0" t="16375"/>
          <a:stretch/>
        </p:blipFill>
        <p:spPr>
          <a:xfrm>
            <a:off x="1823500" y="1010275"/>
            <a:ext cx="4605950" cy="125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Déploiement des outils</a:t>
            </a:r>
            <a:endParaRPr/>
          </a:p>
        </p:txBody>
      </p:sp>
      <p:sp>
        <p:nvSpPr>
          <p:cNvPr id="129" name="Google Shape;129;p21"/>
          <p:cNvSpPr txBox="1"/>
          <p:nvPr>
            <p:ph idx="1" type="body"/>
          </p:nvPr>
        </p:nvSpPr>
        <p:spPr>
          <a:xfrm>
            <a:off x="1554825" y="1708400"/>
            <a:ext cx="26106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Digital Ocean est un service de cloud computer qui permet de louer des serveurs dématérialisées.</a:t>
            </a:r>
            <a:endParaRPr sz="1000"/>
          </a:p>
          <a:p>
            <a:pPr indent="0" lvl="0" marL="0" rtl="0" algn="l">
              <a:spcBef>
                <a:spcPts val="1200"/>
              </a:spcBef>
              <a:spcAft>
                <a:spcPts val="0"/>
              </a:spcAft>
              <a:buNone/>
            </a:pPr>
            <a:r>
              <a:rPr lang="en" sz="1000"/>
              <a:t>Un serveur est ainsi utilisé pour déployer l’API Hug : </a:t>
            </a:r>
            <a:endParaRPr sz="1000"/>
          </a:p>
          <a:p>
            <a:pPr indent="-292100" lvl="0" marL="457200" rtl="0" algn="l">
              <a:spcBef>
                <a:spcPts val="1200"/>
              </a:spcBef>
              <a:spcAft>
                <a:spcPts val="0"/>
              </a:spcAft>
              <a:buSzPts val="1000"/>
              <a:buChar char="-"/>
            </a:pPr>
            <a:r>
              <a:rPr lang="en" sz="1000"/>
              <a:t>Séparation des données de l’utilisateur</a:t>
            </a:r>
            <a:endParaRPr sz="1000"/>
          </a:p>
          <a:p>
            <a:pPr indent="-292100" lvl="0" marL="457200" rtl="0" algn="l">
              <a:spcBef>
                <a:spcPts val="0"/>
              </a:spcBef>
              <a:spcAft>
                <a:spcPts val="0"/>
              </a:spcAft>
              <a:buSzPts val="1000"/>
              <a:buChar char="-"/>
            </a:pPr>
            <a:r>
              <a:rPr lang="en" sz="1000"/>
              <a:t>Utilisation d’un serveur centrale plus puissant pour tourner le modèle</a:t>
            </a:r>
            <a:endParaRPr sz="1000"/>
          </a:p>
          <a:p>
            <a:pPr indent="-292100" lvl="0" marL="457200" rtl="0" algn="l">
              <a:spcBef>
                <a:spcPts val="0"/>
              </a:spcBef>
              <a:spcAft>
                <a:spcPts val="0"/>
              </a:spcAft>
              <a:buSzPts val="1000"/>
              <a:buChar char="-"/>
            </a:pPr>
            <a:r>
              <a:rPr lang="en" sz="1000"/>
              <a:t>Exploration d’autres architectures</a:t>
            </a:r>
            <a:endParaRPr sz="1000"/>
          </a:p>
        </p:txBody>
      </p:sp>
      <p:sp>
        <p:nvSpPr>
          <p:cNvPr id="130" name="Google Shape;130;p21"/>
          <p:cNvSpPr txBox="1"/>
          <p:nvPr>
            <p:ph idx="1" type="body"/>
          </p:nvPr>
        </p:nvSpPr>
        <p:spPr>
          <a:xfrm>
            <a:off x="4770100" y="1708400"/>
            <a:ext cx="26106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Heroku est également un service cloud qui permet de déployer directement des applis.</a:t>
            </a:r>
            <a:endParaRPr sz="1000"/>
          </a:p>
          <a:p>
            <a:pPr indent="0" lvl="0" marL="0" rtl="0" algn="l">
              <a:spcBef>
                <a:spcPts val="1200"/>
              </a:spcBef>
              <a:spcAft>
                <a:spcPts val="0"/>
              </a:spcAft>
              <a:buNone/>
            </a:pPr>
            <a:r>
              <a:rPr lang="en" sz="1000"/>
              <a:t>Une appli Heroku est déployée pour hoster le dashboard.</a:t>
            </a:r>
            <a:endParaRPr sz="1000"/>
          </a:p>
          <a:p>
            <a:pPr indent="0" lvl="0" marL="0" rtl="0" algn="l">
              <a:spcBef>
                <a:spcPts val="1200"/>
              </a:spcBef>
              <a:spcAft>
                <a:spcPts val="1200"/>
              </a:spcAft>
              <a:buNone/>
            </a:pPr>
            <a:r>
              <a:rPr lang="en" sz="1000"/>
              <a:t>Heroku permet le déploiement d’applis simples gratuitement en respectant certaines limites.</a:t>
            </a:r>
            <a:endParaRPr sz="1000"/>
          </a:p>
        </p:txBody>
      </p:sp>
      <p:pic>
        <p:nvPicPr>
          <p:cNvPr id="131" name="Google Shape;131;p21"/>
          <p:cNvPicPr preferRelativeResize="0"/>
          <p:nvPr/>
        </p:nvPicPr>
        <p:blipFill>
          <a:blip r:embed="rId3">
            <a:alphaModFix/>
          </a:blip>
          <a:stretch>
            <a:fillRect/>
          </a:stretch>
        </p:blipFill>
        <p:spPr>
          <a:xfrm>
            <a:off x="1596050" y="1203038"/>
            <a:ext cx="1819275" cy="304800"/>
          </a:xfrm>
          <a:prstGeom prst="rect">
            <a:avLst/>
          </a:prstGeom>
          <a:noFill/>
          <a:ln>
            <a:noFill/>
          </a:ln>
        </p:spPr>
      </p:pic>
      <p:pic>
        <p:nvPicPr>
          <p:cNvPr id="132" name="Google Shape;132;p21"/>
          <p:cNvPicPr preferRelativeResize="0"/>
          <p:nvPr/>
        </p:nvPicPr>
        <p:blipFill>
          <a:blip r:embed="rId4">
            <a:alphaModFix/>
          </a:blip>
          <a:stretch>
            <a:fillRect/>
          </a:stretch>
        </p:blipFill>
        <p:spPr>
          <a:xfrm>
            <a:off x="4770100" y="1102875"/>
            <a:ext cx="1819275" cy="5051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