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4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9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3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6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5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7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15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0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4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D621D-75F8-4FB2-97D0-252FB722EA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350F-FA22-40B6-B22D-595387D4D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0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E1794-041F-4BF6-8BA6-8AF784D2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77962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文件读写，用二进制方式进行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读方式打开，</a:t>
            </a:r>
            <a:r>
              <a:rPr lang="en-US" altLang="zh-CN" sz="2000" dirty="0" err="1">
                <a:latin typeface="Consolas" panose="020B0609020204030204" pitchFamily="49" charset="0"/>
              </a:rPr>
              <a:t>fopen_s</a:t>
            </a:r>
            <a:r>
              <a:rPr lang="en-US" altLang="zh-CN" sz="2000" dirty="0">
                <a:latin typeface="Consolas" panose="020B0609020204030204" pitchFamily="49" charset="0"/>
              </a:rPr>
              <a:t>(&amp;</a:t>
            </a:r>
            <a:r>
              <a:rPr lang="en-US" altLang="zh-CN" sz="2000" dirty="0" err="1">
                <a:latin typeface="Consolas" panose="020B0609020204030204" pitchFamily="49" charset="0"/>
              </a:rPr>
              <a:t>fpInput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szFileInput</a:t>
            </a:r>
            <a:r>
              <a:rPr lang="en-US" altLang="zh-CN" sz="2000" dirty="0">
                <a:latin typeface="Consolas" panose="020B0609020204030204" pitchFamily="49" charset="0"/>
              </a:rPr>
              <a:t>, "</a:t>
            </a:r>
            <a:r>
              <a:rPr lang="en-US" altLang="zh-CN" sz="2000" dirty="0" err="1">
                <a:latin typeface="Consolas" panose="020B0609020204030204" pitchFamily="49" charset="0"/>
              </a:rPr>
              <a:t>rb</a:t>
            </a:r>
            <a:r>
              <a:rPr lang="en-US" altLang="zh-CN" sz="2000" dirty="0"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写方式打开，</a:t>
            </a:r>
            <a:r>
              <a:rPr lang="en-US" altLang="zh-CN" sz="2000" dirty="0" err="1">
                <a:latin typeface="Consolas" panose="020B0609020204030204" pitchFamily="49" charset="0"/>
              </a:rPr>
              <a:t>fopen_s</a:t>
            </a:r>
            <a:r>
              <a:rPr lang="en-US" altLang="zh-CN" sz="2000" dirty="0">
                <a:latin typeface="Consolas" panose="020B0609020204030204" pitchFamily="49" charset="0"/>
              </a:rPr>
              <a:t>(&amp;</a:t>
            </a:r>
            <a:r>
              <a:rPr lang="en-US" altLang="zh-CN" sz="2000" dirty="0" err="1">
                <a:latin typeface="Consolas" panose="020B0609020204030204" pitchFamily="49" charset="0"/>
              </a:rPr>
              <a:t>fpInput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szFileInput</a:t>
            </a:r>
            <a:r>
              <a:rPr lang="en-US" altLang="zh-CN" sz="2000" dirty="0">
                <a:latin typeface="Consolas" panose="020B0609020204030204" pitchFamily="49" charset="0"/>
              </a:rPr>
              <a:t>, “</a:t>
            </a:r>
            <a:r>
              <a:rPr lang="en-US" altLang="zh-CN" sz="2000" dirty="0" err="1">
                <a:latin typeface="Consolas" panose="020B0609020204030204" pitchFamily="49" charset="0"/>
              </a:rPr>
              <a:t>wb</a:t>
            </a:r>
            <a:r>
              <a:rPr lang="en-US" altLang="zh-CN" sz="2000" dirty="0"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二进制文件，块读入：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2"/>
            <a:r>
              <a:rPr lang="zh-CN" altLang="en-US" sz="1800" dirty="0">
                <a:latin typeface="Consolas" panose="020B0609020204030204" pitchFamily="49" charset="0"/>
              </a:rPr>
              <a:t>方式一，直接读入到一个结构体的内存中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2"/>
            <a:endParaRPr lang="en-US" altLang="zh-CN" sz="1800" dirty="0">
              <a:latin typeface="Consolas" panose="020B0609020204030204" pitchFamily="49" charset="0"/>
            </a:endParaRPr>
          </a:p>
          <a:p>
            <a:pPr lvl="2"/>
            <a:endParaRPr lang="en-US" altLang="zh-CN" sz="1800" dirty="0">
              <a:latin typeface="Consolas" panose="020B0609020204030204" pitchFamily="49" charset="0"/>
            </a:endParaRPr>
          </a:p>
          <a:p>
            <a:pPr lvl="2"/>
            <a:r>
              <a:rPr lang="zh-CN" altLang="en-US" sz="1800" dirty="0">
                <a:latin typeface="Consolas" panose="020B0609020204030204" pitchFamily="49" charset="0"/>
              </a:rPr>
              <a:t>方式二，读入到一个通用缓存区域内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2"/>
            <a:endParaRPr lang="en-US" altLang="zh-CN" sz="1800" dirty="0">
              <a:latin typeface="Consolas" panose="020B0609020204030204" pitchFamily="49" charset="0"/>
            </a:endParaRPr>
          </a:p>
          <a:p>
            <a:pPr lvl="2"/>
            <a:endParaRPr lang="en-US" altLang="zh-CN" sz="18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写入文件，块写入文件：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2"/>
            <a:r>
              <a:rPr lang="zh-CN" altLang="en-US" sz="1800" dirty="0">
                <a:latin typeface="Consolas" panose="020B0609020204030204" pitchFamily="49" charset="0"/>
              </a:rPr>
              <a:t>方式一，直接将一个结构体的内存写入文件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800" dirty="0">
                <a:latin typeface="Consolas" panose="020B0609020204030204" pitchFamily="49" charset="0"/>
              </a:rPr>
              <a:t>if (1 != </a:t>
            </a:r>
            <a:r>
              <a:rPr lang="en-US" altLang="zh-CN" sz="1800" dirty="0" err="1">
                <a:latin typeface="Consolas" panose="020B0609020204030204" pitchFamily="49" charset="0"/>
              </a:rPr>
              <a:t>fwrite</a:t>
            </a:r>
            <a:r>
              <a:rPr lang="en-US" altLang="zh-CN" sz="1800" dirty="0">
                <a:latin typeface="Consolas" panose="020B0609020204030204" pitchFamily="49" charset="0"/>
              </a:rPr>
              <a:t>(&amp;</a:t>
            </a:r>
            <a:r>
              <a:rPr lang="en-US" altLang="zh-CN" sz="1800" dirty="0" err="1">
                <a:latin typeface="Consolas" panose="020B0609020204030204" pitchFamily="49" charset="0"/>
              </a:rPr>
              <a:t>fileHead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HCFileHeader</a:t>
            </a:r>
            <a:r>
              <a:rPr lang="en-US" altLang="zh-CN" sz="1800" dirty="0">
                <a:latin typeface="Consolas" panose="020B0609020204030204" pitchFamily="49" charset="0"/>
              </a:rPr>
              <a:t>), 1, </a:t>
            </a:r>
            <a:r>
              <a:rPr lang="en-US" altLang="zh-CN" sz="1800" dirty="0" err="1">
                <a:latin typeface="Consolas" panose="020B0609020204030204" pitchFamily="49" charset="0"/>
              </a:rPr>
              <a:t>fpOutput</a:t>
            </a:r>
            <a:r>
              <a:rPr lang="en-US" altLang="zh-CN" sz="1800" dirty="0">
                <a:latin typeface="Consolas" panose="020B0609020204030204" pitchFamily="49" charset="0"/>
              </a:rPr>
              <a:t>))</a:t>
            </a:r>
          </a:p>
          <a:p>
            <a:pPr marL="914400" lvl="2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//</a:t>
            </a:r>
            <a:r>
              <a:rPr lang="zh-CN" altLang="en-US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error handle</a:t>
            </a:r>
          </a:p>
          <a:p>
            <a:pPr lvl="2"/>
            <a:r>
              <a:rPr lang="zh-CN" altLang="en-US" sz="1800" dirty="0">
                <a:latin typeface="Consolas" panose="020B0609020204030204" pitchFamily="49" charset="0"/>
              </a:rPr>
              <a:t>方式二，将一个通用缓存区域内的字节写出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2"/>
            <a:endParaRPr lang="en-US" altLang="zh-CN" sz="1800" dirty="0">
              <a:latin typeface="Consolas" panose="020B0609020204030204" pitchFamily="49" charset="0"/>
            </a:endParaRPr>
          </a:p>
          <a:p>
            <a:pPr lvl="2"/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处理文件时，读入和写出，都要仔细处理最后一个块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在编码时，要先把文件读一遍，把每个字节出现的次数记录下列，这就是</a:t>
            </a:r>
            <a:r>
              <a:rPr lang="en-US" altLang="zh-CN" dirty="0" err="1">
                <a:latin typeface="Consolas" panose="020B0609020204030204" pitchFamily="49" charset="0"/>
              </a:rPr>
              <a:t>huffman</a:t>
            </a:r>
            <a:r>
              <a:rPr lang="zh-CN" altLang="en-US" dirty="0">
                <a:latin typeface="Consolas" panose="020B0609020204030204" pitchFamily="49" charset="0"/>
              </a:rPr>
              <a:t>编码所需的每个字节的权重。这样可以对每个字节生成一个新的编码。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F96E9F-F486-4318-BD2B-DA29A35F5C1E}"/>
              </a:ext>
            </a:extLst>
          </p:cNvPr>
          <p:cNvSpPr txBox="1"/>
          <p:nvPr/>
        </p:nvSpPr>
        <p:spPr>
          <a:xfrm>
            <a:off x="34836" y="1541409"/>
            <a:ext cx="9074331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sz="1600" dirty="0" err="1">
                <a:latin typeface="Consolas" panose="020B0609020204030204" pitchFamily="49" charset="0"/>
              </a:rPr>
              <a:t>nRead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fread_s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hcFileHeader,sizeof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HCFileHeader</a:t>
            </a:r>
            <a:r>
              <a:rPr lang="en-US" altLang="zh-CN" sz="1600" dirty="0">
                <a:latin typeface="Consolas" panose="020B0609020204030204" pitchFamily="49" charset="0"/>
              </a:rPr>
              <a:t>),</a:t>
            </a:r>
            <a:r>
              <a:rPr lang="en-US" altLang="zh-CN" sz="1600" dirty="0" err="1">
                <a:latin typeface="Consolas" panose="020B0609020204030204" pitchFamily="49" charset="0"/>
              </a:rPr>
              <a:t>sizeof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HCFileHeader</a:t>
            </a:r>
            <a:r>
              <a:rPr lang="en-US" altLang="zh-CN" sz="1600" dirty="0">
                <a:latin typeface="Consolas" panose="020B0609020204030204" pitchFamily="49" charset="0"/>
              </a:rPr>
              <a:t>),1,fpInput))</a:t>
            </a:r>
          </a:p>
          <a:p>
            <a:pPr marL="0" lvl="2"/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检查</a:t>
            </a:r>
            <a:r>
              <a:rPr lang="en-US" altLang="zh-CN" sz="1600" dirty="0" err="1">
                <a:latin typeface="Consolas" panose="020B0609020204030204" pitchFamily="49" charset="0"/>
              </a:rPr>
              <a:t>nRead</a:t>
            </a:r>
            <a:r>
              <a:rPr lang="zh-CN" altLang="en-US" sz="1600" dirty="0">
                <a:latin typeface="Consolas" panose="020B0609020204030204" pitchFamily="49" charset="0"/>
              </a:rPr>
              <a:t>返回值是否符合预期，即是否等于</a:t>
            </a:r>
            <a:r>
              <a:rPr lang="en-US" altLang="zh-CN" sz="1600" dirty="0" err="1">
                <a:latin typeface="Consolas" panose="020B0609020204030204" pitchFamily="49" charset="0"/>
              </a:rPr>
              <a:t>sizeof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HCFileHeader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r>
              <a:rPr lang="zh-CN" altLang="en-US" sz="1600" dirty="0">
                <a:latin typeface="Consolas" panose="020B0609020204030204" pitchFamily="49" charset="0"/>
              </a:rPr>
              <a:t>，不等于时</a:t>
            </a:r>
            <a:r>
              <a:rPr lang="en-US" altLang="zh-CN" sz="1600" dirty="0">
                <a:latin typeface="Consolas" panose="020B0609020204030204" pitchFamily="49" charset="0"/>
              </a:rPr>
              <a:t>error handle;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9A81D6-8D9C-4C90-840E-60337E97856B}"/>
              </a:ext>
            </a:extLst>
          </p:cNvPr>
          <p:cNvSpPr txBox="1"/>
          <p:nvPr/>
        </p:nvSpPr>
        <p:spPr>
          <a:xfrm>
            <a:off x="34836" y="2390498"/>
            <a:ext cx="9074331" cy="61555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altLang="zh-CN" dirty="0" err="1"/>
              <a:t>nRead</a:t>
            </a:r>
            <a:r>
              <a:rPr lang="en-US" altLang="zh-CN" dirty="0"/>
              <a:t> = </a:t>
            </a:r>
            <a:r>
              <a:rPr lang="en-US" altLang="zh-CN" dirty="0" err="1"/>
              <a:t>fread_s</a:t>
            </a:r>
            <a:r>
              <a:rPr lang="en-US" altLang="zh-CN" dirty="0"/>
              <a:t>(</a:t>
            </a:r>
            <a:r>
              <a:rPr lang="en-US" altLang="zh-CN" dirty="0" err="1"/>
              <a:t>sInBuf</a:t>
            </a:r>
            <a:r>
              <a:rPr lang="en-US" altLang="zh-CN" dirty="0"/>
              <a:t>, FILEBLOCKSIZE, 1, FILEBLOCKSIZE, </a:t>
            </a:r>
            <a:r>
              <a:rPr lang="en-US" altLang="zh-CN" dirty="0" err="1"/>
              <a:t>fpInput</a:t>
            </a:r>
            <a:r>
              <a:rPr lang="en-US" altLang="zh-CN" dirty="0"/>
              <a:t>)</a:t>
            </a:r>
            <a:r>
              <a:rPr lang="en-US" altLang="zh-CN" sz="1600" dirty="0">
                <a:latin typeface="Consolas" panose="020B0609020204030204" pitchFamily="49" charset="0"/>
              </a:rPr>
              <a:t> 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注意要检查返回值</a:t>
            </a:r>
            <a:r>
              <a:rPr lang="en-US" altLang="zh-CN" sz="1600" dirty="0" err="1">
                <a:latin typeface="Consolas" panose="020B0609020204030204" pitchFamily="49" charset="0"/>
              </a:rPr>
              <a:t>nRread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BB4355-FF73-4DAF-916C-49A30643EC3E}"/>
              </a:ext>
            </a:extLst>
          </p:cNvPr>
          <p:cNvSpPr txBox="1"/>
          <p:nvPr/>
        </p:nvSpPr>
        <p:spPr>
          <a:xfrm>
            <a:off x="34836" y="3553090"/>
            <a:ext cx="9074331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if (1 != </a:t>
            </a:r>
            <a:r>
              <a:rPr lang="en-US" altLang="zh-CN" sz="1600" dirty="0" err="1">
                <a:latin typeface="Consolas" panose="020B0609020204030204" pitchFamily="49" charset="0"/>
              </a:rPr>
              <a:t>fwrite</a:t>
            </a:r>
            <a:r>
              <a:rPr lang="en-US" altLang="zh-CN" sz="1600" dirty="0">
                <a:latin typeface="Consolas" panose="020B0609020204030204" pitchFamily="49" charset="0"/>
              </a:rPr>
              <a:t>(&amp;</a:t>
            </a:r>
            <a:r>
              <a:rPr lang="en-US" altLang="zh-CN" sz="1600" dirty="0" err="1">
                <a:latin typeface="Consolas" panose="020B0609020204030204" pitchFamily="49" charset="0"/>
              </a:rPr>
              <a:t>fileHead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sizeof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HCFileHeader</a:t>
            </a:r>
            <a:r>
              <a:rPr lang="en-US" altLang="zh-CN" sz="1600" dirty="0">
                <a:latin typeface="Consolas" panose="020B0609020204030204" pitchFamily="49" charset="0"/>
              </a:rPr>
              <a:t>), 1, </a:t>
            </a:r>
            <a:r>
              <a:rPr lang="en-US" altLang="zh-CN" sz="1600" dirty="0" err="1">
                <a:latin typeface="Consolas" panose="020B0609020204030204" pitchFamily="49" charset="0"/>
              </a:rPr>
              <a:t>fpOutput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error handle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8133DF-6D4C-4F6B-A2B1-E2A853A9810D}"/>
              </a:ext>
            </a:extLst>
          </p:cNvPr>
          <p:cNvSpPr txBox="1"/>
          <p:nvPr/>
        </p:nvSpPr>
        <p:spPr>
          <a:xfrm>
            <a:off x="43542" y="4402170"/>
            <a:ext cx="9074331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nWriten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fwrite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sOutBuf</a:t>
            </a:r>
            <a:r>
              <a:rPr lang="en-US" altLang="zh-CN" sz="1600" dirty="0">
                <a:latin typeface="Consolas" panose="020B0609020204030204" pitchFamily="49" charset="0"/>
              </a:rPr>
              <a:t>, 1, </a:t>
            </a:r>
            <a:r>
              <a:rPr lang="en-US" altLang="zh-CN" sz="1600" dirty="0" err="1">
                <a:latin typeface="Consolas" panose="020B0609020204030204" pitchFamily="49" charset="0"/>
              </a:rPr>
              <a:t>nBufSize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fpOutput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注意要检查返回值</a:t>
            </a:r>
            <a:r>
              <a:rPr lang="en-US" altLang="zh-CN" sz="1600" dirty="0" err="1">
                <a:latin typeface="Consolas" panose="020B0609020204030204" pitchFamily="49" charset="0"/>
              </a:rPr>
              <a:t>nWrite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7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B42810A-A274-4826-8481-582F1684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" y="859843"/>
            <a:ext cx="7994469" cy="271938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CB9BBB-EF68-4100-8FE2-8B3355D121EA}"/>
              </a:ext>
            </a:extLst>
          </p:cNvPr>
          <p:cNvSpPr txBox="1"/>
          <p:nvPr/>
        </p:nvSpPr>
        <p:spPr>
          <a:xfrm>
            <a:off x="949233" y="4005943"/>
            <a:ext cx="757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以字节的方式来看待一个文件，这样可以对每个字节进行出现次数统计后进行</a:t>
            </a:r>
            <a:r>
              <a:rPr lang="en-US" altLang="zh-CN" dirty="0" err="1"/>
              <a:t>huffman</a:t>
            </a:r>
            <a:r>
              <a:rPr lang="zh-CN" altLang="en-US" dirty="0"/>
              <a:t>编码。</a:t>
            </a:r>
            <a:endParaRPr lang="en-US" altLang="zh-CN" dirty="0"/>
          </a:p>
          <a:p>
            <a:r>
              <a:rPr lang="zh-CN" altLang="en-US" dirty="0"/>
              <a:t>需要编码的字节个数：最多</a:t>
            </a:r>
            <a:r>
              <a:rPr lang="en-US" altLang="zh-CN" dirty="0"/>
              <a:t>256</a:t>
            </a:r>
            <a:r>
              <a:rPr lang="zh-CN" altLang="en-US" dirty="0"/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275818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0F897-4230-445B-A584-37812E164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470263"/>
            <a:ext cx="8839200" cy="6008914"/>
          </a:xfrm>
        </p:spPr>
        <p:txBody>
          <a:bodyPr numCol="8">
            <a:noAutofit/>
          </a:bodyPr>
          <a:lstStyle/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0   11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1   100110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2   100101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3   101000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4   01101101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5   011101001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6   00010010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7   0001001101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8   101001010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9   0011100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10  0110100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11  0011101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12  10111110010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13  000100000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14  10100100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15  000100001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16  101011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17  0100110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18  000001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19  01001110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20  00101110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21  010001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22  0111011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23  100001011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24  100011100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25  100100011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26  1000110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27  100100010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28  00010001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29  101101011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30  100100110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31  100001010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32  0110000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33  000000101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34  00110010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35  00110011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36  10100111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37  010000100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38  001011111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39  010000110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40  100011111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41  101111101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42  101010000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43  10000001010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44  011011110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45  0110011011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46  101111110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47  101111011110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48  101010010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49  101010110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50  101111010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51  011001000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52  101010011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53  0110011100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54  101101100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55  1010101000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56  001011011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57  000000110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58  0100000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59  01101010100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60  01101011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61  10111100010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62  01110101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63  0001010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64  011100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65  10000000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66  011001111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67  001111100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68  00010111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69  010000101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70  1010011010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71  0110010011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72  1001001011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73  1010101110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74  10000001101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75  01000011100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76  10100101110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77  011011000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78  0110001001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79  0100111100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80  011001100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81  10000001110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82  0010111101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83  100011101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84  1011011011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85  101111111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86  101111001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87  001011001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88  0110001011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89  10000001011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90  1011011010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91  10110101000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92  101010001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93  01101010101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94  01101010001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95  01011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96  10010011101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97  00011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98  10110111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99  100010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100 010100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101 00100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102 0000000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103 01101110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104 10110100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105 010101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106 01101100100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107 001011010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108 001010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109 0011110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110 010010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111 100111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112 1000001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113 0110101001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114 00001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115 101110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116 01111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117 0011000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118 10000100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119 101001100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120 011011111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121 10010000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122 0110011101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123 0110011010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124 0011111110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125 0111010000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126 0010110000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127 101001011000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128 01100011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129 00000011100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130 01000011110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131 00111111000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132 1000111101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133 101111000001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134 01110100010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135 100000011111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136 01101010000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137 00111110101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138 10010011111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139 00000011110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140 10010010011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141 01000011101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142 10010010001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143 00010110101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144 101101010110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145 101101010010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146 00101100010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147 101010100111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148 00101111001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149 01100010000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150 01001111100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151 101111000010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152 100100100000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153 101111011010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154 00010011100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155 101111100110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156 101001011001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157 100100101010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158 100100101000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159 00010110010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160 10100110110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161 101111011011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162 01101010110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163 0100111111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164 01001111011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165 01101100101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166 01101100111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167 01100010001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168 011101000111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169 00010011101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170 10000001001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171 01001111101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172 00111110100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173 101101010111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174 101111000011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175 00010110000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176 101001101110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177 00000010010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178 00101100011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179 10000001100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180 100100111000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181 100100111100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182 01001111010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183 101111100001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184 101111000111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185 100100101011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186 101010111100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187 101010111101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188 00010110110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189 101001011110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190 101111011100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191 101010100101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192 00000011101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193 00111110111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194 01100010101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195 100100111101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196 00010110001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197 101010111110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198 101111011000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199 00000011111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200 100000011110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201 101010100110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202 101010111111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203 00101111000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204 101010101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205 00010011110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206 10010010010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207 01000011111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208 00111111111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209 101001011111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210 00010011111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211 00111110110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212 01101010111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213 101111011101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214 10001111000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215 100100111001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216 101111100010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217 101001011010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218 00010110011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219 00000010001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220 101101010011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221 101111011111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222 101111100111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223 00000010000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224 00010110111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225 00000010011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226 01100010100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227 00111111001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228 101111100011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229 00010110100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230 10000001000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231 01100100100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232 101001011011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233 00010011001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234 100100101001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235 00111111110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236 101001101111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237 101101010100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238 101101010101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239 10001111001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240 101010100100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241 001101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242 1000011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243 01100101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244 01101100110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245 101111011001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246 101111100000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247 00111111010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248 00111111011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249 00010011000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250 101111000000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251 011101000110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252 101111000110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253 01100100101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254 100100100001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255 101100</a:t>
            </a:r>
          </a:p>
          <a:p>
            <a:pPr marL="36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00" dirty="0">
                <a:latin typeface="Consolas" panose="020B0609020204030204" pitchFamily="49" charset="0"/>
              </a:rPr>
              <a:t>256 NULL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6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9AC352F-C638-46DF-B651-95CDD22E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99177"/>
            <a:ext cx="7872549" cy="31771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2A14A6-215F-4A3B-A5A4-48175C0B9B1F}"/>
              </a:ext>
            </a:extLst>
          </p:cNvPr>
          <p:cNvSpPr/>
          <p:nvPr/>
        </p:nvSpPr>
        <p:spPr>
          <a:xfrm>
            <a:off x="1628503" y="635725"/>
            <a:ext cx="5024846" cy="22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BF4EB8-D134-4EF2-9350-97B8E18B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926372"/>
            <a:ext cx="7855131" cy="239542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7966A9D-53A3-4400-A980-B43AA084FAC6}"/>
              </a:ext>
            </a:extLst>
          </p:cNvPr>
          <p:cNvSpPr/>
          <p:nvPr/>
        </p:nvSpPr>
        <p:spPr>
          <a:xfrm>
            <a:off x="1641567" y="4140925"/>
            <a:ext cx="4933403" cy="239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3CAEE-D390-44F2-9B59-F917396F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7611"/>
            <a:ext cx="7886700" cy="514935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4A   0100 1010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70   0111 0000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D9   1101 1001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69   0110 1001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57AD8F-D2C7-4F15-A7BB-E02989515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2" b="79408"/>
          <a:stretch/>
        </p:blipFill>
        <p:spPr>
          <a:xfrm>
            <a:off x="548640" y="618309"/>
            <a:ext cx="7872549" cy="2351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CACBE2-E372-4896-B962-C4357F530734}"/>
              </a:ext>
            </a:extLst>
          </p:cNvPr>
          <p:cNvSpPr/>
          <p:nvPr/>
        </p:nvSpPr>
        <p:spPr>
          <a:xfrm>
            <a:off x="1628503" y="635725"/>
            <a:ext cx="1201783" cy="22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C59C53-F95B-4179-AA27-F6988E9A4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11" b="72320"/>
          <a:stretch/>
        </p:blipFill>
        <p:spPr>
          <a:xfrm>
            <a:off x="548640" y="4127862"/>
            <a:ext cx="7855131" cy="4615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4D9A1E0-74A0-4815-A868-10DCAE865277}"/>
              </a:ext>
            </a:extLst>
          </p:cNvPr>
          <p:cNvSpPr/>
          <p:nvPr/>
        </p:nvSpPr>
        <p:spPr>
          <a:xfrm>
            <a:off x="1641568" y="4132216"/>
            <a:ext cx="239921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900E4E-6CD1-4217-BFDA-01D92ED28541}"/>
              </a:ext>
            </a:extLst>
          </p:cNvPr>
          <p:cNvSpPr/>
          <p:nvPr/>
        </p:nvSpPr>
        <p:spPr>
          <a:xfrm>
            <a:off x="4110448" y="4127861"/>
            <a:ext cx="239921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40092D-18A9-4348-B52D-0CF9301A1FB3}"/>
              </a:ext>
            </a:extLst>
          </p:cNvPr>
          <p:cNvSpPr/>
          <p:nvPr/>
        </p:nvSpPr>
        <p:spPr>
          <a:xfrm>
            <a:off x="1645919" y="4397833"/>
            <a:ext cx="239921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5B0F45-BA51-4183-9FB4-426E3D8B685F}"/>
              </a:ext>
            </a:extLst>
          </p:cNvPr>
          <p:cNvSpPr/>
          <p:nvPr/>
        </p:nvSpPr>
        <p:spPr>
          <a:xfrm>
            <a:off x="4114799" y="4393478"/>
            <a:ext cx="239921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4EE8C5-114D-481D-85AC-2F7105D8FF1D}"/>
              </a:ext>
            </a:extLst>
          </p:cNvPr>
          <p:cNvSpPr/>
          <p:nvPr/>
        </p:nvSpPr>
        <p:spPr>
          <a:xfrm>
            <a:off x="6744791" y="4132215"/>
            <a:ext cx="81425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56B40D-359E-40BC-B9DC-8BA4288673DA}"/>
              </a:ext>
            </a:extLst>
          </p:cNvPr>
          <p:cNvSpPr/>
          <p:nvPr/>
        </p:nvSpPr>
        <p:spPr>
          <a:xfrm>
            <a:off x="6749146" y="4380408"/>
            <a:ext cx="81425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B163FB-83F2-43E0-A1DC-61C884B771BD}"/>
              </a:ext>
            </a:extLst>
          </p:cNvPr>
          <p:cNvSpPr/>
          <p:nvPr/>
        </p:nvSpPr>
        <p:spPr>
          <a:xfrm>
            <a:off x="7559042" y="4127861"/>
            <a:ext cx="81425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23060A-DC74-48D3-9513-D173214972CC}"/>
              </a:ext>
            </a:extLst>
          </p:cNvPr>
          <p:cNvSpPr/>
          <p:nvPr/>
        </p:nvSpPr>
        <p:spPr>
          <a:xfrm>
            <a:off x="7567751" y="4362992"/>
            <a:ext cx="81425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E177FF-AE5D-45EF-99F6-3A27329456A9}"/>
              </a:ext>
            </a:extLst>
          </p:cNvPr>
          <p:cNvSpPr txBox="1"/>
          <p:nvPr/>
        </p:nvSpPr>
        <p:spPr>
          <a:xfrm>
            <a:off x="5085806" y="1698172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编码结果用</a:t>
            </a:r>
            <a:r>
              <a:rPr lang="en-US" altLang="zh-CN" dirty="0"/>
              <a:t>0/1</a:t>
            </a:r>
            <a:r>
              <a:rPr lang="zh-CN" altLang="zh-CN" dirty="0"/>
              <a:t>的</a:t>
            </a:r>
            <a:r>
              <a:rPr lang="en-US" altLang="zh-CN" dirty="0"/>
              <a:t>bit</a:t>
            </a:r>
            <a:r>
              <a:rPr lang="zh-CN" altLang="zh-CN" dirty="0"/>
              <a:t>进行输出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选做。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F8EEB8-CE66-48DB-B158-5E9A066DF6C7}"/>
              </a:ext>
            </a:extLst>
          </p:cNvPr>
          <p:cNvSpPr txBox="1"/>
          <p:nvPr/>
        </p:nvSpPr>
        <p:spPr>
          <a:xfrm>
            <a:off x="3857897" y="5033555"/>
            <a:ext cx="480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编码为字符</a:t>
            </a:r>
            <a:r>
              <a:rPr lang="en-US" altLang="zh-CN" dirty="0"/>
              <a:t>’0’</a:t>
            </a:r>
            <a:r>
              <a:rPr lang="zh-CN" altLang="zh-CN" dirty="0"/>
              <a:t>和</a:t>
            </a:r>
            <a:r>
              <a:rPr lang="en-US" altLang="zh-CN" dirty="0"/>
              <a:t>’1’</a:t>
            </a:r>
            <a:r>
              <a:rPr lang="zh-CN" altLang="zh-CN" dirty="0"/>
              <a:t>组成的字符串；输出到文件</a:t>
            </a:r>
            <a:r>
              <a:rPr lang="en-US" altLang="zh-CN" dirty="0"/>
              <a:t>B</a:t>
            </a:r>
            <a:r>
              <a:rPr lang="zh-CN" altLang="zh-CN" dirty="0"/>
              <a:t>时，可以输出这个字符串来替代</a:t>
            </a:r>
            <a:r>
              <a:rPr lang="en-US" altLang="zh-CN" dirty="0"/>
              <a:t>01</a:t>
            </a:r>
            <a:r>
              <a:rPr lang="zh-CN" altLang="zh-CN" dirty="0"/>
              <a:t>的比特串。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DFFB6F-5C74-46AC-85E6-124308F08D61}"/>
              </a:ext>
            </a:extLst>
          </p:cNvPr>
          <p:cNvSpPr/>
          <p:nvPr/>
        </p:nvSpPr>
        <p:spPr>
          <a:xfrm>
            <a:off x="365760" y="269966"/>
            <a:ext cx="8281851" cy="2812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E45878-D560-48F8-B6A4-52DC2954B968}"/>
              </a:ext>
            </a:extLst>
          </p:cNvPr>
          <p:cNvSpPr/>
          <p:nvPr/>
        </p:nvSpPr>
        <p:spPr>
          <a:xfrm>
            <a:off x="361406" y="3705498"/>
            <a:ext cx="8281851" cy="2812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3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884</Words>
  <Application>Microsoft Office PowerPoint</Application>
  <PresentationFormat>全屏显示(4:3)</PresentationFormat>
  <Paragraphs>293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GuoGanG</dc:creator>
  <cp:lastModifiedBy>GuoGanG</cp:lastModifiedBy>
  <cp:revision>7</cp:revision>
  <dcterms:created xsi:type="dcterms:W3CDTF">2021-11-11T14:24:32Z</dcterms:created>
  <dcterms:modified xsi:type="dcterms:W3CDTF">2021-11-11T15:23:12Z</dcterms:modified>
</cp:coreProperties>
</file>