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2"/>
  </p:sldMasterIdLst>
  <p:handoutMasterIdLst>
    <p:handoutMasterId r:id="rId30"/>
  </p:handoutMasterIdLst>
  <p:sldIdLst>
    <p:sldId id="268"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6" r:id="rId27"/>
    <p:sldId id="297" r:id="rId28"/>
    <p:sldId id="29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1D10"/>
    <a:srgbClr val="4D4D4D"/>
    <a:srgbClr val="B0AC00"/>
    <a:srgbClr val="D5E1E7"/>
    <a:srgbClr val="FFCC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16" y="6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170A45F-59B0-48F0-AEB2-3775FCDB88EB}" type="slidenum">
              <a:rPr lang="en-US"/>
              <a:pPr/>
              <a:t>‹#›</a:t>
            </a:fld>
            <a:endParaRPr lang="en-US"/>
          </a:p>
        </p:txBody>
      </p:sp>
    </p:spTree>
    <p:extLst>
      <p:ext uri="{BB962C8B-B14F-4D97-AF65-F5344CB8AC3E}">
        <p14:creationId xmlns:p14="http://schemas.microsoft.com/office/powerpoint/2010/main" val="405069531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905000" y="4800600"/>
            <a:ext cx="5257800" cy="762000"/>
          </a:xfrm>
        </p:spPr>
        <p:txBody>
          <a:bodyPr/>
          <a:lstStyle>
            <a:lvl1pPr>
              <a:defRPr sz="2800">
                <a:solidFill>
                  <a:schemeClr val="bg1">
                    <a:lumMod val="75000"/>
                  </a:schemeClr>
                </a:solidFill>
              </a:defRPr>
            </a:lvl1pPr>
          </a:lstStyle>
          <a:p>
            <a:r>
              <a:rPr lang="en-US"/>
              <a:t>Click to edit Master title style</a:t>
            </a:r>
            <a:endParaRPr lang="en-US" dirty="0"/>
          </a:p>
        </p:txBody>
      </p:sp>
      <p:sp>
        <p:nvSpPr>
          <p:cNvPr id="16387" name="Rectangle 3"/>
          <p:cNvSpPr>
            <a:spLocks noGrp="1" noChangeArrowheads="1"/>
          </p:cNvSpPr>
          <p:nvPr>
            <p:ph type="subTitle" idx="1"/>
          </p:nvPr>
        </p:nvSpPr>
        <p:spPr>
          <a:xfrm>
            <a:off x="1905000" y="5486400"/>
            <a:ext cx="4114800" cy="609600"/>
          </a:xfrm>
        </p:spPr>
        <p:txBody>
          <a:bodyPr/>
          <a:lstStyle>
            <a:lvl1pPr marL="0" indent="0">
              <a:buFontTx/>
              <a:buNone/>
              <a:defRPr>
                <a:solidFill>
                  <a:schemeClr val="tx1"/>
                </a:solidFill>
              </a:defRPr>
            </a:lvl1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838200"/>
            <a:ext cx="1543050" cy="5562600"/>
          </a:xfrm>
        </p:spPr>
        <p:txBody>
          <a:bodyPr vert="eaVert"/>
          <a:lstStyle>
            <a:lvl1pPr>
              <a:defRPr>
                <a:solidFill>
                  <a:schemeClr val="accent4">
                    <a:lumMod val="10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28600" y="838200"/>
            <a:ext cx="6229350" cy="5562600"/>
          </a:xfrm>
        </p:spPr>
        <p:txBody>
          <a:bodyPr vert="eaVert"/>
          <a:lstStyle>
            <a:lvl1pPr>
              <a:defRPr>
                <a:solidFill>
                  <a:schemeClr val="accent4">
                    <a:lumMod val="10000"/>
                  </a:schemeClr>
                </a:solidFill>
              </a:defRPr>
            </a:lvl1pPr>
            <a:lvl2pPr>
              <a:defRPr>
                <a:solidFill>
                  <a:schemeClr val="accent4">
                    <a:lumMod val="10000"/>
                  </a:schemeClr>
                </a:solidFill>
              </a:defRPr>
            </a:lvl2pPr>
            <a:lvl3pPr>
              <a:defRPr>
                <a:solidFill>
                  <a:schemeClr val="accent4">
                    <a:lumMod val="10000"/>
                  </a:schemeClr>
                </a:solidFill>
              </a:defRPr>
            </a:lvl3pPr>
            <a:lvl4pPr>
              <a:defRPr>
                <a:solidFill>
                  <a:schemeClr val="accent4">
                    <a:lumMod val="10000"/>
                  </a:schemeClr>
                </a:solidFill>
              </a:defRPr>
            </a:lvl4pPr>
            <a:lvl5pPr>
              <a:defRPr>
                <a:solidFill>
                  <a:schemeClr val="accent4">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7620000" cy="838200"/>
          </a:xfrm>
        </p:spPr>
        <p:txBody>
          <a:bodyPr/>
          <a:lstStyle>
            <a:lvl1pPr>
              <a:defRPr>
                <a:solidFill>
                  <a:schemeClr val="bg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28600" y="1752600"/>
            <a:ext cx="7620000" cy="4114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7620000" cy="838200"/>
          </a:xfrm>
        </p:spPr>
        <p:txBody>
          <a:bodyPr/>
          <a:lstStyle>
            <a:lvl1pPr>
              <a:defRPr>
                <a:solidFill>
                  <a:schemeClr val="accent4">
                    <a:lumMod val="1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28600" y="1752600"/>
            <a:ext cx="7620000" cy="4114800"/>
          </a:xfrm>
        </p:spPr>
        <p:txBody>
          <a:bodyPr/>
          <a:lstStyle>
            <a:lvl1pPr>
              <a:defRPr>
                <a:solidFill>
                  <a:schemeClr val="accent4">
                    <a:lumMod val="10000"/>
                  </a:schemeClr>
                </a:solidFill>
              </a:defRPr>
            </a:lvl1pPr>
            <a:lvl2pPr>
              <a:defRPr>
                <a:solidFill>
                  <a:schemeClr val="accent4">
                    <a:lumMod val="10000"/>
                  </a:schemeClr>
                </a:solidFill>
              </a:defRPr>
            </a:lvl2pPr>
            <a:lvl3pPr>
              <a:defRPr>
                <a:solidFill>
                  <a:schemeClr val="accent4">
                    <a:lumMod val="10000"/>
                  </a:schemeClr>
                </a:solidFill>
              </a:defRPr>
            </a:lvl3pPr>
            <a:lvl4pPr>
              <a:defRPr>
                <a:solidFill>
                  <a:schemeClr val="accent4">
                    <a:lumMod val="10000"/>
                  </a:schemeClr>
                </a:solidFill>
              </a:defRPr>
            </a:lvl4pPr>
            <a:lvl5pPr>
              <a:defRPr>
                <a:solidFill>
                  <a:schemeClr val="accent4">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0" y="1347787"/>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62000" y="-152400"/>
            <a:ext cx="7772400" cy="1500187"/>
          </a:xfrm>
        </p:spPr>
        <p:txBody>
          <a:bodyPr anchor="b"/>
          <a:lstStyle>
            <a:lvl1pPr marL="0" indent="0">
              <a:buNone/>
              <a:defRPr sz="2000">
                <a:solidFill>
                  <a:schemeClr val="bg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7696200" cy="838200"/>
          </a:xfrm>
        </p:spPr>
        <p:txBody>
          <a:bodyPr/>
          <a:lstStyle/>
          <a:p>
            <a:r>
              <a:rPr lang="en-US"/>
              <a:t>Click to edit Master title style</a:t>
            </a:r>
          </a:p>
        </p:txBody>
      </p:sp>
      <p:sp>
        <p:nvSpPr>
          <p:cNvPr id="3" name="Content Placeholder 2"/>
          <p:cNvSpPr>
            <a:spLocks noGrp="1"/>
          </p:cNvSpPr>
          <p:nvPr>
            <p:ph sz="half" idx="1"/>
          </p:nvPr>
        </p:nvSpPr>
        <p:spPr>
          <a:xfrm>
            <a:off x="228600" y="1828800"/>
            <a:ext cx="3886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91000" y="18288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382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657350"/>
            <a:ext cx="3886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2297112"/>
            <a:ext cx="3886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2625" y="1657350"/>
            <a:ext cx="3660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5" y="2297112"/>
            <a:ext cx="3660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228600" y="838200"/>
            <a:ext cx="6172200" cy="838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Your Topic Goes Here</a:t>
            </a:r>
          </a:p>
        </p:txBody>
      </p:sp>
      <p:sp>
        <p:nvSpPr>
          <p:cNvPr id="10243" name="Rectangle 3"/>
          <p:cNvSpPr>
            <a:spLocks noGrp="1" noChangeArrowheads="1"/>
          </p:cNvSpPr>
          <p:nvPr>
            <p:ph type="body" idx="1"/>
          </p:nvPr>
        </p:nvSpPr>
        <p:spPr bwMode="auto">
          <a:xfrm>
            <a:off x="228600" y="1752600"/>
            <a:ext cx="6172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Your Subtopics Go Here</a:t>
            </a:r>
          </a:p>
          <a:p>
            <a:pPr lvl="1"/>
            <a:r>
              <a:rPr lang="en-US" dirty="0"/>
              <a:t>A</a:t>
            </a:r>
          </a:p>
          <a:p>
            <a:pPr lvl="2"/>
            <a:r>
              <a:rPr lang="en-US" dirty="0"/>
              <a:t>B</a:t>
            </a:r>
          </a:p>
          <a:p>
            <a:pPr lvl="3"/>
            <a:r>
              <a:rPr lang="en-US" dirty="0"/>
              <a:t>C</a:t>
            </a:r>
          </a:p>
          <a:p>
            <a:pPr lvl="4"/>
            <a:r>
              <a:rPr lang="en-US" dirty="0"/>
              <a:t>d</a:t>
            </a:r>
          </a:p>
          <a:p>
            <a:pPr lvl="2"/>
            <a:endParaRPr lang="en-US" dirty="0"/>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3200">
          <a:solidFill>
            <a:srgbClr val="5E1D10"/>
          </a:solidFill>
          <a:latin typeface="+mj-lt"/>
          <a:ea typeface="+mj-ea"/>
          <a:cs typeface="+mj-cs"/>
        </a:defRPr>
      </a:lvl1pPr>
      <a:lvl2pPr algn="l" rtl="0" eaLnBrk="1" fontAlgn="base" hangingPunct="1">
        <a:spcBef>
          <a:spcPct val="0"/>
        </a:spcBef>
        <a:spcAft>
          <a:spcPct val="0"/>
        </a:spcAft>
        <a:defRPr sz="3200">
          <a:solidFill>
            <a:srgbClr val="5E1D10"/>
          </a:solidFill>
          <a:latin typeface="Palatino Linotype" pitchFamily="18" charset="0"/>
        </a:defRPr>
      </a:lvl2pPr>
      <a:lvl3pPr algn="l" rtl="0" eaLnBrk="1" fontAlgn="base" hangingPunct="1">
        <a:spcBef>
          <a:spcPct val="0"/>
        </a:spcBef>
        <a:spcAft>
          <a:spcPct val="0"/>
        </a:spcAft>
        <a:defRPr sz="3200">
          <a:solidFill>
            <a:srgbClr val="5E1D10"/>
          </a:solidFill>
          <a:latin typeface="Palatino Linotype" pitchFamily="18" charset="0"/>
        </a:defRPr>
      </a:lvl3pPr>
      <a:lvl4pPr algn="l" rtl="0" eaLnBrk="1" fontAlgn="base" hangingPunct="1">
        <a:spcBef>
          <a:spcPct val="0"/>
        </a:spcBef>
        <a:spcAft>
          <a:spcPct val="0"/>
        </a:spcAft>
        <a:defRPr sz="3200">
          <a:solidFill>
            <a:srgbClr val="5E1D10"/>
          </a:solidFill>
          <a:latin typeface="Palatino Linotype" pitchFamily="18" charset="0"/>
        </a:defRPr>
      </a:lvl4pPr>
      <a:lvl5pPr algn="l" rtl="0" eaLnBrk="1" fontAlgn="base" hangingPunct="1">
        <a:spcBef>
          <a:spcPct val="0"/>
        </a:spcBef>
        <a:spcAft>
          <a:spcPct val="0"/>
        </a:spcAft>
        <a:defRPr sz="3200">
          <a:solidFill>
            <a:srgbClr val="5E1D10"/>
          </a:solidFill>
          <a:latin typeface="Palatino Linotype" pitchFamily="18" charset="0"/>
        </a:defRPr>
      </a:lvl5pPr>
      <a:lvl6pPr marL="457200" algn="l" rtl="0" eaLnBrk="1" fontAlgn="base" hangingPunct="1">
        <a:spcBef>
          <a:spcPct val="0"/>
        </a:spcBef>
        <a:spcAft>
          <a:spcPct val="0"/>
        </a:spcAft>
        <a:defRPr sz="3200">
          <a:solidFill>
            <a:srgbClr val="5E1D10"/>
          </a:solidFill>
          <a:latin typeface="Palatino Linotype" pitchFamily="18" charset="0"/>
        </a:defRPr>
      </a:lvl6pPr>
      <a:lvl7pPr marL="914400" algn="l" rtl="0" eaLnBrk="1" fontAlgn="base" hangingPunct="1">
        <a:spcBef>
          <a:spcPct val="0"/>
        </a:spcBef>
        <a:spcAft>
          <a:spcPct val="0"/>
        </a:spcAft>
        <a:defRPr sz="3200">
          <a:solidFill>
            <a:srgbClr val="5E1D10"/>
          </a:solidFill>
          <a:latin typeface="Palatino Linotype" pitchFamily="18" charset="0"/>
        </a:defRPr>
      </a:lvl7pPr>
      <a:lvl8pPr marL="1371600" algn="l" rtl="0" eaLnBrk="1" fontAlgn="base" hangingPunct="1">
        <a:spcBef>
          <a:spcPct val="0"/>
        </a:spcBef>
        <a:spcAft>
          <a:spcPct val="0"/>
        </a:spcAft>
        <a:defRPr sz="3200">
          <a:solidFill>
            <a:srgbClr val="5E1D10"/>
          </a:solidFill>
          <a:latin typeface="Palatino Linotype" pitchFamily="18" charset="0"/>
        </a:defRPr>
      </a:lvl8pPr>
      <a:lvl9pPr marL="1828800" algn="l" rtl="0" eaLnBrk="1" fontAlgn="base" hangingPunct="1">
        <a:spcBef>
          <a:spcPct val="0"/>
        </a:spcBef>
        <a:spcAft>
          <a:spcPct val="0"/>
        </a:spcAft>
        <a:defRPr sz="3200">
          <a:solidFill>
            <a:srgbClr val="5E1D10"/>
          </a:solidFill>
          <a:latin typeface="Palatino Linotype" pitchFamily="18" charset="0"/>
        </a:defRPr>
      </a:lvl9pPr>
    </p:titleStyle>
    <p:bodyStyle>
      <a:lvl1pPr marL="342900" indent="-342900" algn="l" rtl="0" eaLnBrk="1" fontAlgn="base" hangingPunct="1">
        <a:spcBef>
          <a:spcPct val="20000"/>
        </a:spcBef>
        <a:spcAft>
          <a:spcPct val="0"/>
        </a:spcAft>
        <a:buChar char="•"/>
        <a:defRPr sz="20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har char="–"/>
        <a:defRPr sz="2000">
          <a:solidFill>
            <a:schemeClr val="tx1"/>
          </a:solidFill>
          <a:latin typeface="Times New Roman" pitchFamily="18" charset="0"/>
          <a:cs typeface="Times New Roman" pitchFamily="18" charset="0"/>
        </a:defRPr>
      </a:lvl2pPr>
      <a:lvl3pPr marL="1143000" indent="-228600" algn="l" rtl="0" eaLnBrk="1" fontAlgn="base" hangingPunct="1">
        <a:spcBef>
          <a:spcPct val="20000"/>
        </a:spcBef>
        <a:spcAft>
          <a:spcPct val="0"/>
        </a:spcAft>
        <a:buChar char="•"/>
        <a:defRPr sz="1800">
          <a:solidFill>
            <a:schemeClr val="tx1"/>
          </a:solidFill>
          <a:latin typeface="Times New Roman" pitchFamily="18" charset="0"/>
          <a:cs typeface="Times New Roman" pitchFamily="18" charset="0"/>
        </a:defRPr>
      </a:lvl3pPr>
      <a:lvl4pPr marL="1600200" indent="-228600" algn="l" rtl="0" eaLnBrk="1" fontAlgn="base" hangingPunct="1">
        <a:spcBef>
          <a:spcPct val="20000"/>
        </a:spcBef>
        <a:spcAft>
          <a:spcPct val="0"/>
        </a:spcAft>
        <a:buChar char="–"/>
        <a:defRPr sz="1600">
          <a:solidFill>
            <a:schemeClr val="tx1"/>
          </a:solidFill>
          <a:latin typeface="Times New Roman" pitchFamily="18" charset="0"/>
          <a:cs typeface="Times New Roman" pitchFamily="18" charset="0"/>
        </a:defRPr>
      </a:lvl4pPr>
      <a:lvl5pPr marL="2057400" indent="-228600" algn="l" rtl="0" eaLnBrk="1" fontAlgn="base" hangingPunct="1">
        <a:spcBef>
          <a:spcPct val="20000"/>
        </a:spcBef>
        <a:spcAft>
          <a:spcPct val="0"/>
        </a:spcAft>
        <a:buChar char="»"/>
        <a:defRPr sz="16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price.co.id/amd/komputer/perangkat-keras/?utm_source=chatgpt.com" TargetMode="External"/><Relationship Id="rId2" Type="http://schemas.openxmlformats.org/officeDocument/2006/relationships/hyperlink" Target="https://www.blibli.com/jual/prosesor-intel-pentium?utm_source=chatgpt.com" TargetMode="External"/><Relationship Id="rId1" Type="http://schemas.openxmlformats.org/officeDocument/2006/relationships/slideLayout" Target="../slideLayouts/slideLayout2.xml"/><Relationship Id="rId4" Type="http://schemas.openxmlformats.org/officeDocument/2006/relationships/hyperlink" Target="https://www.blibli.com/jual/amd-ryzen?utm_source=chatgpt.com"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id-ID" dirty="0">
                <a:solidFill>
                  <a:schemeClr val="tx1"/>
                </a:solidFill>
              </a:rPr>
              <a:t>Sejarah Perkembangan CPU</a:t>
            </a:r>
            <a:endParaRPr lang="en-US" dirty="0">
              <a:solidFill>
                <a:schemeClr val="tx1"/>
              </a:solidFill>
            </a:endParaRPr>
          </a:p>
        </p:txBody>
      </p:sp>
      <p:sp>
        <p:nvSpPr>
          <p:cNvPr id="23555" name="Rectangle 3"/>
          <p:cNvSpPr>
            <a:spLocks noGrp="1" noChangeArrowheads="1"/>
          </p:cNvSpPr>
          <p:nvPr>
            <p:ph type="body" idx="1"/>
          </p:nvPr>
        </p:nvSpPr>
        <p:spPr>
          <a:xfrm>
            <a:off x="228600" y="1752600"/>
            <a:ext cx="5567536" cy="4114800"/>
          </a:xfrm>
        </p:spPr>
        <p:txBody>
          <a:bodyPr/>
          <a:lstStyle/>
          <a:p>
            <a:r>
              <a:rPr lang="id-ID" sz="2400" b="1" dirty="0"/>
              <a:t>Definisi </a:t>
            </a:r>
            <a:br>
              <a:rPr lang="id-ID" sz="2400" dirty="0"/>
            </a:br>
            <a:r>
              <a:rPr lang="id-ID" sz="2400" dirty="0"/>
              <a:t>CPU (</a:t>
            </a:r>
            <a:r>
              <a:rPr lang="id-ID" sz="2400" i="1" dirty="0"/>
              <a:t>Central Processing Unit</a:t>
            </a:r>
            <a:r>
              <a:rPr lang="id-ID" sz="2400" dirty="0"/>
              <a:t>) atau </a:t>
            </a:r>
            <a:r>
              <a:rPr lang="id-ID" sz="2400" i="1" dirty="0"/>
              <a:t>Processor</a:t>
            </a:r>
            <a:r>
              <a:rPr lang="id-ID" sz="2400" dirty="0"/>
              <a:t> adalah komponen berupa chip atau IC berbentuk persegi empat yang merupakan otak dan pengendali proses kinerja komputer, dengan dibantu oleh komponen lainnya. Satuan kecepatan </a:t>
            </a:r>
            <a:r>
              <a:rPr lang="id-ID" sz="2400" i="1" dirty="0"/>
              <a:t>processor</a:t>
            </a:r>
            <a:r>
              <a:rPr lang="id-ID" sz="2400" dirty="0"/>
              <a:t> adalah Mhz (Mega Heartz) atau Ghz (1000 MegaHeartz). Semakin besar nilainya, semakin cepat proses eksekusi pada komputer.</a:t>
            </a:r>
            <a:endParaRPr lang="en-US" sz="2400"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373" y="1981003"/>
            <a:ext cx="2172003" cy="38962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marL="0" indent="0">
              <a:buNone/>
            </a:pPr>
            <a:r>
              <a:rPr lang="id-ID" sz="1800" b="1" dirty="0"/>
              <a:t>2003 : Intel® Pentium® M </a:t>
            </a:r>
            <a:r>
              <a:rPr lang="id-ID" sz="1800" b="1" i="1" dirty="0"/>
              <a:t>Processor</a:t>
            </a:r>
            <a:br>
              <a:rPr lang="id-ID" sz="1800" dirty="0"/>
            </a:br>
            <a:r>
              <a:rPr lang="id-ID" sz="1800" dirty="0"/>
              <a:t>Chipset 855, dan Intel® PRO/WIRELESS 2100 adalah komponen dari Intel® Centrino™. Intel Centrino dibuat untuk memenuhi kebutuhan pasar akan keberadaan sebuah komputer yang mudah dibawa kemana-mana.</a:t>
            </a:r>
            <a:br>
              <a:rPr lang="id-ID" sz="1800" dirty="0"/>
            </a:br>
            <a:endParaRPr lang="id-ID" sz="1800" dirty="0"/>
          </a:p>
          <a:p>
            <a:pPr marL="0" indent="0">
              <a:buNone/>
            </a:pPr>
            <a:r>
              <a:rPr lang="id-ID" sz="1800" b="1" dirty="0"/>
              <a:t>2004 : Intel Pentium M 735/745/755 </a:t>
            </a:r>
            <a:r>
              <a:rPr lang="id-ID" sz="1800" b="1" i="1" dirty="0"/>
              <a:t>processor</a:t>
            </a:r>
            <a:r>
              <a:rPr lang="id-ID" sz="1800" b="1" dirty="0"/>
              <a:t>s</a:t>
            </a:r>
            <a:br>
              <a:rPr lang="id-ID" sz="1800" dirty="0"/>
            </a:br>
            <a:r>
              <a:rPr lang="id-ID" sz="1800" dirty="0"/>
              <a:t>Dilengkapi dengan chipset 855 dengan fitur baru 2Mb L2 Cache 400MHz system bus dan kecocokan dengan soket </a:t>
            </a:r>
            <a:r>
              <a:rPr lang="id-ID" sz="1800" i="1" dirty="0"/>
              <a:t>processor</a:t>
            </a:r>
            <a:r>
              <a:rPr lang="id-ID" sz="1800" dirty="0"/>
              <a:t> dengan seri-seri Pentium M sebelumnya.</a:t>
            </a:r>
            <a:br>
              <a:rPr lang="id-ID" sz="1800" dirty="0"/>
            </a:br>
            <a:endParaRPr lang="id-ID" sz="1800" dirty="0"/>
          </a:p>
          <a:p>
            <a:pPr marL="0" indent="0">
              <a:buNone/>
            </a:pPr>
            <a:r>
              <a:rPr lang="id-ID" sz="1800" b="1" dirty="0"/>
              <a:t>2004 : Intel E7520/E7320 Chipsets</a:t>
            </a:r>
            <a:br>
              <a:rPr lang="id-ID" sz="1800" dirty="0"/>
            </a:br>
            <a:r>
              <a:rPr lang="id-ID" sz="1800" dirty="0"/>
              <a:t>7320/7520 dapat digunakan untuk dual </a:t>
            </a:r>
            <a:r>
              <a:rPr lang="id-ID" sz="1800" i="1" dirty="0"/>
              <a:t>processor</a:t>
            </a:r>
            <a:r>
              <a:rPr lang="id-ID" sz="1800" dirty="0"/>
              <a:t> dengan </a:t>
            </a:r>
          </a:p>
          <a:p>
            <a:pPr marL="0" indent="0">
              <a:buNone/>
            </a:pPr>
            <a:r>
              <a:rPr lang="id-ID" sz="1800" dirty="0"/>
              <a:t>konfigurasi 800MHz FSB, DDR2 400 </a:t>
            </a:r>
            <a:r>
              <a:rPr lang="id-ID" sz="1800" i="1" dirty="0"/>
              <a:t>memory</a:t>
            </a:r>
            <a:r>
              <a:rPr lang="id-ID" sz="1800" dirty="0"/>
              <a:t>, and PCI</a:t>
            </a:r>
            <a:r>
              <a:rPr lang="id-ID" sz="1800" i="1" dirty="0"/>
              <a:t> </a:t>
            </a:r>
          </a:p>
          <a:p>
            <a:pPr marL="0" indent="0">
              <a:buNone/>
            </a:pPr>
            <a:r>
              <a:rPr lang="id-ID" sz="1800" i="1" dirty="0"/>
              <a:t>Express peripheral interfaces</a:t>
            </a:r>
            <a:r>
              <a:rPr lang="id-ID" sz="1800" dirty="0"/>
              <a:t>.</a:t>
            </a:r>
            <a:endParaRPr lang="id-ID" sz="1800" b="1" i="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354" y="4715060"/>
            <a:ext cx="1428950" cy="1162212"/>
          </a:xfrm>
          <a:prstGeom prst="rect">
            <a:avLst/>
          </a:prstGeom>
        </p:spPr>
      </p:pic>
    </p:spTree>
    <p:extLst>
      <p:ext uri="{BB962C8B-B14F-4D97-AF65-F5344CB8AC3E}">
        <p14:creationId xmlns:p14="http://schemas.microsoft.com/office/powerpoint/2010/main" val="42702063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marL="0" indent="0">
              <a:buNone/>
            </a:pPr>
            <a:r>
              <a:rPr lang="id-ID" sz="1800" b="1" dirty="0"/>
              <a:t>2005 : Intel Pentium 4 Extreme Edition 3.73GHz</a:t>
            </a:r>
            <a:br>
              <a:rPr lang="id-ID" sz="1800" dirty="0"/>
            </a:br>
            <a:r>
              <a:rPr lang="id-ID" sz="1800" dirty="0"/>
              <a:t>Sebuah </a:t>
            </a:r>
            <a:r>
              <a:rPr lang="id-ID" sz="1800" i="1" dirty="0"/>
              <a:t>processor</a:t>
            </a:r>
            <a:r>
              <a:rPr lang="id-ID" sz="1800" dirty="0"/>
              <a:t> yang ditujukan untuk pasar pengguna komputer yang menginginkan sesuatu yang lebih dari komputernya, </a:t>
            </a:r>
            <a:r>
              <a:rPr lang="id-ID" sz="1800" i="1" dirty="0"/>
              <a:t>processor</a:t>
            </a:r>
            <a:r>
              <a:rPr lang="id-ID" sz="1800" dirty="0"/>
              <a:t> ini menggunakan konfigurasi 3.73GHz frequency, 1.066GHz FSB, EM64T, 2MB L2 cache, dan </a:t>
            </a:r>
            <a:r>
              <a:rPr lang="id-ID" sz="1800" i="1" dirty="0"/>
              <a:t>HyperThreading</a:t>
            </a:r>
            <a:r>
              <a:rPr lang="id-ID" sz="1800" dirty="0"/>
              <a:t>.</a:t>
            </a:r>
            <a:br>
              <a:rPr lang="id-ID" sz="1800" dirty="0"/>
            </a:br>
            <a:endParaRPr lang="id-ID" sz="1800" dirty="0"/>
          </a:p>
          <a:p>
            <a:pPr marL="0" indent="0">
              <a:buNone/>
            </a:pPr>
            <a:r>
              <a:rPr lang="id-ID" sz="1800" b="1" dirty="0"/>
              <a:t>2005 : Intel Pentium D 820/830/840</a:t>
            </a:r>
            <a:br>
              <a:rPr lang="id-ID" sz="1800" dirty="0"/>
            </a:br>
            <a:r>
              <a:rPr lang="id-ID" sz="1800" i="1" dirty="0"/>
              <a:t>Processor</a:t>
            </a:r>
            <a:r>
              <a:rPr lang="id-ID" sz="1800" dirty="0"/>
              <a:t> berbasis 64 bit dan disebut dual core karena </a:t>
            </a:r>
          </a:p>
          <a:p>
            <a:pPr marL="0" indent="0">
              <a:buNone/>
            </a:pPr>
            <a:r>
              <a:rPr lang="id-ID" sz="1800" dirty="0"/>
              <a:t>menggunakan 2 buah inti, dengan konfigurasi 1MB L2 </a:t>
            </a:r>
          </a:p>
          <a:p>
            <a:pPr marL="0" indent="0">
              <a:buNone/>
            </a:pPr>
            <a:r>
              <a:rPr lang="id-ID" sz="1800" dirty="0"/>
              <a:t>cache pada tiap core, 800MHz FSB, dan bisa beroperasi p</a:t>
            </a:r>
          </a:p>
          <a:p>
            <a:pPr marL="0" indent="0">
              <a:buNone/>
            </a:pPr>
            <a:r>
              <a:rPr lang="id-ID" sz="1800" dirty="0"/>
              <a:t>ada frekuensi 2.8GHz, 3.0GHz, dan 3.2GHz. Pada </a:t>
            </a:r>
          </a:p>
          <a:p>
            <a:pPr marL="0" indent="0">
              <a:buNone/>
            </a:pPr>
            <a:r>
              <a:rPr lang="id-ID" sz="1800" i="1" dirty="0"/>
              <a:t>processor</a:t>
            </a:r>
            <a:r>
              <a:rPr lang="id-ID" sz="1800" dirty="0"/>
              <a:t> jenis ini juga disertakan dukungan </a:t>
            </a:r>
            <a:r>
              <a:rPr lang="id-ID" sz="1800" i="1" dirty="0"/>
              <a:t>HyperThreading</a:t>
            </a:r>
            <a:r>
              <a:rPr lang="id-ID" sz="1800" dirty="0"/>
              <a:t>.</a:t>
            </a:r>
            <a:endParaRPr lang="id-ID" sz="1800" b="1" i="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4086" y="3573016"/>
            <a:ext cx="1848108" cy="1552792"/>
          </a:xfrm>
          <a:prstGeom prst="rect">
            <a:avLst/>
          </a:prstGeom>
        </p:spPr>
      </p:pic>
    </p:spTree>
    <p:extLst>
      <p:ext uri="{BB962C8B-B14F-4D97-AF65-F5344CB8AC3E}">
        <p14:creationId xmlns:p14="http://schemas.microsoft.com/office/powerpoint/2010/main" val="18115881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marL="0" indent="0">
              <a:buNone/>
            </a:pPr>
            <a:r>
              <a:rPr lang="id-ID" sz="1800" b="1" dirty="0"/>
              <a:t>2006 : Intel Core 2 Quad Q6600</a:t>
            </a:r>
            <a:br>
              <a:rPr lang="id-ID" sz="1800" dirty="0"/>
            </a:br>
            <a:r>
              <a:rPr lang="id-ID" sz="1800" i="1" dirty="0"/>
              <a:t>Processor</a:t>
            </a:r>
            <a:r>
              <a:rPr lang="id-ID" sz="1800" dirty="0"/>
              <a:t> untuk type desktop dan digunakan pada orang </a:t>
            </a:r>
          </a:p>
          <a:p>
            <a:pPr marL="0" indent="0">
              <a:buNone/>
            </a:pPr>
            <a:r>
              <a:rPr lang="id-ID" sz="1800" dirty="0"/>
              <a:t>yang ingin kekuatan lebih dari komputer yang ia miliki </a:t>
            </a:r>
          </a:p>
          <a:p>
            <a:pPr marL="0" indent="0">
              <a:buNone/>
            </a:pPr>
            <a:r>
              <a:rPr lang="id-ID" sz="1800" dirty="0"/>
              <a:t>memiliki 2 buah core dengan konfigurasi 2.4GHz dengan </a:t>
            </a:r>
          </a:p>
          <a:p>
            <a:pPr marL="0" indent="0">
              <a:buNone/>
            </a:pPr>
            <a:r>
              <a:rPr lang="id-ID" sz="1800" dirty="0"/>
              <a:t>8MB L2</a:t>
            </a:r>
            <a:r>
              <a:rPr lang="id-ID" sz="1800" i="1" dirty="0"/>
              <a:t>cache</a:t>
            </a:r>
            <a:r>
              <a:rPr lang="id-ID" sz="1800" dirty="0"/>
              <a:t> (sampai dengan 4MB yang dapat diakses tiap </a:t>
            </a:r>
          </a:p>
          <a:p>
            <a:pPr marL="0" indent="0">
              <a:buNone/>
            </a:pPr>
            <a:r>
              <a:rPr lang="id-ID" sz="1800" dirty="0"/>
              <a:t>core ), 1.06GHz </a:t>
            </a:r>
            <a:r>
              <a:rPr lang="id-ID" sz="1800" i="1" dirty="0"/>
              <a:t>Front-side</a:t>
            </a:r>
            <a:r>
              <a:rPr lang="id-ID" sz="1800" dirty="0"/>
              <a:t> bus dan</a:t>
            </a:r>
            <a:r>
              <a:rPr lang="id-ID" sz="1800" i="1" dirty="0"/>
              <a:t>thermal design power</a:t>
            </a:r>
            <a:r>
              <a:rPr lang="id-ID" sz="1800" dirty="0"/>
              <a:t> ( TDP )</a:t>
            </a:r>
            <a:br>
              <a:rPr lang="id-ID" sz="1800" dirty="0"/>
            </a:br>
            <a:endParaRPr lang="id-ID" sz="1800" dirty="0"/>
          </a:p>
          <a:p>
            <a:pPr marL="0" indent="0">
              <a:buNone/>
            </a:pPr>
            <a:r>
              <a:rPr lang="id-ID" sz="1800" b="1" dirty="0"/>
              <a:t>2006 : Intel Quad-core Xeon X3210/X3220</a:t>
            </a:r>
            <a:br>
              <a:rPr lang="id-ID" sz="1800" dirty="0"/>
            </a:br>
            <a:r>
              <a:rPr lang="id-ID" sz="1800" i="1" dirty="0"/>
              <a:t>Processor</a:t>
            </a:r>
            <a:r>
              <a:rPr lang="id-ID" sz="1800" dirty="0"/>
              <a:t> yang digunakan untuk tipe server dan memiliki 2 buah core dengan masing-masing memiliki konfigurasi 2.13 dan 2.4GHz, berturut-turut , dengan 8MB L2 cache ( dapat mencapai 4MB yang diakses untuk tiap core ), 1.06GHz Front-side bus, dan thermal design power (TDP).</a:t>
            </a:r>
            <a:endParaRPr lang="id-ID" sz="1800" b="1" i="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772816"/>
            <a:ext cx="1695687" cy="1581371"/>
          </a:xfrm>
          <a:prstGeom prst="rect">
            <a:avLst/>
          </a:prstGeom>
        </p:spPr>
      </p:pic>
    </p:spTree>
    <p:extLst>
      <p:ext uri="{BB962C8B-B14F-4D97-AF65-F5344CB8AC3E}">
        <p14:creationId xmlns:p14="http://schemas.microsoft.com/office/powerpoint/2010/main" val="36299271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marL="0" indent="0">
              <a:buNone/>
            </a:pPr>
            <a:r>
              <a:rPr lang="id-ID" sz="1800" b="1" dirty="0"/>
              <a:t>2008 : Intel i7</a:t>
            </a:r>
            <a:br>
              <a:rPr lang="id-ID" sz="1800" dirty="0"/>
            </a:br>
            <a:r>
              <a:rPr lang="id-ID" sz="1800" i="1" dirty="0"/>
              <a:t>Processor</a:t>
            </a:r>
            <a:r>
              <a:rPr lang="id-ID" sz="1800" dirty="0"/>
              <a:t> ini mempunyai </a:t>
            </a:r>
            <a:r>
              <a:rPr lang="id-ID" sz="1800" i="1" dirty="0"/>
              <a:t>code name</a:t>
            </a:r>
            <a:r>
              <a:rPr lang="id-ID" sz="1800" dirty="0"/>
              <a:t> Nehalem. Pada awalnya penggantian nama baru i7 membuat pelanggan setia intel cukup sulit mengingatnya. Beberapa keunggulan dari </a:t>
            </a:r>
            <a:r>
              <a:rPr lang="id-ID" sz="1800" i="1" dirty="0"/>
              <a:t>processor</a:t>
            </a:r>
            <a:r>
              <a:rPr lang="id-ID" sz="1800" dirty="0"/>
              <a:t> intel terbaru ini adalalah memiliki performa lebih tinggi dan lebih efisien dalam penggunaan energi, FSB (Front Side Bus) digantikan dengan QuickPath Interface,  </a:t>
            </a:r>
            <a:r>
              <a:rPr lang="id-ID" sz="1800" i="1" dirty="0"/>
              <a:t>Memory Controller</a:t>
            </a:r>
            <a:r>
              <a:rPr lang="id-ID" sz="1800" dirty="0"/>
              <a:t> ada dalam processor, tidak seperti yang sebelumnya terpisah dalam chip tersendiri. Dengan teknologi ini memori akan langsung terhubung dengan</a:t>
            </a:r>
            <a:r>
              <a:rPr lang="id-ID" sz="1800" i="1" dirty="0"/>
              <a:t>processor</a:t>
            </a:r>
            <a:r>
              <a:rPr lang="id-ID" sz="1800" dirty="0"/>
              <a:t>,  support Three Channel Memory , tiap – tiap kanal berisi 2 slot memori, sehingga total slot yang ada dalam </a:t>
            </a:r>
            <a:r>
              <a:rPr lang="id-ID" sz="1800" i="1" dirty="0"/>
              <a:t>mainboard</a:t>
            </a:r>
            <a:r>
              <a:rPr lang="id-ID" sz="1800" dirty="0"/>
              <a:t> yang mendukung processor ini ada 6 slot. -    Processor Core i7 sementara ini hanya mendukung memori jenis DDR </a:t>
            </a:r>
          </a:p>
          <a:p>
            <a:pPr marL="0" indent="0">
              <a:buNone/>
            </a:pPr>
            <a:r>
              <a:rPr lang="id-ID" sz="1800" dirty="0"/>
              <a:t>3, Core i7 menggunakan single-die device : core </a:t>
            </a:r>
          </a:p>
          <a:p>
            <a:pPr marL="0" indent="0">
              <a:buNone/>
            </a:pPr>
            <a:r>
              <a:rPr lang="id-ID" sz="1800" dirty="0"/>
              <a:t>(inti </a:t>
            </a:r>
            <a:r>
              <a:rPr lang="id-ID" sz="1800" i="1" dirty="0"/>
              <a:t>processor</a:t>
            </a:r>
            <a:r>
              <a:rPr lang="id-ID" sz="1800" dirty="0"/>
              <a:t>), </a:t>
            </a:r>
            <a:r>
              <a:rPr lang="id-ID" sz="1800" i="1" dirty="0"/>
              <a:t>memory controller</a:t>
            </a:r>
            <a:r>
              <a:rPr lang="id-ID" sz="1800" dirty="0"/>
              <a:t>, dan</a:t>
            </a:r>
            <a:r>
              <a:rPr lang="id-ID" sz="1800" i="1" dirty="0"/>
              <a:t>cache</a:t>
            </a:r>
            <a:r>
              <a:rPr lang="id-ID" sz="1800" dirty="0"/>
              <a:t> berada dalam</a:t>
            </a:r>
          </a:p>
          <a:p>
            <a:pPr marL="0" indent="0">
              <a:buNone/>
            </a:pPr>
            <a:r>
              <a:rPr lang="id-ID" sz="1800" dirty="0"/>
              <a:t> satu </a:t>
            </a:r>
            <a:r>
              <a:rPr lang="id-ID" sz="1800" i="1" dirty="0"/>
              <a:t>die</a:t>
            </a:r>
            <a:r>
              <a:rPr lang="id-ID" sz="1800" dirty="0"/>
              <a:t>.</a:t>
            </a:r>
            <a:br>
              <a:rPr lang="id-ID" sz="1800" dirty="0"/>
            </a:br>
            <a:endParaRPr lang="id-ID" sz="1800" b="1" i="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4581128"/>
            <a:ext cx="1762371" cy="1533739"/>
          </a:xfrm>
          <a:prstGeom prst="rect">
            <a:avLst/>
          </a:prstGeom>
        </p:spPr>
      </p:pic>
    </p:spTree>
    <p:extLst>
      <p:ext uri="{BB962C8B-B14F-4D97-AF65-F5344CB8AC3E}">
        <p14:creationId xmlns:p14="http://schemas.microsoft.com/office/powerpoint/2010/main" val="24288724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t>Sejarah Perkembangan </a:t>
            </a:r>
            <a:r>
              <a:rPr lang="id-ID" b="1" i="1" dirty="0"/>
              <a:t>Microprocessor</a:t>
            </a:r>
            <a:endParaRPr lang="id-ID" dirty="0"/>
          </a:p>
        </p:txBody>
      </p:sp>
      <p:sp>
        <p:nvSpPr>
          <p:cNvPr id="3" name="Content Placeholder 2"/>
          <p:cNvSpPr>
            <a:spLocks noGrp="1"/>
          </p:cNvSpPr>
          <p:nvPr>
            <p:ph idx="1"/>
          </p:nvPr>
        </p:nvSpPr>
        <p:spPr>
          <a:xfrm>
            <a:off x="228600" y="1752600"/>
            <a:ext cx="7620000" cy="4556720"/>
          </a:xfrm>
        </p:spPr>
        <p:txBody>
          <a:bodyPr/>
          <a:lstStyle/>
          <a:p>
            <a:pPr marL="0" indent="0" algn="ctr">
              <a:buNone/>
            </a:pPr>
            <a:r>
              <a:rPr lang="id-ID" b="1" dirty="0"/>
              <a:t>AMD </a:t>
            </a:r>
            <a:r>
              <a:rPr lang="id-ID" b="1" i="1" dirty="0"/>
              <a:t>Processor</a:t>
            </a:r>
          </a:p>
          <a:p>
            <a:pPr marL="0" indent="0">
              <a:buNone/>
            </a:pPr>
            <a:endParaRPr lang="id-ID" b="1" dirty="0"/>
          </a:p>
          <a:p>
            <a:pPr marL="0" indent="0">
              <a:buNone/>
            </a:pPr>
            <a:endParaRPr lang="id-ID" b="1" dirty="0"/>
          </a:p>
          <a:p>
            <a:pPr marL="0" indent="0">
              <a:buNone/>
            </a:pPr>
            <a:endParaRPr lang="id-ID" b="1" dirty="0"/>
          </a:p>
          <a:p>
            <a:pPr marL="0" indent="0">
              <a:buNone/>
            </a:pPr>
            <a:endParaRPr lang="id-ID" b="1" dirty="0"/>
          </a:p>
          <a:p>
            <a:pPr marL="457200" indent="-457200">
              <a:buFont typeface="+mj-lt"/>
              <a:buAutoNum type="arabicPeriod"/>
            </a:pPr>
            <a:r>
              <a:rPr lang="id-ID" b="1" dirty="0"/>
              <a:t>AMD K5</a:t>
            </a:r>
            <a:br>
              <a:rPr lang="id-ID" dirty="0"/>
            </a:br>
            <a:r>
              <a:rPr lang="id-ID" dirty="0"/>
              <a:t>AMD K5 awalnya dibuat supaya dapat bekerja pada </a:t>
            </a:r>
            <a:br>
              <a:rPr lang="id-ID" dirty="0"/>
            </a:br>
            <a:r>
              <a:rPr lang="id-ID" dirty="0"/>
              <a:t>semua motherboard yang mendukung Intel. Jadi </a:t>
            </a:r>
            <a:br>
              <a:rPr lang="id-ID" dirty="0"/>
            </a:br>
            <a:r>
              <a:rPr lang="id-ID" dirty="0"/>
              <a:t>motherboard yang mendukung Intel akan mendukung </a:t>
            </a:r>
            <a:br>
              <a:rPr lang="id-ID" dirty="0"/>
            </a:br>
            <a:r>
              <a:rPr lang="id-ID" dirty="0"/>
              <a:t>pula AMD K5. Pada waktu itu tidak semua motherboard </a:t>
            </a:r>
            <a:br>
              <a:rPr lang="id-ID" dirty="0"/>
            </a:br>
            <a:r>
              <a:rPr lang="id-ID" dirty="0"/>
              <a:t>dapat langsung mengenali AMD dan harus dilakukan </a:t>
            </a:r>
            <a:br>
              <a:rPr lang="id-ID" dirty="0"/>
            </a:br>
            <a:r>
              <a:rPr lang="id-ID" dirty="0"/>
              <a:t>Upgrade BIOS untuk bisa mengenali AMD.</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2204864"/>
            <a:ext cx="2619741" cy="895475"/>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4072311"/>
            <a:ext cx="1209844" cy="1228897"/>
          </a:xfrm>
          <a:prstGeom prst="rect">
            <a:avLst/>
          </a:prstGeom>
        </p:spPr>
      </p:pic>
    </p:spTree>
    <p:extLst>
      <p:ext uri="{BB962C8B-B14F-4D97-AF65-F5344CB8AC3E}">
        <p14:creationId xmlns:p14="http://schemas.microsoft.com/office/powerpoint/2010/main" val="31290225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a:buFont typeface="+mj-lt"/>
              <a:buAutoNum type="arabicPeriod" startAt="2"/>
            </a:pPr>
            <a:r>
              <a:rPr lang="id-ID" sz="1800" b="1" dirty="0"/>
              <a:t>AMD K6</a:t>
            </a:r>
            <a:br>
              <a:rPr lang="id-ID" sz="1800" dirty="0"/>
            </a:br>
            <a:r>
              <a:rPr lang="id-ID" sz="1800" i="1" dirty="0"/>
              <a:t>Processor</a:t>
            </a:r>
            <a:r>
              <a:rPr lang="id-ID" sz="1800" dirty="0"/>
              <a:t> AMD K6 merupakan </a:t>
            </a:r>
            <a:r>
              <a:rPr lang="id-ID" sz="1800" i="1" dirty="0"/>
              <a:t>processor</a:t>
            </a:r>
            <a:r>
              <a:rPr lang="id-ID" sz="1800" dirty="0"/>
              <a:t> generasi ke-6 dengan peforma tinggi dan dapat diinstalasi pada motherboard ygmendukung Intel Pentium. AMD K6 sendirimasih dibagi lagi modelnya yaitu : AMD K6, AMD K6-2, AMD K6-III</a:t>
            </a:r>
            <a:br>
              <a:rPr lang="id-ID" sz="1800" dirty="0"/>
            </a:br>
            <a:endParaRPr lang="id-ID" sz="1800" dirty="0"/>
          </a:p>
          <a:p>
            <a:pPr>
              <a:buFont typeface="+mj-lt"/>
              <a:buAutoNum type="arabicPeriod" startAt="3"/>
            </a:pPr>
            <a:r>
              <a:rPr lang="id-ID" sz="1800" b="1" dirty="0"/>
              <a:t>AMD Duron</a:t>
            </a:r>
            <a:br>
              <a:rPr lang="id-ID" sz="1800" dirty="0"/>
            </a:br>
            <a:r>
              <a:rPr lang="id-ID" sz="1800" dirty="0"/>
              <a:t>AMD Duron merupakan keluarga </a:t>
            </a:r>
            <a:r>
              <a:rPr lang="id-ID" sz="1800" i="1" dirty="0"/>
              <a:t>processor</a:t>
            </a:r>
            <a:r>
              <a:rPr lang="id-ID" sz="1800" dirty="0"/>
              <a:t> versi murah yang dikenal pada tahun 2000, awalnya </a:t>
            </a:r>
            <a:r>
              <a:rPr lang="id-ID" sz="1800" i="1" dirty="0"/>
              <a:t>processor</a:t>
            </a:r>
            <a:r>
              <a:rPr lang="id-ID" sz="1800" dirty="0"/>
              <a:t> ini memiliki code nama </a:t>
            </a:r>
            <a:br>
              <a:rPr lang="id-ID" sz="1800" dirty="0"/>
            </a:br>
            <a:r>
              <a:rPr lang="id-ID" sz="1800" dirty="0"/>
              <a:t>Spitfire yang dibuat berdasarkan Core Thunderbird. AMD </a:t>
            </a:r>
            <a:br>
              <a:rPr lang="id-ID" sz="1800" dirty="0"/>
            </a:br>
            <a:r>
              <a:rPr lang="id-ID" sz="1800" dirty="0"/>
              <a:t>Duron merupakan versi AMD Athlon yg “diringkas” ia </a:t>
            </a:r>
            <a:br>
              <a:rPr lang="id-ID" sz="1800" dirty="0"/>
            </a:br>
            <a:r>
              <a:rPr lang="id-ID" sz="1800" dirty="0"/>
              <a:t>memiliki semua arsitektur yang dimiliki AMD Athlon. </a:t>
            </a:r>
            <a:br>
              <a:rPr lang="id-ID" sz="1800" dirty="0"/>
            </a:br>
            <a:r>
              <a:rPr lang="id-ID" sz="1800" dirty="0"/>
              <a:t>Kinerja AMD Duron dengan AMD Athlon hamper sama </a:t>
            </a:r>
            <a:br>
              <a:rPr lang="id-ID" sz="1800" dirty="0"/>
            </a:br>
            <a:r>
              <a:rPr lang="id-ID" sz="1800" dirty="0"/>
              <a:t>hanya beda 7%-10% lebih tinggi AMD Athlon sedikit. </a:t>
            </a:r>
            <a:br>
              <a:rPr lang="id-ID" sz="1800" dirty="0"/>
            </a:br>
            <a:r>
              <a:rPr lang="id-ID" sz="1800" dirty="0"/>
              <a:t>Saat ini AMD sudah menghentikan produksi AMD Duron.</a:t>
            </a:r>
            <a:endParaRPr lang="id-ID" sz="1800" b="1" i="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132833"/>
            <a:ext cx="1629002" cy="1600423"/>
          </a:xfrm>
          <a:prstGeom prst="rect">
            <a:avLst/>
          </a:prstGeom>
        </p:spPr>
      </p:pic>
    </p:spTree>
    <p:extLst>
      <p:ext uri="{BB962C8B-B14F-4D97-AF65-F5344CB8AC3E}">
        <p14:creationId xmlns:p14="http://schemas.microsoft.com/office/powerpoint/2010/main" val="906056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a:buFont typeface="+mj-lt"/>
              <a:buAutoNum type="arabicPeriod" startAt="4"/>
            </a:pPr>
            <a:r>
              <a:rPr lang="id-ID" sz="1800" b="1" dirty="0"/>
              <a:t>AMD Athlon</a:t>
            </a:r>
            <a:br>
              <a:rPr lang="id-ID" sz="1800" dirty="0"/>
            </a:br>
            <a:r>
              <a:rPr lang="id-ID" sz="1800" dirty="0"/>
              <a:t>AMD Athlon merupakan pengganti dari mikro</a:t>
            </a:r>
            <a:r>
              <a:rPr lang="id-ID" sz="1800" i="1" dirty="0"/>
              <a:t>processor</a:t>
            </a:r>
            <a:r>
              <a:rPr lang="id-ID" sz="1800" dirty="0"/>
              <a:t> seri AMD K6.Prosessor ini merupakan aksi come-back AMD ke pasar industry mikro-</a:t>
            </a:r>
            <a:r>
              <a:rPr lang="id-ID" sz="1800" i="1" dirty="0"/>
              <a:t>processor</a:t>
            </a:r>
            <a:r>
              <a:rPr lang="id-ID" sz="1800" dirty="0"/>
              <a:t> high-end dan AMD ingin menggeser Intel sebagai pemimpin pasar industry mikro</a:t>
            </a:r>
            <a:r>
              <a:rPr lang="id-ID" sz="1800" i="1" dirty="0"/>
              <a:t>processor</a:t>
            </a:r>
            <a:r>
              <a:rPr lang="id-ID" sz="1800" dirty="0"/>
              <a:t>.</a:t>
            </a:r>
          </a:p>
          <a:p>
            <a:pPr>
              <a:buFont typeface="+mj-lt"/>
              <a:buAutoNum type="arabicPeriod" startAt="4"/>
            </a:pPr>
            <a:endParaRPr lang="id-ID" sz="1800" b="1" i="1" dirty="0"/>
          </a:p>
          <a:p>
            <a:pPr>
              <a:buFont typeface="+mj-lt"/>
              <a:buAutoNum type="arabicPeriod" startAt="4"/>
            </a:pPr>
            <a:r>
              <a:rPr lang="id-ID" sz="1800" b="1" dirty="0"/>
              <a:t>AMD Athlon 64</a:t>
            </a:r>
            <a:br>
              <a:rPr lang="id-ID" sz="1800" dirty="0"/>
            </a:br>
            <a:r>
              <a:rPr lang="id-ID" sz="1800" i="1" dirty="0"/>
              <a:t>Processor</a:t>
            </a:r>
            <a:r>
              <a:rPr lang="id-ID" sz="1800" dirty="0"/>
              <a:t> ini memiliki 3 varian socket yang berbeda yaitu </a:t>
            </a:r>
            <a:br>
              <a:rPr lang="id-ID" sz="1800" dirty="0"/>
            </a:br>
            <a:r>
              <a:rPr lang="id-ID" sz="1800" dirty="0"/>
              <a:t>socket 754, 939, dan 940. Socket 754 memiliki kontroler </a:t>
            </a:r>
            <a:br>
              <a:rPr lang="id-ID" sz="1800" dirty="0"/>
            </a:br>
            <a:r>
              <a:rPr lang="id-ID" sz="1800" dirty="0"/>
              <a:t>memori yang mendukung penggunaan memori DDR kanal </a:t>
            </a:r>
            <a:br>
              <a:rPr lang="id-ID" sz="1800" dirty="0"/>
            </a:br>
            <a:r>
              <a:rPr lang="id-ID" sz="1800" dirty="0"/>
              <a:t>tunggal. Socket 939 memiliki kontroler memori yg mendukung </a:t>
            </a:r>
            <a:br>
              <a:rPr lang="id-ID" sz="1800" dirty="0"/>
            </a:br>
            <a:r>
              <a:rPr lang="id-ID" sz="1800" dirty="0"/>
              <a:t>memori kanal ganda. </a:t>
            </a:r>
            <a:r>
              <a:rPr lang="id-ID" sz="1800" i="1" dirty="0"/>
              <a:t>Processor</a:t>
            </a:r>
            <a:r>
              <a:rPr lang="id-ID" sz="1800" dirty="0"/>
              <a:t> ini merupakan </a:t>
            </a:r>
            <a:r>
              <a:rPr lang="id-ID" sz="1800" i="1" dirty="0"/>
              <a:t>processor</a:t>
            </a:r>
            <a:r>
              <a:rPr lang="id-ID" sz="1800" dirty="0"/>
              <a:t> </a:t>
            </a:r>
            <a:br>
              <a:rPr lang="id-ID" sz="1800" dirty="0"/>
            </a:br>
            <a:r>
              <a:rPr lang="id-ID" sz="1800" dirty="0"/>
              <a:t>pertama yang kompatibel terhadap komputasi 64 bit. </a:t>
            </a:r>
            <a:r>
              <a:rPr lang="id-ID" sz="1800" i="1" dirty="0"/>
              <a:t>Processor</a:t>
            </a:r>
            <a:r>
              <a:rPr lang="id-ID" sz="1800" dirty="0"/>
              <a:t> ini menggunakan teknologi AMD 64 yang bisa bekerja pada sistem operasi dan aplikasi 32 bit maupun 64 bit.</a:t>
            </a:r>
            <a:endParaRPr lang="id-ID" sz="1800" b="1" i="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524" y="3857408"/>
            <a:ext cx="1390844" cy="1371792"/>
          </a:xfrm>
          <a:prstGeom prst="rect">
            <a:avLst/>
          </a:prstGeom>
        </p:spPr>
      </p:pic>
    </p:spTree>
    <p:extLst>
      <p:ext uri="{BB962C8B-B14F-4D97-AF65-F5344CB8AC3E}">
        <p14:creationId xmlns:p14="http://schemas.microsoft.com/office/powerpoint/2010/main" val="6209177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a:buFont typeface="+mj-lt"/>
              <a:buAutoNum type="arabicPeriod" startAt="6"/>
            </a:pPr>
            <a:r>
              <a:rPr lang="id-ID" sz="1800" b="1" dirty="0"/>
              <a:t>AMD Athlon 64 FX</a:t>
            </a:r>
            <a:br>
              <a:rPr lang="id-ID" sz="1800" dirty="0"/>
            </a:br>
            <a:r>
              <a:rPr lang="id-ID" sz="1800" i="1" dirty="0"/>
              <a:t>Processor</a:t>
            </a:r>
            <a:r>
              <a:rPr lang="id-ID" sz="1800" dirty="0"/>
              <a:t> ini memiliki 2 karakter penting :</a:t>
            </a:r>
            <a:br>
              <a:rPr lang="id-ID" sz="1800" dirty="0"/>
            </a:br>
            <a:r>
              <a:rPr lang="id-ID" sz="1800" dirty="0"/>
              <a:t>Dapat bekerja pada system operasi dan aplikasi 32 bit maupun </a:t>
            </a:r>
            <a:br>
              <a:rPr lang="id-ID" sz="1800" dirty="0"/>
            </a:br>
            <a:r>
              <a:rPr lang="id-ID" sz="1800" dirty="0"/>
              <a:t>64 bit dengan kecepatan penuh. Menawarkan perlindungan </a:t>
            </a:r>
            <a:br>
              <a:rPr lang="id-ID" sz="1800" dirty="0"/>
            </a:br>
            <a:r>
              <a:rPr lang="id-ID" sz="1800" dirty="0"/>
              <a:t>virus yang disebut Ehanced Virus Protection ketika dijalankan </a:t>
            </a:r>
            <a:br>
              <a:rPr lang="id-ID" sz="1800" dirty="0"/>
            </a:br>
            <a:r>
              <a:rPr lang="id-ID" sz="1800" dirty="0"/>
              <a:t>diatas platform Windows XP Service Pack 2 (SP2) maupun </a:t>
            </a:r>
            <a:br>
              <a:rPr lang="id-ID" sz="1800" dirty="0"/>
            </a:br>
            <a:r>
              <a:rPr lang="id-ID" sz="1800" dirty="0"/>
              <a:t>Windows XP 64 Bit edition.</a:t>
            </a:r>
            <a:br>
              <a:rPr lang="id-ID" sz="1800" dirty="0"/>
            </a:br>
            <a:r>
              <a:rPr lang="id-ID" sz="1800" dirty="0"/>
              <a:t>System PC yg berbasis AMD Athlon 64 FX sangat cocok bagi para pengguna PC yang antusias, penggemar olah Video-Audio (multimedia) dan para pemain Game.</a:t>
            </a:r>
          </a:p>
          <a:p>
            <a:pPr>
              <a:buFont typeface="+mj-lt"/>
              <a:buAutoNum type="arabicPeriod" startAt="6"/>
            </a:pPr>
            <a:endParaRPr lang="id-ID" sz="1800" dirty="0"/>
          </a:p>
          <a:p>
            <a:pPr>
              <a:buFont typeface="+mj-lt"/>
              <a:buAutoNum type="arabicPeriod" startAt="7"/>
            </a:pPr>
            <a:r>
              <a:rPr lang="id-ID" sz="1800" b="1" dirty="0"/>
              <a:t>AMD Sempron</a:t>
            </a:r>
            <a:br>
              <a:rPr lang="id-ID" sz="1800" dirty="0"/>
            </a:br>
            <a:r>
              <a:rPr lang="id-ID" sz="1800" i="1" dirty="0"/>
              <a:t>Processor</a:t>
            </a:r>
            <a:r>
              <a:rPr lang="id-ID" sz="1800" dirty="0"/>
              <a:t> ini adalah sebuah jajaran </a:t>
            </a:r>
            <a:r>
              <a:rPr lang="id-ID" sz="1800" i="1" dirty="0"/>
              <a:t>processor</a:t>
            </a:r>
            <a:r>
              <a:rPr lang="id-ID" sz="1800" dirty="0"/>
              <a:t> yang diperkenalkan oleh AMD pada tahun 2004 sebagai pengganti </a:t>
            </a:r>
            <a:r>
              <a:rPr lang="id-ID" sz="1800" i="1" dirty="0"/>
              <a:t>processor</a:t>
            </a:r>
            <a:r>
              <a:rPr lang="id-ID" sz="1800" dirty="0"/>
              <a:t> AMD Duron dipasar komputer murah, untuk bersaing dengan </a:t>
            </a:r>
            <a:r>
              <a:rPr lang="id-ID" sz="1800" i="1" dirty="0"/>
              <a:t>processor</a:t>
            </a:r>
            <a:r>
              <a:rPr lang="id-ID" sz="1800" dirty="0"/>
              <a:t> Intel Celeron D.</a:t>
            </a:r>
            <a:endParaRPr lang="id-ID" sz="1800" b="1" i="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6216" y="1904786"/>
            <a:ext cx="1352739" cy="1524213"/>
          </a:xfrm>
          <a:prstGeom prst="rect">
            <a:avLst/>
          </a:prstGeom>
        </p:spPr>
      </p:pic>
    </p:spTree>
    <p:extLst>
      <p:ext uri="{BB962C8B-B14F-4D97-AF65-F5344CB8AC3E}">
        <p14:creationId xmlns:p14="http://schemas.microsoft.com/office/powerpoint/2010/main" val="37255088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a:buFont typeface="+mj-lt"/>
              <a:buAutoNum type="arabicPeriod" startAt="8"/>
            </a:pPr>
            <a:r>
              <a:rPr lang="id-ID" sz="1800" b="1" dirty="0"/>
              <a:t>AMD 64 X2 Dual Core</a:t>
            </a:r>
            <a:br>
              <a:rPr lang="id-ID" sz="1800" dirty="0"/>
            </a:br>
            <a:r>
              <a:rPr lang="id-ID" sz="1800" i="1" dirty="0"/>
              <a:t>Processor</a:t>
            </a:r>
            <a:r>
              <a:rPr lang="id-ID" sz="1800" dirty="0"/>
              <a:t> ini dimaksudkan untuk menyaingi apa yang dikembangkan Intel dengan </a:t>
            </a:r>
            <a:r>
              <a:rPr lang="id-ID" sz="1800" i="1" dirty="0"/>
              <a:t>processor</a:t>
            </a:r>
            <a:r>
              <a:rPr lang="id-ID" sz="1800" dirty="0"/>
              <a:t> Core Duo nya. Tetap berbasis teknologi 64 bit, </a:t>
            </a:r>
            <a:r>
              <a:rPr lang="id-ID" sz="1800" i="1" dirty="0"/>
              <a:t>processor</a:t>
            </a:r>
            <a:r>
              <a:rPr lang="id-ID" sz="1800" dirty="0"/>
              <a:t> ini ditujukan bagi kalangan pengguna media digital yang intensif.</a:t>
            </a:r>
            <a:br>
              <a:rPr lang="id-ID" sz="1800" dirty="0"/>
            </a:br>
            <a:br>
              <a:rPr lang="id-ID" sz="1800" dirty="0"/>
            </a:br>
            <a:br>
              <a:rPr lang="id-ID" sz="1800" dirty="0"/>
            </a:br>
            <a:r>
              <a:rPr lang="id-ID" sz="1800" dirty="0"/>
              <a:t>Dari sisi fitur </a:t>
            </a:r>
            <a:r>
              <a:rPr lang="id-ID" sz="1800" i="1" dirty="0"/>
              <a:t>processor</a:t>
            </a:r>
            <a:r>
              <a:rPr lang="id-ID" sz="1800" dirty="0"/>
              <a:t> ini dilengkapi dengan teknologi seperti HyperTransport yang mampu meningkatkan kinerja system secara keseluruhan dengan menyingkirkan </a:t>
            </a:r>
            <a:r>
              <a:rPr lang="id-ID" sz="1800" i="1" dirty="0"/>
              <a:t>bottlenecks</a:t>
            </a:r>
            <a:r>
              <a:rPr lang="id-ID" sz="1800" dirty="0"/>
              <a:t> pada level </a:t>
            </a:r>
            <a:r>
              <a:rPr lang="id-ID" sz="1800" i="1" dirty="0"/>
              <a:t>input output</a:t>
            </a:r>
            <a:r>
              <a:rPr lang="id-ID" sz="1800" dirty="0"/>
              <a:t>, meningkatkan </a:t>
            </a:r>
            <a:r>
              <a:rPr lang="id-ID" sz="1800" i="1" dirty="0"/>
              <a:t>bandwith</a:t>
            </a:r>
            <a:r>
              <a:rPr lang="id-ID" sz="1800" dirty="0"/>
              <a:t>, mengurangi </a:t>
            </a:r>
            <a:r>
              <a:rPr lang="id-ID" sz="1800" i="1" dirty="0"/>
              <a:t>latency system</a:t>
            </a:r>
            <a:r>
              <a:rPr lang="id-ID" sz="1800" dirty="0"/>
              <a:t>. Pendekatan yang digunakan disini adalah kontroler memori DDR yang sepenuhnya terintegrasi sehingga membantu mempercepat akses ke memori, dengan menyediakan jalur dari </a:t>
            </a:r>
            <a:r>
              <a:rPr lang="id-ID" sz="1800" i="1" dirty="0"/>
              <a:t>processor</a:t>
            </a:r>
            <a:r>
              <a:rPr lang="id-ID" sz="1800" dirty="0"/>
              <a:t> langsung ke memori utama. Hasilnya, bisa menikmati </a:t>
            </a:r>
            <a:r>
              <a:rPr lang="id-ID" sz="1800" i="1" dirty="0"/>
              <a:t>loading</a:t>
            </a:r>
            <a:r>
              <a:rPr lang="id-ID" sz="1800" dirty="0"/>
              <a:t> aplikasi yang lebih cepat dari performa aplikasi yang lebih meningkat.</a:t>
            </a:r>
            <a:endParaRPr lang="id-ID" sz="1800" b="1" i="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082971"/>
            <a:ext cx="1944216" cy="562053"/>
          </a:xfrm>
          <a:prstGeom prst="rect">
            <a:avLst/>
          </a:prstGeom>
        </p:spPr>
      </p:pic>
    </p:spTree>
    <p:extLst>
      <p:ext uri="{BB962C8B-B14F-4D97-AF65-F5344CB8AC3E}">
        <p14:creationId xmlns:p14="http://schemas.microsoft.com/office/powerpoint/2010/main" val="24524330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a:buFont typeface="+mj-lt"/>
              <a:buAutoNum type="arabicPeriod" startAt="9"/>
            </a:pPr>
            <a:r>
              <a:rPr lang="id-ID" sz="1800" b="1" dirty="0"/>
              <a:t>AMD Opteron</a:t>
            </a:r>
            <a:br>
              <a:rPr lang="id-ID" sz="1800" dirty="0"/>
            </a:br>
            <a:r>
              <a:rPr lang="id-ID" sz="1800" i="1" dirty="0"/>
              <a:t>Processor</a:t>
            </a:r>
            <a:r>
              <a:rPr lang="id-ID" sz="1800" dirty="0"/>
              <a:t> ini 64 Bit yang dirilis untuk pasar </a:t>
            </a:r>
            <a:r>
              <a:rPr lang="id-ID" sz="1800" i="1" dirty="0"/>
              <a:t>workstation</a:t>
            </a:r>
            <a:r>
              <a:rPr lang="id-ID" sz="1800" dirty="0"/>
              <a:t> dan </a:t>
            </a:r>
            <a:r>
              <a:rPr lang="id-ID" sz="1800" i="1" dirty="0"/>
              <a:t>server</a:t>
            </a:r>
            <a:r>
              <a:rPr lang="id-ID" sz="1800" dirty="0"/>
              <a:t> pada musim semi 2003.</a:t>
            </a:r>
            <a:r>
              <a:rPr lang="id-ID" sz="1800" i="1" dirty="0"/>
              <a:t>Processor</a:t>
            </a:r>
            <a:r>
              <a:rPr lang="id-ID" sz="1800" dirty="0"/>
              <a:t> ini untuk menandingi </a:t>
            </a:r>
            <a:r>
              <a:rPr lang="id-ID" sz="1800" i="1" dirty="0"/>
              <a:t>processor</a:t>
            </a:r>
            <a:r>
              <a:rPr lang="id-ID" sz="1800" dirty="0"/>
              <a:t> Intel Xeon di pasar Workstation dan Itanium dipasar High-End. Dibanding Intel Xeon yang berbasis mikro arsitektur Intel Netburst, AMD Opteron ini dapat dibilang menang telak dilihat dari kinerja yang ditunjukkan tiap watt yang digunakan (</a:t>
            </a:r>
            <a:r>
              <a:rPr lang="id-ID" sz="1800" i="1" dirty="0"/>
              <a:t>performance/watt</a:t>
            </a:r>
            <a:r>
              <a:rPr lang="id-ID" sz="1800" dirty="0"/>
              <a:t>), tapi belum dapat menandingi efisiensi </a:t>
            </a:r>
            <a:r>
              <a:rPr lang="id-ID" sz="1800" i="1" dirty="0"/>
              <a:t>processor</a:t>
            </a:r>
            <a:r>
              <a:rPr lang="id-ID" sz="1800" dirty="0"/>
              <a:t> Intel Itanium.</a:t>
            </a:r>
            <a:endParaRPr lang="id-ID" sz="1800" b="1" i="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4157764"/>
            <a:ext cx="2095793" cy="1457529"/>
          </a:xfrm>
          <a:prstGeom prst="rect">
            <a:avLst/>
          </a:prstGeom>
        </p:spPr>
      </p:pic>
    </p:spTree>
    <p:extLst>
      <p:ext uri="{BB962C8B-B14F-4D97-AF65-F5344CB8AC3E}">
        <p14:creationId xmlns:p14="http://schemas.microsoft.com/office/powerpoint/2010/main" val="31736031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marL="0" indent="0" algn="ctr">
              <a:buNone/>
            </a:pPr>
            <a:r>
              <a:rPr lang="id-ID" b="1" dirty="0"/>
              <a:t>Intel </a:t>
            </a:r>
            <a:r>
              <a:rPr lang="id-ID" b="1" i="1" dirty="0"/>
              <a:t>Processor</a:t>
            </a:r>
          </a:p>
          <a:p>
            <a:pPr marL="0" indent="0">
              <a:buNone/>
            </a:pPr>
            <a:endParaRPr lang="id-ID" b="1" i="1" dirty="0"/>
          </a:p>
          <a:p>
            <a:pPr marL="0" indent="0">
              <a:buNone/>
            </a:pPr>
            <a:endParaRPr lang="id-ID" b="1" dirty="0"/>
          </a:p>
          <a:p>
            <a:pPr marL="0" indent="0">
              <a:buNone/>
            </a:pPr>
            <a:endParaRPr lang="id-ID" b="1" dirty="0"/>
          </a:p>
          <a:p>
            <a:pPr marL="0" indent="0">
              <a:buNone/>
            </a:pPr>
            <a:endParaRPr lang="id-ID" b="1" dirty="0"/>
          </a:p>
          <a:p>
            <a:pPr marL="0" indent="0">
              <a:buNone/>
            </a:pPr>
            <a:endParaRPr lang="id-ID" b="1" dirty="0"/>
          </a:p>
          <a:p>
            <a:pPr marL="0" indent="0">
              <a:buNone/>
            </a:pPr>
            <a:r>
              <a:rPr lang="id-ID" b="1" dirty="0"/>
              <a:t>1971 : 4004 </a:t>
            </a:r>
            <a:r>
              <a:rPr lang="id-ID" b="1" i="1" dirty="0"/>
              <a:t>Microprocessor</a:t>
            </a:r>
            <a:br>
              <a:rPr lang="id-ID" dirty="0"/>
            </a:br>
            <a:r>
              <a:rPr lang="id-ID" dirty="0"/>
              <a:t>Pada tahun 1971 munculah </a:t>
            </a:r>
            <a:r>
              <a:rPr lang="id-ID" i="1" dirty="0"/>
              <a:t>microprocessor</a:t>
            </a:r>
            <a:r>
              <a:rPr lang="id-ID" dirty="0"/>
              <a:t> pertama </a:t>
            </a:r>
          </a:p>
          <a:p>
            <a:pPr marL="0" indent="0">
              <a:buNone/>
            </a:pPr>
            <a:r>
              <a:rPr lang="id-ID" dirty="0"/>
              <a:t>Intel , </a:t>
            </a:r>
            <a:r>
              <a:rPr lang="id-ID" i="1" dirty="0"/>
              <a:t>microprocessor</a:t>
            </a:r>
            <a:r>
              <a:rPr lang="id-ID" dirty="0"/>
              <a:t> 4004 ini digunakan pada mesin </a:t>
            </a:r>
          </a:p>
          <a:p>
            <a:pPr marL="0" indent="0">
              <a:buNone/>
            </a:pPr>
            <a:r>
              <a:rPr lang="id-ID" dirty="0"/>
              <a:t>kalkulator Busicom. Dengan penemuan ini maka </a:t>
            </a:r>
          </a:p>
          <a:p>
            <a:pPr marL="0" indent="0">
              <a:buNone/>
            </a:pPr>
            <a:r>
              <a:rPr lang="id-ID" dirty="0"/>
              <a:t>terbukalah jalan untuk memasukkan kecerdasan buatan </a:t>
            </a:r>
          </a:p>
          <a:p>
            <a:pPr marL="0" indent="0">
              <a:buNone/>
            </a:pPr>
            <a:r>
              <a:rPr lang="id-ID" dirty="0"/>
              <a:t>pada benda mati.</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132856"/>
            <a:ext cx="2044180" cy="136815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2944" y="4304306"/>
            <a:ext cx="1781424" cy="1428950"/>
          </a:xfrm>
          <a:prstGeom prst="rect">
            <a:avLst/>
          </a:prstGeom>
        </p:spPr>
      </p:pic>
    </p:spTree>
    <p:extLst>
      <p:ext uri="{BB962C8B-B14F-4D97-AF65-F5344CB8AC3E}">
        <p14:creationId xmlns:p14="http://schemas.microsoft.com/office/powerpoint/2010/main" val="2797102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20688"/>
            <a:ext cx="7620000" cy="838200"/>
          </a:xfrm>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268760"/>
            <a:ext cx="7620000" cy="4556720"/>
          </a:xfrm>
        </p:spPr>
        <p:txBody>
          <a:bodyPr/>
          <a:lstStyle/>
          <a:p>
            <a:pPr marL="0" indent="0">
              <a:buNone/>
            </a:pPr>
            <a:r>
              <a:rPr lang="id-ID" sz="1800" dirty="0"/>
              <a:t>Sampai sekarang perkembangan </a:t>
            </a:r>
            <a:r>
              <a:rPr lang="id-ID" sz="1800" i="1" dirty="0"/>
              <a:t>microprocessor</a:t>
            </a:r>
            <a:r>
              <a:rPr lang="id-ID" sz="1800" dirty="0"/>
              <a:t> masih </a:t>
            </a:r>
            <a:br>
              <a:rPr lang="id-ID" sz="1800" dirty="0"/>
            </a:br>
            <a:r>
              <a:rPr lang="id-ID" sz="1800" dirty="0"/>
              <a:t>terus berlanjut dan Intel tetap merajai dunia </a:t>
            </a:r>
            <a:br>
              <a:rPr lang="id-ID" sz="1800" dirty="0"/>
            </a:br>
            <a:r>
              <a:rPr lang="id-ID" sz="1800" i="1" dirty="0"/>
              <a:t>microprocessor</a:t>
            </a:r>
            <a:r>
              <a:rPr lang="id-ID" sz="1800" dirty="0"/>
              <a:t>. Hal ini juga tidak terlepas dari Hukum </a:t>
            </a:r>
            <a:br>
              <a:rPr lang="id-ID" sz="1800" dirty="0"/>
            </a:br>
            <a:r>
              <a:rPr lang="id-ID" sz="1800" dirty="0"/>
              <a:t>Moore, yakni hukum yang dilontarkan oleh Gordon Moore </a:t>
            </a:r>
            <a:br>
              <a:rPr lang="id-ID" sz="1800" dirty="0"/>
            </a:br>
            <a:r>
              <a:rPr lang="id-ID" sz="1800" dirty="0"/>
              <a:t>pada tahun 1965. Kala itu, Moore memprediksikan jumlah </a:t>
            </a:r>
            <a:br>
              <a:rPr lang="id-ID" sz="1800" dirty="0"/>
            </a:br>
            <a:r>
              <a:rPr lang="id-ID" sz="1800" dirty="0"/>
              <a:t>transistor yang ada pada </a:t>
            </a:r>
            <a:r>
              <a:rPr lang="id-ID" sz="1800" i="1" dirty="0"/>
              <a:t>integrated circuit</a:t>
            </a:r>
            <a:r>
              <a:rPr lang="id-ID" sz="1800" dirty="0"/>
              <a:t> (IC) akan </a:t>
            </a:r>
            <a:br>
              <a:rPr lang="id-ID" sz="1800" dirty="0"/>
            </a:br>
            <a:r>
              <a:rPr lang="id-ID" sz="1800" dirty="0"/>
              <a:t>berlipat ganda setiap tahunnya.</a:t>
            </a:r>
            <a:br>
              <a:rPr lang="id-ID" sz="1800" dirty="0"/>
            </a:br>
            <a:endParaRPr lang="id-ID" sz="1800" dirty="0"/>
          </a:p>
          <a:p>
            <a:pPr marL="0" indent="0">
              <a:buNone/>
            </a:pPr>
            <a:r>
              <a:rPr lang="id-ID" sz="1800" dirty="0"/>
              <a:t>Pernyataan ini diperbaharui Moore di tahun 1995, dengan penelitian bahwa kelipatan ganda jumlah transistor hanya akan terjadi setiap dua tahun sekali. Hukum Moore sampai sekarang menjadi panduan bagi Intel untuk memacu </a:t>
            </a:r>
            <a:r>
              <a:rPr lang="id-ID" sz="1800" i="1" dirty="0"/>
              <a:t>processor-</a:t>
            </a:r>
            <a:r>
              <a:rPr lang="id-ID" sz="1800" dirty="0"/>
              <a:t>nya agar semakin andal, terutama peningkatan kecepatan dengan penuerunan harga yang sangat signifikan.</a:t>
            </a:r>
            <a:br>
              <a:rPr lang="id-ID" sz="1800" dirty="0"/>
            </a:br>
            <a:r>
              <a:rPr lang="id-ID" sz="1800" dirty="0"/>
              <a:t>Meski pertumbuhan kecepatan </a:t>
            </a:r>
            <a:r>
              <a:rPr lang="id-ID" sz="1800" i="1" dirty="0"/>
              <a:t>processor</a:t>
            </a:r>
            <a:r>
              <a:rPr lang="id-ID" sz="1800" dirty="0"/>
              <a:t> sempat mengalami masa-masa stagnan, namun pertumbuhan kecepatan </a:t>
            </a:r>
            <a:r>
              <a:rPr lang="id-ID" sz="1800" i="1" dirty="0"/>
              <a:t>processor</a:t>
            </a:r>
            <a:r>
              <a:rPr lang="id-ID" sz="1800" dirty="0"/>
              <a:t> Intel mengalami peningkatan yang mengesankan. Banyak ahli teknologi informasi di seluruh dunia, termasuk Gordon Moore, berharap hukum Moore dapat bertahan paling tidak sampai dua decade mendatang (sejak tahun 2008).</a:t>
            </a:r>
            <a:endParaRPr lang="id-ID" sz="1800" b="1" i="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3839" y="1628800"/>
            <a:ext cx="2000529" cy="1543265"/>
          </a:xfrm>
          <a:prstGeom prst="rect">
            <a:avLst/>
          </a:prstGeom>
        </p:spPr>
      </p:pic>
    </p:spTree>
    <p:extLst>
      <p:ext uri="{BB962C8B-B14F-4D97-AF65-F5344CB8AC3E}">
        <p14:creationId xmlns:p14="http://schemas.microsoft.com/office/powerpoint/2010/main" val="1517990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2248-C2D1-4B25-A3D6-5A8B69C780E2}"/>
              </a:ext>
            </a:extLst>
          </p:cNvPr>
          <p:cNvSpPr>
            <a:spLocks noGrp="1"/>
          </p:cNvSpPr>
          <p:nvPr>
            <p:ph type="title"/>
          </p:nvPr>
        </p:nvSpPr>
        <p:spPr/>
        <p:txBody>
          <a:bodyPr/>
          <a:lstStyle/>
          <a:p>
            <a:r>
              <a:rPr lang="en-US" dirty="0">
                <a:solidFill>
                  <a:schemeClr val="tx1"/>
                </a:solidFill>
              </a:rPr>
              <a:t>P</a:t>
            </a:r>
            <a:r>
              <a:rPr lang="id-ID" dirty="0">
                <a:solidFill>
                  <a:schemeClr val="tx1"/>
                </a:solidFill>
              </a:rPr>
              <a:t>erbedaan </a:t>
            </a:r>
            <a:r>
              <a:rPr lang="en-US" dirty="0">
                <a:solidFill>
                  <a:schemeClr val="tx1"/>
                </a:solidFill>
              </a:rPr>
              <a:t>I</a:t>
            </a:r>
            <a:r>
              <a:rPr lang="id-ID" dirty="0">
                <a:solidFill>
                  <a:schemeClr val="tx1"/>
                </a:solidFill>
              </a:rPr>
              <a:t>ntel </a:t>
            </a:r>
            <a:r>
              <a:rPr lang="en-US" dirty="0">
                <a:solidFill>
                  <a:schemeClr val="tx1"/>
                </a:solidFill>
              </a:rPr>
              <a:t>P</a:t>
            </a:r>
            <a:r>
              <a:rPr lang="id-ID" dirty="0">
                <a:solidFill>
                  <a:schemeClr val="tx1"/>
                </a:solidFill>
              </a:rPr>
              <a:t>entium dan </a:t>
            </a:r>
            <a:r>
              <a:rPr lang="en-US" dirty="0">
                <a:solidFill>
                  <a:schemeClr val="tx1"/>
                </a:solidFill>
              </a:rPr>
              <a:t>AMD</a:t>
            </a:r>
            <a:endParaRPr lang="id-ID" dirty="0">
              <a:solidFill>
                <a:schemeClr val="tx1"/>
              </a:solidFill>
            </a:endParaRPr>
          </a:p>
        </p:txBody>
      </p:sp>
      <p:sp>
        <p:nvSpPr>
          <p:cNvPr id="3" name="Content Placeholder 2">
            <a:extLst>
              <a:ext uri="{FF2B5EF4-FFF2-40B4-BE49-F238E27FC236}">
                <a16:creationId xmlns:a16="http://schemas.microsoft.com/office/drawing/2014/main" id="{C8558440-02D5-43FF-B25F-678EBE0F63B5}"/>
              </a:ext>
            </a:extLst>
          </p:cNvPr>
          <p:cNvSpPr>
            <a:spLocks noGrp="1"/>
          </p:cNvSpPr>
          <p:nvPr>
            <p:ph idx="1"/>
          </p:nvPr>
        </p:nvSpPr>
        <p:spPr/>
        <p:txBody>
          <a:bodyPr/>
          <a:lstStyle/>
          <a:p>
            <a:pPr marL="0" indent="0">
              <a:buNone/>
            </a:pPr>
            <a:r>
              <a:rPr lang="id-ID" b="1" dirty="0"/>
              <a:t>1. Arsitektur dan Desain</a:t>
            </a:r>
          </a:p>
          <a:p>
            <a:r>
              <a:rPr lang="id-ID" b="1" dirty="0"/>
              <a:t>Intel Pentium</a:t>
            </a:r>
            <a:r>
              <a:rPr lang="id-ID" dirty="0"/>
              <a:t>: Intel Pentium biasanya mengacu pada prosesor entry-level dari Intel. Prosesor ini sering digunakan dalam komputer dengan anggaran terbatas. Arsitekturnya lebih mengutamakan efisiensi energi dan harga yang lebih terjangkau.</a:t>
            </a:r>
          </a:p>
          <a:p>
            <a:r>
              <a:rPr lang="id-ID" b="1" dirty="0"/>
              <a:t>AMD</a:t>
            </a:r>
            <a:r>
              <a:rPr lang="id-ID" dirty="0"/>
              <a:t>: AMD (Advanced Micro Devices) lebih dikenal dengan produk-produk yang memiliki kinerja harga yang baik, termasuk untuk kelas menengah hingga tinggi. Arsitekturnya, terutama dengan seri Ryzen, berfokus pada multi-core performance dan kinerja lebih tinggi dalam aplikasi yang membutuhkan banyak core.</a:t>
            </a:r>
          </a:p>
          <a:p>
            <a:pPr marL="0" indent="0">
              <a:buNone/>
            </a:pPr>
            <a:endParaRPr lang="id-ID" dirty="0"/>
          </a:p>
        </p:txBody>
      </p:sp>
    </p:spTree>
    <p:extLst>
      <p:ext uri="{BB962C8B-B14F-4D97-AF65-F5344CB8AC3E}">
        <p14:creationId xmlns:p14="http://schemas.microsoft.com/office/powerpoint/2010/main" val="584299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07F36A-33B9-4EC7-B450-FAFB7BB8AFF6}"/>
              </a:ext>
            </a:extLst>
          </p:cNvPr>
          <p:cNvSpPr>
            <a:spLocks noGrp="1"/>
          </p:cNvSpPr>
          <p:nvPr>
            <p:ph idx="1"/>
          </p:nvPr>
        </p:nvSpPr>
        <p:spPr>
          <a:xfrm>
            <a:off x="228600" y="980728"/>
            <a:ext cx="7620000" cy="4886672"/>
          </a:xfrm>
        </p:spPr>
        <p:txBody>
          <a:bodyPr/>
          <a:lstStyle/>
          <a:p>
            <a:pPr marL="0" indent="0">
              <a:buNone/>
            </a:pPr>
            <a:r>
              <a:rPr lang="id-ID" b="1" dirty="0"/>
              <a:t>2. Kinerja</a:t>
            </a:r>
          </a:p>
          <a:p>
            <a:r>
              <a:rPr lang="id-ID" sz="1800" b="1" dirty="0"/>
              <a:t>Intel Pentium</a:t>
            </a:r>
            <a:r>
              <a:rPr lang="id-ID" sz="1800" dirty="0"/>
              <a:t>: Prosesor ini biasanya memiliki performa yang lebih rendah dibandingkan dengan prosesor Intel Core atau AMD Ryzen. Namun, untuk tugas-tugas ringan seperti browsing web, menonton video, dan penggunaan aplikasi dasar, Pentium sudah cukup.</a:t>
            </a:r>
          </a:p>
          <a:p>
            <a:r>
              <a:rPr lang="id-ID" sz="1800" b="1" dirty="0"/>
              <a:t>AMD</a:t>
            </a:r>
            <a:r>
              <a:rPr lang="id-ID" sz="1800" dirty="0"/>
              <a:t>: AMD cenderung menawarkan kinerja multi-core yang lebih baik, sehingga lebih unggul dalam aplikasi yang membutuhkan banyak prosesor, seperti gaming, rendering video, dan tugas-tugas berat lainnya.</a:t>
            </a:r>
            <a:endParaRPr lang="en-US" sz="1800" dirty="0"/>
          </a:p>
          <a:p>
            <a:endParaRPr lang="en-US" sz="1800" dirty="0"/>
          </a:p>
          <a:p>
            <a:pPr marL="0" indent="0">
              <a:buNone/>
            </a:pPr>
            <a:r>
              <a:rPr lang="id-ID" b="1" dirty="0"/>
              <a:t>3. Harga</a:t>
            </a:r>
          </a:p>
          <a:p>
            <a:r>
              <a:rPr lang="id-ID" sz="1800" b="1" dirty="0"/>
              <a:t>Intel Pentium</a:t>
            </a:r>
            <a:r>
              <a:rPr lang="id-ID" sz="1800" dirty="0"/>
              <a:t>: Intel Pentium lebih terjangkau dibandingkan dengan prosesor lain dari Intel seperti i3, i5, i7, dan i9. Prosesor ini biasanya digunakan di komputer dengan harga terjangkau.</a:t>
            </a:r>
          </a:p>
          <a:p>
            <a:r>
              <a:rPr lang="id-ID" sz="1800" b="1" dirty="0"/>
              <a:t>AMD</a:t>
            </a:r>
            <a:r>
              <a:rPr lang="id-ID" sz="1800" dirty="0"/>
              <a:t>: Harga prosesor AMD, khususnya untuk seri Ryzen, juga cukup bersaing, dan bahkan bisa lebih murah untuk performa setara. AMD sering menawarkan nilai lebih untuk harga yang lebih rendah dibandingkan Intel di beberapa segmen pasar.</a:t>
            </a:r>
          </a:p>
          <a:p>
            <a:endParaRPr lang="id-ID" sz="1800" dirty="0"/>
          </a:p>
          <a:p>
            <a:pPr marL="0" indent="0">
              <a:buNone/>
            </a:pPr>
            <a:endParaRPr lang="id-ID" dirty="0"/>
          </a:p>
        </p:txBody>
      </p:sp>
    </p:spTree>
    <p:extLst>
      <p:ext uri="{BB962C8B-B14F-4D97-AF65-F5344CB8AC3E}">
        <p14:creationId xmlns:p14="http://schemas.microsoft.com/office/powerpoint/2010/main" val="2364487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B09F3-8079-4891-AFA8-CE66B324FA7F}"/>
              </a:ext>
            </a:extLst>
          </p:cNvPr>
          <p:cNvSpPr>
            <a:spLocks noGrp="1"/>
          </p:cNvSpPr>
          <p:nvPr>
            <p:ph idx="1"/>
          </p:nvPr>
        </p:nvSpPr>
        <p:spPr>
          <a:xfrm>
            <a:off x="228600" y="908720"/>
            <a:ext cx="7620000" cy="4958680"/>
          </a:xfrm>
        </p:spPr>
        <p:txBody>
          <a:bodyPr/>
          <a:lstStyle/>
          <a:p>
            <a:pPr marL="0" indent="0">
              <a:buNone/>
            </a:pPr>
            <a:r>
              <a:rPr lang="id-ID" b="1" dirty="0"/>
              <a:t>4. Efisiensi Energi</a:t>
            </a:r>
          </a:p>
          <a:p>
            <a:r>
              <a:rPr lang="id-ID" sz="1800" b="1" dirty="0"/>
              <a:t>Intel Pentium</a:t>
            </a:r>
            <a:r>
              <a:rPr lang="id-ID" sz="1800" dirty="0"/>
              <a:t>: Secara umum, prosesor Intel terkenal dengan efisiensi energi yang baik, terutama untuk model yang lebih rendah seperti Pentium.</a:t>
            </a:r>
          </a:p>
          <a:p>
            <a:r>
              <a:rPr lang="id-ID" sz="1800" b="1" dirty="0"/>
              <a:t>AMD</a:t>
            </a:r>
            <a:r>
              <a:rPr lang="id-ID" sz="1800" dirty="0"/>
              <a:t>: Beberapa generasi AMD Ryzen telah berhasil meningkatkan efisiensi energi, tetapi Intel masih unggul dalam hal daya tahan baterai di laptop dengan prosesor rendah dayanya.</a:t>
            </a:r>
            <a:endParaRPr lang="en-US" sz="1800" dirty="0"/>
          </a:p>
          <a:p>
            <a:endParaRPr lang="id-ID" sz="1800" dirty="0"/>
          </a:p>
          <a:p>
            <a:pPr marL="0" indent="0">
              <a:buNone/>
            </a:pPr>
            <a:r>
              <a:rPr lang="id-ID" b="1" dirty="0"/>
              <a:t>5. Grafis Terintegrasi</a:t>
            </a:r>
          </a:p>
          <a:p>
            <a:r>
              <a:rPr lang="id-ID" sz="1800" b="1" dirty="0"/>
              <a:t>Intel Pentium</a:t>
            </a:r>
            <a:r>
              <a:rPr lang="id-ID" sz="1800" dirty="0"/>
              <a:t>: Prosesor Pentium biasanya dilengkapi dengan grafis terintegrasi yang cukup baik untuk tugas dasar, seperti Intel UHD atau Iris Plus Graphics, meskipun tidak sekuat GPU diskrit.</a:t>
            </a:r>
          </a:p>
          <a:p>
            <a:r>
              <a:rPr lang="id-ID" sz="1800" b="1" dirty="0"/>
              <a:t>AMD</a:t>
            </a:r>
            <a:r>
              <a:rPr lang="id-ID" sz="1800" dirty="0"/>
              <a:t>: AMD sering dikenal dengan "APU" (Accelerated Processing Unit) yang menggabungkan prosesor dengan grafis yang cukup kuat, terutama untuk gaming entry-level. APU dari AMD (seperti seri Ryzen dengan Radeon Vega) menawarkan kinerja grafis yang lebih baik dibandingkan Intel di segmen harga yang serupa</a:t>
            </a:r>
            <a:r>
              <a:rPr lang="id-ID" dirty="0"/>
              <a:t>.</a:t>
            </a:r>
          </a:p>
          <a:p>
            <a:pPr marL="0" indent="0">
              <a:buNone/>
            </a:pPr>
            <a:endParaRPr lang="id-ID" dirty="0"/>
          </a:p>
        </p:txBody>
      </p:sp>
    </p:spTree>
    <p:extLst>
      <p:ext uri="{BB962C8B-B14F-4D97-AF65-F5344CB8AC3E}">
        <p14:creationId xmlns:p14="http://schemas.microsoft.com/office/powerpoint/2010/main" val="3833422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1FEBB-6616-44E6-B5B5-F255E8F1344D}"/>
              </a:ext>
            </a:extLst>
          </p:cNvPr>
          <p:cNvSpPr>
            <a:spLocks noGrp="1"/>
          </p:cNvSpPr>
          <p:nvPr>
            <p:ph idx="1"/>
          </p:nvPr>
        </p:nvSpPr>
        <p:spPr>
          <a:xfrm>
            <a:off x="228600" y="908720"/>
            <a:ext cx="7620000" cy="4958680"/>
          </a:xfrm>
        </p:spPr>
        <p:txBody>
          <a:bodyPr/>
          <a:lstStyle/>
          <a:p>
            <a:pPr marL="0" indent="0">
              <a:buNone/>
            </a:pPr>
            <a:r>
              <a:rPr lang="id-ID" b="1" dirty="0"/>
              <a:t>6. Platform dan Kompatibilitas</a:t>
            </a:r>
          </a:p>
          <a:p>
            <a:r>
              <a:rPr lang="id-ID" sz="1800" b="1" dirty="0"/>
              <a:t>Intel Pentium</a:t>
            </a:r>
            <a:r>
              <a:rPr lang="id-ID" sz="1800" dirty="0"/>
              <a:t>: Intel lebih sering merilis chipset dan soket yang berubah-ubah, sehingga pembaruan komponen di masa depan bisa memerlukan motherboard baru.</a:t>
            </a:r>
          </a:p>
          <a:p>
            <a:r>
              <a:rPr lang="id-ID" sz="1800" b="1" dirty="0"/>
              <a:t>AMD</a:t>
            </a:r>
            <a:r>
              <a:rPr lang="id-ID" sz="1800" dirty="0"/>
              <a:t>: AMD memiliki soket yang lebih konsisten, sehingga pengguna dapat mengganti prosesor dengan lebih mudah tanpa harus mengganti motherboard, terutama di seri Ryzen.</a:t>
            </a:r>
            <a:endParaRPr lang="en-US" sz="1800" dirty="0"/>
          </a:p>
          <a:p>
            <a:endParaRPr lang="en-US" sz="1800" b="1" dirty="0"/>
          </a:p>
          <a:p>
            <a:pPr marL="0" indent="0">
              <a:buNone/>
            </a:pPr>
            <a:r>
              <a:rPr lang="id-ID" sz="1800" b="1" dirty="0"/>
              <a:t>7. Popularitas dan Penggunaan</a:t>
            </a:r>
          </a:p>
          <a:p>
            <a:r>
              <a:rPr lang="id-ID" sz="1800" b="1" dirty="0"/>
              <a:t>Intel Pentium</a:t>
            </a:r>
            <a:r>
              <a:rPr lang="id-ID" sz="1800" dirty="0"/>
              <a:t>: Banyak digunakan di komputer kantor, laptop low-end, dan PC yang digunakan untuk keperluan dasar.</a:t>
            </a:r>
          </a:p>
          <a:p>
            <a:r>
              <a:rPr lang="id-ID" sz="1800" b="1" dirty="0"/>
              <a:t>AMD</a:t>
            </a:r>
            <a:r>
              <a:rPr lang="id-ID" sz="1800" dirty="0"/>
              <a:t>: AMD lebih populer di kalangan gamer dan pengguna yang membutuhkan prosesor dengan performa tinggi dan harga bersaing. Ryzen juga banyak digunakan untuk aplikasi komputasi berat.</a:t>
            </a:r>
          </a:p>
          <a:p>
            <a:endParaRPr lang="id-ID" sz="1800" dirty="0"/>
          </a:p>
          <a:p>
            <a:pPr marL="0" indent="0">
              <a:buNone/>
            </a:pPr>
            <a:endParaRPr lang="id-ID" dirty="0"/>
          </a:p>
        </p:txBody>
      </p:sp>
    </p:spTree>
    <p:extLst>
      <p:ext uri="{BB962C8B-B14F-4D97-AF65-F5344CB8AC3E}">
        <p14:creationId xmlns:p14="http://schemas.microsoft.com/office/powerpoint/2010/main" val="2671034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7C9B-EFAD-4A52-99D7-7EB5558BBD56}"/>
              </a:ext>
            </a:extLst>
          </p:cNvPr>
          <p:cNvSpPr>
            <a:spLocks noGrp="1"/>
          </p:cNvSpPr>
          <p:nvPr>
            <p:ph type="title"/>
          </p:nvPr>
        </p:nvSpPr>
        <p:spPr>
          <a:xfrm>
            <a:off x="228600" y="838200"/>
            <a:ext cx="7620000" cy="646584"/>
          </a:xfrm>
        </p:spPr>
        <p:txBody>
          <a:bodyPr/>
          <a:lstStyle/>
          <a:p>
            <a:r>
              <a:rPr lang="en-US" dirty="0" err="1">
                <a:solidFill>
                  <a:schemeClr val="tx1"/>
                </a:solidFill>
              </a:rPr>
              <a:t>Harga</a:t>
            </a:r>
            <a:r>
              <a:rPr lang="en-US" dirty="0">
                <a:solidFill>
                  <a:schemeClr val="tx1"/>
                </a:solidFill>
              </a:rPr>
              <a:t> Intel Pentium dan AMD </a:t>
            </a:r>
            <a:endParaRPr lang="id-ID" dirty="0">
              <a:solidFill>
                <a:schemeClr val="tx1"/>
              </a:solidFill>
            </a:endParaRPr>
          </a:p>
        </p:txBody>
      </p:sp>
      <p:sp>
        <p:nvSpPr>
          <p:cNvPr id="3" name="Content Placeholder 2">
            <a:extLst>
              <a:ext uri="{FF2B5EF4-FFF2-40B4-BE49-F238E27FC236}">
                <a16:creationId xmlns:a16="http://schemas.microsoft.com/office/drawing/2014/main" id="{BA121836-614A-43A6-9A8F-7080C6C7E6B0}"/>
              </a:ext>
            </a:extLst>
          </p:cNvPr>
          <p:cNvSpPr>
            <a:spLocks noGrp="1"/>
          </p:cNvSpPr>
          <p:nvPr>
            <p:ph idx="1"/>
          </p:nvPr>
        </p:nvSpPr>
        <p:spPr>
          <a:xfrm>
            <a:off x="228600" y="1484784"/>
            <a:ext cx="7620000" cy="4114800"/>
          </a:xfrm>
        </p:spPr>
        <p:txBody>
          <a:bodyPr/>
          <a:lstStyle/>
          <a:p>
            <a:pPr marL="0" indent="0">
              <a:buNone/>
            </a:pPr>
            <a:r>
              <a:rPr lang="id-ID" sz="1800" dirty="0"/>
              <a:t>Berikut adalah beberapa harga terkini untuk prosesor Intel Pentium dan AMD di Indonesia per Maret 2025:</a:t>
            </a:r>
          </a:p>
          <a:p>
            <a:r>
              <a:rPr lang="id-ID" sz="1800" b="1" dirty="0"/>
              <a:t>Prosesor Intel Pentium:</a:t>
            </a:r>
            <a:endParaRPr lang="id-ID" sz="1800" dirty="0"/>
          </a:p>
          <a:p>
            <a:r>
              <a:rPr lang="id-ID" sz="1800" b="1" dirty="0"/>
              <a:t>Intel Pentium Gold G7400</a:t>
            </a:r>
            <a:r>
              <a:rPr lang="id-ID" sz="1800" dirty="0"/>
              <a:t>: Prosesor desktop dengan 2 core dan 4 thread, kecepatan 3,7 GHz, soket LGA1700. Harga: Rp1.659.000. </a:t>
            </a:r>
            <a:r>
              <a:rPr lang="id-ID" sz="1800" dirty="0">
                <a:hlinkClick r:id="rId2"/>
              </a:rPr>
              <a:t>blibli.com</a:t>
            </a:r>
            <a:endParaRPr lang="id-ID" sz="1800" dirty="0"/>
          </a:p>
          <a:p>
            <a:r>
              <a:rPr lang="id-ID" sz="1800" b="1" dirty="0"/>
              <a:t>Intel Pentium Gold G6400</a:t>
            </a:r>
            <a:r>
              <a:rPr lang="id-ID" sz="1800" dirty="0"/>
              <a:t>: Prosesor dual-core dengan kecepatan 4,00 GHz. Harga: Rp1.170.157. </a:t>
            </a:r>
            <a:r>
              <a:rPr lang="id-ID" sz="1800" dirty="0">
                <a:hlinkClick r:id="rId2"/>
              </a:rPr>
              <a:t>blibli.com</a:t>
            </a:r>
            <a:endParaRPr lang="id-ID" sz="1800" dirty="0"/>
          </a:p>
          <a:p>
            <a:r>
              <a:rPr lang="id-ID" sz="1800" b="1" dirty="0"/>
              <a:t>Prosesor AMD:</a:t>
            </a:r>
            <a:endParaRPr lang="id-ID" sz="1800" dirty="0"/>
          </a:p>
          <a:p>
            <a:r>
              <a:rPr lang="id-ID" sz="1800" b="1" dirty="0"/>
              <a:t>AMD Ryzen 7 7700</a:t>
            </a:r>
            <a:r>
              <a:rPr lang="id-ID" sz="1800" dirty="0"/>
              <a:t>: Prosesor dengan soket AM5. Harga: Rp5.420.000. </a:t>
            </a:r>
            <a:r>
              <a:rPr lang="id-ID" sz="1800" dirty="0">
                <a:hlinkClick r:id="rId3"/>
              </a:rPr>
              <a:t>iprice.co.id</a:t>
            </a:r>
            <a:endParaRPr lang="id-ID" sz="1800" dirty="0"/>
          </a:p>
          <a:p>
            <a:r>
              <a:rPr lang="id-ID" sz="1800" b="1" dirty="0"/>
              <a:t>AMD Ryzen 5 5600X</a:t>
            </a:r>
            <a:r>
              <a:rPr lang="id-ID" sz="1800" dirty="0"/>
              <a:t>: Prosesor dengan soket AM4. Harga: Rp2.394.000. </a:t>
            </a:r>
            <a:r>
              <a:rPr lang="id-ID" sz="1800" dirty="0">
                <a:hlinkClick r:id="rId3"/>
              </a:rPr>
              <a:t>iprice.co.id</a:t>
            </a:r>
            <a:endParaRPr lang="id-ID" sz="1800" dirty="0"/>
          </a:p>
          <a:p>
            <a:r>
              <a:rPr lang="id-ID" sz="1800" b="1" dirty="0"/>
              <a:t>AMD Ryzen 5 5600G</a:t>
            </a:r>
            <a:r>
              <a:rPr lang="id-ID" sz="1800" dirty="0"/>
              <a:t>: Prosesor 6-core 12-thread dengan kecepatan 3,9 GHz dan grafis terintegrasi Radeon Vega 7. Harga: Rp2.250.000. </a:t>
            </a:r>
            <a:r>
              <a:rPr lang="id-ID" sz="1800" dirty="0">
                <a:hlinkClick r:id="rId4"/>
              </a:rPr>
              <a:t>blibli.com</a:t>
            </a:r>
            <a:endParaRPr lang="id-ID" sz="1800" dirty="0"/>
          </a:p>
          <a:p>
            <a:r>
              <a:rPr lang="id-ID" sz="1800" b="1" dirty="0"/>
              <a:t>AMD Ryzen 3 1200</a:t>
            </a:r>
            <a:r>
              <a:rPr lang="id-ID" sz="1800" dirty="0"/>
              <a:t>: Prosesor dengan 4 core dan kecepatan 3,1 GHz (turbo hingga 3,4 GHz). Harga: Rp992.000. </a:t>
            </a:r>
            <a:r>
              <a:rPr lang="id-ID" sz="1800" dirty="0">
                <a:hlinkClick r:id="rId4"/>
              </a:rPr>
              <a:t>blibli.com</a:t>
            </a:r>
            <a:endParaRPr lang="id-ID" sz="1800" dirty="0"/>
          </a:p>
          <a:p>
            <a:pPr marL="0" indent="0">
              <a:buNone/>
            </a:pPr>
            <a:endParaRPr lang="id-ID" dirty="0"/>
          </a:p>
        </p:txBody>
      </p:sp>
    </p:spTree>
    <p:extLst>
      <p:ext uri="{BB962C8B-B14F-4D97-AF65-F5344CB8AC3E}">
        <p14:creationId xmlns:p14="http://schemas.microsoft.com/office/powerpoint/2010/main" val="993091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897AD3A-8065-4104-B53A-38A95BF1B818}"/>
              </a:ext>
            </a:extLst>
          </p:cNvPr>
          <p:cNvPicPr>
            <a:picLocks noGrp="1" noChangeAspect="1"/>
          </p:cNvPicPr>
          <p:nvPr>
            <p:ph idx="1"/>
          </p:nvPr>
        </p:nvPicPr>
        <p:blipFill>
          <a:blip r:embed="rId2"/>
          <a:stretch>
            <a:fillRect/>
          </a:stretch>
        </p:blipFill>
        <p:spPr>
          <a:xfrm>
            <a:off x="2411760" y="1196752"/>
            <a:ext cx="3414568" cy="4114800"/>
          </a:xfrm>
          <a:prstGeom prst="rect">
            <a:avLst/>
          </a:prstGeom>
        </p:spPr>
      </p:pic>
    </p:spTree>
    <p:extLst>
      <p:ext uri="{BB962C8B-B14F-4D97-AF65-F5344CB8AC3E}">
        <p14:creationId xmlns:p14="http://schemas.microsoft.com/office/powerpoint/2010/main" val="3977378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EA8B7-083A-45C9-92B2-BD9776392302}"/>
              </a:ext>
            </a:extLst>
          </p:cNvPr>
          <p:cNvSpPr>
            <a:spLocks noGrp="1"/>
          </p:cNvSpPr>
          <p:nvPr>
            <p:ph type="title"/>
          </p:nvPr>
        </p:nvSpPr>
        <p:spPr/>
        <p:txBody>
          <a:bodyPr/>
          <a:lstStyle/>
          <a:p>
            <a:r>
              <a:rPr lang="en-US" dirty="0">
                <a:solidFill>
                  <a:schemeClr val="tx1"/>
                </a:solidFill>
              </a:rPr>
              <a:t>Kesimpulan</a:t>
            </a:r>
            <a:endParaRPr lang="id-ID" dirty="0">
              <a:solidFill>
                <a:schemeClr val="tx1"/>
              </a:solidFill>
            </a:endParaRPr>
          </a:p>
        </p:txBody>
      </p:sp>
      <p:sp>
        <p:nvSpPr>
          <p:cNvPr id="3" name="Content Placeholder 2">
            <a:extLst>
              <a:ext uri="{FF2B5EF4-FFF2-40B4-BE49-F238E27FC236}">
                <a16:creationId xmlns:a16="http://schemas.microsoft.com/office/drawing/2014/main" id="{FE40F1AC-7E98-41F2-A5F3-56C680F214F9}"/>
              </a:ext>
            </a:extLst>
          </p:cNvPr>
          <p:cNvSpPr>
            <a:spLocks noGrp="1"/>
          </p:cNvSpPr>
          <p:nvPr>
            <p:ph idx="1"/>
          </p:nvPr>
        </p:nvSpPr>
        <p:spPr/>
        <p:txBody>
          <a:bodyPr/>
          <a:lstStyle/>
          <a:p>
            <a:pPr marL="0" indent="0">
              <a:buNone/>
            </a:pPr>
            <a:r>
              <a:rPr lang="id-ID" dirty="0"/>
              <a:t>Secara keseluruhan, Intel Pentium lebih cocok untuk penggunaan dasar, sementara AMD, terutama seri Ryzen, lebih unggul dalam performa tinggi dan harga bersaing. Pilihan antara keduanya bergantung pada kebutuhan dan anggaran yang kamu miliki.</a:t>
            </a:r>
          </a:p>
        </p:txBody>
      </p:sp>
    </p:spTree>
    <p:extLst>
      <p:ext uri="{BB962C8B-B14F-4D97-AF65-F5344CB8AC3E}">
        <p14:creationId xmlns:p14="http://schemas.microsoft.com/office/powerpoint/2010/main" val="322353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marL="0" indent="0">
              <a:buNone/>
            </a:pPr>
            <a:r>
              <a:rPr lang="id-ID" b="1" dirty="0"/>
              <a:t>1972 : 8008 </a:t>
            </a:r>
            <a:r>
              <a:rPr lang="id-ID" b="1" i="1" dirty="0"/>
              <a:t>Microprocessor</a:t>
            </a:r>
            <a:br>
              <a:rPr lang="id-ID" dirty="0"/>
            </a:br>
            <a:r>
              <a:rPr lang="id-ID" dirty="0"/>
              <a:t>Pada tahun 1972 munculah </a:t>
            </a:r>
            <a:r>
              <a:rPr lang="id-ID" i="1" dirty="0"/>
              <a:t>microprocessor</a:t>
            </a:r>
            <a:r>
              <a:rPr lang="id-ID" dirty="0"/>
              <a:t> 8008 yang berkekuatan 2 kali lipat dari pendahulunya yaitu 4004.</a:t>
            </a:r>
            <a:br>
              <a:rPr lang="id-ID" dirty="0"/>
            </a:br>
            <a:endParaRPr lang="id-ID" dirty="0"/>
          </a:p>
          <a:p>
            <a:pPr marL="0" indent="0">
              <a:buNone/>
            </a:pPr>
            <a:r>
              <a:rPr lang="id-ID" b="1" dirty="0"/>
              <a:t>1974 : 8080 </a:t>
            </a:r>
            <a:r>
              <a:rPr lang="id-ID" b="1" i="1" dirty="0"/>
              <a:t>Microprocessor</a:t>
            </a:r>
            <a:br>
              <a:rPr lang="id-ID" dirty="0"/>
            </a:br>
            <a:r>
              <a:rPr lang="id-ID" dirty="0"/>
              <a:t>Menjadi otak dari sebuah komputer yang bernama </a:t>
            </a:r>
          </a:p>
          <a:p>
            <a:pPr marL="0" indent="0">
              <a:buNone/>
            </a:pPr>
            <a:r>
              <a:rPr lang="id-ID" dirty="0"/>
              <a:t>Altair, pada saat itu terjual sekitar sepuluh ribu dalam </a:t>
            </a:r>
          </a:p>
          <a:p>
            <a:pPr marL="0" indent="0">
              <a:buNone/>
            </a:pPr>
            <a:r>
              <a:rPr lang="id-ID" dirty="0"/>
              <a:t>1 bulan</a:t>
            </a:r>
            <a:br>
              <a:rPr lang="id-ID" dirty="0"/>
            </a:br>
            <a:endParaRPr lang="id-ID" dirty="0"/>
          </a:p>
          <a:p>
            <a:pPr marL="0" indent="0">
              <a:buNone/>
            </a:pPr>
            <a:r>
              <a:rPr lang="id-ID" b="1" dirty="0"/>
              <a:t>1978 : 8086-8088 </a:t>
            </a:r>
            <a:r>
              <a:rPr lang="id-ID" b="1" i="1" dirty="0"/>
              <a:t>Microprocessor</a:t>
            </a:r>
            <a:br>
              <a:rPr lang="id-ID" dirty="0"/>
            </a:br>
            <a:r>
              <a:rPr lang="id-ID" dirty="0"/>
              <a:t>Sebuah penjualan penting dalam divisi komputer terjadi pada produk untuk komputer pribadi buatan IBM yang memakai </a:t>
            </a:r>
            <a:r>
              <a:rPr lang="id-ID" i="1" dirty="0"/>
              <a:t>processor</a:t>
            </a:r>
            <a:r>
              <a:rPr lang="id-ID" dirty="0"/>
              <a:t> 8088 yang berhasil mendongkrak nama intel.</a:t>
            </a:r>
            <a:endParaRPr lang="id-ID" b="1" i="1"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1470" y="2852936"/>
            <a:ext cx="1952898" cy="1543265"/>
          </a:xfrm>
          <a:prstGeom prst="rect">
            <a:avLst/>
          </a:prstGeom>
        </p:spPr>
      </p:pic>
    </p:spTree>
    <p:extLst>
      <p:ext uri="{BB962C8B-B14F-4D97-AF65-F5344CB8AC3E}">
        <p14:creationId xmlns:p14="http://schemas.microsoft.com/office/powerpoint/2010/main" val="21500824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marL="0" indent="0">
              <a:buNone/>
            </a:pPr>
            <a:r>
              <a:rPr lang="id-ID" b="1" dirty="0"/>
              <a:t>1982 : 286 </a:t>
            </a:r>
            <a:r>
              <a:rPr lang="id-ID" b="1" i="1" dirty="0"/>
              <a:t>Microprocessor</a:t>
            </a:r>
            <a:br>
              <a:rPr lang="id-ID" dirty="0"/>
            </a:br>
            <a:r>
              <a:rPr lang="id-ID" dirty="0"/>
              <a:t>Intel 286 atau yang lebih dikenal dengan nama </a:t>
            </a:r>
          </a:p>
          <a:p>
            <a:pPr marL="0" indent="0">
              <a:buNone/>
            </a:pPr>
            <a:r>
              <a:rPr lang="id-ID" dirty="0"/>
              <a:t>80286 adalah sebuah </a:t>
            </a:r>
            <a:r>
              <a:rPr lang="id-ID" i="1" dirty="0"/>
              <a:t>processor</a:t>
            </a:r>
            <a:r>
              <a:rPr lang="id-ID" dirty="0"/>
              <a:t> yang pertama </a:t>
            </a:r>
          </a:p>
          <a:p>
            <a:pPr marL="0" indent="0">
              <a:buNone/>
            </a:pPr>
            <a:r>
              <a:rPr lang="id-ID" dirty="0"/>
              <a:t>kali dapat mengenali dan menggunakan </a:t>
            </a:r>
          </a:p>
          <a:p>
            <a:pPr marL="0" indent="0">
              <a:buNone/>
            </a:pPr>
            <a:r>
              <a:rPr lang="id-ID" i="1" dirty="0"/>
              <a:t>software</a:t>
            </a:r>
            <a:r>
              <a:rPr lang="id-ID" dirty="0"/>
              <a:t> yang digunakan untuk</a:t>
            </a:r>
            <a:r>
              <a:rPr lang="id-ID" i="1" dirty="0"/>
              <a:t>processor</a:t>
            </a:r>
            <a:r>
              <a:rPr lang="id-ID" dirty="0"/>
              <a:t> </a:t>
            </a:r>
          </a:p>
          <a:p>
            <a:pPr marL="0" indent="0">
              <a:buNone/>
            </a:pPr>
            <a:r>
              <a:rPr lang="id-ID" dirty="0"/>
              <a:t>sebelumnya.</a:t>
            </a:r>
            <a:br>
              <a:rPr lang="id-ID" dirty="0"/>
            </a:br>
            <a:endParaRPr lang="id-ID" b="1" dirty="0"/>
          </a:p>
          <a:p>
            <a:pPr marL="0" indent="0">
              <a:buNone/>
            </a:pPr>
            <a:r>
              <a:rPr lang="id-ID" b="1" dirty="0"/>
              <a:t>1985 : Intel386™ </a:t>
            </a:r>
            <a:r>
              <a:rPr lang="id-ID" b="1" i="1" dirty="0"/>
              <a:t>Microprocessor</a:t>
            </a:r>
            <a:r>
              <a:rPr lang="id-ID" b="1" dirty="0"/>
              <a:t> </a:t>
            </a:r>
            <a:br>
              <a:rPr lang="id-ID" dirty="0"/>
            </a:br>
            <a:r>
              <a:rPr lang="id-ID" dirty="0"/>
              <a:t>Intel 386 adalah sebuah </a:t>
            </a:r>
            <a:r>
              <a:rPr lang="id-ID" i="1" dirty="0"/>
              <a:t>processor</a:t>
            </a:r>
            <a:r>
              <a:rPr lang="id-ID" dirty="0"/>
              <a:t> yang memiliki 275.000 transistor yang tertanam diprosessor tersebut yang jika dibandingkan dengan 4004 memiliki 100 kali lipat lebih banyak dibandingkan dengan 4004</a:t>
            </a:r>
            <a:endParaRPr lang="id-ID" b="1" i="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988840"/>
            <a:ext cx="2237567" cy="1584176"/>
          </a:xfrm>
          <a:prstGeom prst="rect">
            <a:avLst/>
          </a:prstGeom>
        </p:spPr>
      </p:pic>
    </p:spTree>
    <p:extLst>
      <p:ext uri="{BB962C8B-B14F-4D97-AF65-F5344CB8AC3E}">
        <p14:creationId xmlns:p14="http://schemas.microsoft.com/office/powerpoint/2010/main" val="36611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marL="0" indent="0">
              <a:buNone/>
            </a:pPr>
            <a:r>
              <a:rPr lang="id-ID" b="1" dirty="0"/>
              <a:t>1989 : Intel486™ DX CPU </a:t>
            </a:r>
            <a:r>
              <a:rPr lang="id-ID" b="1" i="1" dirty="0"/>
              <a:t>Microprocessor</a:t>
            </a:r>
            <a:br>
              <a:rPr lang="id-ID" dirty="0"/>
            </a:br>
            <a:r>
              <a:rPr lang="id-ID" i="1" dirty="0"/>
              <a:t>Processor</a:t>
            </a:r>
            <a:r>
              <a:rPr lang="id-ID" dirty="0"/>
              <a:t> yang pertama kali memudahkan berbagai </a:t>
            </a:r>
          </a:p>
          <a:p>
            <a:pPr marL="0" indent="0">
              <a:buNone/>
            </a:pPr>
            <a:r>
              <a:rPr lang="id-ID" dirty="0"/>
              <a:t>aplikasi yang tadinya harus mengetikkan </a:t>
            </a:r>
            <a:r>
              <a:rPr lang="id-ID" i="1" dirty="0"/>
              <a:t>command-</a:t>
            </a:r>
          </a:p>
          <a:p>
            <a:pPr marL="0" indent="0">
              <a:buNone/>
            </a:pPr>
            <a:r>
              <a:rPr lang="id-ID" i="1" dirty="0"/>
              <a:t>command</a:t>
            </a:r>
            <a:r>
              <a:rPr lang="id-ID" dirty="0"/>
              <a:t> menjadi hanya sebuah klik saja, dan </a:t>
            </a:r>
          </a:p>
          <a:p>
            <a:pPr marL="0" indent="0">
              <a:buNone/>
            </a:pPr>
            <a:r>
              <a:rPr lang="id-ID" dirty="0"/>
              <a:t>mempunyai fungsi komplek matematika sehingga memperkecil beban kerja pada </a:t>
            </a:r>
            <a:r>
              <a:rPr lang="id-ID" i="1" dirty="0"/>
              <a:t>processor</a:t>
            </a:r>
            <a:r>
              <a:rPr lang="id-ID" dirty="0"/>
              <a:t>.</a:t>
            </a:r>
            <a:br>
              <a:rPr lang="id-ID" dirty="0"/>
            </a:br>
            <a:endParaRPr lang="id-ID" dirty="0"/>
          </a:p>
          <a:p>
            <a:pPr marL="0" indent="0">
              <a:buNone/>
            </a:pPr>
            <a:r>
              <a:rPr lang="id-ID" b="1" dirty="0"/>
              <a:t>1993 : Intel® Pentium® </a:t>
            </a:r>
            <a:r>
              <a:rPr lang="id-ID" b="1" i="1" dirty="0"/>
              <a:t>Processor</a:t>
            </a:r>
            <a:br>
              <a:rPr lang="id-ID" dirty="0"/>
            </a:br>
            <a:r>
              <a:rPr lang="id-ID" i="1" dirty="0"/>
              <a:t>Processor</a:t>
            </a:r>
            <a:r>
              <a:rPr lang="id-ID" dirty="0"/>
              <a:t> generasi baru yang mampu menangani </a:t>
            </a:r>
          </a:p>
          <a:p>
            <a:pPr marL="0" indent="0">
              <a:buNone/>
            </a:pPr>
            <a:r>
              <a:rPr lang="id-ID" dirty="0"/>
              <a:t>berbagai jenis data seperti suara, bunyi, tulisan tangan, </a:t>
            </a:r>
          </a:p>
          <a:p>
            <a:pPr marL="0" indent="0">
              <a:buNone/>
            </a:pPr>
            <a:r>
              <a:rPr lang="id-ID" dirty="0"/>
              <a:t>dan foto.</a:t>
            </a:r>
            <a:endParaRPr lang="id-ID" b="1" i="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0" y="1844824"/>
            <a:ext cx="1619476" cy="1313513"/>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4293096"/>
            <a:ext cx="1314634" cy="1371792"/>
          </a:xfrm>
          <a:prstGeom prst="rect">
            <a:avLst/>
          </a:prstGeom>
        </p:spPr>
      </p:pic>
    </p:spTree>
    <p:extLst>
      <p:ext uri="{BB962C8B-B14F-4D97-AF65-F5344CB8AC3E}">
        <p14:creationId xmlns:p14="http://schemas.microsoft.com/office/powerpoint/2010/main" val="4565058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628800"/>
            <a:ext cx="7620000" cy="5040560"/>
          </a:xfrm>
        </p:spPr>
        <p:txBody>
          <a:bodyPr/>
          <a:lstStyle/>
          <a:p>
            <a:pPr marL="0" indent="0">
              <a:buNone/>
            </a:pPr>
            <a:r>
              <a:rPr lang="id-ID" sz="1800" b="1" dirty="0"/>
              <a:t>1995 : Intel® Pentium® Pro </a:t>
            </a:r>
            <a:r>
              <a:rPr lang="id-ID" sz="1800" b="1" i="1" dirty="0"/>
              <a:t>Processor</a:t>
            </a:r>
            <a:br>
              <a:rPr lang="id-ID" sz="1800" dirty="0"/>
            </a:br>
            <a:r>
              <a:rPr lang="id-ID" sz="1800" i="1" dirty="0"/>
              <a:t>Processor</a:t>
            </a:r>
            <a:r>
              <a:rPr lang="id-ID" sz="1800" dirty="0"/>
              <a:t> yang dirancang untuk digunakan pada aplikasi </a:t>
            </a:r>
            <a:r>
              <a:rPr lang="id-ID" sz="1800" i="1" dirty="0"/>
              <a:t>server</a:t>
            </a:r>
            <a:r>
              <a:rPr lang="id-ID" sz="1800" dirty="0"/>
              <a:t> dan </a:t>
            </a:r>
            <a:r>
              <a:rPr lang="id-ID" sz="1800" i="1" dirty="0"/>
              <a:t>workstation</a:t>
            </a:r>
            <a:r>
              <a:rPr lang="id-ID" sz="1800" dirty="0"/>
              <a:t>, yang dibuat untuk memproses data secara cepat, </a:t>
            </a:r>
            <a:r>
              <a:rPr lang="id-ID" sz="1800" i="1" dirty="0"/>
              <a:t>processor</a:t>
            </a:r>
            <a:r>
              <a:rPr lang="id-ID" sz="1800" dirty="0"/>
              <a:t> ini mempunyai 5,5 jt transistor yang tertanam.</a:t>
            </a:r>
            <a:br>
              <a:rPr lang="id-ID" sz="1800" dirty="0"/>
            </a:br>
            <a:endParaRPr lang="id-ID" sz="1800" dirty="0"/>
          </a:p>
          <a:p>
            <a:pPr marL="0" indent="0">
              <a:buNone/>
            </a:pPr>
            <a:r>
              <a:rPr lang="id-ID" sz="1800" b="1" dirty="0"/>
              <a:t>1997 : Intel® Pentium® II </a:t>
            </a:r>
            <a:r>
              <a:rPr lang="id-ID" sz="1800" b="1" i="1" dirty="0"/>
              <a:t>Processor</a:t>
            </a:r>
            <a:br>
              <a:rPr lang="id-ID" sz="1800" dirty="0"/>
            </a:br>
            <a:r>
              <a:rPr lang="id-ID" sz="1800" i="1" dirty="0"/>
              <a:t>Processor</a:t>
            </a:r>
            <a:r>
              <a:rPr lang="id-ID" sz="1800" dirty="0"/>
              <a:t> Pentium II merupakan </a:t>
            </a:r>
            <a:r>
              <a:rPr lang="id-ID" sz="1800" i="1" dirty="0"/>
              <a:t>processor</a:t>
            </a:r>
            <a:r>
              <a:rPr lang="id-ID" sz="1800" dirty="0"/>
              <a:t> yang menggabungkan Intel MMX yang dirancang secara khusus untuk mengolah data video, audio, dan grafik secara efisien. Terdapat 7.5 juta transistor terintegrasi di dalamnya sehingga dengan </a:t>
            </a:r>
            <a:r>
              <a:rPr lang="id-ID" sz="1800" i="1" dirty="0"/>
              <a:t>processor</a:t>
            </a:r>
            <a:r>
              <a:rPr lang="id-ID" sz="1800" dirty="0"/>
              <a:t> ini pengguna PC dapat mengolah berbagai data dan menggunakan internet dengan lebih baik.</a:t>
            </a:r>
            <a:br>
              <a:rPr lang="id-ID" sz="1800" dirty="0"/>
            </a:br>
            <a:endParaRPr lang="id-ID" sz="1800" dirty="0"/>
          </a:p>
          <a:p>
            <a:pPr marL="0" indent="0">
              <a:buNone/>
            </a:pPr>
            <a:r>
              <a:rPr lang="id-ID" sz="1800" b="1" dirty="0"/>
              <a:t>1998 : Intel® Pentium II Xeon® </a:t>
            </a:r>
            <a:r>
              <a:rPr lang="id-ID" sz="1800" b="1" i="1" dirty="0"/>
              <a:t>Processor</a:t>
            </a:r>
            <a:br>
              <a:rPr lang="id-ID" sz="1800" dirty="0"/>
            </a:br>
            <a:r>
              <a:rPr lang="id-ID" sz="1800" i="1" dirty="0"/>
              <a:t>Processor</a:t>
            </a:r>
            <a:r>
              <a:rPr lang="id-ID" sz="1800" dirty="0"/>
              <a:t> yang dibuat untuk kebutuhan pada aplikasi server. Intel saat itu ingin memenuhi strateginya yang ingin memberikan sebuah </a:t>
            </a:r>
            <a:r>
              <a:rPr lang="id-ID" sz="1800" i="1" dirty="0"/>
              <a:t>processor</a:t>
            </a:r>
            <a:r>
              <a:rPr lang="id-ID" sz="1800" dirty="0"/>
              <a:t> unik untuk sebuah pasar tertentu.</a:t>
            </a:r>
            <a:endParaRPr lang="id-ID" sz="1800" b="1" i="1" dirty="0"/>
          </a:p>
        </p:txBody>
      </p:sp>
    </p:spTree>
    <p:extLst>
      <p:ext uri="{BB962C8B-B14F-4D97-AF65-F5344CB8AC3E}">
        <p14:creationId xmlns:p14="http://schemas.microsoft.com/office/powerpoint/2010/main" val="1331331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marL="0" indent="0">
              <a:buNone/>
            </a:pPr>
            <a:r>
              <a:rPr lang="id-ID" b="1" dirty="0"/>
              <a:t>1999 : Intel® Celeron® </a:t>
            </a:r>
            <a:r>
              <a:rPr lang="id-ID" b="1" i="1" dirty="0"/>
              <a:t>Processor</a:t>
            </a:r>
            <a:br>
              <a:rPr lang="id-ID" dirty="0"/>
            </a:br>
            <a:r>
              <a:rPr lang="id-ID" i="1" dirty="0"/>
              <a:t>Processor</a:t>
            </a:r>
            <a:r>
              <a:rPr lang="id-ID" dirty="0"/>
              <a:t> Intel Celeron merupakan </a:t>
            </a:r>
            <a:r>
              <a:rPr lang="id-ID" i="1" dirty="0"/>
              <a:t>processor</a:t>
            </a:r>
            <a:r>
              <a:rPr lang="id-ID" dirty="0"/>
              <a:t> yang </a:t>
            </a:r>
          </a:p>
          <a:p>
            <a:pPr marL="0" indent="0">
              <a:buNone/>
            </a:pPr>
            <a:r>
              <a:rPr lang="id-ID" dirty="0"/>
              <a:t>dikeluarkan sebagai </a:t>
            </a:r>
            <a:r>
              <a:rPr lang="id-ID" i="1" dirty="0"/>
              <a:t>processor</a:t>
            </a:r>
            <a:r>
              <a:rPr lang="id-ID" dirty="0"/>
              <a:t> yang ditujukan untuk </a:t>
            </a:r>
          </a:p>
          <a:p>
            <a:pPr marL="0" indent="0">
              <a:buNone/>
            </a:pPr>
            <a:r>
              <a:rPr lang="id-ID" dirty="0"/>
              <a:t>pengguna yang tidak terlalu membutuhkan kinerja </a:t>
            </a:r>
          </a:p>
          <a:p>
            <a:pPr marL="0" indent="0">
              <a:buNone/>
            </a:pPr>
            <a:r>
              <a:rPr lang="id-ID" i="1" dirty="0"/>
              <a:t>processor</a:t>
            </a:r>
            <a:r>
              <a:rPr lang="id-ID" dirty="0"/>
              <a:t> yang lebih cepat bagi pengguna yang ingin </a:t>
            </a:r>
          </a:p>
          <a:p>
            <a:pPr marL="0" indent="0">
              <a:buNone/>
            </a:pPr>
            <a:r>
              <a:rPr lang="id-ID" dirty="0"/>
              <a:t>membangun sebuah system computer dengan budget (harga) yang tidak terlalu besar. </a:t>
            </a:r>
            <a:r>
              <a:rPr lang="id-ID" i="1" dirty="0"/>
              <a:t>Processor</a:t>
            </a:r>
            <a:r>
              <a:rPr lang="id-ID" dirty="0"/>
              <a:t> Intel Celeron ini memiliki bentuk dan </a:t>
            </a:r>
            <a:r>
              <a:rPr lang="id-ID" i="1" dirty="0"/>
              <a:t>fromfactor</a:t>
            </a:r>
            <a:r>
              <a:rPr lang="id-ID" dirty="0"/>
              <a:t> yang sama dengan </a:t>
            </a:r>
            <a:r>
              <a:rPr lang="id-ID" i="1" dirty="0"/>
              <a:t>processor</a:t>
            </a:r>
            <a:r>
              <a:rPr lang="id-ID" dirty="0"/>
              <a:t> Intel jenis Pentium, tetapi hanya dengan instruksi-instruksi yang lebih sedikit, L2 cache-nya lebih kecil, kecepatan (</a:t>
            </a:r>
            <a:r>
              <a:rPr lang="id-ID" i="1" dirty="0"/>
              <a:t>clock speed</a:t>
            </a:r>
            <a:r>
              <a:rPr lang="id-ID" dirty="0"/>
              <a:t>) yang lebih lambat, dan harga yang lebih murah daripada </a:t>
            </a:r>
            <a:r>
              <a:rPr lang="id-ID" i="1" dirty="0"/>
              <a:t>processor</a:t>
            </a:r>
            <a:r>
              <a:rPr lang="id-ID" dirty="0"/>
              <a:t> Intel jenis Pentium. Dengan keluarnya </a:t>
            </a:r>
            <a:r>
              <a:rPr lang="id-ID" i="1" dirty="0"/>
              <a:t>processor</a:t>
            </a:r>
            <a:r>
              <a:rPr lang="id-ID" dirty="0"/>
              <a:t> Celeron ini maka Intel kembali memberikan sebuah </a:t>
            </a:r>
            <a:r>
              <a:rPr lang="id-ID" i="1" dirty="0"/>
              <a:t>processor</a:t>
            </a:r>
            <a:r>
              <a:rPr lang="id-ID" dirty="0"/>
              <a:t> untuk sebuah pasaran tertentu.</a:t>
            </a:r>
            <a:endParaRPr lang="id-ID" b="1" i="1"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144" y="1844824"/>
            <a:ext cx="1952898" cy="1467055"/>
          </a:xfrm>
          <a:prstGeom prst="rect">
            <a:avLst/>
          </a:prstGeom>
        </p:spPr>
      </p:pic>
    </p:spTree>
    <p:extLst>
      <p:ext uri="{BB962C8B-B14F-4D97-AF65-F5344CB8AC3E}">
        <p14:creationId xmlns:p14="http://schemas.microsoft.com/office/powerpoint/2010/main" val="1328193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00808"/>
            <a:ext cx="7620000" cy="4556720"/>
          </a:xfrm>
        </p:spPr>
        <p:txBody>
          <a:bodyPr/>
          <a:lstStyle/>
          <a:p>
            <a:pPr marL="0" indent="0">
              <a:buNone/>
            </a:pPr>
            <a:r>
              <a:rPr lang="id-ID" b="1" dirty="0"/>
              <a:t>1999 : Intel® Pentium® III Xeon® </a:t>
            </a:r>
            <a:r>
              <a:rPr lang="id-ID" b="1" i="1" dirty="0"/>
              <a:t>Processor</a:t>
            </a:r>
            <a:br>
              <a:rPr lang="id-ID" dirty="0"/>
            </a:br>
            <a:r>
              <a:rPr lang="id-ID" dirty="0"/>
              <a:t>Intel kembali merambah pasaran server dan workstation dengan mengeluarkan seri Xeon tetapi jenis Pentium III yang mempunyai 70 perintah SIMD. </a:t>
            </a:r>
            <a:br>
              <a:rPr lang="id-ID" dirty="0"/>
            </a:br>
            <a:endParaRPr lang="id-ID" dirty="0"/>
          </a:p>
          <a:p>
            <a:pPr marL="0" indent="0">
              <a:buNone/>
            </a:pPr>
            <a:r>
              <a:rPr lang="id-ID" b="1" dirty="0"/>
              <a:t>2000 : Intel® Pentium® 4 </a:t>
            </a:r>
            <a:r>
              <a:rPr lang="id-ID" b="1" i="1" dirty="0"/>
              <a:t>Processor</a:t>
            </a:r>
            <a:br>
              <a:rPr lang="id-ID" dirty="0"/>
            </a:br>
            <a:r>
              <a:rPr lang="id-ID" i="1" dirty="0"/>
              <a:t>Processor</a:t>
            </a:r>
            <a:r>
              <a:rPr lang="id-ID" dirty="0"/>
              <a:t> Pentium IV merupakan produk Intel </a:t>
            </a:r>
          </a:p>
          <a:p>
            <a:pPr marL="0" indent="0">
              <a:buNone/>
            </a:pPr>
            <a:r>
              <a:rPr lang="id-ID" dirty="0"/>
              <a:t>yang kecepatan prosesnya mampu menembus </a:t>
            </a:r>
          </a:p>
          <a:p>
            <a:pPr marL="0" indent="0">
              <a:buNone/>
            </a:pPr>
            <a:r>
              <a:rPr lang="id-ID" dirty="0"/>
              <a:t>kecepatan hingga 3.06 GHz. Pertama kali keluar </a:t>
            </a:r>
          </a:p>
          <a:p>
            <a:pPr marL="0" indent="0">
              <a:buNone/>
            </a:pPr>
            <a:r>
              <a:rPr lang="id-ID" i="1" dirty="0"/>
              <a:t>processor</a:t>
            </a:r>
            <a:r>
              <a:rPr lang="id-ID" dirty="0"/>
              <a:t> ini berkecepatan 1.5GHz dengan </a:t>
            </a:r>
          </a:p>
          <a:p>
            <a:pPr marL="0" indent="0">
              <a:buNone/>
            </a:pPr>
            <a:r>
              <a:rPr lang="id-ID" dirty="0"/>
              <a:t>formafactor pin 423, setelah itu intel merubah </a:t>
            </a:r>
            <a:r>
              <a:rPr lang="id-ID" i="1" dirty="0"/>
              <a:t>fromfactor</a:t>
            </a:r>
            <a:r>
              <a:rPr lang="id-ID" dirty="0"/>
              <a:t> </a:t>
            </a:r>
            <a:r>
              <a:rPr lang="id-ID" i="1" dirty="0"/>
              <a:t>processor</a:t>
            </a:r>
            <a:r>
              <a:rPr lang="id-ID" dirty="0"/>
              <a:t> Intel Pentium 4 menjadi pin 478 yang dimulai dari </a:t>
            </a:r>
            <a:r>
              <a:rPr lang="id-ID" i="1" dirty="0"/>
              <a:t>processor</a:t>
            </a:r>
            <a:r>
              <a:rPr lang="id-ID" dirty="0"/>
              <a:t> Intel Pentium 4 berkecepatan 1.3 GHz sampai yang terbaru yang saat ini mampu menembus kecepatannya hingga 3.4 GHz.</a:t>
            </a:r>
            <a:endParaRPr lang="id-ID" b="1" i="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3645024"/>
            <a:ext cx="2467320" cy="1371792"/>
          </a:xfrm>
          <a:prstGeom prst="rect">
            <a:avLst/>
          </a:prstGeom>
        </p:spPr>
      </p:pic>
    </p:spTree>
    <p:extLst>
      <p:ext uri="{BB962C8B-B14F-4D97-AF65-F5344CB8AC3E}">
        <p14:creationId xmlns:p14="http://schemas.microsoft.com/office/powerpoint/2010/main" val="1130067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a:solidFill>
                  <a:schemeClr val="tx1"/>
                </a:solidFill>
              </a:rPr>
              <a:t>Sejarah Perkembangan </a:t>
            </a:r>
            <a:r>
              <a:rPr lang="id-ID" b="1" i="1" dirty="0">
                <a:solidFill>
                  <a:schemeClr val="tx1"/>
                </a:solidFill>
              </a:rPr>
              <a:t>Microprocessor</a:t>
            </a:r>
            <a:endParaRPr lang="id-ID" dirty="0">
              <a:solidFill>
                <a:schemeClr val="tx1"/>
              </a:solidFill>
            </a:endParaRPr>
          </a:p>
        </p:txBody>
      </p:sp>
      <p:sp>
        <p:nvSpPr>
          <p:cNvPr id="3" name="Content Placeholder 2"/>
          <p:cNvSpPr>
            <a:spLocks noGrp="1"/>
          </p:cNvSpPr>
          <p:nvPr>
            <p:ph idx="1"/>
          </p:nvPr>
        </p:nvSpPr>
        <p:spPr>
          <a:xfrm>
            <a:off x="228600" y="1752600"/>
            <a:ext cx="7620000" cy="4556720"/>
          </a:xfrm>
        </p:spPr>
        <p:txBody>
          <a:bodyPr/>
          <a:lstStyle/>
          <a:p>
            <a:pPr marL="0" indent="0">
              <a:buNone/>
            </a:pPr>
            <a:r>
              <a:rPr lang="id-ID" sz="1800" b="1" dirty="0"/>
              <a:t>2001 : Intel® Xeon® </a:t>
            </a:r>
            <a:r>
              <a:rPr lang="id-ID" sz="1800" b="1" i="1" dirty="0"/>
              <a:t>Processor</a:t>
            </a:r>
            <a:br>
              <a:rPr lang="id-ID" sz="1800" dirty="0"/>
            </a:br>
            <a:r>
              <a:rPr lang="id-ID" sz="1800" i="1" dirty="0"/>
              <a:t>Processor</a:t>
            </a:r>
            <a:r>
              <a:rPr lang="id-ID" sz="1800" dirty="0"/>
              <a:t> Intel Pentium 4 Xeon merupakan </a:t>
            </a:r>
            <a:r>
              <a:rPr lang="id-ID" sz="1800" i="1" dirty="0"/>
              <a:t>processor</a:t>
            </a:r>
            <a:r>
              <a:rPr lang="id-ID" sz="1800" dirty="0"/>
              <a:t> Intel Pentium 4 yang ditujukan khusus untuk berperan sebagai computer server. </a:t>
            </a:r>
            <a:r>
              <a:rPr lang="id-ID" sz="1800" i="1" dirty="0"/>
              <a:t>Processor</a:t>
            </a:r>
            <a:r>
              <a:rPr lang="id-ID" sz="1800" dirty="0"/>
              <a:t> ini memiliki jumlah pin lebih banyak dari </a:t>
            </a:r>
            <a:r>
              <a:rPr lang="id-ID" sz="1800" i="1" dirty="0"/>
              <a:t>processor</a:t>
            </a:r>
            <a:r>
              <a:rPr lang="id-ID" sz="1800" dirty="0"/>
              <a:t> Intel Pentium 4 serta dengan memory L2 cache yang lebih besar pula.</a:t>
            </a:r>
            <a:br>
              <a:rPr lang="id-ID" sz="1800" dirty="0"/>
            </a:br>
            <a:endParaRPr lang="id-ID" sz="1800" dirty="0"/>
          </a:p>
          <a:p>
            <a:pPr marL="0" indent="0">
              <a:buNone/>
            </a:pPr>
            <a:r>
              <a:rPr lang="id-ID" sz="1800" b="1" dirty="0"/>
              <a:t>2001 : Intel® Itanium® </a:t>
            </a:r>
            <a:r>
              <a:rPr lang="id-ID" sz="1800" b="1" i="1" dirty="0"/>
              <a:t>Processor</a:t>
            </a:r>
            <a:br>
              <a:rPr lang="id-ID" sz="1800" dirty="0"/>
            </a:br>
            <a:r>
              <a:rPr lang="id-ID" sz="1800" dirty="0"/>
              <a:t>Itanium adalah </a:t>
            </a:r>
            <a:r>
              <a:rPr lang="id-ID" sz="1800" i="1" dirty="0"/>
              <a:t>processor</a:t>
            </a:r>
            <a:r>
              <a:rPr lang="id-ID" sz="1800" dirty="0"/>
              <a:t> pertama berbasis 64 bit yang ditujukan bagi pemakain pada server dan workstation serta pemakai tertentu. </a:t>
            </a:r>
            <a:r>
              <a:rPr lang="id-ID" sz="1800" i="1" dirty="0"/>
              <a:t>Processor</a:t>
            </a:r>
            <a:r>
              <a:rPr lang="id-ID" sz="1800" dirty="0"/>
              <a:t> ini sudah dibuat dengan struktur yang benar-benar berbeda dari sebelumnya yang didasarkan pada desain dan teknologi</a:t>
            </a:r>
            <a:r>
              <a:rPr lang="id-ID" sz="1800" i="1" dirty="0"/>
              <a:t>Intel’s Explicitly Parallel Instruction Computing</a:t>
            </a:r>
            <a:r>
              <a:rPr lang="id-ID" sz="1800" dirty="0"/>
              <a:t> ( EPIC ).</a:t>
            </a:r>
            <a:br>
              <a:rPr lang="id-ID" sz="1800" dirty="0"/>
            </a:br>
            <a:endParaRPr lang="id-ID" sz="1800" dirty="0"/>
          </a:p>
          <a:p>
            <a:pPr marL="0" indent="0">
              <a:buNone/>
            </a:pPr>
            <a:r>
              <a:rPr lang="id-ID" sz="1800" b="1" dirty="0"/>
              <a:t>2002 : Intel® Itanium® 2 </a:t>
            </a:r>
            <a:r>
              <a:rPr lang="id-ID" sz="1800" b="1" i="1" dirty="0"/>
              <a:t>Processor</a:t>
            </a:r>
            <a:br>
              <a:rPr lang="id-ID" sz="1800" dirty="0"/>
            </a:br>
            <a:r>
              <a:rPr lang="id-ID" sz="1800" dirty="0"/>
              <a:t>Itanium 2 adalah generasi kedua dari keluarga Itanium.</a:t>
            </a:r>
            <a:endParaRPr lang="id-ID" sz="1800" b="1" i="1" dirty="0"/>
          </a:p>
        </p:txBody>
      </p:sp>
    </p:spTree>
    <p:extLst>
      <p:ext uri="{BB962C8B-B14F-4D97-AF65-F5344CB8AC3E}">
        <p14:creationId xmlns:p14="http://schemas.microsoft.com/office/powerpoint/2010/main" val="964633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AF_IncompleteNetwork">
  <a:themeElements>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fontScheme name="Custom Design">
      <a:majorFont>
        <a:latin typeface="Palatino Linotype"/>
        <a:ea typeface=""/>
        <a:cs typeface=""/>
      </a:majorFont>
      <a:minorFont>
        <a:latin typeface="Palatino Linotyp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FC9B7A5-7EF4-43B6-8A79-275B5D8B30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AF_IncompleteNetwork</Template>
  <TotalTime>169</TotalTime>
  <Words>836</Words>
  <Application>Microsoft Office PowerPoint</Application>
  <PresentationFormat>On-screen Show (4:3)</PresentationFormat>
  <Paragraphs>143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Palatino Linotype</vt:lpstr>
      <vt:lpstr>Times New Roman</vt:lpstr>
      <vt:lpstr>AF_IncompleteNetwork</vt:lpstr>
      <vt:lpstr>Sejarah Perkembangan CPU</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Sejarah Perkembangan Microprocessor</vt:lpstr>
      <vt:lpstr>Perbedaan Intel Pentium dan AMD</vt:lpstr>
      <vt:lpstr>PowerPoint Presentation</vt:lpstr>
      <vt:lpstr>PowerPoint Presentation</vt:lpstr>
      <vt:lpstr>PowerPoint Presentation</vt:lpstr>
      <vt:lpstr>Harga Intel Pentium dan AMD </vt:lpstr>
      <vt:lpstr>PowerPoint Presentation</vt:lpstr>
      <vt:lpstr>Kesimpulan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dc:title>
  <dc:creator>Toshiba</dc:creator>
  <cp:lastModifiedBy>ihsan</cp:lastModifiedBy>
  <cp:revision>34</cp:revision>
  <dcterms:created xsi:type="dcterms:W3CDTF">2013-02-27T07:24:17Z</dcterms:created>
  <dcterms:modified xsi:type="dcterms:W3CDTF">2025-03-16T09:35:38Z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TC103367989990</vt:lpwstr>
  </property>
</Properties>
</file>