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4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8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40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8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66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1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2022-10-10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52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23F00-B2C0-4A86-9B63-C73D6ABB9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HIMPUNAN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BA2C35-06F8-4913-B535-E8F4F4AF6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94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CE409E-570F-4D2C-9384-5A81FEFB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Kardinalitas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AB991C2-08CE-49F1-AC11-DB6F03EAE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z="3200" dirty="0" smtClean="0"/>
                  <a:t>Himpunan </a:t>
                </a:r>
                <a:r>
                  <a:rPr lang="en-ID" sz="3200" dirty="0" err="1" smtClean="0"/>
                  <a:t>berhingga</a:t>
                </a:r>
                <a:r>
                  <a:rPr lang="en-ID" sz="3200" dirty="0" smtClean="0"/>
                  <a:t> / finite set</a:t>
                </a:r>
              </a:p>
              <a:p>
                <a:r>
                  <a:rPr lang="en-ID" sz="3200" dirty="0" err="1"/>
                  <a:t>Himpunan</a:t>
                </a:r>
                <a:r>
                  <a:rPr lang="en-ID" sz="3200" dirty="0"/>
                  <a:t> </a:t>
                </a:r>
                <a:r>
                  <a:rPr lang="en-ID" sz="3200" dirty="0" err="1" smtClean="0"/>
                  <a:t>tak</a:t>
                </a:r>
                <a:r>
                  <a:rPr lang="en-ID" sz="3200" dirty="0" smtClean="0"/>
                  <a:t> </a:t>
                </a:r>
                <a:r>
                  <a:rPr lang="en-ID" sz="3200" dirty="0" err="1" smtClean="0"/>
                  <a:t>berhingga</a:t>
                </a:r>
                <a:r>
                  <a:rPr lang="en-ID" sz="3200" dirty="0" smtClean="0"/>
                  <a:t> </a:t>
                </a:r>
                <a:r>
                  <a:rPr lang="en-ID" sz="3200" dirty="0"/>
                  <a:t>/ </a:t>
                </a:r>
                <a:r>
                  <a:rPr lang="en-ID" sz="3200" dirty="0" smtClean="0"/>
                  <a:t>infinite set</a:t>
                </a:r>
              </a:p>
              <a:p>
                <a:r>
                  <a:rPr lang="en-ID" sz="3200" dirty="0" err="1" smtClean="0">
                    <a:solidFill>
                      <a:srgbClr val="FF0000"/>
                    </a:solidFill>
                  </a:rPr>
                  <a:t>Misal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merupakan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himpunan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berhingga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maka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jumlah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elemen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berbeda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didalam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disebut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cardinal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dari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D" sz="3200" dirty="0" err="1" smtClean="0">
                    <a:solidFill>
                      <a:srgbClr val="FF0000"/>
                    </a:solidFill>
                  </a:rPr>
                  <a:t>himpunan</a:t>
                </a:r>
                <a:r>
                  <a:rPr lang="en-ID" sz="3200" dirty="0" smtClean="0">
                    <a:solidFill>
                      <a:srgbClr val="FF0000"/>
                    </a:solidFill>
                  </a:rPr>
                  <a:t> A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32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𝒂𝒕𝒂𝒖</m:t>
                    </m:r>
                    <m:r>
                      <a:rPr lang="en-US" sz="32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ID" sz="3200" b="1" dirty="0"/>
              </a:p>
              <a:p>
                <a:endParaRPr lang="en-ID" dirty="0" smtClean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AB991C2-08CE-49F1-AC11-DB6F03EAE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84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𝑚𝑒𝑟𝑢𝑝𝑎𝑘𝑎𝑛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𝑏𝑖𝑙𝑎𝑛𝑔𝑎𝑛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𝑝𝑟𝑖𝑚𝑎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𝑦𝑎𝑛𝑔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𝑙𝑒𝑏𝑖h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𝑘𝑒𝑐𝑖𝑙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𝑑𝑎𝑟𝑖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20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maka</a:t>
                </a:r>
                <a:r>
                  <a:rPr lang="en-US" sz="2400" dirty="0" smtClean="0"/>
                  <a:t> |A| = 8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𝑘𝑢𝑐𝑖𝑛𝑔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𝐴𝑚𝑖𝑟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,10 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𝑃𝑎𝑘𝑢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maka</a:t>
                </a:r>
                <a:r>
                  <a:rPr lang="en-US" sz="2400" dirty="0" smtClean="0"/>
                  <a:t> |B| = 5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𝑚𝑒𝑟𝑢𝑝𝑎𝑘𝑎𝑛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𝑏𝑖𝑙𝑎𝑛𝑔𝑎𝑛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𝑏𝑢𝑙𝑎𝑡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𝑝𝑜𝑠𝑖𝑡𝑖𝑓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𝑘𝑢𝑟𝑎𝑛𝑔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𝑑𝑎𝑟𝑖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𝑠𝑎𝑡𝑢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maka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|C| =?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|R|=?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95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satupun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cardinal = 0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(empty set)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r>
              <a:rPr lang="en-US" dirty="0" smtClean="0"/>
              <a:t>E={</a:t>
            </a:r>
            <a:r>
              <a:rPr lang="en-US" dirty="0" err="1" smtClean="0"/>
              <a:t>x|x</a:t>
            </a:r>
            <a:r>
              <a:rPr lang="en-US" dirty="0" smtClean="0"/>
              <a:t> &lt; x } </a:t>
            </a:r>
            <a:r>
              <a:rPr lang="en-US" dirty="0" err="1" smtClean="0"/>
              <a:t>maka</a:t>
            </a:r>
            <a:r>
              <a:rPr lang="en-US" dirty="0" smtClean="0"/>
              <a:t> |X|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3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(subset)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Himpunan A </a:t>
                </a:r>
                <a:r>
                  <a:rPr lang="en-US" dirty="0" err="1" smtClean="0"/>
                  <a:t>dikatakan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bagian</a:t>
                </a:r>
                <a:r>
                  <a:rPr lang="en-US" dirty="0" smtClean="0"/>
                  <a:t> (subset)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B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B.  </a:t>
                </a:r>
              </a:p>
              <a:p>
                <a:r>
                  <a:rPr lang="en-US" dirty="0" smtClean="0"/>
                  <a:t>B </a:t>
                </a:r>
                <a:r>
                  <a:rPr lang="en-US" dirty="0" err="1" smtClean="0"/>
                  <a:t>dikatakan</a:t>
                </a:r>
                <a:r>
                  <a:rPr lang="en-US" dirty="0" smtClean="0"/>
                  <a:t> superset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A</a:t>
                </a:r>
              </a:p>
              <a:p>
                <a:r>
                  <a:rPr lang="en-US" dirty="0" err="1" smtClean="0"/>
                  <a:t>Notasi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</m:t>
                    </m:r>
                  </m:oMath>
                </a14:m>
                <a:r>
                  <a:rPr lang="en-US" dirty="0" smtClean="0"/>
                  <a:t> 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36733" y="3368842"/>
            <a:ext cx="3542096" cy="206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00362" y="3522020"/>
            <a:ext cx="2608446" cy="18480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43178" y="3888606"/>
            <a:ext cx="1530417" cy="10299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6733" y="3392492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4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{1,2,3}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sz="3200" dirty="0" smtClean="0"/>
                  <a:t> {1,2,3,4,5}</a:t>
                </a:r>
              </a:p>
              <a:p>
                <a:r>
                  <a:rPr lang="en-US" sz="3200" dirty="0" smtClean="0"/>
                  <a:t>{1,2,3}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sz="3200" dirty="0" smtClean="0"/>
                  <a:t> {1,2,3}</a:t>
                </a:r>
              </a:p>
              <a:p>
                <a:r>
                  <a:rPr lang="en-US" sz="3200" dirty="0" smtClean="0"/>
                  <a:t>{p,,</a:t>
                </a:r>
                <a:r>
                  <a:rPr lang="en-US" sz="3200" dirty="0" err="1" smtClean="0"/>
                  <a:t>q,r</a:t>
                </a:r>
                <a:r>
                  <a:rPr lang="en-US" sz="3200" dirty="0" smtClean="0"/>
                  <a:t>} </a:t>
                </a:r>
                <a:r>
                  <a:rPr lang="en-US" sz="3200" dirty="0" err="1" smtClean="0"/>
                  <a:t>bukan</a:t>
                </a:r>
                <a:r>
                  <a:rPr lang="en-US" sz="3200" dirty="0" smtClean="0"/>
                  <a:t> subset </a:t>
                </a:r>
                <a:r>
                  <a:rPr lang="en-US" sz="3200" dirty="0" err="1" smtClean="0"/>
                  <a:t>dari</a:t>
                </a:r>
                <a:r>
                  <a:rPr lang="en-US" sz="3200" dirty="0" smtClean="0"/>
                  <a:t> B ={</a:t>
                </a:r>
                <a:r>
                  <a:rPr lang="en-US" sz="3200" dirty="0" err="1" smtClean="0"/>
                  <a:t>m,p,q,t,u</a:t>
                </a:r>
                <a:r>
                  <a:rPr lang="en-US" sz="3200" dirty="0" smtClean="0"/>
                  <a:t>} </a:t>
                </a:r>
                <a:r>
                  <a:rPr lang="en-US" sz="3200" dirty="0" err="1" smtClean="0"/>
                  <a:t>karnea</a:t>
                </a:r>
                <a:r>
                  <a:rPr lang="en-US" sz="3200" dirty="0" smtClean="0"/>
                  <a:t> r </a:t>
                </a:r>
                <a:r>
                  <a:rPr lang="en-US" sz="3200" dirty="0" smtClean="0">
                    <a:sym typeface="Symbol" panose="05050102010706020507" pitchFamily="18" charset="2"/>
                  </a:rPr>
                  <a:t> A </a:t>
                </a:r>
                <a:r>
                  <a:rPr lang="en-US" sz="3200" dirty="0" err="1" smtClean="0">
                    <a:sym typeface="Symbol" panose="05050102010706020507" pitchFamily="18" charset="2"/>
                  </a:rPr>
                  <a:t>tetap</a:t>
                </a:r>
                <a:r>
                  <a:rPr lang="en-US" sz="3200" dirty="0" smtClean="0">
                    <a:sym typeface="Symbol" panose="05050102010706020507" pitchFamily="18" charset="2"/>
                  </a:rPr>
                  <a:t> r B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5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sembarang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berlaku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hal-hal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sbb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itu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sendiri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yaitu</a:t>
                </a:r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dirty="0" smtClean="0"/>
                  <a:t> A</a:t>
                </a:r>
              </a:p>
              <a:p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kosong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A (</a:t>
                </a:r>
                <a:r>
                  <a:rPr lang="en-US" dirty="0" smtClean="0">
                    <a:sym typeface="Symbol" panose="05050102010706020507" pitchFamily="18" charset="2"/>
                  </a:rPr>
                  <a:t>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dirty="0" smtClean="0"/>
                  <a:t> A)</a:t>
                </a:r>
              </a:p>
              <a:p>
                <a:r>
                  <a:rPr lang="en-US" dirty="0" err="1" smtClean="0"/>
                  <a:t>Jika</a:t>
                </a:r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dirty="0" smtClean="0"/>
                  <a:t> B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dirty="0" smtClean="0"/>
                  <a:t> C,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dirty="0" smtClean="0"/>
                  <a:t> C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7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Subset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A 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 B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adalah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proper subset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dari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B</a:t>
                </a:r>
              </a:p>
              <a:p>
                <a:r>
                  <a:rPr lang="en-US" sz="2800" dirty="0" smtClean="0">
                    <a:sym typeface="Symbol" panose="05050102010706020507" pitchFamily="18" charset="2"/>
                  </a:rPr>
                  <a:t>A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adalah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himp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bagian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dari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B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tetapi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A B,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dan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|A| &lt; |B|</a:t>
                </a:r>
              </a:p>
              <a:p>
                <a:r>
                  <a:rPr lang="en-US" sz="2800" dirty="0" err="1" smtClean="0">
                    <a:sym typeface="Symbol" panose="05050102010706020507" pitchFamily="18" charset="2"/>
                  </a:rPr>
                  <a:t>Contoh</a:t>
                </a:r>
                <a:endParaRPr lang="en-US" sz="2800" dirty="0" smtClean="0">
                  <a:sym typeface="Symbol" panose="05050102010706020507" pitchFamily="18" charset="2"/>
                </a:endParaRPr>
              </a:p>
              <a:p>
                <a:r>
                  <a:rPr lang="en-US" sz="2800" dirty="0" smtClean="0">
                    <a:sym typeface="Symbol" panose="05050102010706020507" pitchFamily="18" charset="2"/>
                  </a:rPr>
                  <a:t>A={1,2,3}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dan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B = {1,2,3,4,5}</a:t>
                </a:r>
              </a:p>
              <a:p>
                <a:r>
                  <a:rPr lang="en-US" sz="2800" dirty="0" err="1" smtClean="0"/>
                  <a:t>Apakah</a:t>
                </a:r>
                <a:r>
                  <a:rPr lang="en-US" sz="2800" dirty="0" smtClean="0"/>
                  <a:t>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sz="2800" dirty="0" smtClean="0"/>
                  <a:t> B ? </a:t>
                </a:r>
                <a:r>
                  <a:rPr lang="en-US" sz="2800" dirty="0" err="1" smtClean="0"/>
                  <a:t>Ya</a:t>
                </a:r>
                <a:endParaRPr lang="en-US" sz="2800" dirty="0" smtClean="0"/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Proper subset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sudah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tentu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subset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tapi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subset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belum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tentu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proper subset</a:t>
                </a:r>
              </a:p>
              <a:p>
                <a:r>
                  <a:rPr lang="en-US" sz="2800" dirty="0" smtClean="0">
                    <a:sym typeface="Symbol" panose="05050102010706020507" pitchFamily="18" charset="2"/>
                  </a:rPr>
                  <a:t>X={</a:t>
                </a:r>
                <a:r>
                  <a:rPr lang="en-US" sz="2800" dirty="0">
                    <a:sym typeface="Symbol" panose="05050102010706020507" pitchFamily="18" charset="2"/>
                  </a:rPr>
                  <a:t>1,2,3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}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dan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Y={</a:t>
                </a:r>
                <a:r>
                  <a:rPr lang="en-US" sz="2800" dirty="0">
                    <a:sym typeface="Symbol" panose="05050102010706020507" pitchFamily="18" charset="2"/>
                  </a:rPr>
                  <a:t>1,2,3} 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apakah</a:t>
                </a:r>
                <a:r>
                  <a:rPr lang="en-US" sz="2800" dirty="0">
                    <a:sym typeface="Symbol" panose="05050102010706020507" pitchFamily="18" charset="2"/>
                  </a:rPr>
                  <a:t> 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X  Y ? </a:t>
                </a:r>
                <a:r>
                  <a:rPr lang="en-US" sz="2800" dirty="0" err="1" smtClean="0">
                    <a:sym typeface="Symbol" panose="05050102010706020507" pitchFamily="18" charset="2"/>
                  </a:rPr>
                  <a:t>Tidak</a:t>
                </a:r>
                <a:endParaRPr lang="en-US" sz="2800" dirty="0" smtClean="0">
                  <a:sym typeface="Symbol" panose="05050102010706020507" pitchFamily="18" charset="2"/>
                </a:endParaRPr>
              </a:p>
              <a:p>
                <a:r>
                  <a:rPr lang="en-US" sz="2800" dirty="0" err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Namun</a:t>
                </a:r>
                <a:r>
                  <a:rPr lang="en-US" sz="28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Y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8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B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kata lain</a:t>
            </a:r>
          </a:p>
          <a:p>
            <a:r>
              <a:rPr lang="en-US" dirty="0" smtClean="0"/>
              <a:t>A=B </a:t>
            </a:r>
            <a:r>
              <a:rPr lang="en-US" dirty="0" smtClean="0">
                <a:sym typeface="Symbol" panose="05050102010706020507" pitchFamily="18" charset="2"/>
              </a:rPr>
              <a:t> A  B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 smtClean="0">
                <a:sym typeface="Symbol" panose="05050102010706020507" pitchFamily="18" charset="2"/>
              </a:rPr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= {1,2,3} </a:t>
            </a:r>
            <a:r>
              <a:rPr lang="en-US" sz="2800" dirty="0" err="1" smtClean="0"/>
              <a:t>dan</a:t>
            </a:r>
            <a:r>
              <a:rPr lang="en-US" sz="2800" dirty="0" smtClean="0"/>
              <a:t> B ={2,3,1}</a:t>
            </a:r>
          </a:p>
          <a:p>
            <a:pPr marL="3690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A=B</a:t>
            </a:r>
          </a:p>
          <a:p>
            <a:r>
              <a:rPr lang="en-US" sz="2800" dirty="0" smtClean="0"/>
              <a:t>X={1,2,3}  </a:t>
            </a:r>
            <a:r>
              <a:rPr lang="en-US" sz="2800" dirty="0" err="1" smtClean="0"/>
              <a:t>dan</a:t>
            </a:r>
            <a:r>
              <a:rPr lang="en-US" sz="2800" dirty="0" smtClean="0"/>
              <a:t> Y = {1,2,1,3,2,1}</a:t>
            </a:r>
          </a:p>
          <a:p>
            <a:pPr marL="3690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X=Y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8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ekivalen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B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cardinal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smtClean="0"/>
              <a:t>A~B </a:t>
            </a:r>
            <a:r>
              <a:rPr lang="en-US" dirty="0" smtClean="0">
                <a:sym typeface="Symbol" panose="05050102010706020507" pitchFamily="18" charset="2"/>
              </a:rPr>
              <a:t> |A|=|B|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Contoh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A= { 1,2,3}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B ={</a:t>
            </a:r>
            <a:r>
              <a:rPr lang="en-US" dirty="0" err="1" smtClean="0">
                <a:sym typeface="Symbol" panose="05050102010706020507" pitchFamily="18" charset="2"/>
              </a:rPr>
              <a:t>a,b,c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A~B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10579-57FD-42AC-92C6-D4B645F1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F2EF1E-9D3C-4A12-85EA-4955D453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301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A//B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A={</a:t>
            </a:r>
            <a:r>
              <a:rPr lang="en-US" dirty="0" err="1" smtClean="0"/>
              <a:t>x|x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P , x &lt; 8 }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B={10,20,30…}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A//B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7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elemenya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sendiri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P(A)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A={1,2} </a:t>
            </a:r>
            <a:r>
              <a:rPr lang="en-US" dirty="0" err="1" smtClean="0"/>
              <a:t>maka</a:t>
            </a:r>
            <a:r>
              <a:rPr lang="en-US" dirty="0" smtClean="0"/>
              <a:t> P(A) = {</a:t>
            </a:r>
            <a:r>
              <a:rPr lang="en-US" dirty="0" smtClean="0">
                <a:sym typeface="Symbol" panose="05050102010706020507" pitchFamily="18" charset="2"/>
              </a:rPr>
              <a:t>,{1},{2},{1,2}}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Himpuna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0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6B10E-AAC4-422A-BC8D-9E77E82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1514" y="1089891"/>
            <a:ext cx="10353762" cy="970450"/>
          </a:xfrm>
        </p:spPr>
        <p:txBody>
          <a:bodyPr/>
          <a:lstStyle/>
          <a:p>
            <a:r>
              <a:rPr lang="en-US" dirty="0" err="1"/>
              <a:t>Definisi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BBACF8-87F8-4897-8A30-0A9085E1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086" y="2951650"/>
            <a:ext cx="10353762" cy="373442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n-US" sz="14400" dirty="0" err="1"/>
              <a:t>Himpunan</a:t>
            </a:r>
            <a:r>
              <a:rPr lang="en-US" sz="14400" dirty="0"/>
              <a:t> </a:t>
            </a:r>
            <a:r>
              <a:rPr lang="en-US" sz="14400" dirty="0" err="1"/>
              <a:t>ada</a:t>
            </a:r>
            <a:r>
              <a:rPr lang="en-US" sz="14400" dirty="0"/>
              <a:t> </a:t>
            </a:r>
            <a:r>
              <a:rPr lang="en-US" sz="14400" dirty="0" err="1"/>
              <a:t>kumpulan</a:t>
            </a:r>
            <a:r>
              <a:rPr lang="en-US" sz="14400" dirty="0"/>
              <a:t> </a:t>
            </a:r>
            <a:r>
              <a:rPr lang="en-US" sz="14400" dirty="0" err="1"/>
              <a:t>objek-objek</a:t>
            </a:r>
            <a:r>
              <a:rPr lang="en-US" sz="14400" dirty="0"/>
              <a:t> yang </a:t>
            </a:r>
            <a:r>
              <a:rPr lang="en-US" sz="14400" dirty="0" err="1"/>
              <a:t>berbeda</a:t>
            </a:r>
            <a:endParaRPr lang="en-US" sz="14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406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F0F7D-D1F2-4A41-9527-5DBA720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25A8FB-415A-4E78-B4AD-FA3BF872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Enumerasi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Jika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 err="1"/>
              <a:t>Himpunan</a:t>
            </a:r>
            <a:r>
              <a:rPr lang="en-US" dirty="0"/>
              <a:t> A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1,2,3 dan 4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A={1,2,4,3}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apa-apa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09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1F5C2-DAB6-4C82-998C-BC386B90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enumerasi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D18639-BBD8-451E-AE24-61BC632C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H={kucing,1,100%,Amir}</a:t>
            </a:r>
          </a:p>
          <a:p>
            <a:r>
              <a:rPr lang="en-US" dirty="0"/>
              <a:t>R={</a:t>
            </a:r>
            <a:r>
              <a:rPr lang="en-US" dirty="0" err="1"/>
              <a:t>a,b</a:t>
            </a:r>
            <a:r>
              <a:rPr lang="en-US" dirty="0"/>
              <a:t>,{c},{</a:t>
            </a:r>
            <a:r>
              <a:rPr lang="en-US" dirty="0" err="1"/>
              <a:t>a,b,c</a:t>
            </a:r>
            <a:r>
              <a:rPr lang="en-US" dirty="0"/>
              <a:t>}}</a:t>
            </a:r>
          </a:p>
          <a:p>
            <a:r>
              <a:rPr lang="en-US" dirty="0"/>
              <a:t>K={{}}</a:t>
            </a:r>
          </a:p>
          <a:p>
            <a:pPr marL="369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152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A1F37B-A635-4EEB-99B7-962F1AE8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4FD4A63-AE4E-4BD2-8102-2C6F64A45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Misalkan A = {1,2,3,4} , R = {</a:t>
                </a:r>
                <a:r>
                  <a:rPr lang="en-US" dirty="0" err="1"/>
                  <a:t>a,b</a:t>
                </a:r>
                <a:r>
                  <a:rPr lang="en-US" dirty="0"/>
                  <a:t>,{</a:t>
                </a:r>
                <a:r>
                  <a:rPr lang="en-US" dirty="0" err="1"/>
                  <a:t>a,b,c</a:t>
                </a:r>
                <a:r>
                  <a:rPr lang="en-US" dirty="0"/>
                  <a:t>},{</a:t>
                </a:r>
                <a:r>
                  <a:rPr lang="en-US" dirty="0" err="1"/>
                  <a:t>a,c</a:t>
                </a:r>
                <a:r>
                  <a:rPr lang="en-US" dirty="0"/>
                  <a:t>}} dan K = {{}}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3 </a:t>
                </a:r>
                <a:r>
                  <a:rPr lang="en-US" dirty="0" err="1"/>
                  <a:t>elemen</a:t>
                </a:r>
                <a:r>
                  <a:rPr lang="en-US" dirty="0"/>
                  <a:t> A </a:t>
                </a:r>
                <a:r>
                  <a:rPr lang="en-US" dirty="0" err="1"/>
                  <a:t>atau</a:t>
                </a:r>
                <a:r>
                  <a:rPr lang="en-US" dirty="0"/>
                  <a:t> 3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anggota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A                       3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{</a:t>
                </a:r>
                <a:r>
                  <a:rPr lang="en-US" dirty="0" err="1"/>
                  <a:t>a,b,c</a:t>
                </a:r>
                <a:r>
                  <a:rPr lang="en-US" dirty="0"/>
                  <a:t>} </a:t>
                </a:r>
                <a:r>
                  <a:rPr lang="en-US" dirty="0" err="1"/>
                  <a:t>elemen</a:t>
                </a:r>
                <a:r>
                  <a:rPr lang="en-US" dirty="0"/>
                  <a:t> R </a:t>
                </a:r>
                <a:r>
                  <a:rPr lang="en-US" dirty="0" err="1"/>
                  <a:t>atau</a:t>
                </a:r>
                <a:r>
                  <a:rPr lang="en-US" dirty="0"/>
                  <a:t> {</a:t>
                </a:r>
                <a:r>
                  <a:rPr lang="en-US" dirty="0" err="1"/>
                  <a:t>a,b,c</a:t>
                </a:r>
                <a:r>
                  <a:rPr lang="en-US" dirty="0"/>
                  <a:t>} 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anggota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R                           {</a:t>
                </a:r>
                <a:r>
                  <a:rPr lang="en-US" dirty="0" err="1"/>
                  <a:t>a,b,c</a:t>
                </a:r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{a}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D" dirty="0"/>
                  <a:t> R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US" dirty="0"/>
                  <a:t>{a} </a:t>
                </a:r>
                <a:r>
                  <a:rPr lang="en-ID" dirty="0" err="1"/>
                  <a:t>bukan</a:t>
                </a:r>
                <a:r>
                  <a:rPr lang="en-ID" dirty="0"/>
                  <a:t> </a:t>
                </a:r>
                <a:r>
                  <a:rPr lang="en-ID" dirty="0" err="1"/>
                  <a:t>anggota</a:t>
                </a:r>
                <a:r>
                  <a:rPr lang="en-ID" dirty="0"/>
                  <a:t> R</a:t>
                </a:r>
              </a:p>
              <a:p>
                <a:pPr marL="3690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D4A63-AE4E-4BD2-8102-2C6F64A45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FB6BA1F2-63C3-46B9-9FAC-5FD9DD265E1F}"/>
              </a:ext>
            </a:extLst>
          </p:cNvPr>
          <p:cNvSpPr/>
          <p:nvPr/>
        </p:nvSpPr>
        <p:spPr>
          <a:xfrm>
            <a:off x="6770255" y="2207491"/>
            <a:ext cx="117301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0B9E1592-1157-4899-872F-5A9073EF29AB}"/>
              </a:ext>
            </a:extLst>
          </p:cNvPr>
          <p:cNvSpPr/>
          <p:nvPr/>
        </p:nvSpPr>
        <p:spPr>
          <a:xfrm>
            <a:off x="8017164" y="2682533"/>
            <a:ext cx="117301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19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1DEFC-2B4A-4E75-BD1E-7C80100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395C91-9722-43B4-B27B-9A42CBB8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Simbol</a:t>
            </a:r>
            <a:r>
              <a:rPr lang="en-US" dirty="0"/>
              <a:t> Baku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= {1,2,3,…}</a:t>
            </a:r>
          </a:p>
          <a:p>
            <a:pPr marL="36900" indent="0">
              <a:buNone/>
            </a:pPr>
            <a:r>
              <a:rPr lang="en-US" dirty="0"/>
              <a:t>N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= {1,2,…}</a:t>
            </a:r>
          </a:p>
          <a:p>
            <a:pPr marL="36900" indent="0">
              <a:buNone/>
            </a:pPr>
            <a:r>
              <a:rPr lang="en-US" dirty="0"/>
              <a:t>Z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= { ..,-2,-1,0,1,2,..}</a:t>
            </a:r>
          </a:p>
          <a:p>
            <a:pPr marL="36900" indent="0">
              <a:buNone/>
            </a:pPr>
            <a:r>
              <a:rPr lang="en-US" dirty="0"/>
              <a:t>Q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rasional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R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Riil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C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175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8BBF0-8155-4DB4-B9B2-36D8B700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3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18A3FFC-F870-4F08-8C07-94F91B307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797660"/>
              </a:xfrm>
            </p:spPr>
            <p:txBody>
              <a:bodyPr/>
              <a:lstStyle/>
              <a:p>
                <a:r>
                  <a:rPr lang="en-US" dirty="0" err="1"/>
                  <a:t>Notasi</a:t>
                </a:r>
                <a:r>
                  <a:rPr lang="en-US" dirty="0"/>
                  <a:t> </a:t>
                </a:r>
                <a:r>
                  <a:rPr lang="en-US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endParaRPr lang="en-US" dirty="0"/>
              </a:p>
              <a:p>
                <a:r>
                  <a:rPr lang="en-ID" dirty="0" err="1"/>
                  <a:t>Pennyajian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dinyatakan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menulis</a:t>
                </a:r>
                <a:r>
                  <a:rPr lang="en-ID" dirty="0"/>
                  <a:t> </a:t>
                </a:r>
                <a:r>
                  <a:rPr lang="en-ID" dirty="0" err="1"/>
                  <a:t>syarat</a:t>
                </a:r>
                <a:r>
                  <a:rPr lang="en-ID" dirty="0"/>
                  <a:t> yang </a:t>
                </a:r>
                <a:r>
                  <a:rPr lang="en-ID" dirty="0" err="1"/>
                  <a:t>harus</a:t>
                </a:r>
                <a:r>
                  <a:rPr lang="en-ID" dirty="0"/>
                  <a:t> </a:t>
                </a:r>
                <a:r>
                  <a:rPr lang="en-ID" dirty="0" err="1"/>
                  <a:t>dipenuhi</a:t>
                </a:r>
                <a:r>
                  <a:rPr lang="en-ID" dirty="0"/>
                  <a:t> oleh </a:t>
                </a:r>
                <a:r>
                  <a:rPr lang="en-ID" dirty="0" err="1"/>
                  <a:t>anggotanya</a:t>
                </a:r>
                <a:endParaRPr lang="en-ID" dirty="0"/>
              </a:p>
              <a:p>
                <a:pPr marL="36900" indent="0">
                  <a:buNone/>
                </a:pPr>
                <a:endParaRPr lang="en-ID" dirty="0"/>
              </a:p>
              <a:p>
                <a:pPr marL="36900" indent="0">
                  <a:buNone/>
                </a:pPr>
                <a:r>
                  <a:rPr lang="en-ID" dirty="0" err="1"/>
                  <a:t>Notasi</a:t>
                </a:r>
                <a:r>
                  <a:rPr lang="en-ID" dirty="0"/>
                  <a:t> n: {x| </a:t>
                </a:r>
                <a:r>
                  <a:rPr lang="en-ID" dirty="0" err="1"/>
                  <a:t>syarat</a:t>
                </a:r>
                <a:r>
                  <a:rPr lang="en-ID" dirty="0"/>
                  <a:t> yang </a:t>
                </a:r>
                <a:r>
                  <a:rPr lang="en-ID" dirty="0" err="1"/>
                  <a:t>harus</a:t>
                </a:r>
                <a:r>
                  <a:rPr lang="en-ID" dirty="0"/>
                  <a:t> </a:t>
                </a:r>
                <a:r>
                  <a:rPr lang="en-ID" dirty="0" err="1"/>
                  <a:t>dipenuhi</a:t>
                </a:r>
                <a:r>
                  <a:rPr lang="en-ID" dirty="0"/>
                  <a:t> oleh x}</a:t>
                </a:r>
              </a:p>
              <a:p>
                <a:pPr marL="3690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 :</a:t>
                </a:r>
              </a:p>
              <a:p>
                <a:pPr marL="36900" indent="0">
                  <a:buNone/>
                </a:pPr>
                <a:endParaRPr lang="en-ID" dirty="0"/>
              </a:p>
              <a:p>
                <a:pPr marL="36900" indent="0">
                  <a:buNone/>
                </a:pPr>
                <a:r>
                  <a:rPr lang="en-ID" dirty="0"/>
                  <a:t>A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himpunan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bulat</a:t>
                </a:r>
                <a:r>
                  <a:rPr lang="en-ID" dirty="0"/>
                  <a:t> </a:t>
                </a:r>
                <a:r>
                  <a:rPr lang="en-ID" dirty="0" err="1"/>
                  <a:t>positif</a:t>
                </a:r>
                <a:r>
                  <a:rPr lang="en-ID" dirty="0"/>
                  <a:t> yang </a:t>
                </a:r>
                <a:r>
                  <a:rPr lang="en-ID" dirty="0" err="1"/>
                  <a:t>kecil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5 </a:t>
                </a:r>
              </a:p>
              <a:p>
                <a:pPr marL="36900" indent="0">
                  <a:buNone/>
                </a:pPr>
                <a:r>
                  <a:rPr lang="en-ID" dirty="0"/>
                  <a:t>A = {</a:t>
                </a:r>
                <a:r>
                  <a:rPr lang="en-ID" dirty="0" err="1"/>
                  <a:t>x|x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himpunan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bulat</a:t>
                </a:r>
                <a:r>
                  <a:rPr lang="en-ID" dirty="0"/>
                  <a:t> </a:t>
                </a:r>
                <a:r>
                  <a:rPr lang="en-ID" dirty="0" err="1"/>
                  <a:t>positif</a:t>
                </a:r>
                <a:r>
                  <a:rPr lang="en-ID" dirty="0"/>
                  <a:t>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kecil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5 }</a:t>
                </a:r>
              </a:p>
              <a:p>
                <a:pPr marL="36900" indent="0">
                  <a:buNone/>
                </a:pPr>
                <a:r>
                  <a:rPr lang="en-ID" dirty="0" err="1"/>
                  <a:t>Atau</a:t>
                </a:r>
                <a:endParaRPr lang="en-ID" dirty="0"/>
              </a:p>
              <a:p>
                <a:pPr marL="36900" indent="0">
                  <a:buNone/>
                </a:pPr>
                <a:r>
                  <a:rPr lang="en-US" dirty="0"/>
                  <a:t>A = {</a:t>
                </a:r>
                <a:r>
                  <a:rPr lang="en-US" dirty="0" err="1"/>
                  <a:t>x|x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P, x &lt; 5}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A3FFC-F870-4F08-8C07-94F91B307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7976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92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44FCEE-6232-46BB-A943-7638A669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Penyahian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4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C08463-9A81-425E-B18D-6D09496E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Venn</a:t>
            </a:r>
          </a:p>
          <a:p>
            <a:r>
              <a:rPr lang="en-ID" dirty="0" err="1"/>
              <a:t>Scara</a:t>
            </a:r>
            <a:r>
              <a:rPr lang="en-ID" dirty="0"/>
              <a:t> </a:t>
            </a:r>
            <a:r>
              <a:rPr lang="en-ID" dirty="0" err="1"/>
              <a:t>grafis</a:t>
            </a:r>
            <a:endParaRPr lang="en-ID" dirty="0"/>
          </a:p>
          <a:p>
            <a:r>
              <a:rPr lang="en-ID" dirty="0"/>
              <a:t>John Venn </a:t>
            </a:r>
            <a:r>
              <a:rPr lang="en-ID" dirty="0" err="1"/>
              <a:t>tahun</a:t>
            </a:r>
            <a:r>
              <a:rPr lang="en-ID" dirty="0"/>
              <a:t> 1881</a:t>
            </a:r>
          </a:p>
          <a:p>
            <a:r>
              <a:rPr lang="en-ID" dirty="0" err="1"/>
              <a:t>Contoh</a:t>
            </a:r>
            <a:endParaRPr lang="en-ID" dirty="0"/>
          </a:p>
          <a:p>
            <a:r>
              <a:rPr lang="en-ID" dirty="0" err="1"/>
              <a:t>Misalkan</a:t>
            </a:r>
            <a:r>
              <a:rPr lang="en-ID" dirty="0"/>
              <a:t> U = {1,2,…,7,8}, A = {1,2,3,5} dan B = {2,5,6,8}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0B3DB6-BC5D-4E28-A2C4-E4E8DE33680A}"/>
              </a:ext>
            </a:extLst>
          </p:cNvPr>
          <p:cNvSpPr/>
          <p:nvPr/>
        </p:nvSpPr>
        <p:spPr>
          <a:xfrm>
            <a:off x="4294203" y="4105565"/>
            <a:ext cx="3418161" cy="238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3F7EB3-BFA8-4093-8F13-B5F642249F37}"/>
              </a:ext>
            </a:extLst>
          </p:cNvPr>
          <p:cNvSpPr txBox="1"/>
          <p:nvPr/>
        </p:nvSpPr>
        <p:spPr>
          <a:xfrm>
            <a:off x="4294203" y="410556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D10AA9D-401F-4C64-81FA-3C58B897696A}"/>
              </a:ext>
            </a:extLst>
          </p:cNvPr>
          <p:cNvSpPr/>
          <p:nvPr/>
        </p:nvSpPr>
        <p:spPr>
          <a:xfrm>
            <a:off x="4729018" y="4419600"/>
            <a:ext cx="1361657" cy="1935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A5C4A43-AFFB-4004-9848-15FE2B0148DE}"/>
              </a:ext>
            </a:extLst>
          </p:cNvPr>
          <p:cNvSpPr/>
          <p:nvPr/>
        </p:nvSpPr>
        <p:spPr>
          <a:xfrm>
            <a:off x="5632362" y="4419600"/>
            <a:ext cx="1432345" cy="19350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82CE943-F53A-4999-B357-8AE7D88E46E0}"/>
              </a:ext>
            </a:extLst>
          </p:cNvPr>
          <p:cNvSpPr txBox="1"/>
          <p:nvPr/>
        </p:nvSpPr>
        <p:spPr>
          <a:xfrm>
            <a:off x="5263350" y="40640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C87E48C-5CD8-459E-81DD-DA68B922FDC4}"/>
              </a:ext>
            </a:extLst>
          </p:cNvPr>
          <p:cNvSpPr txBox="1"/>
          <p:nvPr/>
        </p:nvSpPr>
        <p:spPr>
          <a:xfrm>
            <a:off x="6156478" y="41055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</a:t>
            </a:r>
            <a:endParaRPr lang="en-ID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C67C302-8E5E-40A1-A87E-AE6987861994}"/>
              </a:ext>
            </a:extLst>
          </p:cNvPr>
          <p:cNvSpPr txBox="1"/>
          <p:nvPr/>
        </p:nvSpPr>
        <p:spPr>
          <a:xfrm>
            <a:off x="6223804" y="5202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</a:t>
            </a:r>
            <a:endParaRPr lang="en-ID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C274A7-683A-4E46-97EA-AE09671C0EF6}"/>
              </a:ext>
            </a:extLst>
          </p:cNvPr>
          <p:cNvSpPr txBox="1"/>
          <p:nvPr/>
        </p:nvSpPr>
        <p:spPr>
          <a:xfrm>
            <a:off x="6263660" y="457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endParaRPr lang="en-ID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413F196-0616-43DB-9B39-2AA10770FC7B}"/>
              </a:ext>
            </a:extLst>
          </p:cNvPr>
          <p:cNvSpPr txBox="1"/>
          <p:nvPr/>
        </p:nvSpPr>
        <p:spPr>
          <a:xfrm>
            <a:off x="5146170" y="5038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DCB38C2-4797-45AC-8B68-F8114E80B013}"/>
              </a:ext>
            </a:extLst>
          </p:cNvPr>
          <p:cNvSpPr txBox="1"/>
          <p:nvPr/>
        </p:nvSpPr>
        <p:spPr>
          <a:xfrm>
            <a:off x="5108160" y="573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C4A75E7-A166-41F8-BA35-9A83C4F0B985}"/>
              </a:ext>
            </a:extLst>
          </p:cNvPr>
          <p:cNvSpPr txBox="1"/>
          <p:nvPr/>
        </p:nvSpPr>
        <p:spPr>
          <a:xfrm>
            <a:off x="7130510" y="4290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2C3F447-6CB4-4393-91A1-47BDE16700B9}"/>
              </a:ext>
            </a:extLst>
          </p:cNvPr>
          <p:cNvSpPr txBox="1"/>
          <p:nvPr/>
        </p:nvSpPr>
        <p:spPr>
          <a:xfrm>
            <a:off x="7163544" y="4927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09B7E61-124F-4679-8BB0-9ED271BA8B0E}"/>
              </a:ext>
            </a:extLst>
          </p:cNvPr>
          <p:cNvSpPr txBox="1"/>
          <p:nvPr/>
        </p:nvSpPr>
        <p:spPr>
          <a:xfrm>
            <a:off x="5742123" y="5003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15D5113-3428-4124-A823-918AE177D8EB}"/>
              </a:ext>
            </a:extLst>
          </p:cNvPr>
          <p:cNvSpPr txBox="1"/>
          <p:nvPr/>
        </p:nvSpPr>
        <p:spPr>
          <a:xfrm>
            <a:off x="5742123" y="548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6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244</TotalTime>
  <Words>748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Calisto MT</vt:lpstr>
      <vt:lpstr>Cambria Math</vt:lpstr>
      <vt:lpstr>Symbol</vt:lpstr>
      <vt:lpstr>Trebuchet MS</vt:lpstr>
      <vt:lpstr>Wingdings 2</vt:lpstr>
      <vt:lpstr>Slate</vt:lpstr>
      <vt:lpstr>HIMPUNAN</vt:lpstr>
      <vt:lpstr>Contoh Terapan Himpunan</vt:lpstr>
      <vt:lpstr>Definisi</vt:lpstr>
      <vt:lpstr>Penyajian Himpunan</vt:lpstr>
      <vt:lpstr>Contoh lain enumerasi</vt:lpstr>
      <vt:lpstr>Elemen Sebuah Himpunan</vt:lpstr>
      <vt:lpstr>Penyajian Himpunan 2</vt:lpstr>
      <vt:lpstr>Penyajian Himpunan 3</vt:lpstr>
      <vt:lpstr>Penyahian Himpunan 4 </vt:lpstr>
      <vt:lpstr>Kardinalitas</vt:lpstr>
      <vt:lpstr>Contoh </vt:lpstr>
      <vt:lpstr>Himpunan Kosong</vt:lpstr>
      <vt:lpstr>Himpunan Bagian (subset)</vt:lpstr>
      <vt:lpstr>Contoh </vt:lpstr>
      <vt:lpstr>Teorema</vt:lpstr>
      <vt:lpstr>Proper Subset</vt:lpstr>
      <vt:lpstr>Himpunan yang sama</vt:lpstr>
      <vt:lpstr>Contoh </vt:lpstr>
      <vt:lpstr>Himpunan yang ekivalen</vt:lpstr>
      <vt:lpstr>Himpunan Saling Lepas</vt:lpstr>
      <vt:lpstr>Himpunan Kuasa</vt:lpstr>
      <vt:lpstr>Operasi Terhadap Himpuna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  part 1</dc:title>
  <dc:creator>Surimi La</dc:creator>
  <cp:lastModifiedBy>Surimi La</cp:lastModifiedBy>
  <cp:revision>29</cp:revision>
  <dcterms:created xsi:type="dcterms:W3CDTF">2020-11-24T00:59:09Z</dcterms:created>
  <dcterms:modified xsi:type="dcterms:W3CDTF">2022-10-10T13:30:13Z</dcterms:modified>
</cp:coreProperties>
</file>