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58" r:id="rId4"/>
    <p:sldId id="284" r:id="rId5"/>
    <p:sldId id="28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86" r:id="rId16"/>
    <p:sldId id="287" r:id="rId17"/>
    <p:sldId id="288" r:id="rId18"/>
    <p:sldId id="289" r:id="rId19"/>
    <p:sldId id="291" r:id="rId20"/>
    <p:sldId id="29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0" r:id="rId30"/>
    <p:sldId id="293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CAA43-A7D7-E64C-FF4E-4E7D88F9BAB1}"/>
              </a:ext>
            </a:extLst>
          </p:cNvPr>
          <p:cNvSpPr txBox="1"/>
          <p:nvPr/>
        </p:nvSpPr>
        <p:spPr>
          <a:xfrm>
            <a:off x="2133600" y="150495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Relasi</a:t>
            </a:r>
            <a:r>
              <a:rPr lang="en-US" sz="3200" b="1" dirty="0"/>
              <a:t> dan </a:t>
            </a:r>
            <a:r>
              <a:rPr lang="en-US" sz="3200" b="1" dirty="0" err="1"/>
              <a:t>Fungsi</a:t>
            </a:r>
            <a:endParaRPr lang="en-ID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21528-5199-0B69-45CD-90ADD6115462}"/>
              </a:ext>
            </a:extLst>
          </p:cNvPr>
          <p:cNvSpPr txBox="1"/>
          <p:nvPr/>
        </p:nvSpPr>
        <p:spPr>
          <a:xfrm>
            <a:off x="4004223" y="1132897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Materi</a:t>
            </a:r>
            <a:r>
              <a:rPr lang="en-US" dirty="0"/>
              <a:t> 1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000" t="18894" r="5000" b="2564"/>
          <a:stretch/>
        </p:blipFill>
        <p:spPr>
          <a:xfrm>
            <a:off x="457201" y="971550"/>
            <a:ext cx="8229600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3C145-BDA1-453C-0956-272C3E833E8E}"/>
              </a:ext>
            </a:extLst>
          </p:cNvPr>
          <p:cNvSpPr txBox="1"/>
          <p:nvPr/>
        </p:nvSpPr>
        <p:spPr>
          <a:xfrm>
            <a:off x="478972" y="361950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ID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000" t="18894" r="5000" b="2564"/>
          <a:stretch/>
        </p:blipFill>
        <p:spPr>
          <a:xfrm>
            <a:off x="457200" y="819150"/>
            <a:ext cx="8229600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4FAB5B-37EE-5269-6D0A-CE466A75D147}"/>
              </a:ext>
            </a:extLst>
          </p:cNvPr>
          <p:cNvSpPr txBox="1"/>
          <p:nvPr/>
        </p:nvSpPr>
        <p:spPr>
          <a:xfrm>
            <a:off x="478972" y="361950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ID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000" t="18894" r="5000" b="2564"/>
          <a:stretch/>
        </p:blipFill>
        <p:spPr>
          <a:xfrm>
            <a:off x="457200" y="742950"/>
            <a:ext cx="8229600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00E0D-C7D1-03A2-6F82-8509FC08A79E}"/>
              </a:ext>
            </a:extLst>
          </p:cNvPr>
          <p:cNvSpPr txBox="1"/>
          <p:nvPr/>
        </p:nvSpPr>
        <p:spPr>
          <a:xfrm>
            <a:off x="478972" y="361950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ID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000" t="18895" r="5000" b="23311"/>
          <a:stretch/>
        </p:blipFill>
        <p:spPr>
          <a:xfrm>
            <a:off x="457200" y="1200150"/>
            <a:ext cx="8229600" cy="297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F071C-6B42-2851-952B-AFD2BDC552CB}"/>
              </a:ext>
            </a:extLst>
          </p:cNvPr>
          <p:cNvSpPr txBox="1"/>
          <p:nvPr/>
        </p:nvSpPr>
        <p:spPr>
          <a:xfrm>
            <a:off x="457200" y="438150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ID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333" t="15931" r="5000" b="11455"/>
          <a:stretch/>
        </p:blipFill>
        <p:spPr>
          <a:xfrm>
            <a:off x="304801" y="819150"/>
            <a:ext cx="83820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FA59C-66ED-81ED-ADD8-E69B9923BE6B}"/>
              </a:ext>
            </a:extLst>
          </p:cNvPr>
          <p:cNvSpPr txBox="1"/>
          <p:nvPr/>
        </p:nvSpPr>
        <p:spPr>
          <a:xfrm>
            <a:off x="228600" y="449818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ID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FA59C-66ED-81ED-ADD8-E69B9923BE6B}"/>
              </a:ext>
            </a:extLst>
          </p:cNvPr>
          <p:cNvSpPr txBox="1"/>
          <p:nvPr/>
        </p:nvSpPr>
        <p:spPr>
          <a:xfrm>
            <a:off x="152400" y="55533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A1929-032E-3516-C817-95AB61F13FFC}"/>
              </a:ext>
            </a:extLst>
          </p:cNvPr>
          <p:cNvSpPr txBox="1"/>
          <p:nvPr/>
        </p:nvSpPr>
        <p:spPr>
          <a:xfrm>
            <a:off x="838200" y="590550"/>
            <a:ext cx="17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Fungsi</a:t>
            </a:r>
            <a:r>
              <a:rPr lang="en-US" b="1" dirty="0"/>
              <a:t>  </a:t>
            </a:r>
            <a:r>
              <a:rPr lang="en-US" b="1" dirty="0" err="1"/>
              <a:t>Identitas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76E52-384A-E986-DE63-5A547AB7DF2A}"/>
              </a:ext>
            </a:extLst>
          </p:cNvPr>
          <p:cNvSpPr txBox="1"/>
          <p:nvPr/>
        </p:nvSpPr>
        <p:spPr>
          <a:xfrm>
            <a:off x="914400" y="1106517"/>
            <a:ext cx="6975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Pengertian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identitas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dimana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f(x)=x . Diagram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grafik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identitas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berupa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garis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lurus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.</a:t>
            </a:r>
          </a:p>
          <a:p>
            <a:pPr algn="l"/>
            <a:r>
              <a:rPr lang="en-ID" b="1" i="0" dirty="0" err="1">
                <a:solidFill>
                  <a:srgbClr val="202020"/>
                </a:solidFill>
                <a:effectLst/>
                <a:latin typeface="Quicksand"/>
              </a:rPr>
              <a:t>Contohnya</a:t>
            </a:r>
            <a:r>
              <a:rPr lang="en-ID" b="1" i="0" dirty="0">
                <a:solidFill>
                  <a:srgbClr val="202020"/>
                </a:solidFill>
                <a:effectLst/>
                <a:latin typeface="Quicksand"/>
              </a:rPr>
              <a:t>:</a:t>
            </a:r>
            <a:endParaRPr lang="en-ID" b="0" i="0" dirty="0">
              <a:solidFill>
                <a:srgbClr val="202020"/>
              </a:solidFill>
              <a:effectLst/>
              <a:latin typeface="Quicksand"/>
            </a:endParaRPr>
          </a:p>
          <a:p>
            <a:pPr algn="l"/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f(-2)= -2</a:t>
            </a:r>
          </a:p>
          <a:p>
            <a:pPr algn="l"/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f(0)= 0</a:t>
            </a:r>
          </a:p>
          <a:p>
            <a:pPr algn="l"/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f(1)= 1</a:t>
            </a:r>
          </a:p>
          <a:p>
            <a:pPr algn="l"/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f(3)= 3</a:t>
            </a:r>
          </a:p>
          <a:p>
            <a:br>
              <a:rPr lang="en-ID" dirty="0"/>
            </a:b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2F6889-A12D-E4FE-3CFF-00EE9F36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75017"/>
            <a:ext cx="3048000" cy="26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FA59C-66ED-81ED-ADD8-E69B9923BE6B}"/>
              </a:ext>
            </a:extLst>
          </p:cNvPr>
          <p:cNvSpPr txBox="1"/>
          <p:nvPr/>
        </p:nvSpPr>
        <p:spPr>
          <a:xfrm>
            <a:off x="266700" y="468145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696C2-9329-465F-8D41-A65F54A4E1F2}"/>
              </a:ext>
            </a:extLst>
          </p:cNvPr>
          <p:cNvSpPr txBox="1"/>
          <p:nvPr/>
        </p:nvSpPr>
        <p:spPr>
          <a:xfrm>
            <a:off x="1028700" y="808971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Fungsi</a:t>
            </a:r>
            <a:r>
              <a:rPr lang="en-US" b="1" dirty="0"/>
              <a:t>  </a:t>
            </a:r>
            <a:r>
              <a:rPr lang="en-US" b="1" dirty="0" err="1"/>
              <a:t>Tangga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7E813-439D-6E69-8921-7A5569C74F17}"/>
              </a:ext>
            </a:extLst>
          </p:cNvPr>
          <p:cNvSpPr txBox="1"/>
          <p:nvPr/>
        </p:nvSpPr>
        <p:spPr>
          <a:xfrm>
            <a:off x="571500" y="1231762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f </a:t>
            </a:r>
            <a:r>
              <a:rPr lang="en-ID" dirty="0" err="1"/>
              <a:t>didefiniskan</a:t>
            </a:r>
            <a:r>
              <a:rPr lang="en-ID" dirty="0"/>
              <a:t> oleh :</a:t>
            </a:r>
          </a:p>
          <a:p>
            <a:pPr algn="l"/>
            <a:r>
              <a:rPr lang="en-ID" dirty="0"/>
              <a:t>	f(x) = ||x|| =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/>
              <a:t>Jika -1≤x&lt;0, </a:t>
            </a:r>
            <a:r>
              <a:rPr lang="en-ID" dirty="0" err="1"/>
              <a:t>maka</a:t>
            </a:r>
            <a:r>
              <a:rPr lang="en-ID" dirty="0"/>
              <a:t> f(x) = 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/>
              <a:t>Jika 0≤x&lt;1, </a:t>
            </a:r>
            <a:r>
              <a:rPr lang="en-ID" dirty="0" err="1"/>
              <a:t>maka</a:t>
            </a:r>
            <a:r>
              <a:rPr lang="en-ID" dirty="0"/>
              <a:t> f(x)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/>
              <a:t>Jika 1≤x&lt;2, </a:t>
            </a:r>
            <a:r>
              <a:rPr lang="en-ID" dirty="0" err="1"/>
              <a:t>maka</a:t>
            </a:r>
            <a:r>
              <a:rPr lang="en-ID" dirty="0"/>
              <a:t> f(x) = 1 </a:t>
            </a:r>
            <a:r>
              <a:rPr lang="en-ID" dirty="0" err="1"/>
              <a:t>dst</a:t>
            </a:r>
            <a:br>
              <a:rPr lang="en-ID" dirty="0"/>
            </a:b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958E8A-5571-A956-0E86-07F18286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50962"/>
            <a:ext cx="4140413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FA59C-66ED-81ED-ADD8-E69B9923BE6B}"/>
              </a:ext>
            </a:extLst>
          </p:cNvPr>
          <p:cNvSpPr txBox="1"/>
          <p:nvPr/>
        </p:nvSpPr>
        <p:spPr>
          <a:xfrm>
            <a:off x="381000" y="36195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696C2-9329-465F-8D41-A65F54A4E1F2}"/>
              </a:ext>
            </a:extLst>
          </p:cNvPr>
          <p:cNvSpPr txBox="1"/>
          <p:nvPr/>
        </p:nvSpPr>
        <p:spPr>
          <a:xfrm>
            <a:off x="1143000" y="73128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Ganjil</a:t>
            </a:r>
            <a:r>
              <a:rPr lang="en-US" b="1" dirty="0"/>
              <a:t>/</a:t>
            </a:r>
            <a:r>
              <a:rPr lang="en-US" b="1" dirty="0" err="1"/>
              <a:t>Genap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7E813-439D-6E69-8921-7A5569C74F17}"/>
              </a:ext>
            </a:extLst>
          </p:cNvPr>
          <p:cNvSpPr txBox="1"/>
          <p:nvPr/>
        </p:nvSpPr>
        <p:spPr>
          <a:xfrm>
            <a:off x="685800" y="1125567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Pengertian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ganjil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genap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adalah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Sebuah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f(x)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akan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disebut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sebagai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ganjil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f(-x)= -f(x) dan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disebut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genap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jika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f(-x)= f(x).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D" dirty="0">
              <a:solidFill>
                <a:srgbClr val="202020"/>
              </a:solidFill>
              <a:latin typeface="Quicksan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tx2"/>
                </a:solidFill>
                <a:latin typeface="Quicksand"/>
              </a:rPr>
              <a:t>C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ontoh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soal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ganjil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genap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berikut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chemeClr val="tx2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chemeClr val="tx2"/>
                </a:solidFill>
                <a:effectLst/>
                <a:latin typeface="Quicksand"/>
              </a:rPr>
              <a:t>:</a:t>
            </a:r>
          </a:p>
          <a:p>
            <a:pPr algn="l"/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Tentukan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di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bawah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ini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apakah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ganjil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genap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tidak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f(x)= 2x³+x</a:t>
            </a:r>
            <a:endParaRPr lang="en-ID" b="1" i="0" dirty="0">
              <a:solidFill>
                <a:srgbClr val="202020"/>
              </a:solidFill>
              <a:effectLst/>
              <a:latin typeface="Quicksand"/>
            </a:endParaRPr>
          </a:p>
          <a:p>
            <a:pPr algn="l"/>
            <a:r>
              <a:rPr lang="da-DK" b="1" i="0" dirty="0">
                <a:solidFill>
                  <a:srgbClr val="202020"/>
                </a:solidFill>
                <a:effectLst/>
                <a:latin typeface="Quicksand"/>
              </a:rPr>
              <a:t>penyelesaian: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020"/>
                </a:solidFill>
                <a:effectLst/>
                <a:latin typeface="Quicksand"/>
              </a:rPr>
              <a:t>f(x) = 2x³+x</a:t>
            </a:r>
          </a:p>
          <a:p>
            <a:pPr algn="l"/>
            <a:r>
              <a:rPr lang="da-DK" b="0" i="0" dirty="0">
                <a:solidFill>
                  <a:srgbClr val="202020"/>
                </a:solidFill>
                <a:effectLst/>
                <a:latin typeface="Quicksand"/>
              </a:rPr>
              <a:t>f(-x) = 2(-x) ³+(-x)</a:t>
            </a:r>
          </a:p>
          <a:p>
            <a:pPr algn="l"/>
            <a:r>
              <a:rPr lang="da-DK" b="0" i="0" dirty="0">
                <a:solidFill>
                  <a:srgbClr val="202020"/>
                </a:solidFill>
                <a:effectLst/>
                <a:latin typeface="Quicksand"/>
              </a:rPr>
              <a:t>= -2x³ -x</a:t>
            </a:r>
          </a:p>
          <a:p>
            <a:pPr algn="l"/>
            <a:r>
              <a:rPr lang="da-DK" b="0" i="0" dirty="0">
                <a:solidFill>
                  <a:srgbClr val="202020"/>
                </a:solidFill>
                <a:effectLst/>
                <a:latin typeface="Quicksand"/>
              </a:rPr>
              <a:t>= -(2x³+x)</a:t>
            </a:r>
          </a:p>
          <a:p>
            <a:pPr algn="l"/>
            <a:r>
              <a:rPr lang="da-DK" b="0" i="0" dirty="0">
                <a:solidFill>
                  <a:srgbClr val="202020"/>
                </a:solidFill>
                <a:effectLst/>
                <a:latin typeface="Quicksand"/>
              </a:rPr>
              <a:t>= -f(x)</a:t>
            </a:r>
          </a:p>
          <a:p>
            <a:pPr algn="l"/>
            <a:endParaRPr lang="en-ID" b="0" i="0" dirty="0">
              <a:solidFill>
                <a:srgbClr val="202020"/>
              </a:solidFill>
              <a:effectLst/>
              <a:latin typeface="Quicksand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ID" dirty="0">
                <a:solidFill>
                  <a:schemeClr val="tx2"/>
                </a:solidFill>
              </a:rPr>
            </a:br>
            <a:endParaRPr lang="en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FA59C-66ED-81ED-ADD8-E69B9923BE6B}"/>
              </a:ext>
            </a:extLst>
          </p:cNvPr>
          <p:cNvSpPr txBox="1"/>
          <p:nvPr/>
        </p:nvSpPr>
        <p:spPr>
          <a:xfrm>
            <a:off x="381000" y="285750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Latihan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86EE7-E324-57E6-52E9-BAADFBC715CC}"/>
              </a:ext>
            </a:extLst>
          </p:cNvPr>
          <p:cNvSpPr txBox="1"/>
          <p:nvPr/>
        </p:nvSpPr>
        <p:spPr>
          <a:xfrm>
            <a:off x="375557" y="1047750"/>
            <a:ext cx="81051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>
                <a:solidFill>
                  <a:srgbClr val="333333"/>
                </a:solidFill>
                <a:latin typeface="roboto" panose="02000000000000000000" pitchFamily="2" charset="0"/>
              </a:rPr>
              <a:t>Fungsi</a:t>
            </a:r>
            <a:r>
              <a:rPr lang="en-ID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ID" b="1" dirty="0" err="1">
                <a:solidFill>
                  <a:srgbClr val="333333"/>
                </a:solidFill>
                <a:latin typeface="roboto" panose="02000000000000000000" pitchFamily="2" charset="0"/>
              </a:rPr>
              <a:t>Komposisi</a:t>
            </a:r>
            <a:endParaRPr lang="en-ID" b="1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endParaRPr lang="en-ID" b="1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ID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f:R→R dan g:R→R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dimana</a:t>
            </a:r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f(x)=2x-1 dan g(x)=x²+3.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Tentukan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(f </a:t>
            </a:r>
            <a:r>
              <a:rPr lang="el-G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ο </a:t>
            </a:r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g)(x)!</a:t>
            </a:r>
          </a:p>
          <a:p>
            <a:endParaRPr lang="en-ID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en-ID" b="1" dirty="0">
                <a:solidFill>
                  <a:srgbClr val="333333"/>
                </a:solidFill>
                <a:latin typeface="roboto" panose="02000000000000000000" pitchFamily="2" charset="0"/>
              </a:rPr>
              <a:t>Jawab</a:t>
            </a:r>
          </a:p>
          <a:p>
            <a:endParaRPr lang="en-ID" b="1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f(x)=2x-1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g(x)=x²+3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(f </a:t>
            </a:r>
            <a:r>
              <a:rPr lang="el-G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ο </a:t>
            </a:r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g)(x) = f( g(x) )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f(x²+3)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2(x²+3) – 1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2x² + 6 – 1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2x² + 5</a:t>
            </a:r>
          </a:p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271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FA59C-66ED-81ED-ADD8-E69B9923BE6B}"/>
              </a:ext>
            </a:extLst>
          </p:cNvPr>
          <p:cNvSpPr txBox="1"/>
          <p:nvPr/>
        </p:nvSpPr>
        <p:spPr>
          <a:xfrm>
            <a:off x="381000" y="285750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Latihan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86EE7-E324-57E6-52E9-BAADFBC715CC}"/>
              </a:ext>
            </a:extLst>
          </p:cNvPr>
          <p:cNvSpPr txBox="1"/>
          <p:nvPr/>
        </p:nvSpPr>
        <p:spPr>
          <a:xfrm>
            <a:off x="375557" y="1047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1D4B7-73F2-C2B8-A70A-8238C71DB4B0}"/>
              </a:ext>
            </a:extLst>
          </p:cNvPr>
          <p:cNvSpPr txBox="1"/>
          <p:nvPr/>
        </p:nvSpPr>
        <p:spPr>
          <a:xfrm>
            <a:off x="375557" y="1047750"/>
            <a:ext cx="6726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konstan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2. </a:t>
            </a:r>
            <a:r>
              <a:rPr lang="en-ID" dirty="0" err="1"/>
              <a:t>Diketahui</a:t>
            </a:r>
            <a:endParaRPr lang="en-ID" dirty="0"/>
          </a:p>
          <a:p>
            <a:r>
              <a:rPr lang="en-ID" i="1" dirty="0"/>
              <a:t> f: R</a:t>
            </a:r>
            <a:r>
              <a:rPr lang="en-ID" dirty="0"/>
              <a:t> </a:t>
            </a:r>
            <a:r>
              <a:rPr lang="en-ID" i="1" dirty="0"/>
              <a:t>→</a:t>
            </a:r>
            <a:r>
              <a:rPr lang="en-ID" dirty="0"/>
              <a:t> </a:t>
            </a:r>
            <a:r>
              <a:rPr lang="en-ID" i="1" dirty="0"/>
              <a:t>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i="1" dirty="0"/>
              <a:t>f(x) = 3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domain {x | -3 ≤ x &lt; 2}.</a:t>
            </a:r>
          </a:p>
          <a:p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tentukanlah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grafiknya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!</a:t>
            </a:r>
          </a:p>
          <a:p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5ED54-B2A2-BEE3-2B08-8D03B9B6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98964"/>
            <a:ext cx="3865525" cy="25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CAA43-A7D7-E64C-FF4E-4E7D88F9BAB1}"/>
              </a:ext>
            </a:extLst>
          </p:cNvPr>
          <p:cNvSpPr txBox="1"/>
          <p:nvPr/>
        </p:nvSpPr>
        <p:spPr>
          <a:xfrm>
            <a:off x="228600" y="66675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Fungsi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81233-5063-A624-05D8-2BB85B76AEFB}"/>
              </a:ext>
            </a:extLst>
          </p:cNvPr>
          <p:cNvSpPr txBox="1"/>
          <p:nvPr/>
        </p:nvSpPr>
        <p:spPr>
          <a:xfrm>
            <a:off x="914400" y="165735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Khusu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939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FA59C-66ED-81ED-ADD8-E69B9923BE6B}"/>
              </a:ext>
            </a:extLst>
          </p:cNvPr>
          <p:cNvSpPr txBox="1"/>
          <p:nvPr/>
        </p:nvSpPr>
        <p:spPr>
          <a:xfrm>
            <a:off x="381000" y="285750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Latihan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86EE7-E324-57E6-52E9-BAADFBC715CC}"/>
              </a:ext>
            </a:extLst>
          </p:cNvPr>
          <p:cNvSpPr txBox="1"/>
          <p:nvPr/>
        </p:nvSpPr>
        <p:spPr>
          <a:xfrm>
            <a:off x="375557" y="1047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1D4B7-73F2-C2B8-A70A-8238C71DB4B0}"/>
              </a:ext>
            </a:extLst>
          </p:cNvPr>
          <p:cNvSpPr txBox="1"/>
          <p:nvPr/>
        </p:nvSpPr>
        <p:spPr>
          <a:xfrm>
            <a:off x="375557" y="1047750"/>
            <a:ext cx="7396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identitas</a:t>
            </a:r>
            <a:endParaRPr lang="en-US" dirty="0"/>
          </a:p>
          <a:p>
            <a:r>
              <a:rPr lang="en-US" b="1" dirty="0"/>
              <a:t>3.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/>
              <a:t>f(x) = x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x.</a:t>
            </a:r>
          </a:p>
          <a:p>
            <a:pPr marL="342900" indent="-342900">
              <a:buAutoNum type="alphaLcPeriod"/>
            </a:pP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f(-2), f(0), f(1), f(3)</a:t>
            </a:r>
          </a:p>
          <a:p>
            <a:pPr marL="342900" indent="-342900">
              <a:buAutoNum type="alphaLcPeriod"/>
            </a:pPr>
            <a:r>
              <a:rPr lang="en-ID" dirty="0" err="1"/>
              <a:t>Gambarkan</a:t>
            </a:r>
            <a:r>
              <a:rPr lang="en-ID" dirty="0"/>
              <a:t> </a:t>
            </a:r>
            <a:r>
              <a:rPr lang="en-ID" dirty="0" err="1"/>
              <a:t>Grafiknya</a:t>
            </a:r>
            <a:r>
              <a:rPr lang="en-ID" dirty="0"/>
              <a:t>.</a:t>
            </a:r>
          </a:p>
          <a:p>
            <a:endParaRPr lang="en-ID" dirty="0"/>
          </a:p>
          <a:p>
            <a:pPr marL="342900" indent="-342900">
              <a:buAutoNum type="alphaLcPeriod"/>
            </a:pPr>
            <a:r>
              <a:rPr lang="en-ID" dirty="0"/>
              <a:t>f</a:t>
            </a:r>
            <a:r>
              <a:rPr lang="en-ID" i="1" dirty="0"/>
              <a:t>(x) = x </a:t>
            </a:r>
          </a:p>
          <a:p>
            <a:r>
              <a:rPr lang="en-ID" i="1" dirty="0"/>
              <a:t>	f </a:t>
            </a:r>
            <a:r>
              <a:rPr lang="en-ID" dirty="0"/>
              <a:t>(-2) = -2</a:t>
            </a:r>
          </a:p>
          <a:p>
            <a:r>
              <a:rPr lang="en-ID" i="1" dirty="0"/>
              <a:t> 	f </a:t>
            </a:r>
            <a:r>
              <a:rPr lang="en-ID" dirty="0"/>
              <a:t>(0) = 0</a:t>
            </a:r>
          </a:p>
          <a:p>
            <a:r>
              <a:rPr lang="en-ID" i="1" dirty="0"/>
              <a:t> 	f </a:t>
            </a:r>
            <a:r>
              <a:rPr lang="en-ID" dirty="0"/>
              <a:t>(1) = 1</a:t>
            </a:r>
          </a:p>
          <a:p>
            <a:r>
              <a:rPr lang="en-ID" i="1" dirty="0"/>
              <a:t>	 f </a:t>
            </a:r>
            <a:r>
              <a:rPr lang="en-ID" dirty="0"/>
              <a:t>(3) = 3</a:t>
            </a:r>
          </a:p>
          <a:p>
            <a:endParaRPr lang="en-ID" dirty="0"/>
          </a:p>
          <a:p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8E065-22CE-D8C5-3914-C6CEC919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419350"/>
            <a:ext cx="2308262" cy="22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C9FE7-9FC8-3E4F-2DE6-A883BE39E2A7}"/>
              </a:ext>
            </a:extLst>
          </p:cNvPr>
          <p:cNvSpPr txBox="1"/>
          <p:nvPr/>
        </p:nvSpPr>
        <p:spPr>
          <a:xfrm>
            <a:off x="762000" y="895350"/>
            <a:ext cx="74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Relasi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762000" y="126468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err="1"/>
              <a:t>Menyatakan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32437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658586" y="6667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1. </a:t>
            </a:r>
            <a:r>
              <a:rPr lang="en-US" sz="2400" b="1" dirty="0" err="1">
                <a:solidFill>
                  <a:schemeClr val="tx2"/>
                </a:solidFill>
              </a:rPr>
              <a:t>Pengertian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Relasi</a:t>
            </a:r>
            <a:endParaRPr lang="en-ID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533400" y="1123950"/>
            <a:ext cx="792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Relasi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(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hubungan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)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pemasangan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anggota-anggota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anggota-anggota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Relasi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matematika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misalnya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kurang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setengah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faktor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dan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sebagainya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Diketahui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= { 1, 2, 3, 4 } dan B = { 1, 2, 3 } 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Jika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dinyatakan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relasi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“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kurang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“ </a:t>
            </a:r>
            <a:r>
              <a:rPr lang="en-ID" dirty="0">
                <a:solidFill>
                  <a:srgbClr val="444444"/>
                </a:solidFill>
                <a:latin typeface="Open Sans" panose="020B0606030504020204" pitchFamily="34" charset="0"/>
              </a:rPr>
              <a:t>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847C8-31CE-C937-80D2-B3CC4A74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9052"/>
            <a:ext cx="1600200" cy="20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6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685800" y="5715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2. </a:t>
            </a:r>
            <a:r>
              <a:rPr lang="en-US" sz="2400" b="1" dirty="0" err="1">
                <a:solidFill>
                  <a:schemeClr val="tx2"/>
                </a:solidFill>
              </a:rPr>
              <a:t>Menyatakan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Relasi</a:t>
            </a:r>
            <a:endParaRPr lang="en-US" sz="2400" b="1" dirty="0">
              <a:solidFill>
                <a:schemeClr val="tx2"/>
              </a:solidFill>
            </a:endParaRPr>
          </a:p>
          <a:p>
            <a:endParaRPr lang="en-ID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533400" y="464582"/>
            <a:ext cx="792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Relasi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antara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dua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dinyatakan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3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yaitu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 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Diagram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Panah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Diagram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Cartesius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dan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pasangan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berurutan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.</a:t>
            </a:r>
            <a:endParaRPr lang="en-ID" b="1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2.1 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Diagram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Panah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1. Jika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Anto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suka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sepakbola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, Andi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suka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volidan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bulutangkis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serta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Budi dan Badri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sukabasket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sepakbola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Buatlah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Diagram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Panah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keadaan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apabila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anak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dan B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olahraga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A2653-90FA-7CBE-9FB8-018B4B9A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34806"/>
            <a:ext cx="2514600" cy="23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685800" y="571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2. </a:t>
            </a:r>
            <a:r>
              <a:rPr lang="en-US" sz="2400" b="1" dirty="0" err="1">
                <a:solidFill>
                  <a:schemeClr val="tx2"/>
                </a:solidFill>
              </a:rPr>
              <a:t>Menyatakan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Relasi</a:t>
            </a:r>
            <a:endParaRPr lang="en-ID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685800" y="426482"/>
            <a:ext cx="7924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Diketahui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 = { 1, 2, 3, 4 } dan Q = { 2, 4, 6, 8 } 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Gambarlah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diagram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panah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menyatakan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relasi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 dan Q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hubungan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dirty="0">
                <a:solidFill>
                  <a:srgbClr val="444444"/>
                </a:solidFill>
                <a:latin typeface="Open Sans" panose="020B0606030504020204" pitchFamily="34" charset="0"/>
              </a:rPr>
              <a:t>P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Setengah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Q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dirty="0">
                <a:solidFill>
                  <a:srgbClr val="444444"/>
                </a:solidFill>
                <a:latin typeface="Open Sans" panose="020B0606030504020204" pitchFamily="34" charset="0"/>
              </a:rPr>
              <a:t>P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Faktor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63BFC-DE87-D37F-870C-6091C44A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54997"/>
            <a:ext cx="2523776" cy="2633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069E8-2E46-ED8A-AAE8-625CF7D6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40" y="1930595"/>
            <a:ext cx="2523776" cy="29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655864" y="4626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2. </a:t>
            </a:r>
            <a:r>
              <a:rPr lang="en-US" sz="2400" b="1" dirty="0" err="1">
                <a:solidFill>
                  <a:schemeClr val="tx2"/>
                </a:solidFill>
              </a:rPr>
              <a:t>Menyatakan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Relasi</a:t>
            </a:r>
            <a:endParaRPr lang="en-ID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685800" y="426482"/>
            <a:ext cx="792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2.2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Diagram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Cartesius</a:t>
            </a: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lvl="1" algn="just"/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Diketahui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lvl="1" algn="just"/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A = { 1, 2, 3, 4, 5 } </a:t>
            </a:r>
          </a:p>
          <a:p>
            <a:pPr lvl="1" algn="just"/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B = { 1, 2, 3, …, 10 }.</a:t>
            </a:r>
          </a:p>
          <a:p>
            <a:pPr lvl="1" algn="just"/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Gambarlah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diagram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cartesius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menyatakan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relasi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hubungan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</a:t>
            </a:r>
          </a:p>
          <a:p>
            <a:pPr marL="800100" lvl="1" indent="-342900" algn="just">
              <a:buAutoNum type="alphaLcPeriod"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Satu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lebihnya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endParaRPr lang="en-ID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algn="just">
              <a:buAutoNum type="alphaLcPeriod"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Akar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kuadrat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endParaRPr lang="en-ID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8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685800" y="36195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444444"/>
                </a:solidFill>
                <a:latin typeface="Open Sans" panose="020B0606030504020204" pitchFamily="34" charset="0"/>
              </a:rPr>
              <a:t>Jawab</a:t>
            </a:r>
          </a:p>
          <a:p>
            <a:pPr lvl="1" algn="just"/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a. Satu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Lebih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dari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endParaRPr lang="en-ID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6B490-2827-020F-2A8C-01E96F16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67" y="1189517"/>
            <a:ext cx="3756065" cy="35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0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685800" y="426482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444444"/>
                </a:solidFill>
                <a:latin typeface="Open Sans" panose="020B0606030504020204" pitchFamily="34" charset="0"/>
              </a:rPr>
              <a:t>Jawab</a:t>
            </a:r>
          </a:p>
          <a:p>
            <a:pPr lvl="1" algn="just"/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b.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Akar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Kuadrat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dari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endParaRPr lang="en-ID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595AA-7605-A7F5-8777-EF833063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00150"/>
            <a:ext cx="4070044" cy="34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19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655864" y="4626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2. </a:t>
            </a:r>
            <a:r>
              <a:rPr lang="en-US" sz="2400" b="1" dirty="0" err="1">
                <a:solidFill>
                  <a:schemeClr val="tx2"/>
                </a:solidFill>
              </a:rPr>
              <a:t>Menyatakan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Relasi</a:t>
            </a:r>
            <a:endParaRPr lang="en-ID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609600" y="742950"/>
            <a:ext cx="792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2.3.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Himpunan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Pasangan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Berurutan</a:t>
            </a:r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ID" b="1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</a:t>
            </a:r>
          </a:p>
          <a:p>
            <a:pPr algn="just"/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just"/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= { 1, 2, 3, … , 25} </a:t>
            </a:r>
          </a:p>
          <a:p>
            <a:pPr algn="just"/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 = { 1, 2, 3, … , 10 } .</a:t>
            </a:r>
          </a:p>
          <a:p>
            <a:pPr algn="just"/>
            <a:endParaRPr lang="en-ID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Tentukan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himpunan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pasangan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berurutan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menyatakan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relasi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hubungan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:</a:t>
            </a:r>
          </a:p>
          <a:p>
            <a:pPr marL="342900" indent="-342900" algn="just">
              <a:buAutoNum type="alphaLcPeriod"/>
            </a:pP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kuadrat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342900" indent="-342900" algn="just">
              <a:buAutoNum type="alphaLcPeriod"/>
            </a:pP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dua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kali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endParaRPr lang="en-ID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just">
              <a:buAutoNum type="alphaLcPeriod"/>
            </a:pP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Satu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kurangnya</a:t>
            </a:r>
            <a:r>
              <a:rPr lang="en-ID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dari</a:t>
            </a:r>
            <a:endParaRPr lang="en-ID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B2BBE-74A5-9667-635F-7C1BC96E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33" y="3008049"/>
            <a:ext cx="4474187" cy="20891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57672-66C5-86BB-DD4B-B31299B0374B}"/>
              </a:ext>
            </a:extLst>
          </p:cNvPr>
          <p:cNvCxnSpPr/>
          <p:nvPr/>
        </p:nvCxnSpPr>
        <p:spPr>
          <a:xfrm>
            <a:off x="3200400" y="3409950"/>
            <a:ext cx="810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9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655864" y="4626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Latihan</a:t>
            </a:r>
            <a:endParaRPr lang="en-ID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609600" y="74295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1. </a:t>
            </a:r>
            <a:endParaRPr lang="en-ID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67CCE-5E14-AB2A-70B8-861C16DF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42950"/>
            <a:ext cx="2590933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6049F-96A4-94DC-ECCF-E06C6EE7322B}"/>
              </a:ext>
            </a:extLst>
          </p:cNvPr>
          <p:cNvSpPr txBox="1"/>
          <p:nvPr/>
        </p:nvSpPr>
        <p:spPr>
          <a:xfrm>
            <a:off x="381000" y="361950"/>
            <a:ext cx="2695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b="1" dirty="0" err="1"/>
              <a:t>Definisi</a:t>
            </a:r>
            <a:r>
              <a:rPr lang="en-US" sz="2800" b="1" dirty="0"/>
              <a:t> </a:t>
            </a:r>
            <a:r>
              <a:rPr lang="en-US" sz="2800" b="1" dirty="0" err="1"/>
              <a:t>Fungsi</a:t>
            </a:r>
            <a:endParaRPr lang="en-ID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10A6A-BBDE-1E8A-6DC8-BFC1E01A6CC8}"/>
              </a:ext>
            </a:extLst>
          </p:cNvPr>
          <p:cNvSpPr txBox="1"/>
          <p:nvPr/>
        </p:nvSpPr>
        <p:spPr>
          <a:xfrm>
            <a:off x="228600" y="1047750"/>
            <a:ext cx="8305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02020"/>
                </a:solidFill>
                <a:latin typeface="Quicksand"/>
              </a:rPr>
              <a:t>F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A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ke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B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dimana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setiap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anggota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dari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himpunan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A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berpasangan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dengan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satu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anggota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himpunan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B yang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tepat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202020"/>
                </a:solidFill>
                <a:latin typeface="Quicksand"/>
              </a:rPr>
              <a:t>F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ungsi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atau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pemetaan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juga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dapat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disajikan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/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dinyatan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dalam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diagram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panah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, diagram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cartecius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,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rumus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dan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himpunan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pasangan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b="0" i="0" dirty="0" err="1">
                <a:solidFill>
                  <a:srgbClr val="202020"/>
                </a:solidFill>
                <a:effectLst/>
                <a:latin typeface="Quicksand"/>
              </a:rPr>
              <a:t>berurutan</a:t>
            </a:r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D" dirty="0">
              <a:solidFill>
                <a:srgbClr val="202020"/>
              </a:solidFill>
              <a:latin typeface="Quicksand"/>
            </a:endParaRPr>
          </a:p>
          <a:p>
            <a:pPr algn="ctr"/>
            <a:r>
              <a:rPr lang="en-ID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2800" b="1" i="0" dirty="0">
                <a:solidFill>
                  <a:schemeClr val="tx2"/>
                </a:solidFill>
                <a:effectLst/>
                <a:latin typeface="Quicksand"/>
              </a:rPr>
              <a:t>f: A → B</a:t>
            </a:r>
          </a:p>
          <a:p>
            <a:pPr algn="l"/>
            <a:endParaRPr lang="en-ID" sz="1400" b="0" i="0" dirty="0">
              <a:solidFill>
                <a:srgbClr val="202020"/>
              </a:solidFill>
              <a:effectLst/>
              <a:latin typeface="Quicksand"/>
            </a:endParaRPr>
          </a:p>
          <a:p>
            <a:pPr algn="l"/>
            <a:r>
              <a:rPr lang="en-ID" sz="1400" b="1" i="0" dirty="0" err="1">
                <a:solidFill>
                  <a:srgbClr val="202020"/>
                </a:solidFill>
                <a:effectLst/>
                <a:latin typeface="Quicksand"/>
              </a:rPr>
              <a:t>Dengan</a:t>
            </a:r>
            <a:r>
              <a:rPr lang="en-ID" sz="1400" b="1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1" i="0" dirty="0" err="1">
                <a:solidFill>
                  <a:srgbClr val="202020"/>
                </a:solidFill>
                <a:effectLst/>
                <a:latin typeface="Quicksand"/>
              </a:rPr>
              <a:t>penjelasan</a:t>
            </a:r>
            <a:r>
              <a:rPr lang="en-ID" sz="1400" b="1" i="0" dirty="0">
                <a:solidFill>
                  <a:srgbClr val="202020"/>
                </a:solidFill>
                <a:effectLst/>
                <a:latin typeface="Quicksand"/>
              </a:rPr>
              <a:t>:</a:t>
            </a:r>
          </a:p>
          <a:p>
            <a:pPr algn="l"/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	A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merupakan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daerah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asal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atau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domain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dilambangkan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(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dinotasikan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) D</a:t>
            </a:r>
          </a:p>
          <a:p>
            <a:pPr algn="l"/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	B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merupakan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daerah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kawan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atau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kodomain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dinotasikan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K</a:t>
            </a:r>
          </a:p>
          <a:p>
            <a:pPr algn="l"/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	Dan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daerah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hasil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disebut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dengan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range </a:t>
            </a:r>
            <a:r>
              <a:rPr lang="en-ID" sz="1400" b="0" i="0" dirty="0" err="1">
                <a:solidFill>
                  <a:srgbClr val="202020"/>
                </a:solidFill>
                <a:effectLst/>
                <a:latin typeface="Quicksand"/>
              </a:rPr>
              <a:t>dinotasikan</a:t>
            </a:r>
            <a:r>
              <a:rPr lang="en-ID" sz="1400" b="0" i="0" dirty="0">
                <a:solidFill>
                  <a:srgbClr val="202020"/>
                </a:solidFill>
                <a:effectLst/>
                <a:latin typeface="Quicksand"/>
              </a:rPr>
              <a:t> R</a:t>
            </a:r>
            <a:endParaRPr lang="en-ID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F461-F47D-3181-0895-16D5FFE3C280}"/>
              </a:ext>
            </a:extLst>
          </p:cNvPr>
          <p:cNvSpPr txBox="1"/>
          <p:nvPr/>
        </p:nvSpPr>
        <p:spPr>
          <a:xfrm>
            <a:off x="3276600" y="28128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Daftar Pustaka</a:t>
            </a:r>
            <a:endParaRPr lang="en-ID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D0DB-A78F-AE74-D325-40C542CE64A3}"/>
              </a:ext>
            </a:extLst>
          </p:cNvPr>
          <p:cNvSpPr txBox="1"/>
          <p:nvPr/>
        </p:nvSpPr>
        <p:spPr>
          <a:xfrm>
            <a:off x="609600" y="772886"/>
            <a:ext cx="7924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https://slideplayer.info/slide/3154553/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https://pastiguna.com/relasi-dan-fungsi/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http://file.upi.edu/Direktori/FPMIPA/JUR._PEND._MATEMATIKA/196612131992031-CECE_KUSTIAWAN/Fungsi.pdf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https://www.brilio.net/ragam/25-contoh-soal-fungsi-komposisi-dan-pembahasannya-gampang-dicermati-221005q.html </a:t>
            </a:r>
            <a:endParaRPr lang="en-ID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4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6049F-96A4-94DC-ECCF-E06C6EE7322B}"/>
              </a:ext>
            </a:extLst>
          </p:cNvPr>
          <p:cNvSpPr txBox="1"/>
          <p:nvPr/>
        </p:nvSpPr>
        <p:spPr>
          <a:xfrm>
            <a:off x="381000" y="361950"/>
            <a:ext cx="2695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b="1" dirty="0" err="1"/>
              <a:t>Definisi</a:t>
            </a:r>
            <a:r>
              <a:rPr lang="en-US" sz="2800" b="1" dirty="0"/>
              <a:t> </a:t>
            </a:r>
            <a:r>
              <a:rPr lang="en-US" sz="2800" b="1" dirty="0" err="1"/>
              <a:t>Fungsi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DD703-1769-4C74-E04F-A5230BA04FD0}"/>
              </a:ext>
            </a:extLst>
          </p:cNvPr>
          <p:cNvSpPr txBox="1"/>
          <p:nvPr/>
        </p:nvSpPr>
        <p:spPr>
          <a:xfrm>
            <a:off x="685800" y="88517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i="0" dirty="0" err="1">
                <a:solidFill>
                  <a:srgbClr val="202020"/>
                </a:solidFill>
                <a:effectLst/>
                <a:latin typeface="Quicksand"/>
              </a:rPr>
              <a:t>Contoh</a:t>
            </a:r>
            <a:r>
              <a:rPr lang="en-ID" sz="1600" b="1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1" i="0" dirty="0" err="1">
                <a:solidFill>
                  <a:srgbClr val="202020"/>
                </a:solidFill>
                <a:effectLst/>
                <a:latin typeface="Quicksand"/>
              </a:rPr>
              <a:t>soal</a:t>
            </a:r>
            <a:r>
              <a:rPr lang="en-ID" sz="1600" b="1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1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sz="1600" b="1" i="0" dirty="0">
                <a:solidFill>
                  <a:srgbClr val="202020"/>
                </a:solidFill>
                <a:effectLst/>
                <a:latin typeface="Quicksand"/>
              </a:rPr>
              <a:t>:</a:t>
            </a:r>
          </a:p>
          <a:p>
            <a:endParaRPr lang="en-ID" sz="1600" b="1" dirty="0">
              <a:solidFill>
                <a:srgbClr val="202020"/>
              </a:solidFill>
              <a:latin typeface="Quicksand"/>
            </a:endParaRPr>
          </a:p>
          <a:p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A = {1,2,3,4} dan B = {1,2,3,4,5,6,7,8}</a:t>
            </a:r>
            <a:endParaRPr lang="en-ID" sz="1600" b="1" i="0" dirty="0">
              <a:solidFill>
                <a:srgbClr val="202020"/>
              </a:solidFill>
              <a:effectLst/>
              <a:latin typeface="Quicksand"/>
            </a:endParaRPr>
          </a:p>
          <a:p>
            <a:r>
              <a:rPr lang="it-IT" sz="1600" b="0" i="0" dirty="0">
                <a:solidFill>
                  <a:srgbClr val="202020"/>
                </a:solidFill>
                <a:effectLst/>
                <a:latin typeface="Quicksand"/>
              </a:rPr>
              <a:t>Suatu fungsi f : A   → B ditentukan oleh f(x)= 2x-1.</a:t>
            </a:r>
          </a:p>
          <a:p>
            <a:endParaRPr lang="it-IT" sz="1600" dirty="0">
              <a:solidFill>
                <a:srgbClr val="202020"/>
              </a:solidFill>
              <a:latin typeface="Quicksand"/>
            </a:endParaRPr>
          </a:p>
          <a:p>
            <a:pPr algn="l">
              <a:buFont typeface="+mj-lt"/>
              <a:buAutoNum type="arabicPeriod"/>
            </a:pP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Tentukan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himpunan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C (range)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dari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f di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atas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!</a:t>
            </a:r>
          </a:p>
          <a:p>
            <a:pPr algn="l">
              <a:buFont typeface="+mj-lt"/>
              <a:buAutoNum type="arabicPeriod"/>
            </a:pP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Sajikan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f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dengan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diagram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panah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!</a:t>
            </a:r>
          </a:p>
          <a:p>
            <a:pPr algn="l">
              <a:buFont typeface="+mj-lt"/>
              <a:buAutoNum type="arabicPeriod"/>
            </a:pP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Sajikan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f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ke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dalam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grafik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(diagram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cartecius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) !</a:t>
            </a:r>
          </a:p>
          <a:p>
            <a:pPr algn="l">
              <a:buFont typeface="+mj-lt"/>
              <a:buAutoNum type="arabicPeriod"/>
            </a:pPr>
            <a:endParaRPr lang="en-ID" sz="1600" dirty="0">
              <a:solidFill>
                <a:srgbClr val="202020"/>
              </a:solidFill>
              <a:latin typeface="Quicksand"/>
            </a:endParaRPr>
          </a:p>
          <a:p>
            <a:pPr algn="l"/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Peny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: </a:t>
            </a:r>
          </a:p>
          <a:p>
            <a:pPr algn="l"/>
            <a:r>
              <a:rPr lang="en-ID" sz="1600" dirty="0">
                <a:solidFill>
                  <a:srgbClr val="202020"/>
                </a:solidFill>
                <a:latin typeface="Quicksand"/>
              </a:rPr>
              <a:t>1. 	</a:t>
            </a:r>
            <a:r>
              <a:rPr lang="sv-SE" sz="1600" b="0" i="0" dirty="0">
                <a:solidFill>
                  <a:srgbClr val="202020"/>
                </a:solidFill>
                <a:effectLst/>
                <a:latin typeface="Quicksand"/>
              </a:rPr>
              <a:t>f(x)= 2x-1. </a:t>
            </a:r>
            <a:r>
              <a:rPr lang="sv-SE" sz="1600" b="1" i="0" dirty="0">
                <a:solidFill>
                  <a:srgbClr val="202020"/>
                </a:solidFill>
                <a:effectLst/>
                <a:latin typeface="Quicksand"/>
              </a:rPr>
              <a:t>Maka</a:t>
            </a:r>
          </a:p>
          <a:p>
            <a:pPr algn="l"/>
            <a:r>
              <a:rPr lang="sv-SE" sz="1600" b="0" i="0" dirty="0">
                <a:solidFill>
                  <a:srgbClr val="202020"/>
                </a:solidFill>
                <a:effectLst/>
                <a:latin typeface="Quicksand"/>
              </a:rPr>
              <a:t>	f(1)= 2.1 -1 = 1</a:t>
            </a:r>
          </a:p>
          <a:p>
            <a:pPr algn="l"/>
            <a:r>
              <a:rPr lang="sv-SE" sz="1600" b="0" i="0" dirty="0">
                <a:solidFill>
                  <a:srgbClr val="202020"/>
                </a:solidFill>
                <a:effectLst/>
                <a:latin typeface="Quicksand"/>
              </a:rPr>
              <a:t>	f(2)= 2.2 -1 = 3</a:t>
            </a:r>
          </a:p>
          <a:p>
            <a:pPr algn="l"/>
            <a:r>
              <a:rPr lang="sv-SE" sz="1600" b="0" i="0" dirty="0">
                <a:solidFill>
                  <a:srgbClr val="202020"/>
                </a:solidFill>
                <a:effectLst/>
                <a:latin typeface="Quicksand"/>
              </a:rPr>
              <a:t>	f(3)= 2.3 -1 = 5</a:t>
            </a:r>
          </a:p>
          <a:p>
            <a:pPr algn="l"/>
            <a:r>
              <a:rPr lang="sv-SE" sz="1600" b="0" i="0" dirty="0">
                <a:solidFill>
                  <a:srgbClr val="202020"/>
                </a:solidFill>
                <a:effectLst/>
                <a:latin typeface="Quicksand"/>
              </a:rPr>
              <a:t>	f(4)= 2.4 -1 = 7</a:t>
            </a:r>
          </a:p>
          <a:p>
            <a:pPr algn="l"/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jadi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, range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atau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hasil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dari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fungsi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f </a:t>
            </a:r>
            <a:r>
              <a:rPr lang="en-ID" sz="1600" b="0" i="0" dirty="0" err="1">
                <a:solidFill>
                  <a:srgbClr val="202020"/>
                </a:solidFill>
                <a:effectLst/>
                <a:latin typeface="Quicksand"/>
              </a:rPr>
              <a:t>yaitu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 {1,3,5,7}</a:t>
            </a:r>
            <a:endParaRPr lang="sv-SE" sz="1600" b="0" i="0" dirty="0">
              <a:solidFill>
                <a:srgbClr val="202020"/>
              </a:solidFill>
              <a:effectLst/>
              <a:latin typeface="Quicksand"/>
            </a:endParaRPr>
          </a:p>
          <a:p>
            <a:pPr algn="l"/>
            <a:endParaRPr lang="en-ID" sz="1600" b="0" i="0" dirty="0">
              <a:solidFill>
                <a:srgbClr val="202020"/>
              </a:solidFill>
              <a:effectLst/>
              <a:latin typeface="Quicksand"/>
            </a:endParaRPr>
          </a:p>
          <a:p>
            <a:endParaRPr lang="en-US" sz="1600" i="0" dirty="0">
              <a:solidFill>
                <a:srgbClr val="202020"/>
              </a:solidFill>
              <a:effectLst/>
              <a:latin typeface="Quicksand"/>
            </a:endParaRPr>
          </a:p>
          <a:p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37416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6049F-96A4-94DC-ECCF-E06C6EE7322B}"/>
              </a:ext>
            </a:extLst>
          </p:cNvPr>
          <p:cNvSpPr txBox="1"/>
          <p:nvPr/>
        </p:nvSpPr>
        <p:spPr>
          <a:xfrm>
            <a:off x="381000" y="157622"/>
            <a:ext cx="2695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b="1" dirty="0" err="1"/>
              <a:t>Definisi</a:t>
            </a:r>
            <a:r>
              <a:rPr lang="en-US" sz="2800" b="1" dirty="0"/>
              <a:t> </a:t>
            </a:r>
            <a:r>
              <a:rPr lang="en-US" sz="2800" b="1" dirty="0" err="1"/>
              <a:t>Fungsi</a:t>
            </a:r>
            <a:endParaRPr lang="en-ID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DD703-1769-4C74-E04F-A5230BA04FD0}"/>
              </a:ext>
            </a:extLst>
          </p:cNvPr>
          <p:cNvSpPr txBox="1"/>
          <p:nvPr/>
        </p:nvSpPr>
        <p:spPr>
          <a:xfrm>
            <a:off x="685800" y="8851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2.  </a:t>
            </a:r>
          </a:p>
          <a:p>
            <a:endParaRPr lang="en-US" sz="1600" i="0" dirty="0">
              <a:solidFill>
                <a:srgbClr val="202020"/>
              </a:solidFill>
              <a:effectLst/>
              <a:latin typeface="Quicksand"/>
            </a:endParaRPr>
          </a:p>
          <a:p>
            <a:endParaRPr lang="en-ID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A349D-C6B4-C1C4-C18A-168D392C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86653"/>
            <a:ext cx="4407177" cy="1685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CB10-D403-1244-4004-AF5CDAF773E6}"/>
              </a:ext>
            </a:extLst>
          </p:cNvPr>
          <p:cNvSpPr txBox="1"/>
          <p:nvPr/>
        </p:nvSpPr>
        <p:spPr>
          <a:xfrm>
            <a:off x="685800" y="259905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1600" dirty="0">
                <a:solidFill>
                  <a:srgbClr val="202020"/>
                </a:solidFill>
                <a:latin typeface="Quicksand"/>
              </a:rPr>
              <a:t>3</a:t>
            </a:r>
            <a:r>
              <a:rPr lang="en-ID" sz="1600" b="0" i="0" dirty="0">
                <a:solidFill>
                  <a:srgbClr val="202020"/>
                </a:solidFill>
                <a:effectLst/>
                <a:latin typeface="Quicksand"/>
              </a:rPr>
              <a:t>.  </a:t>
            </a:r>
          </a:p>
          <a:p>
            <a:endParaRPr lang="en-US" sz="1600" i="0" dirty="0">
              <a:solidFill>
                <a:srgbClr val="202020"/>
              </a:solidFill>
              <a:effectLst/>
              <a:latin typeface="Quicksand"/>
            </a:endParaRPr>
          </a:p>
          <a:p>
            <a:endParaRPr lang="en-ID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3A31C-3170-5BA2-A55A-F9C59611E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29" y="2599058"/>
            <a:ext cx="3930895" cy="25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1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4167" t="4075" r="4167" b="5527"/>
          <a:stretch/>
        </p:blipFill>
        <p:spPr>
          <a:xfrm>
            <a:off x="381001" y="209550"/>
            <a:ext cx="8382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333" t="7039" r="5000" b="9973"/>
          <a:stretch/>
        </p:blipFill>
        <p:spPr>
          <a:xfrm>
            <a:off x="304801" y="361950"/>
            <a:ext cx="83820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000" t="18894" r="5000" b="4045"/>
          <a:stretch/>
        </p:blipFill>
        <p:spPr>
          <a:xfrm>
            <a:off x="457201" y="971550"/>
            <a:ext cx="8229600" cy="396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3E070-97E1-0D96-5FF8-D08E1212F39C}"/>
              </a:ext>
            </a:extLst>
          </p:cNvPr>
          <p:cNvSpPr txBox="1"/>
          <p:nvPr/>
        </p:nvSpPr>
        <p:spPr>
          <a:xfrm>
            <a:off x="478972" y="361950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ID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5000" t="18894" r="5000" b="2564"/>
          <a:stretch/>
        </p:blipFill>
        <p:spPr>
          <a:xfrm>
            <a:off x="457201" y="971550"/>
            <a:ext cx="8229600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72968E-C989-6932-196B-836A6158BBD7}"/>
              </a:ext>
            </a:extLst>
          </p:cNvPr>
          <p:cNvSpPr txBox="1"/>
          <p:nvPr/>
        </p:nvSpPr>
        <p:spPr>
          <a:xfrm>
            <a:off x="478972" y="361950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ID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1115</Words>
  <Application>Microsoft Office PowerPoint</Application>
  <PresentationFormat>On-screen Show (16:9)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Open Sans</vt:lpstr>
      <vt:lpstr>Quicksand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asa hari wibowo</cp:lastModifiedBy>
  <cp:revision>10</cp:revision>
  <dcterms:created xsi:type="dcterms:W3CDTF">2022-11-11T03:02:39Z</dcterms:created>
  <dcterms:modified xsi:type="dcterms:W3CDTF">2022-11-22T01:04:56Z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Mozilla/5.0 (Windows NT 10.0; Win64; x64) AppleWebKit/537.36 (KHTML, like Gecko) Chrome/107.0.0.0 Safari/537.36</vt:lpwstr>
  </property>
  <property fmtid="{D5CDD505-2E9C-101B-9397-08002B2CF9AE}" pid="4" name="LastSaved">
    <vt:filetime>2022-11-11T00:00:00Z</vt:filetime>
  </property>
</Properties>
</file>