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70" r:id="rId9"/>
    <p:sldId id="264" r:id="rId10"/>
    <p:sldId id="263" r:id="rId11"/>
    <p:sldId id="259" r:id="rId12"/>
    <p:sldId id="261" r:id="rId13"/>
    <p:sldId id="262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81193-FA65-5D0E-7551-A492E6B1F6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Induksi</a:t>
            </a:r>
            <a:r>
              <a:rPr lang="en-US" dirty="0"/>
              <a:t> </a:t>
            </a:r>
            <a:r>
              <a:rPr lang="en-US" dirty="0" err="1"/>
              <a:t>Matematika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238254-EA1B-EF7C-C35E-106B47E193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Oleh : Asa Hari Wibowo.,</a:t>
            </a:r>
            <a:r>
              <a:rPr lang="en-US" dirty="0" err="1"/>
              <a:t>ST.M.Eng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18585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80463-59D6-96A0-24DB-02F84BE4A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590996"/>
          </a:xfrm>
        </p:spPr>
        <p:txBody>
          <a:bodyPr/>
          <a:lstStyle/>
          <a:p>
            <a:r>
              <a:rPr lang="en-US" dirty="0" err="1"/>
              <a:t>Prinsip</a:t>
            </a:r>
            <a:r>
              <a:rPr lang="en-US" dirty="0"/>
              <a:t> </a:t>
            </a:r>
            <a:r>
              <a:rPr lang="en-US" dirty="0" err="1"/>
              <a:t>Induksi</a:t>
            </a:r>
            <a:r>
              <a:rPr lang="en-US" dirty="0"/>
              <a:t> </a:t>
            </a:r>
            <a:r>
              <a:rPr lang="en-US" dirty="0" err="1"/>
              <a:t>Matematika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8E149-387F-AE86-906B-50E2FFE96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544321"/>
            <a:ext cx="9603275" cy="3922024"/>
          </a:xfrm>
        </p:spPr>
        <p:txBody>
          <a:bodyPr/>
          <a:lstStyle/>
          <a:p>
            <a:r>
              <a:rPr lang="en-ID" dirty="0" err="1"/>
              <a:t>Misalkan</a:t>
            </a:r>
            <a:r>
              <a:rPr lang="en-ID" dirty="0"/>
              <a:t> p(n)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pernyataan</a:t>
            </a:r>
            <a:r>
              <a:rPr lang="en-ID" dirty="0"/>
              <a:t> </a:t>
            </a:r>
            <a:r>
              <a:rPr lang="en-ID" dirty="0" err="1"/>
              <a:t>perihal</a:t>
            </a:r>
            <a:r>
              <a:rPr lang="en-ID" dirty="0"/>
              <a:t> </a:t>
            </a:r>
            <a:r>
              <a:rPr lang="en-ID" dirty="0" err="1"/>
              <a:t>bilangan</a:t>
            </a:r>
            <a:r>
              <a:rPr lang="en-ID" dirty="0"/>
              <a:t> </a:t>
            </a:r>
            <a:r>
              <a:rPr lang="en-ID" dirty="0" err="1"/>
              <a:t>bulat</a:t>
            </a:r>
            <a:r>
              <a:rPr lang="en-ID" dirty="0"/>
              <a:t> </a:t>
            </a:r>
            <a:r>
              <a:rPr lang="en-ID" dirty="0" err="1"/>
              <a:t>positif</a:t>
            </a:r>
            <a:r>
              <a:rPr lang="en-ID" dirty="0"/>
              <a:t> dan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membuktikan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p(n) </a:t>
            </a:r>
            <a:r>
              <a:rPr lang="en-ID" dirty="0" err="1"/>
              <a:t>benar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bilangan</a:t>
            </a:r>
            <a:r>
              <a:rPr lang="en-ID" dirty="0"/>
              <a:t> </a:t>
            </a:r>
            <a:r>
              <a:rPr lang="en-ID" dirty="0" err="1"/>
              <a:t>bulat</a:t>
            </a:r>
            <a:r>
              <a:rPr lang="en-ID" dirty="0"/>
              <a:t> </a:t>
            </a:r>
            <a:r>
              <a:rPr lang="en-ID" dirty="0" err="1"/>
              <a:t>positif</a:t>
            </a:r>
            <a:r>
              <a:rPr lang="en-ID" dirty="0"/>
              <a:t> n. </a:t>
            </a:r>
          </a:p>
          <a:p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membuktikan</a:t>
            </a:r>
            <a:r>
              <a:rPr lang="en-ID" dirty="0"/>
              <a:t> </a:t>
            </a:r>
            <a:r>
              <a:rPr lang="en-ID" dirty="0" err="1"/>
              <a:t>pernyataan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menunjukkan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: </a:t>
            </a:r>
          </a:p>
          <a:p>
            <a:pPr marL="457200" indent="-457200">
              <a:buAutoNum type="arabicPeriod"/>
            </a:pPr>
            <a:r>
              <a:rPr lang="en-ID" dirty="0"/>
              <a:t>p(1) </a:t>
            </a:r>
            <a:r>
              <a:rPr lang="en-ID" dirty="0" err="1"/>
              <a:t>benar</a:t>
            </a:r>
            <a:r>
              <a:rPr lang="en-ID" dirty="0"/>
              <a:t>, dan</a:t>
            </a:r>
          </a:p>
          <a:p>
            <a:pPr marL="457200" indent="-457200">
              <a:buAutoNum type="arabicPeriod"/>
            </a:pP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bilangan</a:t>
            </a:r>
            <a:r>
              <a:rPr lang="en-ID" dirty="0"/>
              <a:t> </a:t>
            </a:r>
            <a:r>
              <a:rPr lang="en-ID" dirty="0" err="1"/>
              <a:t>bulat</a:t>
            </a:r>
            <a:r>
              <a:rPr lang="en-ID" dirty="0"/>
              <a:t> </a:t>
            </a:r>
            <a:r>
              <a:rPr lang="en-ID" dirty="0" err="1"/>
              <a:t>positif</a:t>
            </a:r>
            <a:r>
              <a:rPr lang="en-ID" dirty="0"/>
              <a:t> n &gt;= 1, </a:t>
            </a:r>
            <a:r>
              <a:rPr lang="en-ID" dirty="0" err="1"/>
              <a:t>jika</a:t>
            </a:r>
            <a:r>
              <a:rPr lang="en-ID" dirty="0"/>
              <a:t> p(n) </a:t>
            </a:r>
            <a:r>
              <a:rPr lang="en-ID" dirty="0" err="1"/>
              <a:t>benar</a:t>
            </a:r>
            <a:r>
              <a:rPr lang="en-ID" dirty="0"/>
              <a:t> </a:t>
            </a:r>
            <a:r>
              <a:rPr lang="en-ID" dirty="0" err="1"/>
              <a:t>maka</a:t>
            </a:r>
            <a:r>
              <a:rPr lang="en-ID" dirty="0"/>
              <a:t> p(n + 1) juga </a:t>
            </a:r>
            <a:r>
              <a:rPr lang="en-ID" dirty="0" err="1"/>
              <a:t>benar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4800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898F1-30E0-38F3-B64B-116EB4225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540196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Induksi</a:t>
            </a:r>
            <a:r>
              <a:rPr lang="en-US" dirty="0"/>
              <a:t> </a:t>
            </a:r>
            <a:r>
              <a:rPr lang="en-US" dirty="0" err="1"/>
              <a:t>Matematika</a:t>
            </a:r>
            <a:r>
              <a:rPr lang="en-US" dirty="0"/>
              <a:t> (1)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12617-0D4E-56BB-88D6-752D4CD1B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070" y="1595120"/>
            <a:ext cx="9603275" cy="3840745"/>
          </a:xfrm>
        </p:spPr>
        <p:txBody>
          <a:bodyPr/>
          <a:lstStyle/>
          <a:p>
            <a:r>
              <a:rPr lang="en-US" dirty="0" err="1"/>
              <a:t>Buktikan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                                                    , </a:t>
            </a:r>
            <a:r>
              <a:rPr lang="en-US" dirty="0" err="1"/>
              <a:t>berlaku</a:t>
            </a:r>
            <a:r>
              <a:rPr lang="en-US" dirty="0"/>
              <a:t> untuk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asli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b="1" dirty="0"/>
              <a:t>Langkah </a:t>
            </a:r>
            <a:r>
              <a:rPr lang="en-US" b="1" dirty="0" err="1"/>
              <a:t>dasar</a:t>
            </a:r>
            <a:endParaRPr lang="en-US" b="1" dirty="0"/>
          </a:p>
          <a:p>
            <a:pPr marL="0" indent="0">
              <a:buNone/>
            </a:pPr>
            <a:endParaRPr lang="en-ID" b="1" dirty="0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A22CD379-76DB-C99C-F5AB-E6AA2BB63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9280" y="210312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63E24E8-C77F-DABE-E767-731D3B829DF1}"/>
                  </a:ext>
                </a:extLst>
              </p:cNvPr>
              <p:cNvSpPr txBox="1"/>
              <p:nvPr/>
            </p:nvSpPr>
            <p:spPr>
              <a:xfrm>
                <a:off x="3159760" y="1664454"/>
                <a:ext cx="38785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ID" i="0">
                          <a:latin typeface="Cambria Math" panose="02040503050406030204" pitchFamily="18" charset="0"/>
                        </a:rPr>
                        <m:t>+6+8+…+</m:t>
                      </m:r>
                      <m:d>
                        <m:dPr>
                          <m:ctrlPr>
                            <a:rPr lang="en-ID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D" i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ID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D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ID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D" i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ID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63E24E8-C77F-DABE-E767-731D3B829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760" y="1664454"/>
                <a:ext cx="387858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9">
            <a:extLst>
              <a:ext uri="{FF2B5EF4-FFF2-40B4-BE49-F238E27FC236}">
                <a16:creationId xmlns:a16="http://schemas.microsoft.com/office/drawing/2014/main" id="{E88A80F9-894D-BCAE-6648-A48D92286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199" y="2990166"/>
            <a:ext cx="5342078" cy="268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173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898F1-30E0-38F3-B64B-116EB4225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910" y="79565"/>
            <a:ext cx="9603275" cy="540196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 </a:t>
            </a:r>
            <a:r>
              <a:rPr lang="en-US" dirty="0" err="1"/>
              <a:t>Induksi</a:t>
            </a:r>
            <a:r>
              <a:rPr lang="en-US" dirty="0"/>
              <a:t> </a:t>
            </a:r>
            <a:r>
              <a:rPr lang="en-US" dirty="0" err="1"/>
              <a:t>Matematika</a:t>
            </a:r>
            <a:r>
              <a:rPr lang="en-US" dirty="0"/>
              <a:t> (2)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12617-0D4E-56BB-88D6-752D4CD1B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694" y="949580"/>
            <a:ext cx="11498611" cy="50651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ID" b="1" dirty="0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A22CD379-76DB-C99C-F5AB-E6AA2BB63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9280" y="210312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3D4EF72-94F4-8DC2-DBDF-11A002CA4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DF9BF4-84AD-5D5B-E784-7A610D9A2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149" y="980060"/>
            <a:ext cx="9467292" cy="153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459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898F1-30E0-38F3-B64B-116EB4225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910" y="79565"/>
            <a:ext cx="9603275" cy="540196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Induksi</a:t>
            </a:r>
            <a:r>
              <a:rPr lang="en-US" dirty="0"/>
              <a:t> </a:t>
            </a:r>
            <a:r>
              <a:rPr lang="en-US" dirty="0" err="1"/>
              <a:t>Matematika</a:t>
            </a:r>
            <a:r>
              <a:rPr lang="en-US" dirty="0"/>
              <a:t> (3)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12617-0D4E-56BB-88D6-752D4CD1B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694" y="949581"/>
            <a:ext cx="11498611" cy="11535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ID" b="1" dirty="0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A22CD379-76DB-C99C-F5AB-E6AA2BB63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9280" y="210312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3D4EF72-94F4-8DC2-DBDF-11A002CA4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9CCEE7B-970D-04F6-2DD8-8190D768637F}"/>
              </a:ext>
            </a:extLst>
          </p:cNvPr>
          <p:cNvSpPr txBox="1">
            <a:spLocks/>
          </p:cNvSpPr>
          <p:nvPr/>
        </p:nvSpPr>
        <p:spPr>
          <a:xfrm>
            <a:off x="916910" y="1018351"/>
            <a:ext cx="9603275" cy="508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3. </a:t>
            </a:r>
            <a:r>
              <a:rPr lang="en-US" b="1" dirty="0" err="1"/>
              <a:t>Pembuktian</a:t>
            </a:r>
            <a:r>
              <a:rPr lang="en-US" b="1" dirty="0"/>
              <a:t> n = (K + 1) </a:t>
            </a:r>
            <a:r>
              <a:rPr lang="en-US" b="1" dirty="0" err="1"/>
              <a:t>benar</a:t>
            </a:r>
            <a:r>
              <a:rPr lang="en-US" b="1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D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149003-2C64-3326-512B-D05CD8121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290" y="1526351"/>
            <a:ext cx="7601717" cy="45874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99820A-BD30-ED41-E3BA-783F894E99D8}"/>
                  </a:ext>
                </a:extLst>
              </p:cNvPr>
              <p:cNvSpPr txBox="1"/>
              <p:nvPr/>
            </p:nvSpPr>
            <p:spPr>
              <a:xfrm>
                <a:off x="8129285" y="963023"/>
                <a:ext cx="3878580" cy="375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ID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D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ID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D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ID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d>
                        <m:dPr>
                          <m:ctrlPr>
                            <a:rPr lang="en-ID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𝐤</m:t>
                          </m:r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D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ID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D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ID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ID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D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𝟑𝐤</m:t>
                      </m:r>
                    </m:oMath>
                  </m:oMathPara>
                </a14:m>
                <a:endParaRPr lang="en-ID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99820A-BD30-ED41-E3BA-783F894E9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9285" y="963023"/>
                <a:ext cx="3878580" cy="3755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75E56800-1DA7-5DB1-0ABF-9D3000421F0A}"/>
              </a:ext>
            </a:extLst>
          </p:cNvPr>
          <p:cNvSpPr/>
          <p:nvPr/>
        </p:nvSpPr>
        <p:spPr>
          <a:xfrm>
            <a:off x="1778000" y="3545840"/>
            <a:ext cx="233680" cy="1625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ID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8B5DB4-95FD-8815-6D69-5F5DD74D4D77}"/>
              </a:ext>
            </a:extLst>
          </p:cNvPr>
          <p:cNvSpPr/>
          <p:nvPr/>
        </p:nvSpPr>
        <p:spPr>
          <a:xfrm>
            <a:off x="1747520" y="4033520"/>
            <a:ext cx="233680" cy="1016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ID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E204E2-E96B-B15D-103B-B6D9208D4FA2}"/>
              </a:ext>
            </a:extLst>
          </p:cNvPr>
          <p:cNvSpPr/>
          <p:nvPr/>
        </p:nvSpPr>
        <p:spPr>
          <a:xfrm>
            <a:off x="1747520" y="4470400"/>
            <a:ext cx="233680" cy="1625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ID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BD6AD1-0342-B827-EBD4-9843C5A82EAA}"/>
              </a:ext>
            </a:extLst>
          </p:cNvPr>
          <p:cNvSpPr/>
          <p:nvPr/>
        </p:nvSpPr>
        <p:spPr>
          <a:xfrm>
            <a:off x="1737360" y="4917440"/>
            <a:ext cx="233680" cy="1625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B10DF0-B305-6F6D-F605-E5B9A040EB53}"/>
              </a:ext>
            </a:extLst>
          </p:cNvPr>
          <p:cNvSpPr/>
          <p:nvPr/>
        </p:nvSpPr>
        <p:spPr>
          <a:xfrm>
            <a:off x="1798320" y="5354320"/>
            <a:ext cx="233680" cy="1625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ID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18D49D-BD9F-A043-B5B8-AA90B2739B15}"/>
              </a:ext>
            </a:extLst>
          </p:cNvPr>
          <p:cNvSpPr/>
          <p:nvPr/>
        </p:nvSpPr>
        <p:spPr>
          <a:xfrm>
            <a:off x="1686560" y="5811520"/>
            <a:ext cx="233680" cy="1625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08745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9E683-CC99-4FFF-401D-B8A5A144D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Kerja</a:t>
            </a:r>
            <a:r>
              <a:rPr lang="en-US" b="1" dirty="0"/>
              <a:t> </a:t>
            </a:r>
            <a:r>
              <a:rPr lang="en-US" b="1" dirty="0" err="1"/>
              <a:t>Kelompok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E7B11-AA39-2685-DD3F-4DB43B314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2 orang. Dan </a:t>
            </a:r>
            <a:r>
              <a:rPr lang="en-US" dirty="0" err="1"/>
              <a:t>carilah</a:t>
            </a:r>
            <a:r>
              <a:rPr lang="en-US" dirty="0"/>
              <a:t> </a:t>
            </a:r>
            <a:r>
              <a:rPr lang="en-US" dirty="0" err="1"/>
              <a:t>soal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induksi</a:t>
            </a:r>
            <a:r>
              <a:rPr lang="en-US" dirty="0"/>
              <a:t> </a:t>
            </a:r>
            <a:r>
              <a:rPr lang="en-US" dirty="0" err="1"/>
              <a:t>matematika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1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soal</a:t>
            </a:r>
            <a:r>
              <a:rPr lang="en-US" dirty="0"/>
              <a:t>. </a:t>
            </a:r>
            <a:r>
              <a:rPr lang="en-US" dirty="0" err="1"/>
              <a:t>Kemdian</a:t>
            </a:r>
            <a:r>
              <a:rPr lang="en-US" dirty="0"/>
              <a:t> </a:t>
            </a:r>
            <a:r>
              <a:rPr lang="en-US" dirty="0" err="1"/>
              <a:t>paparkan</a:t>
            </a:r>
            <a:r>
              <a:rPr lang="en-US" dirty="0"/>
              <a:t> </a:t>
            </a:r>
            <a:r>
              <a:rPr lang="en-US" dirty="0" err="1"/>
              <a:t>didepan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89931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5DEF-1239-845A-EF9A-3E104ECAE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601156"/>
          </a:xfrm>
        </p:spPr>
        <p:txBody>
          <a:bodyPr/>
          <a:lstStyle/>
          <a:p>
            <a:r>
              <a:rPr lang="en-US" dirty="0" err="1"/>
              <a:t>Pengertian</a:t>
            </a:r>
            <a:r>
              <a:rPr lang="en-US" dirty="0"/>
              <a:t> </a:t>
            </a:r>
            <a:r>
              <a:rPr lang="en-US" dirty="0" err="1"/>
              <a:t>Induksi</a:t>
            </a:r>
            <a:r>
              <a:rPr lang="en-US" dirty="0"/>
              <a:t> </a:t>
            </a:r>
            <a:r>
              <a:rPr lang="en-US" dirty="0" err="1"/>
              <a:t>Matematika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FB2BE-3ABE-B379-7108-78750E211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66240"/>
            <a:ext cx="9603275" cy="3800105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Induksi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matematika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adalah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suatu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metode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pembuktian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deduktif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untuk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membuktikan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pernyataan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matematika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benar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atau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salah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Induksi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matematik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digunakan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untuk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membuktikan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pernyataan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matematika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berhubungan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dengan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bilangan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asli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bukan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untuk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menurunkan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suatu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formula.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Pembuktian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induksi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matamatika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diawali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dari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sesuatu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khusus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ke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sesuatu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umum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ID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71715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38756-058A-A99F-7E87-46AD3BC00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69404"/>
            <a:ext cx="10086370" cy="1049235"/>
          </a:xfrm>
        </p:spPr>
        <p:txBody>
          <a:bodyPr/>
          <a:lstStyle/>
          <a:p>
            <a:r>
              <a:rPr lang="en-US" dirty="0" err="1"/>
              <a:t>Efek</a:t>
            </a:r>
            <a:r>
              <a:rPr lang="en-US" dirty="0"/>
              <a:t> Domino </a:t>
            </a:r>
            <a:r>
              <a:rPr lang="en-US" dirty="0" err="1"/>
              <a:t>Penggambaran</a:t>
            </a:r>
            <a:r>
              <a:rPr lang="en-US" dirty="0"/>
              <a:t> </a:t>
            </a:r>
            <a:r>
              <a:rPr lang="en-US" dirty="0" err="1"/>
              <a:t>Induksi</a:t>
            </a:r>
            <a:r>
              <a:rPr lang="en-US" dirty="0"/>
              <a:t> </a:t>
            </a:r>
            <a:r>
              <a:rPr lang="en-US" dirty="0" err="1"/>
              <a:t>Matematika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13698-A153-76D8-207B-770A9BC04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889005"/>
            <a:ext cx="9603275" cy="257734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D" dirty="0" err="1"/>
              <a:t>Efek</a:t>
            </a:r>
            <a:r>
              <a:rPr lang="en-ID" dirty="0"/>
              <a:t> domino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dirty="0" err="1"/>
              <a:t>visualisasi</a:t>
            </a:r>
            <a:r>
              <a:rPr lang="en-ID" dirty="0"/>
              <a:t> yang </a:t>
            </a:r>
            <a:r>
              <a:rPr lang="en-ID" dirty="0" err="1"/>
              <a:t>konkret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induksi</a:t>
            </a:r>
            <a:r>
              <a:rPr lang="en-ID" dirty="0"/>
              <a:t> </a:t>
            </a:r>
            <a:r>
              <a:rPr lang="en-ID" dirty="0" err="1"/>
              <a:t>matematika</a:t>
            </a:r>
            <a:r>
              <a:rPr lang="en-ID" dirty="0"/>
              <a:t>. </a:t>
            </a:r>
          </a:p>
          <a:p>
            <a:pPr algn="just"/>
            <a:r>
              <a:rPr lang="en-ID" dirty="0"/>
              <a:t>Pada </a:t>
            </a:r>
            <a:r>
              <a:rPr lang="en-ID" dirty="0" err="1"/>
              <a:t>induksi</a:t>
            </a:r>
            <a:r>
              <a:rPr lang="en-ID" dirty="0"/>
              <a:t> </a:t>
            </a:r>
            <a:r>
              <a:rPr lang="en-ID" dirty="0" err="1"/>
              <a:t>matematika</a:t>
            </a:r>
            <a:r>
              <a:rPr lang="en-ID" dirty="0"/>
              <a:t>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membuktikan</a:t>
            </a:r>
            <a:r>
              <a:rPr lang="en-ID" dirty="0"/>
              <a:t> </a:t>
            </a:r>
            <a:r>
              <a:rPr lang="en-ID" dirty="0" err="1"/>
              <a:t>apakah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pernyataan</a:t>
            </a:r>
            <a:r>
              <a:rPr lang="en-ID" dirty="0"/>
              <a:t> </a:t>
            </a:r>
            <a:r>
              <a:rPr lang="en-ID" dirty="0" err="1"/>
              <a:t>matematika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benar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salah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membandingkan</a:t>
            </a:r>
            <a:r>
              <a:rPr lang="en-ID" dirty="0"/>
              <a:t> </a:t>
            </a:r>
            <a:r>
              <a:rPr lang="en-ID" dirty="0" err="1"/>
              <a:t>kebenaran</a:t>
            </a:r>
            <a:r>
              <a:rPr lang="en-ID" dirty="0"/>
              <a:t> </a:t>
            </a:r>
            <a:r>
              <a:rPr lang="en-ID" dirty="0" err="1"/>
              <a:t>suku</a:t>
            </a:r>
            <a:r>
              <a:rPr lang="en-ID" dirty="0"/>
              <a:t> </a:t>
            </a:r>
            <a:r>
              <a:rPr lang="en-ID" dirty="0" err="1"/>
              <a:t>pertama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suku</a:t>
            </a:r>
            <a:r>
              <a:rPr lang="en-ID" dirty="0"/>
              <a:t> </a:t>
            </a:r>
            <a:r>
              <a:rPr lang="en-ID" dirty="0" err="1"/>
              <a:t>berikutnya</a:t>
            </a:r>
            <a:r>
              <a:rPr lang="en-ID" dirty="0"/>
              <a:t>.</a:t>
            </a:r>
          </a:p>
          <a:p>
            <a:pPr algn="just"/>
            <a:r>
              <a:rPr lang="en-ID" dirty="0"/>
              <a:t>Jika </a:t>
            </a:r>
            <a:r>
              <a:rPr lang="en-ID" dirty="0" err="1"/>
              <a:t>pernyataan</a:t>
            </a:r>
            <a:r>
              <a:rPr lang="en-ID" dirty="0"/>
              <a:t> </a:t>
            </a:r>
            <a:r>
              <a:rPr lang="en-ID" dirty="0" err="1"/>
              <a:t>suku</a:t>
            </a:r>
            <a:r>
              <a:rPr lang="en-ID" dirty="0"/>
              <a:t> </a:t>
            </a:r>
            <a:r>
              <a:rPr lang="en-ID" dirty="0" err="1"/>
              <a:t>pertama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benar</a:t>
            </a:r>
            <a:r>
              <a:rPr lang="en-ID" dirty="0"/>
              <a:t>, </a:t>
            </a:r>
            <a:r>
              <a:rPr lang="en-ID" dirty="0" err="1"/>
              <a:t>suku</a:t>
            </a:r>
            <a:r>
              <a:rPr lang="en-ID" dirty="0"/>
              <a:t> </a:t>
            </a:r>
            <a:r>
              <a:rPr lang="en-ID" dirty="0" err="1"/>
              <a:t>berikutnya</a:t>
            </a:r>
            <a:r>
              <a:rPr lang="en-ID" dirty="0"/>
              <a:t> </a:t>
            </a:r>
            <a:r>
              <a:rPr lang="en-ID" dirty="0" err="1"/>
              <a:t>pasti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bernilai</a:t>
            </a:r>
            <a:r>
              <a:rPr lang="en-ID" dirty="0"/>
              <a:t> </a:t>
            </a:r>
            <a:r>
              <a:rPr lang="en-ID" dirty="0" err="1"/>
              <a:t>benar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822048-98F1-A679-D869-D44533769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034" y="953324"/>
            <a:ext cx="4119791" cy="177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437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96C2D-AF37-0B4B-0F5B-2D70855A8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793519"/>
            <a:ext cx="9603275" cy="4347706"/>
          </a:xfrm>
        </p:spPr>
        <p:txBody>
          <a:bodyPr>
            <a:normAutofit/>
          </a:bodyPr>
          <a:lstStyle/>
          <a:p>
            <a:r>
              <a:rPr lang="en-US" dirty="0" err="1"/>
              <a:t>Misalkan</a:t>
            </a:r>
            <a:r>
              <a:rPr lang="en-US" dirty="0"/>
              <a:t> n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bulat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en-US" dirty="0"/>
              <a:t> negative </a:t>
            </a:r>
          </a:p>
          <a:p>
            <a:pPr marL="0" indent="0">
              <a:buNone/>
            </a:pPr>
            <a:r>
              <a:rPr lang="en-US" dirty="0"/>
              <a:t>N = {1,2,3,4…}</a:t>
            </a:r>
          </a:p>
          <a:p>
            <a:r>
              <a:rPr lang="en-US" dirty="0"/>
              <a:t>Kita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buktikan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N, </a:t>
            </a:r>
            <a:r>
              <a:rPr lang="en-US" dirty="0" err="1"/>
              <a:t>Misal</a:t>
            </a:r>
            <a:r>
              <a:rPr lang="en-US" dirty="0"/>
              <a:t> dengan </a:t>
            </a:r>
            <a:r>
              <a:rPr lang="en-US" dirty="0" err="1"/>
              <a:t>persamaan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terbatas</a:t>
            </a:r>
            <a:r>
              <a:rPr lang="en-US" dirty="0"/>
              <a:t> 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n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 yang </a:t>
            </a:r>
            <a:r>
              <a:rPr lang="en-US" dirty="0" err="1"/>
              <a:t>berbebeda</a:t>
            </a:r>
            <a:r>
              <a:rPr lang="en-US" dirty="0"/>
              <a:t> : </a:t>
            </a:r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5E73DA5-9849-D75F-E446-05E0036AC595}"/>
              </a:ext>
            </a:extLst>
          </p:cNvPr>
          <p:cNvSpPr txBox="1">
            <a:spLocks/>
          </p:cNvSpPr>
          <p:nvPr/>
        </p:nvSpPr>
        <p:spPr>
          <a:xfrm>
            <a:off x="1130270" y="69405"/>
            <a:ext cx="10086370" cy="51987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Efek</a:t>
            </a:r>
            <a:r>
              <a:rPr lang="en-US" dirty="0"/>
              <a:t> Domino </a:t>
            </a:r>
            <a:r>
              <a:rPr lang="en-US" dirty="0" err="1"/>
              <a:t>Penggambaran</a:t>
            </a:r>
            <a:r>
              <a:rPr lang="en-US" dirty="0"/>
              <a:t> </a:t>
            </a:r>
            <a:r>
              <a:rPr lang="en-US" dirty="0" err="1"/>
              <a:t>Induksi</a:t>
            </a:r>
            <a:r>
              <a:rPr lang="en-US" dirty="0"/>
              <a:t> </a:t>
            </a:r>
            <a:r>
              <a:rPr lang="en-US" dirty="0" err="1"/>
              <a:t>Matematika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9824F8-5F58-47E8-3CA3-A2E555545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198" y="2484920"/>
            <a:ext cx="3953181" cy="10492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D998BB-A847-BDE3-FC93-D75F5D96A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8666" y="4541414"/>
            <a:ext cx="4306459" cy="14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696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C10B0-77BC-4B8D-B0AD-8EB9D3A32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985520"/>
            <a:ext cx="9603275" cy="4480825"/>
          </a:xfrm>
        </p:spPr>
        <p:txBody>
          <a:bodyPr/>
          <a:lstStyle/>
          <a:p>
            <a:r>
              <a:rPr lang="en-ID" dirty="0" err="1"/>
              <a:t>Rumus</a:t>
            </a:r>
            <a:r>
              <a:rPr lang="en-ID" dirty="0"/>
              <a:t> di </a:t>
            </a:r>
            <a:r>
              <a:rPr lang="en-ID" dirty="0" err="1"/>
              <a:t>atas</a:t>
            </a:r>
            <a:r>
              <a:rPr lang="en-ID" dirty="0"/>
              <a:t> sangat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dibuktikan</a:t>
            </a:r>
            <a:r>
              <a:rPr lang="en-ID" dirty="0"/>
              <a:t>,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mengganti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n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bilangan</a:t>
            </a:r>
            <a:r>
              <a:rPr lang="en-ID" dirty="0"/>
              <a:t> </a:t>
            </a:r>
            <a:r>
              <a:rPr lang="en-ID" dirty="0" err="1"/>
              <a:t>bulat</a:t>
            </a:r>
            <a:r>
              <a:rPr lang="en-ID" dirty="0"/>
              <a:t> di </a:t>
            </a:r>
            <a:r>
              <a:rPr lang="en-ID" dirty="0" err="1"/>
              <a:t>kiri</a:t>
            </a:r>
            <a:r>
              <a:rPr lang="en-ID" dirty="0"/>
              <a:t> dan </a:t>
            </a:r>
            <a:r>
              <a:rPr lang="en-ID" dirty="0" err="1"/>
              <a:t>mengkalkulasikannya</a:t>
            </a:r>
            <a:r>
              <a:rPr lang="en-ID" dirty="0"/>
              <a:t> di </a:t>
            </a:r>
            <a:r>
              <a:rPr lang="en-ID" dirty="0" err="1"/>
              <a:t>kanan</a:t>
            </a:r>
            <a:r>
              <a:rPr lang="en-ID" dirty="0"/>
              <a:t> dan </a:t>
            </a:r>
            <a:r>
              <a:rPr lang="en-ID" dirty="0" err="1"/>
              <a:t>pastikan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jawaban</a:t>
            </a:r>
            <a:r>
              <a:rPr lang="en-ID" dirty="0"/>
              <a:t>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.</a:t>
            </a:r>
          </a:p>
          <a:p>
            <a:r>
              <a:rPr lang="en-ID" dirty="0" err="1"/>
              <a:t>Tapi</a:t>
            </a:r>
            <a:r>
              <a:rPr lang="en-ID" dirty="0"/>
              <a:t> yang </a:t>
            </a:r>
            <a:r>
              <a:rPr lang="en-ID" dirty="0" err="1"/>
              <a:t>jadi</a:t>
            </a:r>
            <a:r>
              <a:rPr lang="en-ID" dirty="0"/>
              <a:t> </a:t>
            </a:r>
            <a:r>
              <a:rPr lang="en-ID" dirty="0" err="1"/>
              <a:t>permasalahan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membuktikan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pernyataan</a:t>
            </a:r>
            <a:r>
              <a:rPr lang="en-ID" dirty="0"/>
              <a:t> </a:t>
            </a:r>
            <a:r>
              <a:rPr lang="en-ID" dirty="0" err="1"/>
              <a:t>benar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n….???</a:t>
            </a:r>
          </a:p>
          <a:p>
            <a:endParaRPr lang="en-ID" dirty="0"/>
          </a:p>
          <a:p>
            <a:pPr marL="0" indent="0" algn="ctr">
              <a:buNone/>
            </a:pPr>
            <a:r>
              <a:rPr lang="en-ID" b="1" dirty="0" err="1"/>
              <a:t>konsep</a:t>
            </a:r>
            <a:r>
              <a:rPr lang="en-ID" b="1" dirty="0"/>
              <a:t> </a:t>
            </a:r>
            <a:r>
              <a:rPr lang="en-ID" b="1" dirty="0" err="1"/>
              <a:t>induksi</a:t>
            </a:r>
            <a:r>
              <a:rPr lang="en-ID" b="1" dirty="0"/>
              <a:t> </a:t>
            </a:r>
            <a:r>
              <a:rPr lang="en-ID" b="1" dirty="0" err="1"/>
              <a:t>matematika</a:t>
            </a:r>
            <a:r>
              <a:rPr lang="en-ID" b="1" dirty="0"/>
              <a:t> </a:t>
            </a:r>
            <a:r>
              <a:rPr lang="en-ID" b="1" dirty="0" err="1"/>
              <a:t>berperan</a:t>
            </a:r>
            <a:r>
              <a:rPr lang="en-ID" b="1" dirty="0"/>
              <a:t>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1FF689D-85C5-B495-FF2F-ADB8EB8AC2E2}"/>
              </a:ext>
            </a:extLst>
          </p:cNvPr>
          <p:cNvSpPr txBox="1">
            <a:spLocks/>
          </p:cNvSpPr>
          <p:nvPr/>
        </p:nvSpPr>
        <p:spPr>
          <a:xfrm>
            <a:off x="1052815" y="150685"/>
            <a:ext cx="10086370" cy="51987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Efek</a:t>
            </a:r>
            <a:r>
              <a:rPr lang="en-US" dirty="0"/>
              <a:t> Domino </a:t>
            </a:r>
            <a:r>
              <a:rPr lang="en-US" dirty="0" err="1"/>
              <a:t>Penggambaran</a:t>
            </a:r>
            <a:r>
              <a:rPr lang="en-US" dirty="0"/>
              <a:t> </a:t>
            </a:r>
            <a:r>
              <a:rPr lang="en-US" dirty="0" err="1"/>
              <a:t>Induksi</a:t>
            </a:r>
            <a:r>
              <a:rPr lang="en-US" dirty="0"/>
              <a:t> </a:t>
            </a:r>
            <a:r>
              <a:rPr lang="en-US" dirty="0" err="1"/>
              <a:t>Matematika</a:t>
            </a:r>
            <a:r>
              <a:rPr lang="en-US" dirty="0"/>
              <a:t>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030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20B68-A0C6-3DF0-1289-5115B1006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944880"/>
            <a:ext cx="9603275" cy="4521465"/>
          </a:xfrm>
        </p:spPr>
        <p:txBody>
          <a:bodyPr/>
          <a:lstStyle/>
          <a:p>
            <a:r>
              <a:rPr lang="en-ID" dirty="0"/>
              <a:t>Langkah </a:t>
            </a:r>
            <a:r>
              <a:rPr lang="en-ID" dirty="0" err="1"/>
              <a:t>awal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membayangkan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pernyataan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efek</a:t>
            </a:r>
            <a:r>
              <a:rPr lang="en-ID" dirty="0"/>
              <a:t> domino.</a:t>
            </a:r>
          </a:p>
          <a:p>
            <a:r>
              <a:rPr lang="en-ID" dirty="0" err="1"/>
              <a:t>Bayangkan</a:t>
            </a:r>
            <a:r>
              <a:rPr lang="en-ID" dirty="0"/>
              <a:t> juga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ketika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pernyataan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n </a:t>
            </a:r>
            <a:r>
              <a:rPr lang="en-ID" dirty="0" err="1"/>
              <a:t>pertama</a:t>
            </a:r>
            <a:r>
              <a:rPr lang="en-ID" dirty="0"/>
              <a:t> </a:t>
            </a:r>
            <a:r>
              <a:rPr lang="en-ID" dirty="0" err="1"/>
              <a:t>benar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pernyataan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n </a:t>
            </a:r>
            <a:r>
              <a:rPr lang="en-ID" dirty="0" err="1"/>
              <a:t>berikutnya</a:t>
            </a:r>
            <a:r>
              <a:rPr lang="en-ID" dirty="0"/>
              <a:t> juga </a:t>
            </a:r>
            <a:r>
              <a:rPr lang="en-ID" dirty="0" err="1"/>
              <a:t>terbukti</a:t>
            </a:r>
            <a:r>
              <a:rPr lang="en-ID" dirty="0"/>
              <a:t> </a:t>
            </a:r>
            <a:r>
              <a:rPr lang="en-ID" dirty="0" err="1"/>
              <a:t>benar</a:t>
            </a:r>
            <a:r>
              <a:rPr lang="en-ID" dirty="0"/>
              <a:t> . Hal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efek</a:t>
            </a:r>
            <a:r>
              <a:rPr lang="en-ID" dirty="0"/>
              <a:t> domino. </a:t>
            </a:r>
          </a:p>
          <a:p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melengkapi</a:t>
            </a:r>
            <a:r>
              <a:rPr lang="en-ID" dirty="0"/>
              <a:t> </a:t>
            </a:r>
            <a:r>
              <a:rPr lang="en-ID" dirty="0" err="1"/>
              <a:t>bukti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pernyataan</a:t>
            </a:r>
            <a:r>
              <a:rPr lang="en-ID" dirty="0"/>
              <a:t> </a:t>
            </a:r>
            <a:r>
              <a:rPr lang="en-ID" dirty="0" err="1"/>
              <a:t>benar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n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gunakan</a:t>
            </a:r>
            <a:r>
              <a:rPr lang="en-ID" dirty="0"/>
              <a:t> </a:t>
            </a:r>
            <a:r>
              <a:rPr lang="en-ID" dirty="0" err="1"/>
              <a:t>pembuktian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induksi</a:t>
            </a:r>
            <a:r>
              <a:rPr lang="en-ID" dirty="0"/>
              <a:t> </a:t>
            </a:r>
            <a:r>
              <a:rPr lang="en-ID" dirty="0" err="1"/>
              <a:t>matematika</a:t>
            </a:r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DB6B2F-1952-9690-8C3C-31A2EC61D21D}"/>
              </a:ext>
            </a:extLst>
          </p:cNvPr>
          <p:cNvSpPr txBox="1">
            <a:spLocks/>
          </p:cNvSpPr>
          <p:nvPr/>
        </p:nvSpPr>
        <p:spPr>
          <a:xfrm>
            <a:off x="1052815" y="150685"/>
            <a:ext cx="10086370" cy="51987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Efek</a:t>
            </a:r>
            <a:r>
              <a:rPr lang="en-US" dirty="0"/>
              <a:t> Domino </a:t>
            </a:r>
            <a:r>
              <a:rPr lang="en-US" dirty="0" err="1"/>
              <a:t>Penggambaran</a:t>
            </a:r>
            <a:r>
              <a:rPr lang="en-US" dirty="0"/>
              <a:t> </a:t>
            </a:r>
            <a:r>
              <a:rPr lang="en-US" dirty="0" err="1"/>
              <a:t>Induksi</a:t>
            </a:r>
            <a:r>
              <a:rPr lang="en-US" dirty="0"/>
              <a:t> </a:t>
            </a:r>
            <a:r>
              <a:rPr lang="en-US" dirty="0" err="1"/>
              <a:t>Matematika</a:t>
            </a:r>
            <a:r>
              <a:rPr lang="en-US" dirty="0"/>
              <a:t> (2)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63972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F0AB77E-BA64-2640-FBFE-BAABFF371B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9918" y="842790"/>
            <a:ext cx="5839490" cy="4689456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D5EF083-D996-AA46-C7D8-F8F8E38D6D9E}"/>
              </a:ext>
            </a:extLst>
          </p:cNvPr>
          <p:cNvSpPr txBox="1">
            <a:spLocks/>
          </p:cNvSpPr>
          <p:nvPr/>
        </p:nvSpPr>
        <p:spPr>
          <a:xfrm>
            <a:off x="1052815" y="150685"/>
            <a:ext cx="10086370" cy="51987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Efek</a:t>
            </a:r>
            <a:r>
              <a:rPr lang="en-US" dirty="0"/>
              <a:t> Domino </a:t>
            </a:r>
            <a:r>
              <a:rPr lang="en-US" dirty="0" err="1"/>
              <a:t>Penggambaran</a:t>
            </a:r>
            <a:r>
              <a:rPr lang="en-US" dirty="0"/>
              <a:t> </a:t>
            </a:r>
            <a:r>
              <a:rPr lang="en-US" dirty="0" err="1"/>
              <a:t>Induksi</a:t>
            </a:r>
            <a:r>
              <a:rPr lang="en-US" dirty="0"/>
              <a:t> </a:t>
            </a:r>
            <a:r>
              <a:rPr lang="en-US" dirty="0" err="1"/>
              <a:t>Matematika</a:t>
            </a:r>
            <a:r>
              <a:rPr lang="en-US" dirty="0"/>
              <a:t> (2)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EE6422-D873-5A05-8ED2-BE4AE4C03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94" y="944390"/>
            <a:ext cx="5539824" cy="345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38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81618-A5BC-5D09-2045-3B2552089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914400"/>
            <a:ext cx="9603275" cy="4551945"/>
          </a:xfrm>
        </p:spPr>
        <p:txBody>
          <a:bodyPr/>
          <a:lstStyle/>
          <a:p>
            <a:r>
              <a:rPr lang="sv-SE" dirty="0"/>
              <a:t>Kita dapat menunjukkan jika domino ke-k jatuh, maka domino ke- k+1 juga akan jatuh</a:t>
            </a:r>
          </a:p>
          <a:p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melengkapi</a:t>
            </a:r>
            <a:r>
              <a:rPr lang="en-ID" dirty="0"/>
              <a:t> </a:t>
            </a:r>
            <a:r>
              <a:rPr lang="en-ID" dirty="0" err="1"/>
              <a:t>bukti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jatuhkan</a:t>
            </a:r>
            <a:r>
              <a:rPr lang="en-ID" dirty="0"/>
              <a:t> domino </a:t>
            </a:r>
            <a:r>
              <a:rPr lang="en-ID" dirty="0" err="1"/>
              <a:t>pertama</a:t>
            </a:r>
            <a:r>
              <a:rPr lang="en-ID" dirty="0"/>
              <a:t> </a:t>
            </a:r>
            <a:r>
              <a:rPr lang="en-ID" dirty="0" err="1"/>
              <a:t>yaitu</a:t>
            </a:r>
            <a:r>
              <a:rPr lang="en-ID" dirty="0"/>
              <a:t> domino </a:t>
            </a:r>
            <a:r>
              <a:rPr lang="en-ID" dirty="0" err="1"/>
              <a:t>nomor</a:t>
            </a:r>
            <a:r>
              <a:rPr lang="en-ID" dirty="0"/>
              <a:t> 1. </a:t>
            </a:r>
          </a:p>
          <a:p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menerapkannya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coba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n = 1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persamaan</a:t>
            </a:r>
            <a:r>
              <a:rPr lang="en-ID" dirty="0"/>
              <a:t> </a:t>
            </a:r>
            <a:r>
              <a:rPr lang="en-ID" dirty="0" err="1"/>
              <a:t>aslinya</a:t>
            </a:r>
            <a:r>
              <a:rPr lang="en-ID" dirty="0"/>
              <a:t>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persamaan</a:t>
            </a:r>
            <a:r>
              <a:rPr lang="en-ID" dirty="0"/>
              <a:t> (1). Kita </a:t>
            </a:r>
            <a:r>
              <a:rPr lang="en-ID" dirty="0" err="1"/>
              <a:t>dapatkan</a:t>
            </a:r>
            <a:r>
              <a:rPr lang="en-ID" dirty="0"/>
              <a:t> 1(1+1) /2 </a:t>
            </a:r>
            <a:r>
              <a:rPr lang="en-ID" dirty="0" err="1"/>
              <a:t>hasilnya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1.</a:t>
            </a:r>
          </a:p>
          <a:p>
            <a:r>
              <a:rPr lang="en-ID" dirty="0" err="1"/>
              <a:t>Setelah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mengetahui</a:t>
            </a:r>
            <a:r>
              <a:rPr lang="en-ID" dirty="0"/>
              <a:t> domino </a:t>
            </a:r>
            <a:r>
              <a:rPr lang="en-ID" dirty="0" err="1"/>
              <a:t>selanjutnya</a:t>
            </a:r>
            <a:r>
              <a:rPr lang="en-ID" dirty="0"/>
              <a:t> </a:t>
            </a:r>
            <a:r>
              <a:rPr lang="en-ID" dirty="0" err="1"/>
              <a:t>terjatuh</a:t>
            </a:r>
            <a:r>
              <a:rPr lang="en-ID" dirty="0"/>
              <a:t> juga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coba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n = K+1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9101421-2DA5-AC70-FEC2-33CC0C6E9E26}"/>
              </a:ext>
            </a:extLst>
          </p:cNvPr>
          <p:cNvSpPr txBox="1">
            <a:spLocks/>
          </p:cNvSpPr>
          <p:nvPr/>
        </p:nvSpPr>
        <p:spPr>
          <a:xfrm>
            <a:off x="1052815" y="88905"/>
            <a:ext cx="10086370" cy="51987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Efek</a:t>
            </a:r>
            <a:r>
              <a:rPr lang="en-US" dirty="0"/>
              <a:t> Domino </a:t>
            </a:r>
            <a:r>
              <a:rPr lang="en-US" dirty="0" err="1"/>
              <a:t>Penggambaran</a:t>
            </a:r>
            <a:r>
              <a:rPr lang="en-US" dirty="0"/>
              <a:t> </a:t>
            </a:r>
            <a:r>
              <a:rPr lang="en-US" dirty="0" err="1"/>
              <a:t>Induksi</a:t>
            </a:r>
            <a:r>
              <a:rPr lang="en-US" dirty="0"/>
              <a:t> </a:t>
            </a:r>
            <a:r>
              <a:rPr lang="en-US" dirty="0" err="1"/>
              <a:t>Matematika</a:t>
            </a:r>
            <a:r>
              <a:rPr lang="en-US" dirty="0"/>
              <a:t> (3)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6123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B984F-3BD3-F52E-CB1E-490CE9F04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692596"/>
          </a:xfrm>
        </p:spPr>
        <p:txBody>
          <a:bodyPr/>
          <a:lstStyle/>
          <a:p>
            <a:r>
              <a:rPr lang="en-US" dirty="0" err="1"/>
              <a:t>Prinsip</a:t>
            </a:r>
            <a:r>
              <a:rPr lang="en-US" dirty="0"/>
              <a:t> </a:t>
            </a:r>
            <a:r>
              <a:rPr lang="en-US" dirty="0" err="1"/>
              <a:t>Induksi</a:t>
            </a:r>
            <a:r>
              <a:rPr lang="en-US" dirty="0"/>
              <a:t> </a:t>
            </a:r>
            <a:r>
              <a:rPr lang="en-US" dirty="0" err="1"/>
              <a:t>Matematika</a:t>
            </a:r>
            <a:r>
              <a:rPr lang="en-US" dirty="0"/>
              <a:t>(1)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9FBE4-BB30-C0BD-ED3C-A1629485D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350" y="1781712"/>
            <a:ext cx="9603275" cy="3294576"/>
          </a:xfrm>
        </p:spPr>
        <p:txBody>
          <a:bodyPr/>
          <a:lstStyle/>
          <a:p>
            <a:pPr algn="just"/>
            <a:r>
              <a:rPr lang="en-ID" dirty="0"/>
              <a:t>Langkah 1 </a:t>
            </a:r>
            <a:r>
              <a:rPr lang="en-ID" dirty="0" err="1"/>
              <a:t>dinamakan</a:t>
            </a:r>
            <a:r>
              <a:rPr lang="en-ID" dirty="0"/>
              <a:t> basis </a:t>
            </a:r>
            <a:r>
              <a:rPr lang="en-ID" dirty="0" err="1"/>
              <a:t>induksi</a:t>
            </a:r>
            <a:r>
              <a:rPr lang="en-ID" dirty="0"/>
              <a:t>, </a:t>
            </a:r>
            <a:r>
              <a:rPr lang="en-ID" dirty="0" err="1"/>
              <a:t>sedangkan</a:t>
            </a:r>
            <a:r>
              <a:rPr lang="en-ID" dirty="0"/>
              <a:t> </a:t>
            </a:r>
            <a:r>
              <a:rPr lang="en-ID" dirty="0" err="1"/>
              <a:t>langkah</a:t>
            </a:r>
            <a:r>
              <a:rPr lang="en-ID" dirty="0"/>
              <a:t> 2 </a:t>
            </a:r>
            <a:r>
              <a:rPr lang="en-ID" dirty="0" err="1"/>
              <a:t>dinamakan</a:t>
            </a:r>
            <a:r>
              <a:rPr lang="en-ID" dirty="0"/>
              <a:t> </a:t>
            </a:r>
            <a:r>
              <a:rPr lang="en-ID" dirty="0" err="1"/>
              <a:t>langkah</a:t>
            </a:r>
            <a:r>
              <a:rPr lang="en-ID" dirty="0"/>
              <a:t> </a:t>
            </a:r>
            <a:r>
              <a:rPr lang="en-ID" dirty="0" err="1"/>
              <a:t>induksi</a:t>
            </a:r>
            <a:r>
              <a:rPr lang="en-ID" dirty="0"/>
              <a:t>. </a:t>
            </a:r>
          </a:p>
          <a:p>
            <a:pPr algn="just"/>
            <a:r>
              <a:rPr lang="en-ID" dirty="0"/>
              <a:t> Langkah </a:t>
            </a:r>
            <a:r>
              <a:rPr lang="en-ID" dirty="0" err="1"/>
              <a:t>induksi</a:t>
            </a:r>
            <a:r>
              <a:rPr lang="en-ID" dirty="0"/>
              <a:t> </a:t>
            </a:r>
            <a:r>
              <a:rPr lang="en-ID" dirty="0" err="1"/>
              <a:t>berisi</a:t>
            </a:r>
            <a:r>
              <a:rPr lang="en-ID" dirty="0"/>
              <a:t> </a:t>
            </a:r>
            <a:r>
              <a:rPr lang="en-ID" dirty="0" err="1"/>
              <a:t>asumsi</a:t>
            </a:r>
            <a:r>
              <a:rPr lang="en-ID" dirty="0"/>
              <a:t> (</a:t>
            </a:r>
            <a:r>
              <a:rPr lang="en-ID" dirty="0" err="1"/>
              <a:t>andaian</a:t>
            </a:r>
            <a:r>
              <a:rPr lang="en-ID" dirty="0"/>
              <a:t>) yang </a:t>
            </a:r>
            <a:r>
              <a:rPr lang="en-ID" dirty="0" err="1"/>
              <a:t>menyatakan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p(n) </a:t>
            </a:r>
            <a:r>
              <a:rPr lang="en-ID" dirty="0" err="1"/>
              <a:t>benar</a:t>
            </a:r>
            <a:r>
              <a:rPr lang="en-ID" dirty="0"/>
              <a:t>. </a:t>
            </a:r>
            <a:r>
              <a:rPr lang="en-ID" dirty="0" err="1"/>
              <a:t>Asumsi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dinamakan</a:t>
            </a:r>
            <a:r>
              <a:rPr lang="en-ID" dirty="0"/>
              <a:t> </a:t>
            </a:r>
            <a:r>
              <a:rPr lang="en-ID" dirty="0" err="1"/>
              <a:t>hipotesis</a:t>
            </a:r>
            <a:r>
              <a:rPr lang="en-ID" dirty="0"/>
              <a:t> </a:t>
            </a:r>
            <a:r>
              <a:rPr lang="en-ID" dirty="0" err="1"/>
              <a:t>induksi</a:t>
            </a:r>
            <a:r>
              <a:rPr lang="en-ID" dirty="0"/>
              <a:t>. </a:t>
            </a:r>
          </a:p>
          <a:p>
            <a:pPr algn="just"/>
            <a:r>
              <a:rPr lang="en-ID" dirty="0" err="1"/>
              <a:t>Bila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menunjukkan</a:t>
            </a:r>
            <a:r>
              <a:rPr lang="en-ID" dirty="0"/>
              <a:t> </a:t>
            </a:r>
            <a:r>
              <a:rPr lang="en-ID" dirty="0" err="1"/>
              <a:t>kedua</a:t>
            </a:r>
            <a:r>
              <a:rPr lang="en-ID" dirty="0"/>
              <a:t> </a:t>
            </a:r>
            <a:r>
              <a:rPr lang="en-ID" dirty="0" err="1"/>
              <a:t>langkah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benar</a:t>
            </a:r>
            <a:r>
              <a:rPr lang="en-ID" dirty="0"/>
              <a:t>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membuktikan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p(n) </a:t>
            </a:r>
            <a:r>
              <a:rPr lang="en-ID" dirty="0" err="1"/>
              <a:t>benar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bilangan</a:t>
            </a:r>
            <a:r>
              <a:rPr lang="en-ID" dirty="0"/>
              <a:t> </a:t>
            </a:r>
            <a:r>
              <a:rPr lang="en-ID" dirty="0" err="1"/>
              <a:t>bulat</a:t>
            </a:r>
            <a:r>
              <a:rPr lang="en-ID" dirty="0"/>
              <a:t> </a:t>
            </a:r>
            <a:r>
              <a:rPr lang="en-ID" dirty="0" err="1"/>
              <a:t>positif</a:t>
            </a:r>
            <a:r>
              <a:rPr lang="en-ID" dirty="0"/>
              <a:t> n. </a:t>
            </a:r>
          </a:p>
        </p:txBody>
      </p:sp>
    </p:spTree>
    <p:extLst>
      <p:ext uri="{BB962C8B-B14F-4D97-AF65-F5344CB8AC3E}">
        <p14:creationId xmlns:p14="http://schemas.microsoft.com/office/powerpoint/2010/main" val="99824599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525</TotalTime>
  <Words>603</Words>
  <Application>Microsoft Office PowerPoint</Application>
  <PresentationFormat>Widescreen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 Math</vt:lpstr>
      <vt:lpstr>Century Gothic</vt:lpstr>
      <vt:lpstr>Times New Roman</vt:lpstr>
      <vt:lpstr>Wingdings</vt:lpstr>
      <vt:lpstr>Gallery</vt:lpstr>
      <vt:lpstr>Induksi Matematika</vt:lpstr>
      <vt:lpstr>Pengertian Induksi Matematika</vt:lpstr>
      <vt:lpstr>Efek Domino Penggambaran Induksi Matematika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Prinsip Induksi Matematika(1)</vt:lpstr>
      <vt:lpstr>Prinsip Induksi Matematika</vt:lpstr>
      <vt:lpstr>Contoh Induksi Matematika (1)</vt:lpstr>
      <vt:lpstr>Contoh  Induksi Matematika (2)</vt:lpstr>
      <vt:lpstr>Contoh Induksi Matematika (3)</vt:lpstr>
      <vt:lpstr>Kerja Kelompok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Induksi Matematika</dc:title>
  <dc:creator>asa hari wibowo</dc:creator>
  <cp:lastModifiedBy>asa hari wibowo</cp:lastModifiedBy>
  <cp:revision>16</cp:revision>
  <dcterms:created xsi:type="dcterms:W3CDTF">2022-12-12T04:59:20Z</dcterms:created>
  <dcterms:modified xsi:type="dcterms:W3CDTF">2022-12-15T03:51:23Z</dcterms:modified>
</cp:coreProperties>
</file>