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2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76" r:id="rId18"/>
    <p:sldId id="283" r:id="rId19"/>
    <p:sldId id="277" r:id="rId20"/>
    <p:sldId id="278" r:id="rId21"/>
    <p:sldId id="279" r:id="rId22"/>
    <p:sldId id="280" r:id="rId23"/>
    <p:sldId id="281" r:id="rId24"/>
    <p:sldId id="269" r:id="rId25"/>
    <p:sldId id="270" r:id="rId26"/>
    <p:sldId id="27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1193-FA65-5D0E-7551-A492E6B1F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Alajabar</a:t>
            </a:r>
            <a:r>
              <a:rPr lang="en-US" b="1" dirty="0"/>
              <a:t> </a:t>
            </a:r>
            <a:r>
              <a:rPr lang="en-US" b="1" dirty="0" err="1"/>
              <a:t>Bolean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38254-EA1B-EF7C-C35E-106B47E19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Asa Hari Wibowo.,</a:t>
            </a:r>
            <a:r>
              <a:rPr lang="en-US" dirty="0" err="1"/>
              <a:t>ST.M.Eng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858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B010-2A42-47E2-9E95-1EE88C7B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40525"/>
            <a:ext cx="9603275" cy="641796"/>
          </a:xfrm>
        </p:spPr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Bolean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E7D-87AA-3209-BFE6-3784DFF6A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985520"/>
            <a:ext cx="9603275" cy="44808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Contoh-contoh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f(x) = x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f(x, y) =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x’y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’+ y’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f(x, y) = x’ y’ 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f(x, y) = (x + y)’ 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f(x, y, z) =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>
                <a:latin typeface="Calibri" panose="020F0502020204030204" pitchFamily="34" charset="0"/>
                <a:cs typeface="Calibri" panose="020F0502020204030204" pitchFamily="34" charset="0"/>
              </a:rPr>
              <a:t>Setiap peubah di dalam fungsi Boolean, termasuk dalam bentuk komplemennya, disebut literal. </a:t>
            </a:r>
          </a:p>
          <a:p>
            <a:pPr lvl="1"/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h(x, y, z) =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terdiri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buah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literal,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x, y, dan z’.</a:t>
            </a:r>
            <a:endParaRPr lang="sv-S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Jika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diberikan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x = 1, y = 1, z = 0,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fungsinya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h(1, 1, 0) = 1 .1 . 0’ = (1 . 1) . 1 = 1 . 1 = 1</a:t>
            </a:r>
            <a:endParaRPr lang="sv-S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5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0AC2-91C5-C8AD-85F7-68E0B24D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6084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ID" b="1" dirty="0" err="1"/>
              <a:t>Bentuk</a:t>
            </a:r>
            <a:r>
              <a:rPr lang="en-ID" b="1" dirty="0"/>
              <a:t> </a:t>
            </a:r>
            <a:r>
              <a:rPr lang="en-ID" b="1" dirty="0" err="1"/>
              <a:t>Kanonik</a:t>
            </a:r>
            <a:r>
              <a:rPr lang="en-ID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7F73-ED03-6BA7-A87F-239DA125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955040"/>
            <a:ext cx="10520185" cy="451130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Ekspresi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Boolean yang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menspesifikasikan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disajikan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berbeda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Pertama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penjumlahan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 kali 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kedua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perkalian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ID" sz="28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marL="457200" lvl="1" indent="0">
              <a:buNone/>
            </a:pPr>
            <a:r>
              <a:rPr lang="en-ID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f(x, y, z) = </a:t>
            </a:r>
            <a:r>
              <a:rPr lang="en-ID" sz="2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x’y’z</a:t>
            </a:r>
            <a:r>
              <a:rPr lang="en-ID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2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ID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+ </a:t>
            </a:r>
            <a:r>
              <a:rPr lang="en-ID" sz="2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D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</a:p>
          <a:p>
            <a:pPr marL="457200" lvl="1" indent="0">
              <a:buNone/>
            </a:pPr>
            <a:r>
              <a:rPr lang="en-ID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g(x, y, z) = (x + y + z)(x + y’ + z)(x + y’ + z’)(x’ + y + z’)(x’ + y’ + z) </a:t>
            </a:r>
          </a:p>
          <a:p>
            <a:pPr marL="0" indent="0">
              <a:buNone/>
            </a:pP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buah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D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4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1CF37-5341-90E6-0301-48B3730C9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14" y="894080"/>
            <a:ext cx="11301745" cy="4521465"/>
          </a:xfrm>
        </p:spPr>
        <p:txBody>
          <a:bodyPr>
            <a:noAutofit/>
          </a:bodyPr>
          <a:lstStyle/>
          <a:p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Minterm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suku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(term) di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ekspresi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mengandung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literal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lengkap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kali </a:t>
            </a:r>
          </a:p>
          <a:p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Maxterm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suku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(term) di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ekspresi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mengandung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literal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lengkap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indent="0">
              <a:buNone/>
            </a:pP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	 f(x, y, z) =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x’y’z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’ +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ID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buah</a:t>
            </a:r>
            <a:r>
              <a:rPr lang="en-ID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minterm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x’y’z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	g(x, y, z) = (x + y + z)(x + y’ + z)(x + y’ + z’)(x’ + y + z’)(x’ + y’ + z) </a:t>
            </a:r>
          </a:p>
          <a:p>
            <a:pPr marL="0" indent="0">
              <a:buNone/>
            </a:pP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ID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en-ID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buah</a:t>
            </a:r>
            <a:r>
              <a:rPr lang="en-ID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maxterm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: (x + y + z), (x + y’ + z), (x + y’ + z’), </a:t>
            </a:r>
          </a:p>
          <a:p>
            <a:pPr marL="0" indent="0">
              <a:buNone/>
            </a:pP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			(x’ + y + z’), dan (x’ + y’ + z)</a:t>
            </a:r>
          </a:p>
        </p:txBody>
      </p:sp>
    </p:spTree>
    <p:extLst>
      <p:ext uri="{BB962C8B-B14F-4D97-AF65-F5344CB8AC3E}">
        <p14:creationId xmlns:p14="http://schemas.microsoft.com/office/powerpoint/2010/main" val="422501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02FF-5008-EBD0-D894-C8F2EC04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843280"/>
            <a:ext cx="10515600" cy="5283200"/>
          </a:xfrm>
        </p:spPr>
        <p:txBody>
          <a:bodyPr>
            <a:normAutofit/>
          </a:bodyPr>
          <a:lstStyle/>
          <a:p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Misalkan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peubah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(variable)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Boolean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x, y, dan z</a:t>
            </a: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x’y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minterm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literal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lengkap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y’z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ID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minterm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literal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lengkap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’,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x’y’z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minterm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literal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lengkap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 (x + z) </a:t>
            </a:r>
            <a:r>
              <a:rPr lang="en-ID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maxterm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literal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lengkap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 (x’ + y + z’) </a:t>
            </a:r>
            <a:r>
              <a:rPr lang="en-ID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maxterm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literal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lengkap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 (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’ + y’ + z) </a:t>
            </a:r>
            <a:r>
              <a:rPr lang="en-ID" b="1" dirty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maxterm </a:t>
            </a:r>
          </a:p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Ekspresi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Boolean yang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dinyatakan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penjumlahan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minterm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perkalian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maxterm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disebut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b="1" dirty="0" err="1">
                <a:latin typeface="Calibri" panose="020F0502020204030204" pitchFamily="34" charset="0"/>
                <a:cs typeface="Calibri" panose="020F0502020204030204" pitchFamily="34" charset="0"/>
              </a:rPr>
              <a:t>kanonik</a:t>
            </a:r>
            <a:r>
              <a:rPr lang="en-ID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19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63F9-3CCE-5FD7-88A1-7545987F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955040"/>
            <a:ext cx="10032505" cy="451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Jadi,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dua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macam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kanonik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indent="-457200">
              <a:buAutoNum type="arabicPeriod"/>
            </a:pP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Penjumlahan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kali (sum-of-product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SOP)</a:t>
            </a:r>
          </a:p>
          <a:p>
            <a:pPr marL="457200" indent="-457200">
              <a:buAutoNum type="arabicPeriod"/>
            </a:pP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Perkalian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(product-of-sum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POS) </a:t>
            </a:r>
          </a:p>
          <a:p>
            <a:pPr marL="0" indent="0">
              <a:buNone/>
            </a:pP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	•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f(x, y, z) =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x’y’z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’ +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dikatakan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SOP</a:t>
            </a:r>
          </a:p>
          <a:p>
            <a:pPr marL="0" indent="0">
              <a:buNone/>
            </a:pP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	 •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g(x, y, z) = (x + y + z)(x + y’ + z)(x + y’ + z’)(x’ + y + z’) (x’ + y’ + z) 	    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dikatakan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POS</a:t>
            </a:r>
          </a:p>
        </p:txBody>
      </p:sp>
    </p:spTree>
    <p:extLst>
      <p:ext uri="{BB962C8B-B14F-4D97-AF65-F5344CB8AC3E}">
        <p14:creationId xmlns:p14="http://schemas.microsoft.com/office/powerpoint/2010/main" val="325252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8E22-D06A-C928-42CB-DEA1BF4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178560"/>
            <a:ext cx="10350530" cy="4287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Cara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membentuk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minterm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dan maxterm:</a:t>
            </a:r>
          </a:p>
          <a:p>
            <a:pPr lvl="1"/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minterm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peubah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bernilai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dinyatakan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komplemen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peubah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bernilai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dinyatakan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tanpa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komplemen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Sebaliknya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maxterm,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peubah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bernilai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dinyatakan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tanpa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komplemen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sedangkan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peubah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bernilai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dinyatakan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komplemen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549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5546-4592-7168-450D-24882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076960"/>
            <a:ext cx="9603275" cy="4389385"/>
          </a:xfrm>
        </p:spPr>
        <p:txBody>
          <a:bodyPr/>
          <a:lstStyle/>
          <a:p>
            <a:r>
              <a:rPr lang="en-ID" b="1" dirty="0"/>
              <a:t>Cara </a:t>
            </a:r>
            <a:r>
              <a:rPr lang="en-ID" b="1" dirty="0" err="1"/>
              <a:t>membentuk</a:t>
            </a:r>
            <a:r>
              <a:rPr lang="en-ID" b="1" dirty="0"/>
              <a:t> </a:t>
            </a:r>
            <a:r>
              <a:rPr lang="en-ID" b="1" dirty="0" err="1"/>
              <a:t>minterm</a:t>
            </a:r>
            <a:r>
              <a:rPr lang="en-ID" b="1" dirty="0"/>
              <a:t> dan maxterm </a:t>
            </a:r>
            <a:r>
              <a:rPr lang="en-ID" b="1" dirty="0" err="1"/>
              <a:t>dari</a:t>
            </a:r>
            <a:r>
              <a:rPr lang="en-ID" b="1" dirty="0"/>
              <a:t> </a:t>
            </a:r>
            <a:r>
              <a:rPr lang="en-ID" b="1" dirty="0" err="1"/>
              <a:t>tabel</a:t>
            </a:r>
            <a:r>
              <a:rPr lang="en-ID" b="1" dirty="0"/>
              <a:t> </a:t>
            </a:r>
            <a:r>
              <a:rPr lang="en-ID" b="1" dirty="0" err="1"/>
              <a:t>kebenaran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dua</a:t>
            </a:r>
            <a:r>
              <a:rPr lang="en-ID" b="1" dirty="0"/>
              <a:t> </a:t>
            </a:r>
            <a:r>
              <a:rPr lang="en-ID" b="1" dirty="0" err="1"/>
              <a:t>peubah</a:t>
            </a:r>
            <a:r>
              <a:rPr lang="en-ID" b="1" dirty="0"/>
              <a:t> : 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BFC37-4158-BC20-18EB-C58B0EC0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31" y="2162157"/>
            <a:ext cx="8346952" cy="253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94E6-F578-B740-04DB-DC71F4DF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270000"/>
            <a:ext cx="9603275" cy="4196345"/>
          </a:xfrm>
        </p:spPr>
        <p:txBody>
          <a:bodyPr/>
          <a:lstStyle/>
          <a:p>
            <a:pPr marL="0" indent="0">
              <a:buNone/>
            </a:pPr>
            <a:r>
              <a:rPr lang="en-ID" b="1" dirty="0"/>
              <a:t>Cara </a:t>
            </a:r>
            <a:r>
              <a:rPr lang="en-ID" b="1" dirty="0" err="1"/>
              <a:t>membentuk</a:t>
            </a:r>
            <a:r>
              <a:rPr lang="en-ID" b="1" dirty="0"/>
              <a:t> </a:t>
            </a:r>
            <a:r>
              <a:rPr lang="en-ID" b="1" dirty="0" err="1"/>
              <a:t>minterm</a:t>
            </a:r>
            <a:r>
              <a:rPr lang="en-ID" b="1" dirty="0"/>
              <a:t> dan maxterm </a:t>
            </a:r>
            <a:r>
              <a:rPr lang="en-ID" b="1" dirty="0" err="1"/>
              <a:t>dari</a:t>
            </a:r>
            <a:r>
              <a:rPr lang="en-ID" b="1" dirty="0"/>
              <a:t> </a:t>
            </a:r>
            <a:r>
              <a:rPr lang="en-ID" b="1" dirty="0" err="1"/>
              <a:t>tabel</a:t>
            </a:r>
            <a:r>
              <a:rPr lang="en-ID" b="1" dirty="0"/>
              <a:t> </a:t>
            </a:r>
            <a:r>
              <a:rPr lang="en-ID" b="1" dirty="0" err="1"/>
              <a:t>kebenaran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tiga</a:t>
            </a:r>
            <a:r>
              <a:rPr lang="en-ID" b="1" dirty="0"/>
              <a:t> </a:t>
            </a:r>
            <a:r>
              <a:rPr lang="en-ID" b="1" dirty="0" err="1"/>
              <a:t>peubah</a:t>
            </a:r>
            <a:r>
              <a:rPr lang="en-ID" b="1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6DEDB-2E80-38DC-55CD-CCF7D0DE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46" y="2170636"/>
            <a:ext cx="7245036" cy="32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8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6692-E832-CC65-0C73-5AC7E946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249680"/>
            <a:ext cx="9603275" cy="4216665"/>
          </a:xfrm>
        </p:spPr>
        <p:txBody>
          <a:bodyPr>
            <a:normAutofit/>
          </a:bodyPr>
          <a:lstStyle/>
          <a:p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kebenaran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Boolean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kanonik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(SOP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POS)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buFontTx/>
              <a:buChar char="-"/>
            </a:pP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minterm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bernilai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1 (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SOP)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mengambil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maxterm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bernilai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0 (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POS).</a:t>
            </a:r>
          </a:p>
        </p:txBody>
      </p:sp>
    </p:spTree>
    <p:extLst>
      <p:ext uri="{BB962C8B-B14F-4D97-AF65-F5344CB8AC3E}">
        <p14:creationId xmlns:p14="http://schemas.microsoft.com/office/powerpoint/2010/main" val="24914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FF87-B1D9-D5B6-490E-C29E98B9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912685"/>
            <a:ext cx="10276345" cy="641796"/>
          </a:xfrm>
        </p:spPr>
        <p:txBody>
          <a:bodyPr>
            <a:noAutofit/>
          </a:bodyPr>
          <a:lstStyle/>
          <a:p>
            <a:r>
              <a:rPr lang="en-ID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Tinjau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Boolean yang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dinyatakan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Tabel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bawah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Nyatakan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kanonik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SOP dan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D4AC-D8CA-B1D4-B621-E58C79F3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892" y="2153919"/>
            <a:ext cx="7486668" cy="3606801"/>
          </a:xfrm>
        </p:spPr>
        <p:txBody>
          <a:bodyPr>
            <a:normAutofit/>
          </a:bodyPr>
          <a:lstStyle/>
          <a:p>
            <a:r>
              <a:rPr lang="en-ID" b="1" dirty="0" err="1"/>
              <a:t>Penyelesaian</a:t>
            </a:r>
            <a:r>
              <a:rPr lang="en-ID" b="1" dirty="0"/>
              <a:t>: </a:t>
            </a:r>
          </a:p>
          <a:p>
            <a:r>
              <a:rPr lang="en-ID" dirty="0"/>
              <a:t>SOP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nilai-nilai</a:t>
            </a:r>
            <a:r>
              <a:rPr lang="en-ID" dirty="0"/>
              <a:t> </a:t>
            </a:r>
            <a:r>
              <a:rPr lang="en-ID" dirty="0" err="1"/>
              <a:t>peubah</a:t>
            </a:r>
            <a:r>
              <a:rPr lang="en-ID" dirty="0"/>
              <a:t> yang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1 </a:t>
            </a:r>
            <a:r>
              <a:rPr lang="en-ID" dirty="0" err="1"/>
              <a:t>adalah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	 001, 100, dan 111,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Booleannya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	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kanonik</a:t>
            </a:r>
            <a:r>
              <a:rPr lang="en-ID" dirty="0"/>
              <a:t> SOP </a:t>
            </a:r>
            <a:r>
              <a:rPr lang="en-ID" dirty="0" err="1"/>
              <a:t>adalah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b="1" dirty="0"/>
              <a:t>f(x, y, z) = </a:t>
            </a:r>
            <a:r>
              <a:rPr lang="en-ID" b="1" dirty="0" err="1"/>
              <a:t>x’y’z</a:t>
            </a:r>
            <a:r>
              <a:rPr lang="en-ID" b="1" dirty="0"/>
              <a:t> + </a:t>
            </a:r>
            <a:r>
              <a:rPr lang="en-ID" b="1" dirty="0" err="1"/>
              <a:t>xy’z</a:t>
            </a:r>
            <a:r>
              <a:rPr lang="en-ID" b="1" dirty="0"/>
              <a:t>’ + </a:t>
            </a:r>
            <a:r>
              <a:rPr lang="en-ID" b="1" dirty="0" err="1"/>
              <a:t>xyz</a:t>
            </a:r>
            <a:r>
              <a:rPr lang="en-ID" b="1" dirty="0"/>
              <a:t> </a:t>
            </a:r>
          </a:p>
          <a:p>
            <a:pPr marL="0" indent="0">
              <a:buNone/>
            </a:pPr>
            <a:r>
              <a:rPr lang="en-ID" dirty="0" err="1"/>
              <a:t>atau</a:t>
            </a:r>
            <a:r>
              <a:rPr lang="en-ID" dirty="0"/>
              <a:t> (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lambang</a:t>
            </a:r>
            <a:r>
              <a:rPr lang="en-ID" dirty="0"/>
              <a:t> </a:t>
            </a:r>
            <a:r>
              <a:rPr lang="en-ID" dirty="0" err="1"/>
              <a:t>minterm</a:t>
            </a:r>
            <a:r>
              <a:rPr lang="en-ID" dirty="0"/>
              <a:t>),</a:t>
            </a:r>
          </a:p>
          <a:p>
            <a:pPr marL="457200" lvl="1" indent="0">
              <a:buNone/>
            </a:pPr>
            <a:r>
              <a:rPr lang="en-ID" dirty="0"/>
              <a:t>	</a:t>
            </a:r>
            <a:r>
              <a:rPr lang="en-ID" b="1" dirty="0"/>
              <a:t>f(x, y, z) = m1 + m4 + m7 = </a:t>
            </a:r>
            <a:r>
              <a:rPr lang="el-G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Σ </a:t>
            </a:r>
            <a:r>
              <a:rPr lang="en-ID" b="1" dirty="0"/>
              <a:t>(1, 4, 7)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853DD-D688-9DF4-EF50-4429AD76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9" y="2062657"/>
            <a:ext cx="3937101" cy="340368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7E91332-66F6-72C9-CF7C-806E9F2387A6}"/>
              </a:ext>
            </a:extLst>
          </p:cNvPr>
          <p:cNvSpPr/>
          <p:nvPr/>
        </p:nvSpPr>
        <p:spPr>
          <a:xfrm rot="5400000">
            <a:off x="3548380" y="2905760"/>
            <a:ext cx="243840" cy="40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8CC915C-E768-4D85-BEE9-0A3987C645B9}"/>
              </a:ext>
            </a:extLst>
          </p:cNvPr>
          <p:cNvSpPr/>
          <p:nvPr/>
        </p:nvSpPr>
        <p:spPr>
          <a:xfrm rot="5400000">
            <a:off x="3548380" y="3949523"/>
            <a:ext cx="243840" cy="40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F828FC7-21C3-135A-9DE5-49F672FA0DB9}"/>
              </a:ext>
            </a:extLst>
          </p:cNvPr>
          <p:cNvSpPr/>
          <p:nvPr/>
        </p:nvSpPr>
        <p:spPr>
          <a:xfrm rot="5400000">
            <a:off x="3548380" y="4871366"/>
            <a:ext cx="243840" cy="40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67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152E-34C5-7D95-149A-E2A564DA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975360"/>
            <a:ext cx="9603275" cy="4490985"/>
          </a:xfrm>
        </p:spPr>
        <p:txBody>
          <a:bodyPr/>
          <a:lstStyle/>
          <a:p>
            <a:r>
              <a:rPr lang="en-ID" dirty="0" err="1"/>
              <a:t>Aljabar</a:t>
            </a:r>
            <a:r>
              <a:rPr lang="en-ID" dirty="0"/>
              <a:t> Boolean </a:t>
            </a:r>
            <a:r>
              <a:rPr lang="en-ID" dirty="0" err="1"/>
              <a:t>ditemukan</a:t>
            </a:r>
            <a:r>
              <a:rPr lang="en-ID" dirty="0"/>
              <a:t> oleh George Boole, pada </a:t>
            </a:r>
            <a:r>
              <a:rPr lang="en-ID" dirty="0" err="1"/>
              <a:t>tahun</a:t>
            </a:r>
            <a:r>
              <a:rPr lang="en-ID" dirty="0"/>
              <a:t> 1854. </a:t>
            </a:r>
          </a:p>
          <a:p>
            <a:r>
              <a:rPr lang="en-US" dirty="0"/>
              <a:t>Dalam </a:t>
            </a:r>
            <a:r>
              <a:rPr lang="en-US" dirty="0" err="1"/>
              <a:t>buku</a:t>
            </a:r>
            <a:r>
              <a:rPr lang="en-US" dirty="0"/>
              <a:t> The Laws of Thought, Boole </a:t>
            </a:r>
            <a:r>
              <a:rPr lang="en-US" dirty="0" err="1"/>
              <a:t>memaparkan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. </a:t>
            </a:r>
          </a:p>
          <a:p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 yang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aljabar</a:t>
            </a:r>
            <a:r>
              <a:rPr lang="en-ID" dirty="0"/>
              <a:t> Boolean.</a:t>
            </a:r>
          </a:p>
        </p:txBody>
      </p:sp>
    </p:spTree>
    <p:extLst>
      <p:ext uri="{BB962C8B-B14F-4D97-AF65-F5344CB8AC3E}">
        <p14:creationId xmlns:p14="http://schemas.microsoft.com/office/powerpoint/2010/main" val="186698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95AD-BFBC-7EB5-1DEE-1CA33C703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0" y="1016000"/>
            <a:ext cx="7315200" cy="4450345"/>
          </a:xfrm>
        </p:spPr>
        <p:txBody>
          <a:bodyPr/>
          <a:lstStyle/>
          <a:p>
            <a:r>
              <a:rPr lang="en-US" b="1" dirty="0"/>
              <a:t>POS</a:t>
            </a:r>
          </a:p>
          <a:p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nilai-nilai</a:t>
            </a:r>
            <a:r>
              <a:rPr lang="en-ID" dirty="0"/>
              <a:t> </a:t>
            </a:r>
            <a:r>
              <a:rPr lang="en-ID" dirty="0" err="1"/>
              <a:t>peubah</a:t>
            </a:r>
            <a:r>
              <a:rPr lang="en-ID" dirty="0"/>
              <a:t> yang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0 </a:t>
            </a:r>
            <a:r>
              <a:rPr lang="en-ID" dirty="0" err="1"/>
              <a:t>adalah</a:t>
            </a:r>
            <a:r>
              <a:rPr lang="en-ID" dirty="0"/>
              <a:t> 000, 010, 011, 101, dan 110,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Booleannya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kanonik</a:t>
            </a:r>
            <a:r>
              <a:rPr lang="en-ID" dirty="0"/>
              <a:t> POS </a:t>
            </a:r>
            <a:r>
              <a:rPr lang="en-ID" dirty="0" err="1"/>
              <a:t>adalah</a:t>
            </a:r>
            <a:r>
              <a:rPr lang="en-ID" dirty="0"/>
              <a:t> </a:t>
            </a:r>
          </a:p>
          <a:p>
            <a:pPr marL="457200" lvl="1" indent="0">
              <a:buNone/>
            </a:pPr>
            <a:r>
              <a:rPr lang="en-ID" dirty="0"/>
              <a:t>	</a:t>
            </a:r>
            <a:r>
              <a:rPr lang="en-ID" b="1" dirty="0"/>
              <a:t>f(x, y, z) = (x + y + z)(x + y’+ z)(x + y’+ z’)(x’+ y + z’)(x’+ y’+ z’) </a:t>
            </a:r>
          </a:p>
          <a:p>
            <a:pPr marL="457200" lvl="1" indent="0">
              <a:buNone/>
            </a:pP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lain,</a:t>
            </a:r>
          </a:p>
          <a:p>
            <a:pPr marL="457200" lvl="1" indent="0">
              <a:buNone/>
            </a:pPr>
            <a:r>
              <a:rPr lang="en-ID" dirty="0"/>
              <a:t>	</a:t>
            </a:r>
            <a:r>
              <a:rPr lang="en-ID" b="1" dirty="0"/>
              <a:t>f(x, y, z) = M0 M2 M3 M5 M6 = </a:t>
            </a:r>
            <a:r>
              <a:rPr lang="el-G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π</a:t>
            </a:r>
            <a:r>
              <a:rPr lang="en-ID" b="1" dirty="0"/>
              <a:t> (0, 2, 3, 5, 6)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206FC-0D8B-2B1D-C81E-1BB345692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3" y="1254083"/>
            <a:ext cx="4026332" cy="356175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EA997B4-75AB-0340-5600-14D1F9D3D7C2}"/>
              </a:ext>
            </a:extLst>
          </p:cNvPr>
          <p:cNvSpPr/>
          <p:nvPr/>
        </p:nvSpPr>
        <p:spPr>
          <a:xfrm rot="5400000">
            <a:off x="3721100" y="1757680"/>
            <a:ext cx="243840" cy="40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39FDF86-47F4-9D70-AF6F-D7F3B52B11D9}"/>
              </a:ext>
            </a:extLst>
          </p:cNvPr>
          <p:cNvSpPr/>
          <p:nvPr/>
        </p:nvSpPr>
        <p:spPr>
          <a:xfrm rot="5400000">
            <a:off x="3685540" y="2461937"/>
            <a:ext cx="243840" cy="40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1D75427-6ABF-2B01-399B-C74D7E5AD447}"/>
              </a:ext>
            </a:extLst>
          </p:cNvPr>
          <p:cNvSpPr/>
          <p:nvPr/>
        </p:nvSpPr>
        <p:spPr>
          <a:xfrm rot="5400000">
            <a:off x="3703321" y="2892382"/>
            <a:ext cx="243840" cy="40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D6F7788-C98B-EB84-94DE-62671AB6E539}"/>
              </a:ext>
            </a:extLst>
          </p:cNvPr>
          <p:cNvSpPr/>
          <p:nvPr/>
        </p:nvSpPr>
        <p:spPr>
          <a:xfrm rot="5400000">
            <a:off x="3685540" y="3596639"/>
            <a:ext cx="243840" cy="40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CCC83A9-57A2-9AF3-4177-5A25D0921F70}"/>
              </a:ext>
            </a:extLst>
          </p:cNvPr>
          <p:cNvSpPr/>
          <p:nvPr/>
        </p:nvSpPr>
        <p:spPr>
          <a:xfrm rot="5400000">
            <a:off x="3685540" y="4027084"/>
            <a:ext cx="243840" cy="4013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65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EE4C-4840-12C6-F37D-03845DF8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-40640"/>
            <a:ext cx="9603275" cy="81451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SOAL :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Nyatakan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Boolean f(x, y, z) = x +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y’z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kanonik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SOP dan POS</a:t>
            </a:r>
            <a:endParaRPr lang="en-ID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4F05-B274-CF0D-663D-D0E4FE8F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99160"/>
            <a:ext cx="10157490" cy="5156200"/>
          </a:xfrm>
        </p:spPr>
        <p:txBody>
          <a:bodyPr>
            <a:noAutofit/>
          </a:bodyPr>
          <a:lstStyle/>
          <a:p>
            <a:r>
              <a:rPr lang="en-ID" b="1" dirty="0" err="1">
                <a:latin typeface="Calibri" panose="020F0502020204030204" pitchFamily="34" charset="0"/>
                <a:cs typeface="Calibri" panose="020F0502020204030204" pitchFamily="34" charset="0"/>
              </a:rPr>
              <a:t>Penyelesaian</a:t>
            </a:r>
            <a:r>
              <a:rPr lang="en-ID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indent="-457200">
              <a:buAutoNum type="alphaLcParenBoth"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SOP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Lengkapi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terlebih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dahulu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literal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suku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agar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jumlahnya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x = x(y + y’) </a:t>
            </a:r>
          </a:p>
          <a:p>
            <a:pPr marL="914400" lvl="2" indent="0">
              <a:buNone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   =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</a:p>
          <a:p>
            <a:pPr marL="914400" lvl="2" indent="0">
              <a:buNone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   =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(z + z’)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’(z + z’)</a:t>
            </a:r>
          </a:p>
          <a:p>
            <a:pPr marL="914400" lvl="2" indent="0">
              <a:buNone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   =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’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914400" lvl="2" indent="0">
              <a:buNone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</a:p>
          <a:p>
            <a:pPr marL="914400" lvl="2" indent="0">
              <a:buNone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y’z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y’z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(x + x’) =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x’y’z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2" indent="0">
              <a:buNone/>
            </a:pP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Jadi f(x, y, z) = x + </a:t>
            </a:r>
            <a:r>
              <a:rPr lang="en-ID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y’z</a:t>
            </a:r>
            <a:r>
              <a:rPr lang="en-ID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2" indent="0">
              <a:buNone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      	      =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’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’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x’y’z</a:t>
            </a:r>
            <a:endParaRPr lang="en-ID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	      =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x’y’z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’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xy’z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’ + </a:t>
            </a: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xyz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2" indent="0">
              <a:buNone/>
            </a:pPr>
            <a:r>
              <a:rPr lang="en-ID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f(x, y, z) = m1 + m4 + m5 + m6 + m7 =  </a:t>
            </a:r>
            <a:r>
              <a:rPr lang="el-GR" sz="2000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Σ </a:t>
            </a:r>
            <a:r>
              <a:rPr lang="en-ID" sz="2000" dirty="0">
                <a:latin typeface="Calibri" panose="020F0502020204030204" pitchFamily="34" charset="0"/>
                <a:cs typeface="Calibri" panose="020F0502020204030204" pitchFamily="34" charset="0"/>
              </a:rPr>
              <a:t> (1,4,5,6,7)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78A2A4-E196-7572-94CB-E95AF399B9DF}"/>
              </a:ext>
            </a:extLst>
          </p:cNvPr>
          <p:cNvCxnSpPr/>
          <p:nvPr/>
        </p:nvCxnSpPr>
        <p:spPr>
          <a:xfrm>
            <a:off x="6024880" y="4998720"/>
            <a:ext cx="528320" cy="345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0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8BCF-C10F-30A2-2FBA-49DADCA1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95" y="213360"/>
            <a:ext cx="9086865" cy="4886960"/>
          </a:xfrm>
        </p:spPr>
        <p:txBody>
          <a:bodyPr>
            <a:noAutofit/>
          </a:bodyPr>
          <a:lstStyle/>
          <a:p>
            <a:pPr marL="457200" indent="-457200">
              <a:buAutoNum type="alphaLcParenBoth" startAt="2"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POS</a:t>
            </a: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 f(x, y, z) = x +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y’z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 = (x + y’)(x + z) </a:t>
            </a: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Lengkapi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terlebih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dahulu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literal pada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suku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agar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jumlahnya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: 	x + y’ = x + y’ +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zz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’          </a:t>
            </a:r>
            <a:r>
              <a:rPr lang="en-ID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en-ID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ditambahkan</a:t>
            </a:r>
            <a:r>
              <a:rPr lang="en-ID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 (</a:t>
            </a:r>
            <a:r>
              <a:rPr lang="en-ID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zz</a:t>
            </a:r>
            <a:r>
              <a:rPr lang="en-ID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          = (x + y’ + z)(x + y’ + z’)</a:t>
            </a:r>
          </a:p>
          <a:p>
            <a:pPr marL="0" indent="0">
              <a:buNone/>
            </a:pP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 x + z  = x + z +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yy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          = (x + y + z)(x + y’ + z) </a:t>
            </a:r>
          </a:p>
          <a:p>
            <a:pPr marL="0" indent="0">
              <a:buNone/>
            </a:pPr>
            <a:r>
              <a:rPr lang="en-ID" b="1" dirty="0">
                <a:latin typeface="Calibri" panose="020F0502020204030204" pitchFamily="34" charset="0"/>
                <a:cs typeface="Calibri" panose="020F0502020204030204" pitchFamily="34" charset="0"/>
              </a:rPr>
              <a:t>Jadi, f(x, y, z) = (x + y’ + z)(x + y’ + z’)(x + y + z)(x + y’ + z) </a:t>
            </a: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	= (x + y + z)(x + y’ + z)(x + y’ + z’) </a:t>
            </a:r>
          </a:p>
          <a:p>
            <a:pPr marL="0" indent="0">
              <a:buNone/>
            </a:pP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f(x, y, z) = M0,M2,M3 = </a:t>
            </a:r>
            <a:r>
              <a:rPr lang="el-GR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(0, 2, 3)</a:t>
            </a:r>
          </a:p>
        </p:txBody>
      </p:sp>
    </p:spTree>
    <p:extLst>
      <p:ext uri="{BB962C8B-B14F-4D97-AF65-F5344CB8AC3E}">
        <p14:creationId xmlns:p14="http://schemas.microsoft.com/office/powerpoint/2010/main" val="34892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EE78-C83E-4EF3-6A73-B3717AA7A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0"/>
            <a:ext cx="11145520" cy="4917440"/>
          </a:xfrm>
        </p:spPr>
        <p:txBody>
          <a:bodyPr>
            <a:noAutofit/>
          </a:bodyPr>
          <a:lstStyle/>
          <a:p>
            <a:r>
              <a:rPr lang="en-ID" sz="2400" b="1" dirty="0">
                <a:latin typeface="Calibri" panose="020F0502020204030204" pitchFamily="34" charset="0"/>
                <a:cs typeface="Calibri" panose="020F0502020204030204" pitchFamily="34" charset="0"/>
              </a:rPr>
              <a:t>Latihan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Nyatakan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Boolean f(x, y, z) =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x’z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kanonik</a:t>
            </a:r>
            <a:r>
              <a:rPr lang="en-ID" sz="2400" dirty="0">
                <a:latin typeface="Calibri" panose="020F0502020204030204" pitchFamily="34" charset="0"/>
                <a:cs typeface="Calibri" panose="020F0502020204030204" pitchFamily="34" charset="0"/>
              </a:rPr>
              <a:t> POS. </a:t>
            </a:r>
          </a:p>
          <a:p>
            <a:pPr marL="0" indent="0">
              <a:buNone/>
            </a:pPr>
            <a:endParaRPr lang="en-ID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D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Penyelesaian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	f(x, y, z) = </a:t>
            </a:r>
            <a:r>
              <a:rPr lang="en-ID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ID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x’z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		 = (</a:t>
            </a:r>
            <a:r>
              <a:rPr lang="en-ID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 + x’) (</a:t>
            </a:r>
            <a:r>
              <a:rPr lang="en-ID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 + z) </a:t>
            </a:r>
          </a:p>
          <a:p>
            <a:pPr marL="0" indent="0">
              <a:buNone/>
            </a:pP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	              = (x + x’) (y + x’) (x + z) (y + z) </a:t>
            </a:r>
          </a:p>
          <a:p>
            <a:pPr marL="0" indent="0">
              <a:buNone/>
            </a:pP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		  = (x’ + y) (x + z) (y + z) </a:t>
            </a:r>
          </a:p>
          <a:p>
            <a:pPr marL="0" indent="0">
              <a:buNone/>
            </a:pPr>
            <a:r>
              <a:rPr lang="en-ID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Lengkapi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 literal </a:t>
            </a:r>
            <a:r>
              <a:rPr lang="en-ID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suku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 agar </a:t>
            </a:r>
            <a:r>
              <a:rPr lang="en-ID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jumlahnya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sama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	 x’ + y = x’ + y + </a:t>
            </a:r>
            <a:r>
              <a:rPr lang="en-ID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zz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’ = (x’ + y + z) (x’ + y + z’)</a:t>
            </a:r>
          </a:p>
          <a:p>
            <a:pPr marL="0" indent="0">
              <a:buNone/>
            </a:pP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	 x + z = x + z + </a:t>
            </a:r>
            <a:r>
              <a:rPr lang="en-ID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yy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’ = (x + y + z) (x + y’+ z)</a:t>
            </a:r>
          </a:p>
          <a:p>
            <a:pPr marL="0" indent="0">
              <a:buNone/>
            </a:pP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	 y + z = y + z + xx’ = (x + y + z) (x’ + y + z) </a:t>
            </a:r>
          </a:p>
          <a:p>
            <a:pPr marL="0" indent="0">
              <a:buNone/>
            </a:pP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Jadi, f(x, y, z) = (x + y + z) (x + y’+ z) (x’+ y + z) (x’ + y + z’)</a:t>
            </a:r>
          </a:p>
          <a:p>
            <a:pPr marL="0" indent="0">
              <a:buNone/>
            </a:pP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 f(x, y, z) = M0 M2M4 M5 = </a:t>
            </a:r>
            <a:r>
              <a:rPr lang="el-GR" sz="18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en-ID" sz="1800" dirty="0">
                <a:latin typeface="Calibri" panose="020F0502020204030204" pitchFamily="34" charset="0"/>
                <a:cs typeface="Calibri" panose="020F0502020204030204" pitchFamily="34" charset="0"/>
              </a:rPr>
              <a:t> (0,2,4,5)</a:t>
            </a:r>
          </a:p>
        </p:txBody>
      </p:sp>
    </p:spTree>
    <p:extLst>
      <p:ext uri="{BB962C8B-B14F-4D97-AF65-F5344CB8AC3E}">
        <p14:creationId xmlns:p14="http://schemas.microsoft.com/office/powerpoint/2010/main" val="288351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943B-877F-479E-61A0-F77B693C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90" y="130365"/>
            <a:ext cx="9603275" cy="560516"/>
          </a:xfrm>
        </p:spPr>
        <p:txBody>
          <a:bodyPr/>
          <a:lstStyle/>
          <a:p>
            <a:r>
              <a:rPr lang="en-US" b="1" dirty="0" err="1"/>
              <a:t>Rangkaian</a:t>
            </a:r>
            <a:r>
              <a:rPr lang="en-US" b="1" dirty="0"/>
              <a:t> </a:t>
            </a:r>
            <a:r>
              <a:rPr lang="en-US" b="1" dirty="0" err="1"/>
              <a:t>Logika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176EC-CFE3-D93C-EEC5-2AB68A72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117600"/>
            <a:ext cx="9603275" cy="4348745"/>
          </a:xfrm>
        </p:spPr>
        <p:txBody>
          <a:bodyPr/>
          <a:lstStyle/>
          <a:p>
            <a:r>
              <a:rPr lang="en-ID" dirty="0" err="1"/>
              <a:t>Fungsi</a:t>
            </a:r>
            <a:r>
              <a:rPr lang="en-ID" dirty="0"/>
              <a:t> Boolean </a:t>
            </a:r>
            <a:r>
              <a:rPr lang="en-ID" dirty="0" err="1"/>
              <a:t>dapat</a:t>
            </a:r>
            <a:r>
              <a:rPr lang="en-ID" dirty="0"/>
              <a:t> juga </a:t>
            </a:r>
            <a:r>
              <a:rPr lang="en-ID" dirty="0" err="1"/>
              <a:t>direpresentasikan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rangkaian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. </a:t>
            </a:r>
          </a:p>
          <a:p>
            <a:r>
              <a:rPr lang="en-ID" dirty="0"/>
              <a:t> Ada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gerbang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: </a:t>
            </a:r>
            <a:r>
              <a:rPr lang="en-ID" dirty="0" err="1"/>
              <a:t>gerbang</a:t>
            </a:r>
            <a:r>
              <a:rPr lang="en-ID" dirty="0"/>
              <a:t> AND, </a:t>
            </a:r>
            <a:r>
              <a:rPr lang="en-ID" dirty="0" err="1"/>
              <a:t>gerbang</a:t>
            </a:r>
            <a:r>
              <a:rPr lang="en-ID" dirty="0"/>
              <a:t> OR, dan </a:t>
            </a:r>
            <a:r>
              <a:rPr lang="en-ID" dirty="0" err="1"/>
              <a:t>gerbang</a:t>
            </a:r>
            <a:r>
              <a:rPr lang="en-ID" dirty="0"/>
              <a:t> NO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D6802-10E9-8055-9AEF-C6A1CCB2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90" y="3291972"/>
            <a:ext cx="8391234" cy="20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49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B94F-7A02-2A62-5F91-4DB66208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950" y="203201"/>
            <a:ext cx="9603275" cy="14427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: </a:t>
            </a:r>
          </a:p>
          <a:p>
            <a:pPr marL="0" indent="0">
              <a:buNone/>
            </a:pPr>
            <a:r>
              <a:rPr lang="en-ID" dirty="0" err="1"/>
              <a:t>Nyatakan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f(x, y, z) = </a:t>
            </a:r>
            <a:r>
              <a:rPr lang="en-ID" dirty="0" err="1"/>
              <a:t>xy</a:t>
            </a:r>
            <a:r>
              <a:rPr lang="en-ID" dirty="0"/>
              <a:t> + </a:t>
            </a:r>
            <a:r>
              <a:rPr lang="en-ID" dirty="0" err="1"/>
              <a:t>x’y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rangkaian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Penyelesaian</a:t>
            </a:r>
            <a:r>
              <a:rPr lang="en-ID" dirty="0"/>
              <a:t>: Ada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penggambaran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FFFCE-A94E-E070-EFE6-DDFC738F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09" y="1572157"/>
            <a:ext cx="6614931" cy="50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0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C69B50-44C4-4D5E-D3CC-9513F0968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47" y="1046480"/>
            <a:ext cx="11353305" cy="4247145"/>
          </a:xfrm>
        </p:spPr>
        <p:txBody>
          <a:bodyPr/>
          <a:lstStyle/>
          <a:p>
            <a:r>
              <a:rPr lang="en-ID" dirty="0" err="1"/>
              <a:t>Gerbang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: NAND, NOR, XOR, dan XNOR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Keempat</a:t>
            </a:r>
            <a:r>
              <a:rPr lang="en-ID" dirty="0"/>
              <a:t> </a:t>
            </a:r>
            <a:r>
              <a:rPr lang="en-ID" dirty="0" err="1"/>
              <a:t>gerbang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gerbang-gerbang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gerbang</a:t>
            </a:r>
            <a:r>
              <a:rPr lang="en-ID" dirty="0"/>
              <a:t> NOR </a:t>
            </a:r>
            <a:r>
              <a:rPr lang="en-ID" dirty="0" err="1"/>
              <a:t>disusun</a:t>
            </a:r>
            <a:r>
              <a:rPr lang="en-ID" dirty="0"/>
              <a:t> oleh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gerbang</a:t>
            </a:r>
            <a:r>
              <a:rPr lang="en-ID" dirty="0"/>
              <a:t> OR dan </a:t>
            </a:r>
            <a:r>
              <a:rPr lang="en-ID" dirty="0" err="1"/>
              <a:t>gerbang</a:t>
            </a:r>
            <a:r>
              <a:rPr lang="en-ID" dirty="0"/>
              <a:t> NOT </a:t>
            </a:r>
          </a:p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1F9EC-81F5-53FB-0D9B-4ABBBA442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9" y="1673828"/>
            <a:ext cx="6886363" cy="17551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904540-3890-2D54-89FE-22FF2C4B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22" y="4697119"/>
            <a:ext cx="9088196" cy="9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76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53B1D8-524B-8066-9854-E63E8D04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5" y="795192"/>
            <a:ext cx="9453385" cy="49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0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3268-2C97-8AF8-E7F9-0D0D93F4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10" y="14052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Definisi</a:t>
            </a:r>
            <a:r>
              <a:rPr lang="en-US" b="1" dirty="0"/>
              <a:t> </a:t>
            </a:r>
            <a:r>
              <a:rPr lang="en-US" b="1" dirty="0" err="1"/>
              <a:t>Aljabar</a:t>
            </a:r>
            <a:r>
              <a:rPr lang="en-US" b="1" dirty="0"/>
              <a:t> </a:t>
            </a:r>
            <a:r>
              <a:rPr lang="en-US" b="1" dirty="0" err="1"/>
              <a:t>Bolean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2F414-A308-4731-7BE7-3ED72AB0F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030" y="834923"/>
            <a:ext cx="6385689" cy="50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9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EC21-C7A1-CE4A-2A18-50F9CEFD3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326" y="924560"/>
            <a:ext cx="9603275" cy="4358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sebuah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aljabar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Boolean,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prinsip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perlu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diperhatikan</a:t>
            </a:r>
            <a:r>
              <a:rPr lang="en-ID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nn-NO" sz="2800" dirty="0">
                <a:latin typeface="Calibri" panose="020F0502020204030204" pitchFamily="34" charset="0"/>
                <a:cs typeface="Calibri" panose="020F0502020204030204" pitchFamily="34" charset="0"/>
              </a:rPr>
              <a:t>Elemen-elemen himpunan B, </a:t>
            </a:r>
          </a:p>
          <a:p>
            <a:pPr marL="800100" lvl="1" indent="-342900">
              <a:buFont typeface="+mj-lt"/>
              <a:buAutoNum type="arabicPeriod"/>
            </a:pPr>
            <a:r>
              <a:rPr lang="nn-NO" sz="2800" dirty="0">
                <a:latin typeface="Calibri" panose="020F0502020204030204" pitchFamily="34" charset="0"/>
                <a:cs typeface="Calibri" panose="020F0502020204030204" pitchFamily="34" charset="0"/>
              </a:rPr>
              <a:t>Kaidah/aturan operasi untuk dua operator biner dan operator uner,</a:t>
            </a:r>
          </a:p>
          <a:p>
            <a:pPr marL="800100" lvl="1" indent="-342900">
              <a:buFont typeface="+mj-lt"/>
              <a:buAutoNum type="arabicPeriod"/>
            </a:pPr>
            <a:r>
              <a:rPr lang="nn-NO" sz="2800" dirty="0">
                <a:latin typeface="Calibri" panose="020F0502020204030204" pitchFamily="34" charset="0"/>
                <a:cs typeface="Calibri" panose="020F0502020204030204" pitchFamily="34" charset="0"/>
              </a:rPr>
              <a:t>Himpunan B, bersama-sama dengan dua operator tersebut, memenuhi aksioma di atas</a:t>
            </a:r>
            <a:endParaRPr lang="en-ID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696608-88C7-E191-03E6-8FDFE17D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13" y="100648"/>
            <a:ext cx="9602788" cy="549592"/>
          </a:xfrm>
        </p:spPr>
        <p:txBody>
          <a:bodyPr>
            <a:normAutofit/>
          </a:bodyPr>
          <a:lstStyle/>
          <a:p>
            <a:r>
              <a:rPr lang="en-US" b="1" dirty="0" err="1"/>
              <a:t>Prinsip</a:t>
            </a:r>
            <a:r>
              <a:rPr lang="en-US" b="1" dirty="0"/>
              <a:t> </a:t>
            </a:r>
            <a:r>
              <a:rPr lang="en-US" b="1" dirty="0" err="1"/>
              <a:t>Alajabar</a:t>
            </a:r>
            <a:r>
              <a:rPr lang="en-US" b="1" dirty="0"/>
              <a:t> </a:t>
            </a:r>
            <a:r>
              <a:rPr lang="en-US" b="1" dirty="0" err="1"/>
              <a:t>Bolean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69152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11E1-C9E1-F55D-2B65-FF05E298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30365"/>
            <a:ext cx="9603275" cy="560516"/>
          </a:xfrm>
        </p:spPr>
        <p:txBody>
          <a:bodyPr/>
          <a:lstStyle/>
          <a:p>
            <a:r>
              <a:rPr lang="en-ID" b="1" dirty="0" err="1"/>
              <a:t>Aljabar</a:t>
            </a:r>
            <a:r>
              <a:rPr lang="en-ID" b="1" dirty="0"/>
              <a:t> Boolean 2-Nilai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9122-5609-CB17-8B4B-3544415F8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158240"/>
            <a:ext cx="9603275" cy="4308105"/>
          </a:xfrm>
        </p:spPr>
        <p:txBody>
          <a:bodyPr>
            <a:normAutofit/>
          </a:bodyPr>
          <a:lstStyle/>
          <a:p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aljabar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2-nilai:</a:t>
            </a: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) B = {0, 1}, </a:t>
            </a: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(ii) operator biner: </a:t>
            </a:r>
            <a:r>
              <a:rPr lang="en-ID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operator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uner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D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(iii)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Kaidah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 operator biner dan operator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uner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E11CF-6211-F4AD-E120-B3CDDDA91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62" y="3312292"/>
            <a:ext cx="9097982" cy="203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98EF-CF4B-0120-C57A-87758925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110045"/>
            <a:ext cx="9603275" cy="641796"/>
          </a:xfrm>
        </p:spPr>
        <p:txBody>
          <a:bodyPr/>
          <a:lstStyle/>
          <a:p>
            <a:r>
              <a:rPr lang="en-US" b="1" dirty="0"/>
              <a:t>Hukum – Hukum </a:t>
            </a:r>
            <a:r>
              <a:rPr lang="en-US" b="1" dirty="0" err="1"/>
              <a:t>Aljabar</a:t>
            </a:r>
            <a:r>
              <a:rPr lang="en-US" b="1" dirty="0"/>
              <a:t> </a:t>
            </a:r>
            <a:r>
              <a:rPr lang="en-US" b="1" dirty="0" err="1"/>
              <a:t>Bolean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0F399-86F9-0364-DE37-423D84BFA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340" y="871116"/>
            <a:ext cx="6103740" cy="53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5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67F818-8E3E-D76E-A0F3-2E9E97926552}"/>
              </a:ext>
            </a:extLst>
          </p:cNvPr>
          <p:cNvSpPr/>
          <p:nvPr/>
        </p:nvSpPr>
        <p:spPr>
          <a:xfrm>
            <a:off x="4439920" y="2011680"/>
            <a:ext cx="455168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DADF5-638F-96FB-5981-4E05D473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9132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4DCB-0095-9F24-156C-5313071B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710" y="1087120"/>
            <a:ext cx="10645170" cy="4897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 err="1"/>
              <a:t>Buktikan</a:t>
            </a:r>
            <a:r>
              <a:rPr lang="en-ID" b="1" dirty="0"/>
              <a:t> </a:t>
            </a:r>
            <a:r>
              <a:rPr lang="en-ID" b="1" dirty="0" err="1"/>
              <a:t>bahwa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sembarang</a:t>
            </a:r>
            <a:r>
              <a:rPr lang="en-ID" b="1" dirty="0"/>
              <a:t> </a:t>
            </a:r>
            <a:r>
              <a:rPr lang="en-ID" b="1" dirty="0" err="1"/>
              <a:t>elemen</a:t>
            </a:r>
            <a:r>
              <a:rPr lang="en-ID" b="1" dirty="0"/>
              <a:t> a dan b </a:t>
            </a:r>
            <a:r>
              <a:rPr lang="en-ID" b="1" dirty="0" err="1"/>
              <a:t>dari</a:t>
            </a:r>
            <a:r>
              <a:rPr lang="en-ID" b="1" dirty="0"/>
              <a:t> </a:t>
            </a:r>
            <a:r>
              <a:rPr lang="en-ID" b="1" dirty="0" err="1"/>
              <a:t>aljabar</a:t>
            </a:r>
            <a:r>
              <a:rPr lang="en-ID" b="1" dirty="0"/>
              <a:t> Boolean </a:t>
            </a:r>
            <a:r>
              <a:rPr lang="en-ID" b="1" dirty="0" err="1"/>
              <a:t>maka</a:t>
            </a:r>
            <a:r>
              <a:rPr lang="en-ID" b="1" dirty="0"/>
              <a:t> </a:t>
            </a:r>
            <a:r>
              <a:rPr lang="en-ID" b="1" dirty="0" err="1"/>
              <a:t>kesamaaan</a:t>
            </a:r>
            <a:r>
              <a:rPr lang="en-ID" b="1" dirty="0"/>
              <a:t> </a:t>
            </a:r>
            <a:r>
              <a:rPr lang="en-ID" b="1" dirty="0" err="1"/>
              <a:t>berikut</a:t>
            </a:r>
            <a:r>
              <a:rPr lang="en-ID" b="1" dirty="0"/>
              <a:t>:</a:t>
            </a:r>
          </a:p>
          <a:p>
            <a:pPr marL="0" indent="0">
              <a:buNone/>
            </a:pPr>
            <a:r>
              <a:rPr lang="en-ID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			</a:t>
            </a:r>
            <a:r>
              <a:rPr lang="pt-BR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+ a’b = a + b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b="1" dirty="0" err="1"/>
              <a:t>Penyelesaian</a:t>
            </a:r>
            <a:endParaRPr lang="en-ID" b="1" dirty="0"/>
          </a:p>
          <a:p>
            <a:pPr marL="0" indent="0">
              <a:buNone/>
            </a:pPr>
            <a:r>
              <a:rPr lang="en-US" dirty="0"/>
              <a:t>	a + </a:t>
            </a:r>
            <a:r>
              <a:rPr lang="en-US" dirty="0" err="1"/>
              <a:t>a’b</a:t>
            </a:r>
            <a:r>
              <a:rPr lang="en-US" dirty="0"/>
              <a:t> = (</a:t>
            </a:r>
            <a:r>
              <a:rPr lang="en-US" dirty="0" err="1"/>
              <a:t>a+a</a:t>
            </a:r>
            <a:r>
              <a:rPr lang="en-US" dirty="0"/>
              <a:t>’) . (</a:t>
            </a:r>
            <a:r>
              <a:rPr lang="en-US" dirty="0" err="1"/>
              <a:t>a+b</a:t>
            </a:r>
            <a:r>
              <a:rPr lang="en-US" dirty="0"/>
              <a:t>)	(</a:t>
            </a:r>
            <a:r>
              <a:rPr lang="en-US" dirty="0" err="1"/>
              <a:t>Distributif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 = 1. (</a:t>
            </a:r>
            <a:r>
              <a:rPr lang="en-US" dirty="0" err="1"/>
              <a:t>a+b</a:t>
            </a:r>
            <a:r>
              <a:rPr lang="en-US" dirty="0"/>
              <a:t>)		(</a:t>
            </a:r>
            <a:r>
              <a:rPr lang="en-US" dirty="0" err="1"/>
              <a:t>Komplemen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 = </a:t>
            </a:r>
            <a:r>
              <a:rPr lang="en-US" dirty="0" err="1"/>
              <a:t>a+b</a:t>
            </a:r>
            <a:r>
              <a:rPr lang="en-US" dirty="0"/>
              <a:t>			(</a:t>
            </a:r>
            <a:r>
              <a:rPr lang="en-US" dirty="0" err="1"/>
              <a:t>Indentitas</a:t>
            </a:r>
            <a:r>
              <a:rPr lang="en-US" dirty="0"/>
              <a:t>)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4345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E806-170A-6F68-B5D6-00EE6E6E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3036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Latihan 1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8375-93C7-82D6-8DD5-AA3A0341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087120"/>
            <a:ext cx="9603275" cy="43792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prinsip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aljabar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buktikan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a(a’ + b) = ab </a:t>
            </a:r>
          </a:p>
          <a:p>
            <a:pPr marL="0" indent="0"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Penyelesaian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(ii) a(a’ + b) =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a.a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’ + ab 	(Hukum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Distributif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	     = 0 + ab 	(Hukum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Komplemen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0" indent="0">
              <a:buNone/>
            </a:pP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		      = ab 		(Hukum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Identitas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E806-170A-6F68-B5D6-00EE6E6E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30364"/>
            <a:ext cx="9603275" cy="4383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Latihan 2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8375-93C7-82D6-8DD5-AA3A0341E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087120"/>
            <a:ext cx="9603275" cy="43792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prinsip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aljabar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buktikan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 + (ab) = a</a:t>
            </a:r>
          </a:p>
          <a:p>
            <a:pPr marL="0" indent="0"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Penyelesaian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a + (ab) = (a.1) +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a.b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	(Hukum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Identitas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              = a (1+b) 		(Hukum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Distributif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              = a (b+1)		(Hukum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Komunikatif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              = a (1)		(Hukum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Dominasi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              = a 		(Hukum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Identitas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4281</TotalTime>
  <Words>2053</Words>
  <Application>Microsoft Office PowerPoint</Application>
  <PresentationFormat>Widescreen</PresentationFormat>
  <Paragraphs>152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</vt:lpstr>
      <vt:lpstr>Calibri</vt:lpstr>
      <vt:lpstr>Century Gothic</vt:lpstr>
      <vt:lpstr>Wingdings</vt:lpstr>
      <vt:lpstr>Gallery</vt:lpstr>
      <vt:lpstr>Alajabar Bolean</vt:lpstr>
      <vt:lpstr>PowerPoint Presentation</vt:lpstr>
      <vt:lpstr>Definisi Aljabar Bolean</vt:lpstr>
      <vt:lpstr>Prinsip Alajabar Bolean</vt:lpstr>
      <vt:lpstr>Aljabar Boolean 2-Nilai</vt:lpstr>
      <vt:lpstr>Hukum – Hukum Aljabar Bolean</vt:lpstr>
      <vt:lpstr>Contoh :</vt:lpstr>
      <vt:lpstr>Latihan 1</vt:lpstr>
      <vt:lpstr>Latihan 2</vt:lpstr>
      <vt:lpstr>Fungsi Bolean</vt:lpstr>
      <vt:lpstr>Bentuk Kanonik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: Tinjau fungsi Boolean yang dinyatakan oleh Tabel di bawah ini. Nyatakan fungsi tersebut dalam bentuk kanonik SOP dan POS</vt:lpstr>
      <vt:lpstr>PowerPoint Presentation</vt:lpstr>
      <vt:lpstr>SOAL : Nyatakan fungsi Boolean f(x, y, z) = x + y’z dalam bentuk kanonik SOP dan POS</vt:lpstr>
      <vt:lpstr>PowerPoint Presentation</vt:lpstr>
      <vt:lpstr>PowerPoint Presentation</vt:lpstr>
      <vt:lpstr>Rangkaian Logika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Induksi Matematika</dc:title>
  <dc:creator>asa hari wibowo</dc:creator>
  <cp:lastModifiedBy>asa hari wibowo</cp:lastModifiedBy>
  <cp:revision>52</cp:revision>
  <dcterms:created xsi:type="dcterms:W3CDTF">2022-12-12T04:59:20Z</dcterms:created>
  <dcterms:modified xsi:type="dcterms:W3CDTF">2022-12-27T01:42:33Z</dcterms:modified>
</cp:coreProperties>
</file>