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0"/>
  </p:notesMasterIdLst>
  <p:sldIdLst>
    <p:sldId id="256" r:id="rId2"/>
    <p:sldId id="291" r:id="rId3"/>
    <p:sldId id="292" r:id="rId4"/>
    <p:sldId id="293" r:id="rId5"/>
    <p:sldId id="257" r:id="rId6"/>
    <p:sldId id="263" r:id="rId7"/>
    <p:sldId id="264" r:id="rId8"/>
    <p:sldId id="265" r:id="rId9"/>
    <p:sldId id="266" r:id="rId10"/>
    <p:sldId id="267" r:id="rId11"/>
    <p:sldId id="268" r:id="rId12"/>
    <p:sldId id="269" r:id="rId13"/>
    <p:sldId id="270" r:id="rId14"/>
    <p:sldId id="259" r:id="rId15"/>
    <p:sldId id="271" r:id="rId16"/>
    <p:sldId id="258" r:id="rId17"/>
    <p:sldId id="272" r:id="rId18"/>
    <p:sldId id="274" r:id="rId19"/>
    <p:sldId id="273" r:id="rId20"/>
    <p:sldId id="275" r:id="rId21"/>
    <p:sldId id="276" r:id="rId22"/>
    <p:sldId id="278" r:id="rId23"/>
    <p:sldId id="279" r:id="rId24"/>
    <p:sldId id="277" r:id="rId25"/>
    <p:sldId id="261" r:id="rId26"/>
    <p:sldId id="280" r:id="rId27"/>
    <p:sldId id="281" r:id="rId28"/>
    <p:sldId id="282" r:id="rId29"/>
    <p:sldId id="262" r:id="rId30"/>
    <p:sldId id="283" r:id="rId31"/>
    <p:sldId id="284" r:id="rId32"/>
    <p:sldId id="285" r:id="rId33"/>
    <p:sldId id="286" r:id="rId34"/>
    <p:sldId id="287" r:id="rId35"/>
    <p:sldId id="288" r:id="rId36"/>
    <p:sldId id="289" r:id="rId37"/>
    <p:sldId id="290" r:id="rId38"/>
    <p:sldId id="260"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0064"/>
    <a:srgbClr val="C33A1F"/>
    <a:srgbClr val="0000CC"/>
    <a:srgbClr val="9EFF29"/>
    <a:srgbClr val="FF2549"/>
    <a:srgbClr val="007033"/>
    <a:srgbClr val="003635"/>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642" y="-206"/>
      </p:cViewPr>
      <p:guideLst>
        <p:guide orient="horz" pos="1620"/>
        <p:guide pos="2880"/>
        <p:guide orient="horz" pos="216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38</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l="-1000" r="-1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1052" y="2182761"/>
            <a:ext cx="7005484" cy="1995951"/>
          </a:xfrm>
          <a:noFill/>
          <a:effectLst>
            <a:outerShdw blurRad="50800" dist="38100" dir="2700000" algn="tl" rotWithShape="0">
              <a:prstClr val="black">
                <a:alpha val="40000"/>
              </a:prstClr>
            </a:outerShdw>
          </a:effectLst>
        </p:spPr>
        <p:txBody>
          <a:bodyPr>
            <a:normAutofit/>
          </a:bodyPr>
          <a:lstStyle>
            <a:lvl1pPr algn="l">
              <a:defRPr sz="3600">
                <a:solidFill>
                  <a:srgbClr val="FF000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71051" y="4680156"/>
            <a:ext cx="7382308" cy="904568"/>
          </a:xfrm>
        </p:spPr>
        <p:txBody>
          <a:bodyPr>
            <a:normAutofit/>
          </a:bodyPr>
          <a:lstStyle>
            <a:lvl1pPr marL="0" indent="0" algn="l">
              <a:buNone/>
              <a:defRPr sz="2800" b="0" i="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40163" y="3167063"/>
            <a:ext cx="14636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387607"/>
            <a:ext cx="8259098" cy="1018035"/>
          </a:xfrm>
        </p:spPr>
        <p:txBody>
          <a:bodyPr>
            <a:normAutofit/>
          </a:bodyPr>
          <a:lstStyle>
            <a:lvl1pPr algn="l">
              <a:defRPr sz="3600" baseline="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769808"/>
            <a:ext cx="8246070" cy="4601493"/>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l="-21000" r="-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818" y="424062"/>
            <a:ext cx="6673304" cy="967132"/>
          </a:xfrm>
        </p:spPr>
        <p:txBody>
          <a:bodyPr>
            <a:normAutofit/>
          </a:bodyPr>
          <a:lstStyle>
            <a:lvl1pPr algn="l">
              <a:defRPr sz="360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71949" y="1425678"/>
            <a:ext cx="6695767" cy="4825652"/>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0068" y="322868"/>
            <a:ext cx="8093365" cy="1018033"/>
          </a:xfrm>
        </p:spPr>
        <p:txBody>
          <a:bodyPr>
            <a:normAutofit/>
          </a:bodyPr>
          <a:lstStyle>
            <a:lvl1pPr algn="l">
              <a:defRPr sz="3600" baseline="0">
                <a:solidFill>
                  <a:srgbClr val="FF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2315511"/>
            <a:ext cx="4040188" cy="639763"/>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945373"/>
            <a:ext cx="4040188" cy="303505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3" y="2315511"/>
            <a:ext cx="4041775" cy="639763"/>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3" y="2945373"/>
            <a:ext cx="4041775" cy="303505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r="-1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10/3/2023</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0" cap="all" dirty="0">
                <a:solidFill>
                  <a:srgbClr val="1C1C1C"/>
                </a:solidFill>
                <a:effectLst/>
                <a:latin typeface="Oswald" panose="00000500000000000000" pitchFamily="2" charset="0"/>
              </a:rPr>
              <a:t>MEMAHAMI PRINSIP - PRINSIP DASAR ANIMASI</a:t>
            </a:r>
            <a:endParaRPr lang="en-US" dirty="0"/>
          </a:p>
        </p:txBody>
      </p:sp>
      <p:sp>
        <p:nvSpPr>
          <p:cNvPr id="3" name="Subtitle 2"/>
          <p:cNvSpPr>
            <a:spLocks noGrp="1"/>
          </p:cNvSpPr>
          <p:nvPr>
            <p:ph type="subTitle" idx="1"/>
          </p:nvPr>
        </p:nvSpPr>
        <p:spPr/>
        <p:txBody>
          <a:bodyPr/>
          <a:lstStyle/>
          <a:p>
            <a:r>
              <a:rPr lang="en-US" b="1" dirty="0">
                <a:ln w="22225">
                  <a:solidFill>
                    <a:schemeClr val="accent2"/>
                  </a:solidFill>
                  <a:prstDash val="solid"/>
                </a:ln>
                <a:solidFill>
                  <a:schemeClr val="accent2">
                    <a:lumMod val="40000"/>
                    <a:lumOff val="60000"/>
                  </a:schemeClr>
                </a:solidFill>
              </a:rPr>
              <a:t>MULTIMEDIA</a:t>
            </a:r>
          </a:p>
        </p:txBody>
      </p:sp>
    </p:spTree>
    <p:extLst>
      <p:ext uri="{BB962C8B-B14F-4D97-AF65-F5344CB8AC3E}">
        <p14:creationId xmlns:p14="http://schemas.microsoft.com/office/powerpoint/2010/main" val="36392037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cap="all" dirty="0">
                <a:solidFill>
                  <a:srgbClr val="1C1C1C"/>
                </a:solidFill>
                <a:effectLst/>
                <a:latin typeface="Oswald" panose="00000500000000000000" pitchFamily="2" charset="0"/>
              </a:rPr>
              <a:t>MEMAHAMI PRINSIP - PRINSIP DASAR ANIMASI</a:t>
            </a:r>
            <a:endParaRPr lang="en-US" dirty="0"/>
          </a:p>
        </p:txBody>
      </p:sp>
      <p:sp>
        <p:nvSpPr>
          <p:cNvPr id="3" name="Content Placeholder 2"/>
          <p:cNvSpPr>
            <a:spLocks noGrp="1"/>
          </p:cNvSpPr>
          <p:nvPr>
            <p:ph idx="1"/>
          </p:nvPr>
        </p:nvSpPr>
        <p:spPr>
          <a:xfrm>
            <a:off x="463714" y="1769808"/>
            <a:ext cx="8246070" cy="660241"/>
          </a:xfrm>
        </p:spPr>
        <p:txBody>
          <a:bodyPr/>
          <a:lstStyle/>
          <a:p>
            <a:r>
              <a:rPr lang="en-US" sz="1200" b="1" i="0" dirty="0" err="1">
                <a:solidFill>
                  <a:srgbClr val="5E5E5E"/>
                </a:solidFill>
                <a:effectLst/>
                <a:latin typeface="Nunito" pitchFamily="2" charset="0"/>
              </a:rPr>
              <a:t>Seorang</a:t>
            </a:r>
            <a:r>
              <a:rPr lang="en-US" sz="1200" b="1" i="0" dirty="0">
                <a:solidFill>
                  <a:srgbClr val="5E5E5E"/>
                </a:solidFill>
                <a:effectLst/>
                <a:latin typeface="Nunito" pitchFamily="2" charset="0"/>
              </a:rPr>
              <a:t> animator </a:t>
            </a:r>
            <a:r>
              <a:rPr lang="en-US" sz="1200" b="1" i="0" dirty="0" err="1">
                <a:solidFill>
                  <a:srgbClr val="5E5E5E"/>
                </a:solidFill>
                <a:effectLst/>
                <a:latin typeface="Nunito" pitchFamily="2" charset="0"/>
              </a:rPr>
              <a:t>harus</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menguasai</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prinsip</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dasar</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animasi</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ini</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untuk</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mendapatkan</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ilusi</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menghidupkan</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karakter</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animasinya</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Barikut</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adalah</a:t>
            </a:r>
            <a:r>
              <a:rPr lang="en-US" sz="1200" b="1" i="0" dirty="0">
                <a:solidFill>
                  <a:srgbClr val="5E5E5E"/>
                </a:solidFill>
                <a:effectLst/>
                <a:latin typeface="Nunito" pitchFamily="2" charset="0"/>
              </a:rPr>
              <a:t> 12 </a:t>
            </a:r>
            <a:r>
              <a:rPr lang="en-US" sz="1200" b="1" i="0" dirty="0" err="1">
                <a:solidFill>
                  <a:srgbClr val="5E5E5E"/>
                </a:solidFill>
                <a:effectLst/>
                <a:latin typeface="Nunito" pitchFamily="2" charset="0"/>
              </a:rPr>
              <a:t>prinsip</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dasar</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animasi</a:t>
            </a:r>
            <a:r>
              <a:rPr lang="en-US" sz="1200" b="1" i="0" dirty="0">
                <a:solidFill>
                  <a:srgbClr val="5E5E5E"/>
                </a:solidFill>
                <a:effectLst/>
                <a:latin typeface="Nunito" pitchFamily="2" charset="0"/>
              </a:rPr>
              <a:t> agar </a:t>
            </a:r>
            <a:r>
              <a:rPr lang="en-US" sz="1200" b="1" i="0" dirty="0" err="1">
                <a:solidFill>
                  <a:srgbClr val="5E5E5E"/>
                </a:solidFill>
                <a:effectLst/>
                <a:latin typeface="Nunito" pitchFamily="2" charset="0"/>
              </a:rPr>
              <a:t>animasi</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terlihat</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seperti</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nyata</a:t>
            </a:r>
            <a:r>
              <a:rPr lang="en-US" sz="1200" b="1" i="0" dirty="0">
                <a:solidFill>
                  <a:srgbClr val="5E5E5E"/>
                </a:solidFill>
                <a:effectLst/>
                <a:latin typeface="Nunito" pitchFamily="2" charset="0"/>
              </a:rPr>
              <a:t>:</a:t>
            </a:r>
            <a:endParaRPr lang="en-US" b="1" dirty="0"/>
          </a:p>
        </p:txBody>
      </p:sp>
      <p:sp>
        <p:nvSpPr>
          <p:cNvPr id="5" name="TextBox 4">
            <a:extLst>
              <a:ext uri="{FF2B5EF4-FFF2-40B4-BE49-F238E27FC236}">
                <a16:creationId xmlns:a16="http://schemas.microsoft.com/office/drawing/2014/main" id="{3CF82283-46A9-704B-625E-A3B7FB5F3F0B}"/>
              </a:ext>
            </a:extLst>
          </p:cNvPr>
          <p:cNvSpPr txBox="1"/>
          <p:nvPr/>
        </p:nvSpPr>
        <p:spPr>
          <a:xfrm>
            <a:off x="876822" y="2609549"/>
            <a:ext cx="5574082" cy="400110"/>
          </a:xfrm>
          <a:prstGeom prst="rect">
            <a:avLst/>
          </a:prstGeom>
          <a:noFill/>
        </p:spPr>
        <p:txBody>
          <a:bodyPr wrap="square">
            <a:spAutoFit/>
          </a:bodyPr>
          <a:lstStyle/>
          <a:p>
            <a:r>
              <a:rPr lang="en-US" sz="2000" b="1" i="0" dirty="0">
                <a:solidFill>
                  <a:srgbClr val="5E5E5E"/>
                </a:solidFill>
                <a:effectLst/>
                <a:latin typeface="Nunito" pitchFamily="2" charset="0"/>
              </a:rPr>
              <a:t>2. Anticipation (Gerakan </a:t>
            </a:r>
            <a:r>
              <a:rPr lang="en-US" sz="2000" b="1" i="0" dirty="0" err="1">
                <a:solidFill>
                  <a:srgbClr val="5E5E5E"/>
                </a:solidFill>
                <a:effectLst/>
                <a:latin typeface="Nunito" pitchFamily="2" charset="0"/>
              </a:rPr>
              <a:t>Pendahuluan</a:t>
            </a:r>
            <a:r>
              <a:rPr lang="en-US" sz="2000" b="1" i="0" dirty="0">
                <a:solidFill>
                  <a:srgbClr val="5E5E5E"/>
                </a:solidFill>
                <a:effectLst/>
                <a:latin typeface="Nunito" pitchFamily="2" charset="0"/>
              </a:rPr>
              <a:t>)</a:t>
            </a:r>
            <a:endParaRPr lang="en-US" sz="2000" b="1" dirty="0"/>
          </a:p>
        </p:txBody>
      </p:sp>
      <p:sp>
        <p:nvSpPr>
          <p:cNvPr id="6" name="TextBox 5">
            <a:extLst>
              <a:ext uri="{FF2B5EF4-FFF2-40B4-BE49-F238E27FC236}">
                <a16:creationId xmlns:a16="http://schemas.microsoft.com/office/drawing/2014/main" id="{F36A9B6E-686E-3CEC-871B-C72147CFC4D7}"/>
              </a:ext>
            </a:extLst>
          </p:cNvPr>
          <p:cNvSpPr txBox="1"/>
          <p:nvPr/>
        </p:nvSpPr>
        <p:spPr>
          <a:xfrm>
            <a:off x="1094603" y="3304280"/>
            <a:ext cx="5998924" cy="1015663"/>
          </a:xfrm>
          <a:prstGeom prst="rect">
            <a:avLst/>
          </a:prstGeom>
          <a:noFill/>
        </p:spPr>
        <p:txBody>
          <a:bodyPr wrap="square">
            <a:spAutoFit/>
          </a:bodyPr>
          <a:lstStyle/>
          <a:p>
            <a:r>
              <a:rPr lang="en-US" sz="2000" b="1" i="0" dirty="0" err="1">
                <a:solidFill>
                  <a:srgbClr val="5E5E5E"/>
                </a:solidFill>
                <a:effectLst/>
                <a:latin typeface="Nunito" pitchFamily="2" charset="0"/>
              </a:rPr>
              <a:t>Prinsip</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ini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boleh</a:t>
            </a:r>
            <a:r>
              <a:rPr lang="en-US" sz="2000" b="1" i="0" dirty="0">
                <a:solidFill>
                  <a:srgbClr val="5E5E5E"/>
                </a:solidFill>
                <a:effectLst/>
                <a:latin typeface="Nunito" pitchFamily="2" charset="0"/>
              </a:rPr>
              <a:t> juga </a:t>
            </a:r>
            <a:r>
              <a:rPr lang="en-US" sz="2000" b="1" i="0" dirty="0" err="1">
                <a:solidFill>
                  <a:srgbClr val="5E5E5E"/>
                </a:solidFill>
                <a:effectLst/>
                <a:latin typeface="Nunito" pitchFamily="2" charset="0"/>
              </a:rPr>
              <a:t>dianggap</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sebagai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persiapan</a:t>
            </a:r>
            <a:r>
              <a:rPr lang="en-US" sz="2000" b="1" i="0" dirty="0">
                <a:solidFill>
                  <a:srgbClr val="5E5E5E"/>
                </a:solidFill>
                <a:effectLst/>
                <a:latin typeface="Nunito" pitchFamily="2" charset="0"/>
              </a:rPr>
              <a:t>/</a:t>
            </a:r>
            <a:r>
              <a:rPr lang="en-US" sz="2000" b="1" i="0" dirty="0" err="1">
                <a:solidFill>
                  <a:srgbClr val="5E5E5E"/>
                </a:solidFill>
                <a:effectLst/>
                <a:latin typeface="Nunito" pitchFamily="2" charset="0"/>
              </a:rPr>
              <a:t>awalan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sebuah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gerakan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atau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ancang-ancang</a:t>
            </a:r>
            <a:r>
              <a:rPr lang="en-US" sz="2000" b="1" i="0" dirty="0">
                <a:solidFill>
                  <a:srgbClr val="5E5E5E"/>
                </a:solidFill>
                <a:effectLst/>
                <a:latin typeface="Nunito" pitchFamily="2" charset="0"/>
              </a:rPr>
              <a:t>. </a:t>
            </a:r>
            <a:endParaRPr lang="en-US" sz="2000" b="1" dirty="0"/>
          </a:p>
        </p:txBody>
      </p:sp>
      <p:pic>
        <p:nvPicPr>
          <p:cNvPr id="2050" name="Picture 2">
            <a:extLst>
              <a:ext uri="{FF2B5EF4-FFF2-40B4-BE49-F238E27FC236}">
                <a16:creationId xmlns:a16="http://schemas.microsoft.com/office/drawing/2014/main" id="{0097BFFE-9E48-A0FC-D189-2A4C0301A7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2715927"/>
            <a:ext cx="1905000" cy="216922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50F3EB5-FD9E-40F0-AB61-8ECC7041AC1C}"/>
              </a:ext>
            </a:extLst>
          </p:cNvPr>
          <p:cNvSpPr txBox="1"/>
          <p:nvPr/>
        </p:nvSpPr>
        <p:spPr>
          <a:xfrm>
            <a:off x="1094603" y="4427952"/>
            <a:ext cx="6663848" cy="1323439"/>
          </a:xfrm>
          <a:prstGeom prst="rect">
            <a:avLst/>
          </a:prstGeom>
          <a:noFill/>
        </p:spPr>
        <p:txBody>
          <a:bodyPr wrap="square">
            <a:spAutoFit/>
          </a:bodyPr>
          <a:lstStyle/>
          <a:p>
            <a:r>
              <a:rPr lang="en-US" sz="2000" b="1" i="0" dirty="0" err="1">
                <a:solidFill>
                  <a:srgbClr val="5E5E5E"/>
                </a:solidFill>
                <a:effectLst/>
                <a:latin typeface="Nunito" pitchFamily="2" charset="0"/>
              </a:rPr>
              <a:t>Seseorang</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melakukan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pukulan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ke</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depan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harus</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mengayunkan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tangannya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terlebih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dahulu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ke</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belakang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sebelum</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benar-benar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memukul</a:t>
            </a:r>
            <a:r>
              <a:rPr lang="en-US" sz="2000" b="1" i="0" dirty="0">
                <a:solidFill>
                  <a:srgbClr val="5E5E5E"/>
                </a:solidFill>
                <a:effectLst/>
                <a:latin typeface="Nunito" pitchFamily="2" charset="0"/>
              </a:rPr>
              <a:t> kea rah </a:t>
            </a:r>
            <a:r>
              <a:rPr lang="en-US" sz="2000" b="1" i="0" dirty="0" err="1">
                <a:solidFill>
                  <a:srgbClr val="5E5E5E"/>
                </a:solidFill>
                <a:effectLst/>
                <a:latin typeface="Nunito" pitchFamily="2" charset="0"/>
              </a:rPr>
              <a:t>depan</a:t>
            </a:r>
            <a:r>
              <a:rPr lang="en-US" sz="2000" b="1" i="0" dirty="0">
                <a:solidFill>
                  <a:srgbClr val="5E5E5E"/>
                </a:solidFill>
                <a:effectLst/>
                <a:latin typeface="Nunito" pitchFamily="2" charset="0"/>
              </a:rPr>
              <a:t>.</a:t>
            </a:r>
            <a:endParaRPr lang="en-US" sz="2000" b="1" dirty="0"/>
          </a:p>
        </p:txBody>
      </p:sp>
      <p:sp>
        <p:nvSpPr>
          <p:cNvPr id="9" name="TextBox 8">
            <a:extLst>
              <a:ext uri="{FF2B5EF4-FFF2-40B4-BE49-F238E27FC236}">
                <a16:creationId xmlns:a16="http://schemas.microsoft.com/office/drawing/2014/main" id="{3FC0C2AA-D3FD-27C5-0C1D-D9A72A33522A}"/>
              </a:ext>
            </a:extLst>
          </p:cNvPr>
          <p:cNvSpPr txBox="1"/>
          <p:nvPr/>
        </p:nvSpPr>
        <p:spPr>
          <a:xfrm>
            <a:off x="463714" y="5687604"/>
            <a:ext cx="8347777" cy="1015663"/>
          </a:xfrm>
          <a:prstGeom prst="rect">
            <a:avLst/>
          </a:prstGeom>
          <a:noFill/>
        </p:spPr>
        <p:txBody>
          <a:bodyPr wrap="square">
            <a:spAutoFit/>
          </a:bodyPr>
          <a:lstStyle/>
          <a:p>
            <a:r>
              <a:rPr lang="en-US" sz="2000" b="1" i="0" dirty="0">
                <a:solidFill>
                  <a:srgbClr val="5E5E5E"/>
                </a:solidFill>
                <a:effectLst/>
                <a:latin typeface="Nunito" pitchFamily="2" charset="0"/>
              </a:rPr>
              <a:t>Pada </a:t>
            </a:r>
            <a:r>
              <a:rPr lang="en-US" sz="2000" b="1" i="0" dirty="0" err="1">
                <a:solidFill>
                  <a:srgbClr val="5E5E5E"/>
                </a:solidFill>
                <a:effectLst/>
                <a:latin typeface="Nunito" pitchFamily="2" charset="0"/>
              </a:rPr>
              <a:t>gerakan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melompat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seseorang</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posisinya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berdiri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harus</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sedikit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membungkuk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terlebih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dulu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sebelum</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akhirnya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melompat</a:t>
            </a:r>
            <a:r>
              <a:rPr lang="en-US" sz="2000" b="1" i="0" dirty="0">
                <a:solidFill>
                  <a:srgbClr val="5E5E5E"/>
                </a:solidFill>
                <a:effectLst/>
                <a:latin typeface="Nunito" pitchFamily="2" charset="0"/>
              </a:rPr>
              <a:t>.</a:t>
            </a:r>
            <a:endParaRPr lang="en-US" sz="2000" b="1" dirty="0"/>
          </a:p>
        </p:txBody>
      </p:sp>
    </p:spTree>
    <p:extLst>
      <p:ext uri="{BB962C8B-B14F-4D97-AF65-F5344CB8AC3E}">
        <p14:creationId xmlns:p14="http://schemas.microsoft.com/office/powerpoint/2010/main" val="274670946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cap="all" dirty="0">
                <a:solidFill>
                  <a:srgbClr val="1C1C1C"/>
                </a:solidFill>
                <a:effectLst/>
                <a:latin typeface="Oswald" panose="00000500000000000000" pitchFamily="2" charset="0"/>
              </a:rPr>
              <a:t>MEMAHAMI PRINSIP - PRINSIP DASAR ANIMASI</a:t>
            </a:r>
            <a:endParaRPr lang="en-US" dirty="0"/>
          </a:p>
        </p:txBody>
      </p:sp>
      <p:sp>
        <p:nvSpPr>
          <p:cNvPr id="3" name="Content Placeholder 2"/>
          <p:cNvSpPr>
            <a:spLocks noGrp="1"/>
          </p:cNvSpPr>
          <p:nvPr>
            <p:ph idx="1"/>
          </p:nvPr>
        </p:nvSpPr>
        <p:spPr>
          <a:xfrm>
            <a:off x="463714" y="1769808"/>
            <a:ext cx="8246070" cy="660241"/>
          </a:xfrm>
        </p:spPr>
        <p:txBody>
          <a:bodyPr/>
          <a:lstStyle/>
          <a:p>
            <a:r>
              <a:rPr lang="en-US" sz="1200" b="1" i="0" dirty="0" err="1">
                <a:solidFill>
                  <a:srgbClr val="5E5E5E"/>
                </a:solidFill>
                <a:effectLst/>
                <a:latin typeface="Nunito" pitchFamily="2" charset="0"/>
              </a:rPr>
              <a:t>Seorang</a:t>
            </a:r>
            <a:r>
              <a:rPr lang="en-US" sz="1200" b="1" i="0" dirty="0">
                <a:solidFill>
                  <a:srgbClr val="5E5E5E"/>
                </a:solidFill>
                <a:effectLst/>
                <a:latin typeface="Nunito" pitchFamily="2" charset="0"/>
              </a:rPr>
              <a:t> animator </a:t>
            </a:r>
            <a:r>
              <a:rPr lang="en-US" sz="1200" b="1" i="0" dirty="0" err="1">
                <a:solidFill>
                  <a:srgbClr val="5E5E5E"/>
                </a:solidFill>
                <a:effectLst/>
                <a:latin typeface="Nunito" pitchFamily="2" charset="0"/>
              </a:rPr>
              <a:t>harus</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menguasai</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prinsip</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dasar</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animasi</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ini</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untuk</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mendapatkan</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ilusi</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menghidupkan</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karakter</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animasinya</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Barikut</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adalah</a:t>
            </a:r>
            <a:r>
              <a:rPr lang="en-US" sz="1200" b="1" i="0" dirty="0">
                <a:solidFill>
                  <a:srgbClr val="5E5E5E"/>
                </a:solidFill>
                <a:effectLst/>
                <a:latin typeface="Nunito" pitchFamily="2" charset="0"/>
              </a:rPr>
              <a:t> 12 </a:t>
            </a:r>
            <a:r>
              <a:rPr lang="en-US" sz="1200" b="1" i="0" dirty="0" err="1">
                <a:solidFill>
                  <a:srgbClr val="5E5E5E"/>
                </a:solidFill>
                <a:effectLst/>
                <a:latin typeface="Nunito" pitchFamily="2" charset="0"/>
              </a:rPr>
              <a:t>prinsip</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dasar</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animasi</a:t>
            </a:r>
            <a:r>
              <a:rPr lang="en-US" sz="1200" b="1" i="0" dirty="0">
                <a:solidFill>
                  <a:srgbClr val="5E5E5E"/>
                </a:solidFill>
                <a:effectLst/>
                <a:latin typeface="Nunito" pitchFamily="2" charset="0"/>
              </a:rPr>
              <a:t> agar </a:t>
            </a:r>
            <a:r>
              <a:rPr lang="en-US" sz="1200" b="1" i="0" dirty="0" err="1">
                <a:solidFill>
                  <a:srgbClr val="5E5E5E"/>
                </a:solidFill>
                <a:effectLst/>
                <a:latin typeface="Nunito" pitchFamily="2" charset="0"/>
              </a:rPr>
              <a:t>animasi</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terlihat</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seperti</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nyata</a:t>
            </a:r>
            <a:r>
              <a:rPr lang="en-US" sz="1200" b="1" i="0" dirty="0">
                <a:solidFill>
                  <a:srgbClr val="5E5E5E"/>
                </a:solidFill>
                <a:effectLst/>
                <a:latin typeface="Nunito" pitchFamily="2" charset="0"/>
              </a:rPr>
              <a:t>:</a:t>
            </a:r>
            <a:endParaRPr lang="en-US" b="1" dirty="0"/>
          </a:p>
        </p:txBody>
      </p:sp>
      <p:sp>
        <p:nvSpPr>
          <p:cNvPr id="5" name="TextBox 4">
            <a:extLst>
              <a:ext uri="{FF2B5EF4-FFF2-40B4-BE49-F238E27FC236}">
                <a16:creationId xmlns:a16="http://schemas.microsoft.com/office/drawing/2014/main" id="{3CF82283-46A9-704B-625E-A3B7FB5F3F0B}"/>
              </a:ext>
            </a:extLst>
          </p:cNvPr>
          <p:cNvSpPr txBox="1"/>
          <p:nvPr/>
        </p:nvSpPr>
        <p:spPr>
          <a:xfrm>
            <a:off x="876822" y="2609549"/>
            <a:ext cx="5574082" cy="400110"/>
          </a:xfrm>
          <a:prstGeom prst="rect">
            <a:avLst/>
          </a:prstGeom>
          <a:noFill/>
        </p:spPr>
        <p:txBody>
          <a:bodyPr wrap="square">
            <a:spAutoFit/>
          </a:bodyPr>
          <a:lstStyle/>
          <a:p>
            <a:r>
              <a:rPr lang="en-US" sz="2000" b="1" i="0" dirty="0">
                <a:solidFill>
                  <a:srgbClr val="5E5E5E"/>
                </a:solidFill>
                <a:effectLst/>
                <a:latin typeface="Nunito" pitchFamily="2" charset="0"/>
              </a:rPr>
              <a:t>2. Anticipation (Gerakan </a:t>
            </a:r>
            <a:r>
              <a:rPr lang="en-US" sz="2000" b="1" i="0" dirty="0" err="1">
                <a:solidFill>
                  <a:srgbClr val="5E5E5E"/>
                </a:solidFill>
                <a:effectLst/>
                <a:latin typeface="Nunito" pitchFamily="2" charset="0"/>
              </a:rPr>
              <a:t>Pendahuluan</a:t>
            </a:r>
            <a:r>
              <a:rPr lang="en-US" sz="2000" b="1" i="0" dirty="0">
                <a:solidFill>
                  <a:srgbClr val="5E5E5E"/>
                </a:solidFill>
                <a:effectLst/>
                <a:latin typeface="Nunito" pitchFamily="2" charset="0"/>
              </a:rPr>
              <a:t>)</a:t>
            </a:r>
            <a:endParaRPr lang="en-US" sz="2000" b="1" dirty="0"/>
          </a:p>
        </p:txBody>
      </p:sp>
      <p:pic>
        <p:nvPicPr>
          <p:cNvPr id="2050" name="Picture 2">
            <a:extLst>
              <a:ext uri="{FF2B5EF4-FFF2-40B4-BE49-F238E27FC236}">
                <a16:creationId xmlns:a16="http://schemas.microsoft.com/office/drawing/2014/main" id="{0097BFFE-9E48-A0FC-D189-2A4C0301A7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2715927"/>
            <a:ext cx="1905000" cy="216922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353AA9D-FCEE-A817-B6ED-7C861F0B304F}"/>
              </a:ext>
            </a:extLst>
          </p:cNvPr>
          <p:cNvSpPr txBox="1"/>
          <p:nvPr/>
        </p:nvSpPr>
        <p:spPr>
          <a:xfrm>
            <a:off x="1002082" y="3158381"/>
            <a:ext cx="6236918" cy="2862322"/>
          </a:xfrm>
          <a:prstGeom prst="rect">
            <a:avLst/>
          </a:prstGeom>
          <a:noFill/>
        </p:spPr>
        <p:txBody>
          <a:bodyPr wrap="square">
            <a:spAutoFit/>
          </a:bodyPr>
          <a:lstStyle/>
          <a:p>
            <a:r>
              <a:rPr lang="en-US" sz="2000" b="1" i="0" dirty="0">
                <a:solidFill>
                  <a:srgbClr val="5E5E5E"/>
                </a:solidFill>
                <a:effectLst/>
                <a:latin typeface="Nunito" pitchFamily="2" charset="0"/>
              </a:rPr>
              <a:t>Gerakan </a:t>
            </a:r>
            <a:r>
              <a:rPr lang="en-US" sz="2000" b="1" i="0" dirty="0" err="1">
                <a:solidFill>
                  <a:srgbClr val="5E5E5E"/>
                </a:solidFill>
                <a:effectLst/>
                <a:latin typeface="Nunito" pitchFamily="2" charset="0"/>
              </a:rPr>
              <a:t>gerakan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ini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dimaksudkan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untuk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menjelaskan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gerakan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utama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Misalkan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gerakan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utamanya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adalah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seorang</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terpeleset</a:t>
            </a:r>
            <a:r>
              <a:rPr lang="en-US" sz="2000" b="1" i="0" dirty="0">
                <a:solidFill>
                  <a:srgbClr val="5E5E5E"/>
                </a:solidFill>
                <a:effectLst/>
                <a:latin typeface="Nunito" pitchFamily="2" charset="0"/>
              </a:rPr>
              <a:t> dan </a:t>
            </a:r>
            <a:r>
              <a:rPr lang="en-US" sz="2000" b="1" i="0" dirty="0" err="1">
                <a:solidFill>
                  <a:srgbClr val="5E5E5E"/>
                </a:solidFill>
                <a:effectLst/>
                <a:latin typeface="Nunito" pitchFamily="2" charset="0"/>
              </a:rPr>
              <a:t>jatuh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ke</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kolam</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renang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Sebelum</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itu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terjadi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ada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elemen-elemen</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ditunjukkan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sebelumnya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seperti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ada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sabun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atau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kulit</a:t>
            </a:r>
            <a:r>
              <a:rPr lang="en-US" sz="2000" b="1" i="0" dirty="0">
                <a:solidFill>
                  <a:srgbClr val="5E5E5E"/>
                </a:solidFill>
                <a:effectLst/>
                <a:latin typeface="Nunito" pitchFamily="2" charset="0"/>
              </a:rPr>
              <a:t> pisang di </a:t>
            </a:r>
            <a:r>
              <a:rPr lang="en-US" sz="2000" b="1" i="0" dirty="0" err="1">
                <a:solidFill>
                  <a:srgbClr val="5E5E5E"/>
                </a:solidFill>
                <a:effectLst/>
                <a:latin typeface="Nunito" pitchFamily="2" charset="0"/>
              </a:rPr>
              <a:t>lantai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kemudian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ada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gerakan</a:t>
            </a:r>
            <a:r>
              <a:rPr lang="en-US" sz="2000" b="1" i="0" dirty="0">
                <a:solidFill>
                  <a:srgbClr val="5E5E5E"/>
                </a:solidFill>
                <a:effectLst/>
                <a:latin typeface="Nunito" pitchFamily="2" charset="0"/>
              </a:rPr>
              <a:t> air di </a:t>
            </a:r>
            <a:r>
              <a:rPr lang="en-US" sz="2000" b="1" i="0" dirty="0" err="1">
                <a:solidFill>
                  <a:srgbClr val="5E5E5E"/>
                </a:solidFill>
                <a:effectLst/>
                <a:latin typeface="Nunito" pitchFamily="2" charset="0"/>
              </a:rPr>
              <a:t>kolam</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renang</a:t>
            </a:r>
            <a:r>
              <a:rPr lang="en-US" sz="2000" b="1" i="0" dirty="0">
                <a:solidFill>
                  <a:srgbClr val="5E5E5E"/>
                </a:solidFill>
                <a:effectLst/>
                <a:latin typeface="Nunito" pitchFamily="2" charset="0"/>
              </a:rPr>
              <a:t>, dan </a:t>
            </a:r>
            <a:r>
              <a:rPr lang="en-US" sz="2000" b="1" i="0" dirty="0" err="1">
                <a:solidFill>
                  <a:srgbClr val="5E5E5E"/>
                </a:solidFill>
                <a:effectLst/>
                <a:latin typeface="Nunito" pitchFamily="2" charset="0"/>
              </a:rPr>
              <a:t>seorang</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berjalan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dengan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mimik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muka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cuek</a:t>
            </a:r>
            <a:r>
              <a:rPr lang="en-US" sz="2000" b="1" i="0" dirty="0">
                <a:solidFill>
                  <a:srgbClr val="5E5E5E"/>
                </a:solidFill>
                <a:effectLst/>
                <a:latin typeface="Nunito" pitchFamily="2" charset="0"/>
              </a:rPr>
              <a:t>. </a:t>
            </a:r>
            <a:endParaRPr lang="en-US" sz="2000" b="1" dirty="0"/>
          </a:p>
        </p:txBody>
      </p:sp>
    </p:spTree>
    <p:extLst>
      <p:ext uri="{BB962C8B-B14F-4D97-AF65-F5344CB8AC3E}">
        <p14:creationId xmlns:p14="http://schemas.microsoft.com/office/powerpoint/2010/main" val="228374093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cap="all" dirty="0">
                <a:solidFill>
                  <a:srgbClr val="1C1C1C"/>
                </a:solidFill>
                <a:effectLst/>
                <a:latin typeface="Oswald" panose="00000500000000000000" pitchFamily="2" charset="0"/>
              </a:rPr>
              <a:t>MEMAHAMI PRINSIP - PRINSIP DASAR ANIMASI</a:t>
            </a:r>
            <a:endParaRPr lang="en-US" dirty="0"/>
          </a:p>
        </p:txBody>
      </p:sp>
      <p:sp>
        <p:nvSpPr>
          <p:cNvPr id="3" name="Content Placeholder 2"/>
          <p:cNvSpPr>
            <a:spLocks noGrp="1"/>
          </p:cNvSpPr>
          <p:nvPr>
            <p:ph idx="1"/>
          </p:nvPr>
        </p:nvSpPr>
        <p:spPr>
          <a:xfrm>
            <a:off x="463714" y="1769808"/>
            <a:ext cx="8246070" cy="660241"/>
          </a:xfrm>
        </p:spPr>
        <p:txBody>
          <a:bodyPr/>
          <a:lstStyle/>
          <a:p>
            <a:r>
              <a:rPr lang="en-US" sz="1200" b="1" i="0" dirty="0" err="1">
                <a:solidFill>
                  <a:srgbClr val="5E5E5E"/>
                </a:solidFill>
                <a:effectLst/>
                <a:latin typeface="Nunito" pitchFamily="2" charset="0"/>
              </a:rPr>
              <a:t>Seorang</a:t>
            </a:r>
            <a:r>
              <a:rPr lang="en-US" sz="1200" b="1" i="0" dirty="0">
                <a:solidFill>
                  <a:srgbClr val="5E5E5E"/>
                </a:solidFill>
                <a:effectLst/>
                <a:latin typeface="Nunito" pitchFamily="2" charset="0"/>
              </a:rPr>
              <a:t> animator </a:t>
            </a:r>
            <a:r>
              <a:rPr lang="en-US" sz="1200" b="1" i="0" dirty="0" err="1">
                <a:solidFill>
                  <a:srgbClr val="5E5E5E"/>
                </a:solidFill>
                <a:effectLst/>
                <a:latin typeface="Nunito" pitchFamily="2" charset="0"/>
              </a:rPr>
              <a:t>harus</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menguasai</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prinsip</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dasar</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animasi</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ini</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untuk</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mendapatkan</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ilusi</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menghidupkan</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karakter</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animasinya</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Barikut</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adalah</a:t>
            </a:r>
            <a:r>
              <a:rPr lang="en-US" sz="1200" b="1" i="0" dirty="0">
                <a:solidFill>
                  <a:srgbClr val="5E5E5E"/>
                </a:solidFill>
                <a:effectLst/>
                <a:latin typeface="Nunito" pitchFamily="2" charset="0"/>
              </a:rPr>
              <a:t> 12 </a:t>
            </a:r>
            <a:r>
              <a:rPr lang="en-US" sz="1200" b="1" i="0" dirty="0" err="1">
                <a:solidFill>
                  <a:srgbClr val="5E5E5E"/>
                </a:solidFill>
                <a:effectLst/>
                <a:latin typeface="Nunito" pitchFamily="2" charset="0"/>
              </a:rPr>
              <a:t>prinsip</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dasar</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animasi</a:t>
            </a:r>
            <a:r>
              <a:rPr lang="en-US" sz="1200" b="1" i="0" dirty="0">
                <a:solidFill>
                  <a:srgbClr val="5E5E5E"/>
                </a:solidFill>
                <a:effectLst/>
                <a:latin typeface="Nunito" pitchFamily="2" charset="0"/>
              </a:rPr>
              <a:t> agar </a:t>
            </a:r>
            <a:r>
              <a:rPr lang="en-US" sz="1200" b="1" i="0" dirty="0" err="1">
                <a:solidFill>
                  <a:srgbClr val="5E5E5E"/>
                </a:solidFill>
                <a:effectLst/>
                <a:latin typeface="Nunito" pitchFamily="2" charset="0"/>
              </a:rPr>
              <a:t>animasi</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terlihat</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seperti</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nyata</a:t>
            </a:r>
            <a:r>
              <a:rPr lang="en-US" sz="1200" b="1" i="0" dirty="0">
                <a:solidFill>
                  <a:srgbClr val="5E5E5E"/>
                </a:solidFill>
                <a:effectLst/>
                <a:latin typeface="Nunito" pitchFamily="2" charset="0"/>
              </a:rPr>
              <a:t>:</a:t>
            </a:r>
            <a:endParaRPr lang="en-US" b="1" dirty="0"/>
          </a:p>
        </p:txBody>
      </p:sp>
      <p:sp>
        <p:nvSpPr>
          <p:cNvPr id="5" name="TextBox 4">
            <a:extLst>
              <a:ext uri="{FF2B5EF4-FFF2-40B4-BE49-F238E27FC236}">
                <a16:creationId xmlns:a16="http://schemas.microsoft.com/office/drawing/2014/main" id="{3CF82283-46A9-704B-625E-A3B7FB5F3F0B}"/>
              </a:ext>
            </a:extLst>
          </p:cNvPr>
          <p:cNvSpPr txBox="1"/>
          <p:nvPr/>
        </p:nvSpPr>
        <p:spPr>
          <a:xfrm>
            <a:off x="876822" y="2609549"/>
            <a:ext cx="5574082" cy="400110"/>
          </a:xfrm>
          <a:prstGeom prst="rect">
            <a:avLst/>
          </a:prstGeom>
          <a:noFill/>
        </p:spPr>
        <p:txBody>
          <a:bodyPr wrap="square">
            <a:spAutoFit/>
          </a:bodyPr>
          <a:lstStyle/>
          <a:p>
            <a:r>
              <a:rPr lang="en-US" sz="2000" b="1" i="0" dirty="0">
                <a:solidFill>
                  <a:srgbClr val="5E5E5E"/>
                </a:solidFill>
                <a:effectLst/>
                <a:latin typeface="Nunito" pitchFamily="2" charset="0"/>
              </a:rPr>
              <a:t>2. Anticipation (Gerakan </a:t>
            </a:r>
            <a:r>
              <a:rPr lang="en-US" sz="2000" b="1" i="0" dirty="0" err="1">
                <a:solidFill>
                  <a:srgbClr val="5E5E5E"/>
                </a:solidFill>
                <a:effectLst/>
                <a:latin typeface="Nunito" pitchFamily="2" charset="0"/>
              </a:rPr>
              <a:t>Pendahuluan</a:t>
            </a:r>
            <a:r>
              <a:rPr lang="en-US" sz="2000" b="1" i="0" dirty="0">
                <a:solidFill>
                  <a:srgbClr val="5E5E5E"/>
                </a:solidFill>
                <a:effectLst/>
                <a:latin typeface="Nunito" pitchFamily="2" charset="0"/>
              </a:rPr>
              <a:t>)</a:t>
            </a:r>
            <a:endParaRPr lang="en-US" sz="2000" b="1" dirty="0"/>
          </a:p>
        </p:txBody>
      </p:sp>
      <p:pic>
        <p:nvPicPr>
          <p:cNvPr id="2050" name="Picture 2">
            <a:extLst>
              <a:ext uri="{FF2B5EF4-FFF2-40B4-BE49-F238E27FC236}">
                <a16:creationId xmlns:a16="http://schemas.microsoft.com/office/drawing/2014/main" id="{0097BFFE-9E48-A0FC-D189-2A4C0301A7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2715927"/>
            <a:ext cx="1905000" cy="216922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353AA9D-FCEE-A817-B6ED-7C861F0B304F}"/>
              </a:ext>
            </a:extLst>
          </p:cNvPr>
          <p:cNvSpPr txBox="1"/>
          <p:nvPr/>
        </p:nvSpPr>
        <p:spPr>
          <a:xfrm>
            <a:off x="1002082" y="3158381"/>
            <a:ext cx="6236918" cy="1938992"/>
          </a:xfrm>
          <a:prstGeom prst="rect">
            <a:avLst/>
          </a:prstGeom>
          <a:noFill/>
        </p:spPr>
        <p:txBody>
          <a:bodyPr wrap="square">
            <a:spAutoFit/>
          </a:bodyPr>
          <a:lstStyle/>
          <a:p>
            <a:r>
              <a:rPr lang="en-US" sz="2000" b="1" i="0" dirty="0">
                <a:solidFill>
                  <a:srgbClr val="5E5E5E"/>
                </a:solidFill>
                <a:effectLst/>
                <a:latin typeface="Nunito" pitchFamily="2" charset="0"/>
              </a:rPr>
              <a:t>Gerakan-</a:t>
            </a:r>
            <a:r>
              <a:rPr lang="en-US" sz="2000" b="1" i="0" dirty="0" err="1">
                <a:solidFill>
                  <a:srgbClr val="5E5E5E"/>
                </a:solidFill>
                <a:effectLst/>
                <a:latin typeface="Nunito" pitchFamily="2" charset="0"/>
              </a:rPr>
              <a:t>gerakan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antisipasi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ini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bertujuan</a:t>
            </a:r>
            <a:r>
              <a:rPr lang="en-US" sz="2000" b="1" i="0" dirty="0">
                <a:solidFill>
                  <a:srgbClr val="5E5E5E"/>
                </a:solidFill>
                <a:effectLst/>
                <a:latin typeface="Nunito" pitchFamily="2" charset="0"/>
              </a:rPr>
              <a:t> agar </a:t>
            </a:r>
            <a:r>
              <a:rPr lang="en-US" sz="2000" b="1" i="0" dirty="0" err="1">
                <a:solidFill>
                  <a:srgbClr val="5E5E5E"/>
                </a:solidFill>
                <a:effectLst/>
                <a:latin typeface="Nunito" pitchFamily="2" charset="0"/>
              </a:rPr>
              <a:t>penonton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memahami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bahkan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mampu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menebak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gerakan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apa</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terjadi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berikutnya</a:t>
            </a:r>
            <a:r>
              <a:rPr lang="en-US" sz="2000" b="1" i="0" dirty="0">
                <a:solidFill>
                  <a:srgbClr val="5E5E5E"/>
                </a:solidFill>
                <a:effectLst/>
                <a:latin typeface="Nunito" pitchFamily="2" charset="0"/>
              </a:rPr>
              <a:t>. Jadi </a:t>
            </a:r>
            <a:r>
              <a:rPr lang="en-US" sz="2000" b="1" i="0" dirty="0" err="1">
                <a:solidFill>
                  <a:srgbClr val="5E5E5E"/>
                </a:solidFill>
                <a:effectLst/>
                <a:latin typeface="Nunito" pitchFamily="2" charset="0"/>
              </a:rPr>
              <a:t>tidak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langsung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menayangkan</a:t>
            </a:r>
            <a:r>
              <a:rPr lang="en-US" sz="2000" b="1" i="0" dirty="0">
                <a:solidFill>
                  <a:srgbClr val="5E5E5E"/>
                </a:solidFill>
                <a:effectLst/>
                <a:latin typeface="Nunito" pitchFamily="2" charset="0"/>
              </a:rPr>
              <a:t> orang </a:t>
            </a:r>
            <a:r>
              <a:rPr lang="en-US" sz="2000" b="1" i="0" dirty="0" err="1">
                <a:solidFill>
                  <a:srgbClr val="5E5E5E"/>
                </a:solidFill>
                <a:effectLst/>
                <a:latin typeface="Nunito" pitchFamily="2" charset="0"/>
              </a:rPr>
              <a:t>tersebut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jatuh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ke</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kolam</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renang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tanpa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penonton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tahu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kenapa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atau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apa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penyebabnya</a:t>
            </a:r>
            <a:r>
              <a:rPr lang="en-US" sz="2000" b="1" i="0" dirty="0">
                <a:solidFill>
                  <a:srgbClr val="5E5E5E"/>
                </a:solidFill>
                <a:effectLst/>
                <a:latin typeface="Nunito" pitchFamily="2" charset="0"/>
              </a:rPr>
              <a:t>. </a:t>
            </a:r>
            <a:endParaRPr lang="en-US" sz="2000" b="1" dirty="0"/>
          </a:p>
        </p:txBody>
      </p:sp>
    </p:spTree>
    <p:extLst>
      <p:ext uri="{BB962C8B-B14F-4D97-AF65-F5344CB8AC3E}">
        <p14:creationId xmlns:p14="http://schemas.microsoft.com/office/powerpoint/2010/main" val="412092490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cap="all" dirty="0">
                <a:solidFill>
                  <a:srgbClr val="1C1C1C"/>
                </a:solidFill>
                <a:effectLst/>
                <a:latin typeface="Oswald" panose="00000500000000000000" pitchFamily="2" charset="0"/>
              </a:rPr>
              <a:t>MEMAHAMI PRINSIP - PRINSIP DASAR ANIMASI</a:t>
            </a:r>
            <a:endParaRPr lang="en-US" dirty="0"/>
          </a:p>
        </p:txBody>
      </p:sp>
      <p:sp>
        <p:nvSpPr>
          <p:cNvPr id="3" name="Content Placeholder 2"/>
          <p:cNvSpPr>
            <a:spLocks noGrp="1"/>
          </p:cNvSpPr>
          <p:nvPr>
            <p:ph idx="1"/>
          </p:nvPr>
        </p:nvSpPr>
        <p:spPr>
          <a:xfrm>
            <a:off x="463714" y="1769808"/>
            <a:ext cx="8246070" cy="660241"/>
          </a:xfrm>
        </p:spPr>
        <p:txBody>
          <a:bodyPr/>
          <a:lstStyle/>
          <a:p>
            <a:r>
              <a:rPr lang="en-US" sz="1200" b="1" i="0" dirty="0" err="1">
                <a:solidFill>
                  <a:srgbClr val="5E5E5E"/>
                </a:solidFill>
                <a:effectLst/>
                <a:latin typeface="Nunito" pitchFamily="2" charset="0"/>
              </a:rPr>
              <a:t>Seorang</a:t>
            </a:r>
            <a:r>
              <a:rPr lang="en-US" sz="1200" b="1" i="0" dirty="0">
                <a:solidFill>
                  <a:srgbClr val="5E5E5E"/>
                </a:solidFill>
                <a:effectLst/>
                <a:latin typeface="Nunito" pitchFamily="2" charset="0"/>
              </a:rPr>
              <a:t> animator </a:t>
            </a:r>
            <a:r>
              <a:rPr lang="en-US" sz="1200" b="1" i="0" dirty="0" err="1">
                <a:solidFill>
                  <a:srgbClr val="5E5E5E"/>
                </a:solidFill>
                <a:effectLst/>
                <a:latin typeface="Nunito" pitchFamily="2" charset="0"/>
              </a:rPr>
              <a:t>harus</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menguasai</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prinsip</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dasar</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animasi</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ini</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untuk</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mendapatkan</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ilusi</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menghidupkan</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karakter</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animasinya</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Barikut</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adalah</a:t>
            </a:r>
            <a:r>
              <a:rPr lang="en-US" sz="1200" b="1" i="0" dirty="0">
                <a:solidFill>
                  <a:srgbClr val="5E5E5E"/>
                </a:solidFill>
                <a:effectLst/>
                <a:latin typeface="Nunito" pitchFamily="2" charset="0"/>
              </a:rPr>
              <a:t> 12 </a:t>
            </a:r>
            <a:r>
              <a:rPr lang="en-US" sz="1200" b="1" i="0" dirty="0" err="1">
                <a:solidFill>
                  <a:srgbClr val="5E5E5E"/>
                </a:solidFill>
                <a:effectLst/>
                <a:latin typeface="Nunito" pitchFamily="2" charset="0"/>
              </a:rPr>
              <a:t>prinsip</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dasar</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animasi</a:t>
            </a:r>
            <a:r>
              <a:rPr lang="en-US" sz="1200" b="1" i="0" dirty="0">
                <a:solidFill>
                  <a:srgbClr val="5E5E5E"/>
                </a:solidFill>
                <a:effectLst/>
                <a:latin typeface="Nunito" pitchFamily="2" charset="0"/>
              </a:rPr>
              <a:t> agar </a:t>
            </a:r>
            <a:r>
              <a:rPr lang="en-US" sz="1200" b="1" i="0" dirty="0" err="1">
                <a:solidFill>
                  <a:srgbClr val="5E5E5E"/>
                </a:solidFill>
                <a:effectLst/>
                <a:latin typeface="Nunito" pitchFamily="2" charset="0"/>
              </a:rPr>
              <a:t>animasi</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terlihat</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seperti</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nyata</a:t>
            </a:r>
            <a:r>
              <a:rPr lang="en-US" sz="1200" b="1" i="0" dirty="0">
                <a:solidFill>
                  <a:srgbClr val="5E5E5E"/>
                </a:solidFill>
                <a:effectLst/>
                <a:latin typeface="Nunito" pitchFamily="2" charset="0"/>
              </a:rPr>
              <a:t>:</a:t>
            </a:r>
            <a:endParaRPr lang="en-US" b="1" dirty="0"/>
          </a:p>
        </p:txBody>
      </p:sp>
      <p:sp>
        <p:nvSpPr>
          <p:cNvPr id="5" name="TextBox 4">
            <a:extLst>
              <a:ext uri="{FF2B5EF4-FFF2-40B4-BE49-F238E27FC236}">
                <a16:creationId xmlns:a16="http://schemas.microsoft.com/office/drawing/2014/main" id="{3CF82283-46A9-704B-625E-A3B7FB5F3F0B}"/>
              </a:ext>
            </a:extLst>
          </p:cNvPr>
          <p:cNvSpPr txBox="1"/>
          <p:nvPr/>
        </p:nvSpPr>
        <p:spPr>
          <a:xfrm>
            <a:off x="876822" y="2609549"/>
            <a:ext cx="5574082" cy="400110"/>
          </a:xfrm>
          <a:prstGeom prst="rect">
            <a:avLst/>
          </a:prstGeom>
          <a:noFill/>
        </p:spPr>
        <p:txBody>
          <a:bodyPr wrap="square">
            <a:spAutoFit/>
          </a:bodyPr>
          <a:lstStyle/>
          <a:p>
            <a:r>
              <a:rPr lang="en-US" sz="2000" b="1" i="0" dirty="0">
                <a:solidFill>
                  <a:srgbClr val="5E5E5E"/>
                </a:solidFill>
                <a:effectLst/>
                <a:latin typeface="Nunito" pitchFamily="2" charset="0"/>
              </a:rPr>
              <a:t>2. Anticipation (Gerakan </a:t>
            </a:r>
            <a:r>
              <a:rPr lang="en-US" sz="2000" b="1" i="0" dirty="0" err="1">
                <a:solidFill>
                  <a:srgbClr val="5E5E5E"/>
                </a:solidFill>
                <a:effectLst/>
                <a:latin typeface="Nunito" pitchFamily="2" charset="0"/>
              </a:rPr>
              <a:t>Pendahuluan</a:t>
            </a:r>
            <a:r>
              <a:rPr lang="en-US" sz="2000" b="1" i="0" dirty="0">
                <a:solidFill>
                  <a:srgbClr val="5E5E5E"/>
                </a:solidFill>
                <a:effectLst/>
                <a:latin typeface="Nunito" pitchFamily="2" charset="0"/>
              </a:rPr>
              <a:t>)</a:t>
            </a:r>
            <a:endParaRPr lang="en-US" sz="2000" b="1" dirty="0"/>
          </a:p>
        </p:txBody>
      </p:sp>
      <p:pic>
        <p:nvPicPr>
          <p:cNvPr id="2050" name="Picture 2">
            <a:extLst>
              <a:ext uri="{FF2B5EF4-FFF2-40B4-BE49-F238E27FC236}">
                <a16:creationId xmlns:a16="http://schemas.microsoft.com/office/drawing/2014/main" id="{0097BFFE-9E48-A0FC-D189-2A4C0301A7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2715927"/>
            <a:ext cx="1905000" cy="216922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353AA9D-FCEE-A817-B6ED-7C861F0B304F}"/>
              </a:ext>
            </a:extLst>
          </p:cNvPr>
          <p:cNvSpPr txBox="1"/>
          <p:nvPr/>
        </p:nvSpPr>
        <p:spPr>
          <a:xfrm>
            <a:off x="1002082" y="3158381"/>
            <a:ext cx="6236918" cy="1938992"/>
          </a:xfrm>
          <a:prstGeom prst="rect">
            <a:avLst/>
          </a:prstGeom>
          <a:noFill/>
        </p:spPr>
        <p:txBody>
          <a:bodyPr wrap="square">
            <a:spAutoFit/>
          </a:bodyPr>
          <a:lstStyle/>
          <a:p>
            <a:r>
              <a:rPr lang="en-US" sz="2000" b="1" i="0" dirty="0">
                <a:solidFill>
                  <a:srgbClr val="5E5E5E"/>
                </a:solidFill>
                <a:effectLst/>
                <a:latin typeface="Nunito" pitchFamily="2" charset="0"/>
              </a:rPr>
              <a:t>Hal </a:t>
            </a:r>
            <a:r>
              <a:rPr lang="en-US" sz="2000" b="1" i="0" dirty="0" err="1">
                <a:solidFill>
                  <a:srgbClr val="5E5E5E"/>
                </a:solidFill>
                <a:effectLst/>
                <a:latin typeface="Nunito" pitchFamily="2" charset="0"/>
              </a:rPr>
              <a:t>ini</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terkadang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kadang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dilupakan</a:t>
            </a:r>
            <a:r>
              <a:rPr lang="en-US" sz="2000" b="1" i="0" dirty="0">
                <a:solidFill>
                  <a:srgbClr val="5E5E5E"/>
                </a:solidFill>
                <a:effectLst/>
                <a:latin typeface="Nunito" pitchFamily="2" charset="0"/>
              </a:rPr>
              <a:t> oleh orang, </a:t>
            </a:r>
            <a:r>
              <a:rPr lang="en-US" sz="2000" b="1" i="0" dirty="0" err="1">
                <a:solidFill>
                  <a:srgbClr val="5E5E5E"/>
                </a:solidFill>
                <a:effectLst/>
                <a:latin typeface="Nunito" pitchFamily="2" charset="0"/>
              </a:rPr>
              <a:t>jadi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seakan-akan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penonton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mengerti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jalan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pikiran</a:t>
            </a:r>
            <a:r>
              <a:rPr lang="en-US" sz="2000" b="1" i="0" dirty="0">
                <a:solidFill>
                  <a:srgbClr val="5E5E5E"/>
                </a:solidFill>
                <a:effectLst/>
                <a:latin typeface="Nunito" pitchFamily="2" charset="0"/>
              </a:rPr>
              <a:t> sang animator. Oleh </a:t>
            </a:r>
            <a:r>
              <a:rPr lang="en-US" sz="2000" b="1" i="0" dirty="0" err="1">
                <a:solidFill>
                  <a:srgbClr val="5E5E5E"/>
                </a:solidFill>
                <a:effectLst/>
                <a:latin typeface="Nunito" pitchFamily="2" charset="0"/>
              </a:rPr>
              <a:t>karena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itu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sebuah</a:t>
            </a:r>
            <a:r>
              <a:rPr lang="en-US" sz="2000" b="1" i="0" dirty="0">
                <a:solidFill>
                  <a:srgbClr val="5E5E5E"/>
                </a:solidFill>
                <a:effectLst/>
                <a:latin typeface="Nunito" pitchFamily="2" charset="0"/>
              </a:rPr>
              <a:t> film </a:t>
            </a:r>
            <a:r>
              <a:rPr lang="en-US" sz="2000" b="1" i="0" dirty="0" err="1">
                <a:solidFill>
                  <a:srgbClr val="5E5E5E"/>
                </a:solidFill>
                <a:effectLst/>
                <a:latin typeface="Nunito" pitchFamily="2" charset="0"/>
              </a:rPr>
              <a:t>animasi</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dibuat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banyak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keganjilan</a:t>
            </a:r>
            <a:r>
              <a:rPr lang="en-US" sz="2000" b="1" i="0" dirty="0">
                <a:solidFill>
                  <a:srgbClr val="5E5E5E"/>
                </a:solidFill>
                <a:effectLst/>
                <a:latin typeface="Nunito" pitchFamily="2" charset="0"/>
              </a:rPr>
              <a:t> dan </a:t>
            </a:r>
            <a:r>
              <a:rPr lang="en-US" sz="2000" b="1" i="0" dirty="0" err="1">
                <a:solidFill>
                  <a:srgbClr val="5E5E5E"/>
                </a:solidFill>
                <a:effectLst/>
                <a:latin typeface="Nunito" pitchFamily="2" charset="0"/>
              </a:rPr>
              <a:t>keanehan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disebabkan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kurang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pahamnya</a:t>
            </a:r>
            <a:r>
              <a:rPr lang="en-US" sz="2000" b="1" i="0" dirty="0">
                <a:solidFill>
                  <a:srgbClr val="5E5E5E"/>
                </a:solidFill>
                <a:effectLst/>
                <a:latin typeface="Nunito" pitchFamily="2" charset="0"/>
              </a:rPr>
              <a:t> animator </a:t>
            </a:r>
            <a:r>
              <a:rPr lang="en-US" sz="2000" b="1" i="0" dirty="0" err="1">
                <a:solidFill>
                  <a:srgbClr val="5E5E5E"/>
                </a:solidFill>
                <a:effectLst/>
                <a:latin typeface="Nunito" pitchFamily="2" charset="0"/>
              </a:rPr>
              <a:t>dengan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prinsip</a:t>
            </a:r>
            <a:r>
              <a:rPr lang="en-US" sz="2000" b="1" i="0" dirty="0">
                <a:solidFill>
                  <a:srgbClr val="5E5E5E"/>
                </a:solidFill>
                <a:effectLst/>
                <a:latin typeface="Nunito" pitchFamily="2" charset="0"/>
              </a:rPr>
              <a:t> Anticipation </a:t>
            </a:r>
            <a:r>
              <a:rPr lang="en-US" sz="2000" b="1" i="0" dirty="0" err="1">
                <a:solidFill>
                  <a:srgbClr val="5E5E5E"/>
                </a:solidFill>
                <a:effectLst/>
                <a:latin typeface="Nunito" pitchFamily="2" charset="0"/>
              </a:rPr>
              <a:t>ini</a:t>
            </a:r>
            <a:r>
              <a:rPr lang="en-US" sz="2000" b="1" i="0" dirty="0">
                <a:solidFill>
                  <a:srgbClr val="5E5E5E"/>
                </a:solidFill>
                <a:effectLst/>
                <a:latin typeface="Nunito" pitchFamily="2" charset="0"/>
              </a:rPr>
              <a:t>.</a:t>
            </a:r>
            <a:endParaRPr lang="en-US" sz="2000" b="1" dirty="0"/>
          </a:p>
        </p:txBody>
      </p:sp>
    </p:spTree>
    <p:extLst>
      <p:ext uri="{BB962C8B-B14F-4D97-AF65-F5344CB8AC3E}">
        <p14:creationId xmlns:p14="http://schemas.microsoft.com/office/powerpoint/2010/main" val="315010319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E0F91-7A32-813A-7123-49FC4CD1D850}"/>
              </a:ext>
            </a:extLst>
          </p:cNvPr>
          <p:cNvSpPr txBox="1">
            <a:spLocks/>
          </p:cNvSpPr>
          <p:nvPr/>
        </p:nvSpPr>
        <p:spPr>
          <a:xfrm>
            <a:off x="238823" y="145973"/>
            <a:ext cx="8259098" cy="1018035"/>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3600" kern="1200">
                <a:solidFill>
                  <a:srgbClr val="FF0000"/>
                </a:solidFill>
                <a:effectLst>
                  <a:outerShdw blurRad="50800" dist="38100" dir="2700000" algn="tl" rotWithShape="0">
                    <a:prstClr val="black">
                      <a:alpha val="40000"/>
                    </a:prstClr>
                  </a:outerShdw>
                </a:effectLst>
                <a:latin typeface="+mj-lt"/>
                <a:ea typeface="+mj-ea"/>
                <a:cs typeface="+mj-cs"/>
              </a:defRPr>
            </a:lvl1pPr>
          </a:lstStyle>
          <a:p>
            <a:r>
              <a:rPr lang="en-US" b="1" cap="all" dirty="0">
                <a:solidFill>
                  <a:srgbClr val="1C1C1C"/>
                </a:solidFill>
                <a:effectLst/>
                <a:latin typeface="Oswald" panose="00000500000000000000" pitchFamily="2" charset="0"/>
              </a:rPr>
              <a:t>MEMAHAMI PRINSIP - PRINSIP DASAR ANIMASI</a:t>
            </a:r>
            <a:endParaRPr lang="en-US" dirty="0"/>
          </a:p>
        </p:txBody>
      </p:sp>
      <p:sp>
        <p:nvSpPr>
          <p:cNvPr id="3" name="Content Placeholder 2">
            <a:extLst>
              <a:ext uri="{FF2B5EF4-FFF2-40B4-BE49-F238E27FC236}">
                <a16:creationId xmlns:a16="http://schemas.microsoft.com/office/drawing/2014/main" id="{39281AC1-849A-391C-849E-2FEFE3AF2D4A}"/>
              </a:ext>
            </a:extLst>
          </p:cNvPr>
          <p:cNvSpPr txBox="1">
            <a:spLocks/>
          </p:cNvSpPr>
          <p:nvPr/>
        </p:nvSpPr>
        <p:spPr>
          <a:xfrm>
            <a:off x="251851" y="955616"/>
            <a:ext cx="8246070" cy="6602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err="1">
                <a:solidFill>
                  <a:srgbClr val="5E5E5E"/>
                </a:solidFill>
                <a:latin typeface="Nunito" pitchFamily="2" charset="0"/>
              </a:rPr>
              <a:t>Seorang</a:t>
            </a:r>
            <a:r>
              <a:rPr lang="en-US" sz="1200" b="1" dirty="0">
                <a:solidFill>
                  <a:srgbClr val="5E5E5E"/>
                </a:solidFill>
                <a:latin typeface="Nunito" pitchFamily="2" charset="0"/>
              </a:rPr>
              <a:t> animator </a:t>
            </a:r>
            <a:r>
              <a:rPr lang="en-US" sz="1200" b="1" dirty="0" err="1">
                <a:solidFill>
                  <a:srgbClr val="5E5E5E"/>
                </a:solidFill>
                <a:latin typeface="Nunito" pitchFamily="2" charset="0"/>
              </a:rPr>
              <a:t>harus</a:t>
            </a:r>
            <a:r>
              <a:rPr lang="en-US" sz="1200" b="1" dirty="0">
                <a:solidFill>
                  <a:srgbClr val="5E5E5E"/>
                </a:solidFill>
                <a:latin typeface="Nunito" pitchFamily="2" charset="0"/>
              </a:rPr>
              <a:t> </a:t>
            </a:r>
            <a:r>
              <a:rPr lang="en-US" sz="1200" b="1" dirty="0" err="1">
                <a:solidFill>
                  <a:srgbClr val="5E5E5E"/>
                </a:solidFill>
                <a:latin typeface="Nunito" pitchFamily="2" charset="0"/>
              </a:rPr>
              <a:t>menguasai</a:t>
            </a:r>
            <a:r>
              <a:rPr lang="en-US" sz="1200" b="1" dirty="0">
                <a:solidFill>
                  <a:srgbClr val="5E5E5E"/>
                </a:solidFill>
                <a:latin typeface="Nunito" pitchFamily="2" charset="0"/>
              </a:rPr>
              <a:t>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ini</a:t>
            </a:r>
            <a:r>
              <a:rPr lang="en-US" sz="1200" b="1" dirty="0">
                <a:solidFill>
                  <a:srgbClr val="5E5E5E"/>
                </a:solidFill>
                <a:latin typeface="Nunito" pitchFamily="2" charset="0"/>
              </a:rPr>
              <a:t> </a:t>
            </a:r>
            <a:r>
              <a:rPr lang="en-US" sz="1200" b="1" dirty="0" err="1">
                <a:solidFill>
                  <a:srgbClr val="5E5E5E"/>
                </a:solidFill>
                <a:latin typeface="Nunito" pitchFamily="2" charset="0"/>
              </a:rPr>
              <a:t>untuk</a:t>
            </a:r>
            <a:r>
              <a:rPr lang="en-US" sz="1200" b="1" dirty="0">
                <a:solidFill>
                  <a:srgbClr val="5E5E5E"/>
                </a:solidFill>
                <a:latin typeface="Nunito" pitchFamily="2" charset="0"/>
              </a:rPr>
              <a:t> </a:t>
            </a:r>
            <a:r>
              <a:rPr lang="en-US" sz="1200" b="1" dirty="0" err="1">
                <a:solidFill>
                  <a:srgbClr val="5E5E5E"/>
                </a:solidFill>
                <a:latin typeface="Nunito" pitchFamily="2" charset="0"/>
              </a:rPr>
              <a:t>mendapatkan</a:t>
            </a:r>
            <a:r>
              <a:rPr lang="en-US" sz="1200" b="1" dirty="0">
                <a:solidFill>
                  <a:srgbClr val="5E5E5E"/>
                </a:solidFill>
                <a:latin typeface="Nunito" pitchFamily="2" charset="0"/>
              </a:rPr>
              <a:t> </a:t>
            </a:r>
            <a:r>
              <a:rPr lang="en-US" sz="1200" b="1" dirty="0" err="1">
                <a:solidFill>
                  <a:srgbClr val="5E5E5E"/>
                </a:solidFill>
                <a:latin typeface="Nunito" pitchFamily="2" charset="0"/>
              </a:rPr>
              <a:t>ilusi</a:t>
            </a:r>
            <a:r>
              <a:rPr lang="en-US" sz="1200" b="1" dirty="0">
                <a:solidFill>
                  <a:srgbClr val="5E5E5E"/>
                </a:solidFill>
                <a:latin typeface="Nunito" pitchFamily="2" charset="0"/>
              </a:rPr>
              <a:t> </a:t>
            </a:r>
            <a:r>
              <a:rPr lang="en-US" sz="1200" b="1" dirty="0" err="1">
                <a:solidFill>
                  <a:srgbClr val="5E5E5E"/>
                </a:solidFill>
                <a:latin typeface="Nunito" pitchFamily="2" charset="0"/>
              </a:rPr>
              <a:t>menghidupkan</a:t>
            </a:r>
            <a:r>
              <a:rPr lang="en-US" sz="1200" b="1" dirty="0">
                <a:solidFill>
                  <a:srgbClr val="5E5E5E"/>
                </a:solidFill>
                <a:latin typeface="Nunito" pitchFamily="2" charset="0"/>
              </a:rPr>
              <a:t> </a:t>
            </a:r>
            <a:r>
              <a:rPr lang="en-US" sz="1200" b="1" dirty="0" err="1">
                <a:solidFill>
                  <a:srgbClr val="5E5E5E"/>
                </a:solidFill>
                <a:latin typeface="Nunito" pitchFamily="2" charset="0"/>
              </a:rPr>
              <a:t>karakter</a:t>
            </a:r>
            <a:r>
              <a:rPr lang="en-US" sz="1200" b="1" dirty="0">
                <a:solidFill>
                  <a:srgbClr val="5E5E5E"/>
                </a:solidFill>
                <a:latin typeface="Nunito" pitchFamily="2" charset="0"/>
              </a:rPr>
              <a:t> </a:t>
            </a:r>
            <a:r>
              <a:rPr lang="en-US" sz="1200" b="1" dirty="0" err="1">
                <a:solidFill>
                  <a:srgbClr val="5E5E5E"/>
                </a:solidFill>
                <a:latin typeface="Nunito" pitchFamily="2" charset="0"/>
              </a:rPr>
              <a:t>animasinya</a:t>
            </a:r>
            <a:r>
              <a:rPr lang="en-US" sz="1200" b="1" dirty="0">
                <a:solidFill>
                  <a:srgbClr val="5E5E5E"/>
                </a:solidFill>
                <a:latin typeface="Nunito" pitchFamily="2" charset="0"/>
              </a:rPr>
              <a:t>. </a:t>
            </a:r>
            <a:r>
              <a:rPr lang="en-US" sz="1200" b="1" dirty="0" err="1">
                <a:solidFill>
                  <a:srgbClr val="5E5E5E"/>
                </a:solidFill>
                <a:latin typeface="Nunito" pitchFamily="2" charset="0"/>
              </a:rPr>
              <a:t>Barikut</a:t>
            </a:r>
            <a:r>
              <a:rPr lang="en-US" sz="1200" b="1" dirty="0">
                <a:solidFill>
                  <a:srgbClr val="5E5E5E"/>
                </a:solidFill>
                <a:latin typeface="Nunito" pitchFamily="2" charset="0"/>
              </a:rPr>
              <a:t> </a:t>
            </a:r>
            <a:r>
              <a:rPr lang="en-US" sz="1200" b="1" dirty="0" err="1">
                <a:solidFill>
                  <a:srgbClr val="5E5E5E"/>
                </a:solidFill>
                <a:latin typeface="Nunito" pitchFamily="2" charset="0"/>
              </a:rPr>
              <a:t>adalah</a:t>
            </a:r>
            <a:r>
              <a:rPr lang="en-US" sz="1200" b="1" dirty="0">
                <a:solidFill>
                  <a:srgbClr val="5E5E5E"/>
                </a:solidFill>
                <a:latin typeface="Nunito" pitchFamily="2" charset="0"/>
              </a:rPr>
              <a:t> 12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agar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terlihat</a:t>
            </a:r>
            <a:r>
              <a:rPr lang="en-US" sz="1200" b="1" dirty="0">
                <a:solidFill>
                  <a:srgbClr val="5E5E5E"/>
                </a:solidFill>
                <a:latin typeface="Nunito" pitchFamily="2" charset="0"/>
              </a:rPr>
              <a:t> </a:t>
            </a:r>
            <a:r>
              <a:rPr lang="en-US" sz="1200" b="1" dirty="0" err="1">
                <a:solidFill>
                  <a:srgbClr val="5E5E5E"/>
                </a:solidFill>
                <a:latin typeface="Nunito" pitchFamily="2" charset="0"/>
              </a:rPr>
              <a:t>seperti</a:t>
            </a:r>
            <a:r>
              <a:rPr lang="en-US" sz="1200" b="1" dirty="0">
                <a:solidFill>
                  <a:srgbClr val="5E5E5E"/>
                </a:solidFill>
                <a:latin typeface="Nunito" pitchFamily="2" charset="0"/>
              </a:rPr>
              <a:t> </a:t>
            </a:r>
            <a:r>
              <a:rPr lang="en-US" sz="1200" b="1" dirty="0" err="1">
                <a:solidFill>
                  <a:srgbClr val="5E5E5E"/>
                </a:solidFill>
                <a:latin typeface="Nunito" pitchFamily="2" charset="0"/>
              </a:rPr>
              <a:t>nyata</a:t>
            </a:r>
            <a:r>
              <a:rPr lang="en-US" sz="1200" b="1" dirty="0">
                <a:solidFill>
                  <a:srgbClr val="5E5E5E"/>
                </a:solidFill>
                <a:latin typeface="Nunito" pitchFamily="2" charset="0"/>
              </a:rPr>
              <a:t>:</a:t>
            </a:r>
            <a:endParaRPr lang="en-US" b="1" dirty="0"/>
          </a:p>
        </p:txBody>
      </p:sp>
      <p:sp>
        <p:nvSpPr>
          <p:cNvPr id="11" name="TextBox 10">
            <a:extLst>
              <a:ext uri="{FF2B5EF4-FFF2-40B4-BE49-F238E27FC236}">
                <a16:creationId xmlns:a16="http://schemas.microsoft.com/office/drawing/2014/main" id="{C57960A0-A8DD-61BA-5F7D-86E3EB51AAA0}"/>
              </a:ext>
            </a:extLst>
          </p:cNvPr>
          <p:cNvSpPr txBox="1"/>
          <p:nvPr/>
        </p:nvSpPr>
        <p:spPr>
          <a:xfrm>
            <a:off x="488515" y="1615857"/>
            <a:ext cx="4584526" cy="400110"/>
          </a:xfrm>
          <a:prstGeom prst="rect">
            <a:avLst/>
          </a:prstGeom>
          <a:noFill/>
        </p:spPr>
        <p:txBody>
          <a:bodyPr wrap="square">
            <a:spAutoFit/>
          </a:bodyPr>
          <a:lstStyle/>
          <a:p>
            <a:r>
              <a:rPr lang="en-US" sz="2000" b="1" i="0" dirty="0">
                <a:solidFill>
                  <a:srgbClr val="5E5E5E"/>
                </a:solidFill>
                <a:effectLst/>
                <a:latin typeface="Nunito" pitchFamily="2" charset="0"/>
              </a:rPr>
              <a:t>3. Staging (</a:t>
            </a:r>
            <a:r>
              <a:rPr lang="en-US" sz="2000" b="1" i="0" dirty="0" err="1">
                <a:solidFill>
                  <a:srgbClr val="5E5E5E"/>
                </a:solidFill>
                <a:effectLst/>
                <a:latin typeface="Nunito" pitchFamily="2" charset="0"/>
              </a:rPr>
              <a:t>Bidang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gambar</a:t>
            </a:r>
            <a:r>
              <a:rPr lang="en-US" sz="2000" b="1" i="0" dirty="0">
                <a:solidFill>
                  <a:srgbClr val="5E5E5E"/>
                </a:solidFill>
                <a:effectLst/>
                <a:latin typeface="Nunito" pitchFamily="2" charset="0"/>
              </a:rPr>
              <a:t>)</a:t>
            </a:r>
            <a:endParaRPr lang="en-US" sz="2000" b="1" dirty="0"/>
          </a:p>
        </p:txBody>
      </p:sp>
      <p:pic>
        <p:nvPicPr>
          <p:cNvPr id="3074" name="Picture 2">
            <a:extLst>
              <a:ext uri="{FF2B5EF4-FFF2-40B4-BE49-F238E27FC236}">
                <a16:creationId xmlns:a16="http://schemas.microsoft.com/office/drawing/2014/main" id="{FE5CF02A-09D4-9245-AAA2-F205B4658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95812"/>
            <a:ext cx="1997936" cy="18131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389299D-EC12-ED8F-D250-EC5D75DEEF31}"/>
              </a:ext>
            </a:extLst>
          </p:cNvPr>
          <p:cNvSpPr txBox="1"/>
          <p:nvPr/>
        </p:nvSpPr>
        <p:spPr>
          <a:xfrm>
            <a:off x="862445" y="1973651"/>
            <a:ext cx="6502859" cy="1631216"/>
          </a:xfrm>
          <a:prstGeom prst="rect">
            <a:avLst/>
          </a:prstGeom>
          <a:noFill/>
        </p:spPr>
        <p:txBody>
          <a:bodyPr wrap="square">
            <a:spAutoFit/>
          </a:bodyPr>
          <a:lstStyle/>
          <a:p>
            <a:pPr algn="r"/>
            <a:r>
              <a:rPr lang="en-US" sz="2000" b="1" i="0" dirty="0" err="1">
                <a:solidFill>
                  <a:srgbClr val="5E5E5E"/>
                </a:solidFill>
                <a:effectLst/>
                <a:latin typeface="Nunito" pitchFamily="2" charset="0"/>
              </a:rPr>
              <a:t>Prinsip</a:t>
            </a:r>
            <a:r>
              <a:rPr lang="en-US" sz="2000" b="1" i="0" dirty="0">
                <a:solidFill>
                  <a:srgbClr val="5E5E5E"/>
                </a:solidFill>
                <a:effectLst/>
                <a:latin typeface="Nunito" pitchFamily="2" charset="0"/>
              </a:rPr>
              <a:t> Staging pada </a:t>
            </a:r>
            <a:r>
              <a:rPr lang="en-US" sz="2000" b="1" i="0" dirty="0" err="1">
                <a:solidFill>
                  <a:srgbClr val="5E5E5E"/>
                </a:solidFill>
                <a:effectLst/>
                <a:latin typeface="Nunito" pitchFamily="2" charset="0"/>
              </a:rPr>
              <a:t>animasi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meliputi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bagaimana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suatu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lingkungan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dibuat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untuk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mendukung</a:t>
            </a:r>
            <a:r>
              <a:rPr lang="en-US" sz="2000" b="1" i="0" dirty="0">
                <a:solidFill>
                  <a:srgbClr val="5E5E5E"/>
                </a:solidFill>
                <a:effectLst/>
                <a:latin typeface="Nunito" pitchFamily="2" charset="0"/>
              </a:rPr>
              <a:t> ‘mood’ </a:t>
            </a:r>
            <a:r>
              <a:rPr lang="en-US" sz="2000" b="1" i="0" dirty="0" err="1">
                <a:solidFill>
                  <a:srgbClr val="5E5E5E"/>
                </a:solidFill>
                <a:effectLst/>
                <a:latin typeface="Nunito" pitchFamily="2" charset="0"/>
              </a:rPr>
              <a:t>atau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suasana</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hendak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dicapai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dalam</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keseluruhan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atau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sebagian</a:t>
            </a:r>
            <a:r>
              <a:rPr lang="en-US" sz="2000" b="1" i="0" dirty="0">
                <a:solidFill>
                  <a:srgbClr val="5E5E5E"/>
                </a:solidFill>
                <a:effectLst/>
                <a:latin typeface="Nunito" pitchFamily="2" charset="0"/>
              </a:rPr>
              <a:t> scene. </a:t>
            </a:r>
            <a:endParaRPr lang="en-US" sz="2000" b="1" dirty="0"/>
          </a:p>
        </p:txBody>
      </p:sp>
      <p:sp>
        <p:nvSpPr>
          <p:cNvPr id="15" name="TextBox 14">
            <a:extLst>
              <a:ext uri="{FF2B5EF4-FFF2-40B4-BE49-F238E27FC236}">
                <a16:creationId xmlns:a16="http://schemas.microsoft.com/office/drawing/2014/main" id="{C1F43FB6-CB62-FD55-7092-6BCF98A7A65B}"/>
              </a:ext>
            </a:extLst>
          </p:cNvPr>
          <p:cNvSpPr txBox="1"/>
          <p:nvPr/>
        </p:nvSpPr>
        <p:spPr>
          <a:xfrm>
            <a:off x="1997936" y="3701499"/>
            <a:ext cx="5182182" cy="1938992"/>
          </a:xfrm>
          <a:prstGeom prst="rect">
            <a:avLst/>
          </a:prstGeom>
          <a:noFill/>
        </p:spPr>
        <p:txBody>
          <a:bodyPr wrap="square">
            <a:spAutoFit/>
          </a:bodyPr>
          <a:lstStyle/>
          <a:p>
            <a:pPr algn="r"/>
            <a:r>
              <a:rPr lang="en-US" sz="2000" b="1" i="0" dirty="0" err="1">
                <a:solidFill>
                  <a:srgbClr val="5E5E5E"/>
                </a:solidFill>
                <a:effectLst/>
                <a:latin typeface="Nunito" pitchFamily="2" charset="0"/>
              </a:rPr>
              <a:t>Prinsip</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ini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biasanya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berkaitan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dengan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posisi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kamera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pengambilan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gambar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Misal</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Posisi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kamera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bawah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dimaksudkan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untuk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membuat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karakter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terlihat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besar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gagah</a:t>
            </a:r>
            <a:r>
              <a:rPr lang="en-US" sz="2000" b="1" i="0" dirty="0">
                <a:solidFill>
                  <a:srgbClr val="5E5E5E"/>
                </a:solidFill>
                <a:effectLst/>
                <a:latin typeface="Nunito" pitchFamily="2" charset="0"/>
              </a:rPr>
              <a:t>, dan </a:t>
            </a:r>
            <a:r>
              <a:rPr lang="en-US" sz="2000" b="1" i="0" dirty="0" err="1">
                <a:solidFill>
                  <a:srgbClr val="5E5E5E"/>
                </a:solidFill>
                <a:effectLst/>
                <a:latin typeface="Nunito" pitchFamily="2" charset="0"/>
              </a:rPr>
              <a:t>menakutkan</a:t>
            </a:r>
            <a:r>
              <a:rPr lang="en-US" sz="2000" b="1" i="0" dirty="0">
                <a:solidFill>
                  <a:srgbClr val="5E5E5E"/>
                </a:solidFill>
                <a:effectLst/>
                <a:latin typeface="Nunito" pitchFamily="2" charset="0"/>
              </a:rPr>
              <a:t>. </a:t>
            </a:r>
            <a:endParaRPr lang="en-US" sz="2000" b="1" dirty="0"/>
          </a:p>
        </p:txBody>
      </p:sp>
    </p:spTree>
    <p:extLst>
      <p:ext uri="{BB962C8B-B14F-4D97-AF65-F5344CB8AC3E}">
        <p14:creationId xmlns:p14="http://schemas.microsoft.com/office/powerpoint/2010/main" val="110163387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E0F91-7A32-813A-7123-49FC4CD1D850}"/>
              </a:ext>
            </a:extLst>
          </p:cNvPr>
          <p:cNvSpPr txBox="1">
            <a:spLocks/>
          </p:cNvSpPr>
          <p:nvPr/>
        </p:nvSpPr>
        <p:spPr>
          <a:xfrm>
            <a:off x="238823" y="145973"/>
            <a:ext cx="8259098" cy="660241"/>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3600" kern="1200">
                <a:solidFill>
                  <a:srgbClr val="FF0000"/>
                </a:solidFill>
                <a:effectLst>
                  <a:outerShdw blurRad="50800" dist="38100" dir="2700000" algn="tl" rotWithShape="0">
                    <a:prstClr val="black">
                      <a:alpha val="40000"/>
                    </a:prstClr>
                  </a:outerShdw>
                </a:effectLst>
                <a:latin typeface="+mj-lt"/>
                <a:ea typeface="+mj-ea"/>
                <a:cs typeface="+mj-cs"/>
              </a:defRPr>
            </a:lvl1pPr>
          </a:lstStyle>
          <a:p>
            <a:r>
              <a:rPr lang="en-US" b="1" cap="all" dirty="0">
                <a:solidFill>
                  <a:srgbClr val="1C1C1C"/>
                </a:solidFill>
                <a:effectLst/>
                <a:latin typeface="Oswald" panose="00000500000000000000" pitchFamily="2" charset="0"/>
              </a:rPr>
              <a:t>MEMAHAMI PRINSIP - PRINSIP DASAR ANIMASI</a:t>
            </a:r>
            <a:endParaRPr lang="en-US" dirty="0"/>
          </a:p>
        </p:txBody>
      </p:sp>
      <p:sp>
        <p:nvSpPr>
          <p:cNvPr id="3" name="Content Placeholder 2">
            <a:extLst>
              <a:ext uri="{FF2B5EF4-FFF2-40B4-BE49-F238E27FC236}">
                <a16:creationId xmlns:a16="http://schemas.microsoft.com/office/drawing/2014/main" id="{39281AC1-849A-391C-849E-2FEFE3AF2D4A}"/>
              </a:ext>
            </a:extLst>
          </p:cNvPr>
          <p:cNvSpPr txBox="1">
            <a:spLocks/>
          </p:cNvSpPr>
          <p:nvPr/>
        </p:nvSpPr>
        <p:spPr>
          <a:xfrm>
            <a:off x="251851" y="955616"/>
            <a:ext cx="8246070" cy="6602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err="1">
                <a:solidFill>
                  <a:srgbClr val="5E5E5E"/>
                </a:solidFill>
                <a:latin typeface="Nunito" pitchFamily="2" charset="0"/>
              </a:rPr>
              <a:t>Seorang</a:t>
            </a:r>
            <a:r>
              <a:rPr lang="en-US" sz="1200" b="1" dirty="0">
                <a:solidFill>
                  <a:srgbClr val="5E5E5E"/>
                </a:solidFill>
                <a:latin typeface="Nunito" pitchFamily="2" charset="0"/>
              </a:rPr>
              <a:t> animator </a:t>
            </a:r>
            <a:r>
              <a:rPr lang="en-US" sz="1200" b="1" dirty="0" err="1">
                <a:solidFill>
                  <a:srgbClr val="5E5E5E"/>
                </a:solidFill>
                <a:latin typeface="Nunito" pitchFamily="2" charset="0"/>
              </a:rPr>
              <a:t>harus</a:t>
            </a:r>
            <a:r>
              <a:rPr lang="en-US" sz="1200" b="1" dirty="0">
                <a:solidFill>
                  <a:srgbClr val="5E5E5E"/>
                </a:solidFill>
                <a:latin typeface="Nunito" pitchFamily="2" charset="0"/>
              </a:rPr>
              <a:t> </a:t>
            </a:r>
            <a:r>
              <a:rPr lang="en-US" sz="1200" b="1" dirty="0" err="1">
                <a:solidFill>
                  <a:srgbClr val="5E5E5E"/>
                </a:solidFill>
                <a:latin typeface="Nunito" pitchFamily="2" charset="0"/>
              </a:rPr>
              <a:t>menguasai</a:t>
            </a:r>
            <a:r>
              <a:rPr lang="en-US" sz="1200" b="1" dirty="0">
                <a:solidFill>
                  <a:srgbClr val="5E5E5E"/>
                </a:solidFill>
                <a:latin typeface="Nunito" pitchFamily="2" charset="0"/>
              </a:rPr>
              <a:t>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ini</a:t>
            </a:r>
            <a:r>
              <a:rPr lang="en-US" sz="1200" b="1" dirty="0">
                <a:solidFill>
                  <a:srgbClr val="5E5E5E"/>
                </a:solidFill>
                <a:latin typeface="Nunito" pitchFamily="2" charset="0"/>
              </a:rPr>
              <a:t> </a:t>
            </a:r>
            <a:r>
              <a:rPr lang="en-US" sz="1200" b="1" dirty="0" err="1">
                <a:solidFill>
                  <a:srgbClr val="5E5E5E"/>
                </a:solidFill>
                <a:latin typeface="Nunito" pitchFamily="2" charset="0"/>
              </a:rPr>
              <a:t>untuk</a:t>
            </a:r>
            <a:r>
              <a:rPr lang="en-US" sz="1200" b="1" dirty="0">
                <a:solidFill>
                  <a:srgbClr val="5E5E5E"/>
                </a:solidFill>
                <a:latin typeface="Nunito" pitchFamily="2" charset="0"/>
              </a:rPr>
              <a:t> </a:t>
            </a:r>
            <a:r>
              <a:rPr lang="en-US" sz="1200" b="1" dirty="0" err="1">
                <a:solidFill>
                  <a:srgbClr val="5E5E5E"/>
                </a:solidFill>
                <a:latin typeface="Nunito" pitchFamily="2" charset="0"/>
              </a:rPr>
              <a:t>mendapatkan</a:t>
            </a:r>
            <a:r>
              <a:rPr lang="en-US" sz="1200" b="1" dirty="0">
                <a:solidFill>
                  <a:srgbClr val="5E5E5E"/>
                </a:solidFill>
                <a:latin typeface="Nunito" pitchFamily="2" charset="0"/>
              </a:rPr>
              <a:t> </a:t>
            </a:r>
            <a:r>
              <a:rPr lang="en-US" sz="1200" b="1" dirty="0" err="1">
                <a:solidFill>
                  <a:srgbClr val="5E5E5E"/>
                </a:solidFill>
                <a:latin typeface="Nunito" pitchFamily="2" charset="0"/>
              </a:rPr>
              <a:t>ilusi</a:t>
            </a:r>
            <a:r>
              <a:rPr lang="en-US" sz="1200" b="1" dirty="0">
                <a:solidFill>
                  <a:srgbClr val="5E5E5E"/>
                </a:solidFill>
                <a:latin typeface="Nunito" pitchFamily="2" charset="0"/>
              </a:rPr>
              <a:t> </a:t>
            </a:r>
            <a:r>
              <a:rPr lang="en-US" sz="1200" b="1" dirty="0" err="1">
                <a:solidFill>
                  <a:srgbClr val="5E5E5E"/>
                </a:solidFill>
                <a:latin typeface="Nunito" pitchFamily="2" charset="0"/>
              </a:rPr>
              <a:t>menghidupkan</a:t>
            </a:r>
            <a:r>
              <a:rPr lang="en-US" sz="1200" b="1" dirty="0">
                <a:solidFill>
                  <a:srgbClr val="5E5E5E"/>
                </a:solidFill>
                <a:latin typeface="Nunito" pitchFamily="2" charset="0"/>
              </a:rPr>
              <a:t> </a:t>
            </a:r>
            <a:r>
              <a:rPr lang="en-US" sz="1200" b="1" dirty="0" err="1">
                <a:solidFill>
                  <a:srgbClr val="5E5E5E"/>
                </a:solidFill>
                <a:latin typeface="Nunito" pitchFamily="2" charset="0"/>
              </a:rPr>
              <a:t>karakter</a:t>
            </a:r>
            <a:r>
              <a:rPr lang="en-US" sz="1200" b="1" dirty="0">
                <a:solidFill>
                  <a:srgbClr val="5E5E5E"/>
                </a:solidFill>
                <a:latin typeface="Nunito" pitchFamily="2" charset="0"/>
              </a:rPr>
              <a:t> </a:t>
            </a:r>
            <a:r>
              <a:rPr lang="en-US" sz="1200" b="1" dirty="0" err="1">
                <a:solidFill>
                  <a:srgbClr val="5E5E5E"/>
                </a:solidFill>
                <a:latin typeface="Nunito" pitchFamily="2" charset="0"/>
              </a:rPr>
              <a:t>animasinya</a:t>
            </a:r>
            <a:r>
              <a:rPr lang="en-US" sz="1200" b="1" dirty="0">
                <a:solidFill>
                  <a:srgbClr val="5E5E5E"/>
                </a:solidFill>
                <a:latin typeface="Nunito" pitchFamily="2" charset="0"/>
              </a:rPr>
              <a:t>. </a:t>
            </a:r>
            <a:r>
              <a:rPr lang="en-US" sz="1200" b="1" dirty="0" err="1">
                <a:solidFill>
                  <a:srgbClr val="5E5E5E"/>
                </a:solidFill>
                <a:latin typeface="Nunito" pitchFamily="2" charset="0"/>
              </a:rPr>
              <a:t>Barikut</a:t>
            </a:r>
            <a:r>
              <a:rPr lang="en-US" sz="1200" b="1" dirty="0">
                <a:solidFill>
                  <a:srgbClr val="5E5E5E"/>
                </a:solidFill>
                <a:latin typeface="Nunito" pitchFamily="2" charset="0"/>
              </a:rPr>
              <a:t> </a:t>
            </a:r>
            <a:r>
              <a:rPr lang="en-US" sz="1200" b="1" dirty="0" err="1">
                <a:solidFill>
                  <a:srgbClr val="5E5E5E"/>
                </a:solidFill>
                <a:latin typeface="Nunito" pitchFamily="2" charset="0"/>
              </a:rPr>
              <a:t>adalah</a:t>
            </a:r>
            <a:r>
              <a:rPr lang="en-US" sz="1200" b="1" dirty="0">
                <a:solidFill>
                  <a:srgbClr val="5E5E5E"/>
                </a:solidFill>
                <a:latin typeface="Nunito" pitchFamily="2" charset="0"/>
              </a:rPr>
              <a:t> 12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agar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terlihat</a:t>
            </a:r>
            <a:r>
              <a:rPr lang="en-US" sz="1200" b="1" dirty="0">
                <a:solidFill>
                  <a:srgbClr val="5E5E5E"/>
                </a:solidFill>
                <a:latin typeface="Nunito" pitchFamily="2" charset="0"/>
              </a:rPr>
              <a:t> </a:t>
            </a:r>
            <a:r>
              <a:rPr lang="en-US" sz="1200" b="1" dirty="0" err="1">
                <a:solidFill>
                  <a:srgbClr val="5E5E5E"/>
                </a:solidFill>
                <a:latin typeface="Nunito" pitchFamily="2" charset="0"/>
              </a:rPr>
              <a:t>seperti</a:t>
            </a:r>
            <a:r>
              <a:rPr lang="en-US" sz="1200" b="1" dirty="0">
                <a:solidFill>
                  <a:srgbClr val="5E5E5E"/>
                </a:solidFill>
                <a:latin typeface="Nunito" pitchFamily="2" charset="0"/>
              </a:rPr>
              <a:t> </a:t>
            </a:r>
            <a:r>
              <a:rPr lang="en-US" sz="1200" b="1" dirty="0" err="1">
                <a:solidFill>
                  <a:srgbClr val="5E5E5E"/>
                </a:solidFill>
                <a:latin typeface="Nunito" pitchFamily="2" charset="0"/>
              </a:rPr>
              <a:t>nyata</a:t>
            </a:r>
            <a:r>
              <a:rPr lang="en-US" sz="1200" b="1" dirty="0">
                <a:solidFill>
                  <a:srgbClr val="5E5E5E"/>
                </a:solidFill>
                <a:latin typeface="Nunito" pitchFamily="2" charset="0"/>
              </a:rPr>
              <a:t>:</a:t>
            </a:r>
            <a:endParaRPr lang="en-US" b="1" dirty="0"/>
          </a:p>
        </p:txBody>
      </p:sp>
      <p:sp>
        <p:nvSpPr>
          <p:cNvPr id="11" name="TextBox 10">
            <a:extLst>
              <a:ext uri="{FF2B5EF4-FFF2-40B4-BE49-F238E27FC236}">
                <a16:creationId xmlns:a16="http://schemas.microsoft.com/office/drawing/2014/main" id="{C57960A0-A8DD-61BA-5F7D-86E3EB51AAA0}"/>
              </a:ext>
            </a:extLst>
          </p:cNvPr>
          <p:cNvSpPr txBox="1"/>
          <p:nvPr/>
        </p:nvSpPr>
        <p:spPr>
          <a:xfrm>
            <a:off x="488515" y="1615857"/>
            <a:ext cx="4584526" cy="400110"/>
          </a:xfrm>
          <a:prstGeom prst="rect">
            <a:avLst/>
          </a:prstGeom>
          <a:noFill/>
        </p:spPr>
        <p:txBody>
          <a:bodyPr wrap="square">
            <a:spAutoFit/>
          </a:bodyPr>
          <a:lstStyle/>
          <a:p>
            <a:r>
              <a:rPr lang="en-US" sz="2000" b="1" i="0" dirty="0">
                <a:solidFill>
                  <a:srgbClr val="5E5E5E"/>
                </a:solidFill>
                <a:effectLst/>
                <a:latin typeface="Nunito" pitchFamily="2" charset="0"/>
              </a:rPr>
              <a:t>3. Staging (</a:t>
            </a:r>
            <a:r>
              <a:rPr lang="en-US" sz="2000" b="1" i="0" dirty="0" err="1">
                <a:solidFill>
                  <a:srgbClr val="5E5E5E"/>
                </a:solidFill>
                <a:effectLst/>
                <a:latin typeface="Nunito" pitchFamily="2" charset="0"/>
              </a:rPr>
              <a:t>Bidang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gambar</a:t>
            </a:r>
            <a:r>
              <a:rPr lang="en-US" sz="2000" b="1" i="0" dirty="0">
                <a:solidFill>
                  <a:srgbClr val="5E5E5E"/>
                </a:solidFill>
                <a:effectLst/>
                <a:latin typeface="Nunito" pitchFamily="2" charset="0"/>
              </a:rPr>
              <a:t>)</a:t>
            </a:r>
            <a:endParaRPr lang="en-US" sz="2000" b="1" dirty="0"/>
          </a:p>
        </p:txBody>
      </p:sp>
      <p:pic>
        <p:nvPicPr>
          <p:cNvPr id="3074" name="Picture 2">
            <a:extLst>
              <a:ext uri="{FF2B5EF4-FFF2-40B4-BE49-F238E27FC236}">
                <a16:creationId xmlns:a16="http://schemas.microsoft.com/office/drawing/2014/main" id="{FE5CF02A-09D4-9245-AAA2-F205B4658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95812"/>
            <a:ext cx="1997936" cy="18131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86F7479-CB77-1FD4-D961-BBC7AA70AE40}"/>
              </a:ext>
            </a:extLst>
          </p:cNvPr>
          <p:cNvSpPr txBox="1"/>
          <p:nvPr/>
        </p:nvSpPr>
        <p:spPr>
          <a:xfrm>
            <a:off x="488515" y="2115321"/>
            <a:ext cx="6629258" cy="1323439"/>
          </a:xfrm>
          <a:prstGeom prst="rect">
            <a:avLst/>
          </a:prstGeom>
          <a:noFill/>
        </p:spPr>
        <p:txBody>
          <a:bodyPr wrap="square">
            <a:spAutoFit/>
          </a:bodyPr>
          <a:lstStyle/>
          <a:p>
            <a:r>
              <a:rPr lang="en-US" sz="2000" b="1" i="0" dirty="0" err="1">
                <a:solidFill>
                  <a:srgbClr val="5E5E5E"/>
                </a:solidFill>
                <a:effectLst/>
                <a:latin typeface="Nunito" pitchFamily="2" charset="0"/>
              </a:rPr>
              <a:t>Posisi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kamera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atas</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dimaksudkan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untuk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membuat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karakter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tampak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kecil</a:t>
            </a:r>
            <a:r>
              <a:rPr lang="en-US" sz="2000" b="1" i="0" dirty="0">
                <a:solidFill>
                  <a:srgbClr val="5E5E5E"/>
                </a:solidFill>
                <a:effectLst/>
                <a:latin typeface="Nunito" pitchFamily="2" charset="0"/>
              </a:rPr>
              <a:t> dan </a:t>
            </a:r>
            <a:r>
              <a:rPr lang="en-US" sz="2000" b="1" i="0" dirty="0" err="1">
                <a:solidFill>
                  <a:srgbClr val="5E5E5E"/>
                </a:solidFill>
                <a:effectLst/>
                <a:latin typeface="Nunito" pitchFamily="2" charset="0"/>
              </a:rPr>
              <a:t>bingung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sedangkan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posisi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kamera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samping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membuat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karakter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tampak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lebih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dinamis</a:t>
            </a:r>
            <a:r>
              <a:rPr lang="en-US" sz="2000" b="1" i="0" dirty="0">
                <a:solidFill>
                  <a:srgbClr val="5E5E5E"/>
                </a:solidFill>
                <a:effectLst/>
                <a:latin typeface="Nunito" pitchFamily="2" charset="0"/>
              </a:rPr>
              <a:t> dan </a:t>
            </a:r>
            <a:r>
              <a:rPr lang="en-US" sz="2000" b="1" i="0" dirty="0" err="1">
                <a:solidFill>
                  <a:srgbClr val="5E5E5E"/>
                </a:solidFill>
                <a:effectLst/>
                <a:latin typeface="Nunito" pitchFamily="2" charset="0"/>
              </a:rPr>
              <a:t>menarik</a:t>
            </a:r>
            <a:r>
              <a:rPr lang="en-US" sz="2000" b="1" i="0" dirty="0">
                <a:solidFill>
                  <a:srgbClr val="5E5E5E"/>
                </a:solidFill>
                <a:effectLst/>
                <a:latin typeface="Nunito" pitchFamily="2" charset="0"/>
              </a:rPr>
              <a:t>.</a:t>
            </a:r>
            <a:endParaRPr lang="en-US" sz="2000" b="1" dirty="0"/>
          </a:p>
        </p:txBody>
      </p:sp>
      <p:sp>
        <p:nvSpPr>
          <p:cNvPr id="7" name="TextBox 6">
            <a:extLst>
              <a:ext uri="{FF2B5EF4-FFF2-40B4-BE49-F238E27FC236}">
                <a16:creationId xmlns:a16="http://schemas.microsoft.com/office/drawing/2014/main" id="{ACBF92A8-0E78-A75B-0188-E08C371FEA15}"/>
              </a:ext>
            </a:extLst>
          </p:cNvPr>
          <p:cNvSpPr txBox="1"/>
          <p:nvPr/>
        </p:nvSpPr>
        <p:spPr>
          <a:xfrm>
            <a:off x="1997936" y="3968983"/>
            <a:ext cx="5367368" cy="2554545"/>
          </a:xfrm>
          <a:prstGeom prst="rect">
            <a:avLst/>
          </a:prstGeom>
          <a:noFill/>
        </p:spPr>
        <p:txBody>
          <a:bodyPr wrap="square">
            <a:spAutoFit/>
          </a:bodyPr>
          <a:lstStyle/>
          <a:p>
            <a:pPr algn="r"/>
            <a:r>
              <a:rPr lang="en-US" sz="2000" b="1" i="0" dirty="0" err="1">
                <a:solidFill>
                  <a:srgbClr val="5E5E5E"/>
                </a:solidFill>
                <a:effectLst/>
                <a:latin typeface="Nunito" pitchFamily="2" charset="0"/>
              </a:rPr>
              <a:t>Prinsip</a:t>
            </a:r>
            <a:r>
              <a:rPr lang="en-US" sz="2000" b="1" i="0" dirty="0">
                <a:solidFill>
                  <a:srgbClr val="5E5E5E"/>
                </a:solidFill>
                <a:effectLst/>
                <a:latin typeface="Nunito" pitchFamily="2" charset="0"/>
              </a:rPr>
              <a:t> Staging </a:t>
            </a:r>
            <a:r>
              <a:rPr lang="en-US" sz="2000" b="1" i="0" dirty="0" err="1">
                <a:solidFill>
                  <a:srgbClr val="5E5E5E"/>
                </a:solidFill>
                <a:effectLst/>
                <a:latin typeface="Nunito" pitchFamily="2" charset="0"/>
              </a:rPr>
              <a:t>untuk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sudut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pengambilan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gambar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seperti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memperbesar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muka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tokoh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untuk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memperlihatkan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kesedihannya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mengambil</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dari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jarak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jauh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untuk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memperlihatkan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kemewahan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suatu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rumah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mengambil</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dari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atas</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untuk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memberi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kesan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ada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seseorang</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mengintip</a:t>
            </a:r>
            <a:r>
              <a:rPr lang="en-US" sz="2000" b="1" i="0" dirty="0">
                <a:solidFill>
                  <a:srgbClr val="5E5E5E"/>
                </a:solidFill>
                <a:effectLst/>
                <a:latin typeface="Nunito" pitchFamily="2" charset="0"/>
              </a:rPr>
              <a:t>, dan </a:t>
            </a:r>
            <a:r>
              <a:rPr lang="en-US" sz="2000" b="1" i="0" dirty="0" err="1">
                <a:solidFill>
                  <a:srgbClr val="5E5E5E"/>
                </a:solidFill>
                <a:effectLst/>
                <a:latin typeface="Nunito" pitchFamily="2" charset="0"/>
              </a:rPr>
              <a:t>sebagainya</a:t>
            </a:r>
            <a:r>
              <a:rPr lang="en-US" sz="2000" b="1" i="0" dirty="0">
                <a:solidFill>
                  <a:srgbClr val="5E5E5E"/>
                </a:solidFill>
                <a:effectLst/>
                <a:latin typeface="Nunito" pitchFamily="2" charset="0"/>
              </a:rPr>
              <a:t>.</a:t>
            </a:r>
            <a:endParaRPr lang="en-US" sz="2000" b="1" dirty="0"/>
          </a:p>
        </p:txBody>
      </p:sp>
    </p:spTree>
    <p:extLst>
      <p:ext uri="{BB962C8B-B14F-4D97-AF65-F5344CB8AC3E}">
        <p14:creationId xmlns:p14="http://schemas.microsoft.com/office/powerpoint/2010/main" val="405555708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rmAutofit fontScale="92500" lnSpcReduction="10000"/>
          </a:bodyPr>
          <a:lstStyle/>
          <a:p>
            <a:r>
              <a:rPr lang="en-US" sz="2000" i="0" dirty="0">
                <a:solidFill>
                  <a:srgbClr val="5E5E5E"/>
                </a:solidFill>
                <a:effectLst/>
                <a:latin typeface="Nunito" pitchFamily="2" charset="0"/>
              </a:rPr>
              <a:t>4. Straight Ahead and Pose to Pose Action</a:t>
            </a:r>
            <a:endParaRPr lang="en-US" sz="2800" dirty="0"/>
          </a:p>
        </p:txBody>
      </p:sp>
      <p:sp>
        <p:nvSpPr>
          <p:cNvPr id="6" name="Content Placeholder 5"/>
          <p:cNvSpPr>
            <a:spLocks noGrp="1"/>
          </p:cNvSpPr>
          <p:nvPr>
            <p:ph sz="half" idx="2"/>
          </p:nvPr>
        </p:nvSpPr>
        <p:spPr>
          <a:xfrm>
            <a:off x="522130" y="3113297"/>
            <a:ext cx="6104137" cy="1571437"/>
          </a:xfrm>
        </p:spPr>
        <p:txBody>
          <a:bodyPr>
            <a:normAutofit lnSpcReduction="10000"/>
          </a:bodyPr>
          <a:lstStyle/>
          <a:p>
            <a:pPr marL="0" indent="0" algn="l">
              <a:buNone/>
            </a:pPr>
            <a:r>
              <a:rPr lang="en-US" sz="2000" b="1" i="0" dirty="0" err="1">
                <a:solidFill>
                  <a:srgbClr val="5E5E5E"/>
                </a:solidFill>
                <a:effectLst/>
                <a:latin typeface="Nunito" pitchFamily="2" charset="0"/>
              </a:rPr>
              <a:t>Prinsip</a:t>
            </a:r>
            <a:r>
              <a:rPr lang="en-US" sz="2000" b="1" i="0" dirty="0">
                <a:solidFill>
                  <a:srgbClr val="5E5E5E"/>
                </a:solidFill>
                <a:effectLst/>
                <a:latin typeface="Nunito" pitchFamily="2" charset="0"/>
              </a:rPr>
              <a:t> Straight-ahead </a:t>
            </a:r>
            <a:r>
              <a:rPr lang="en-US" sz="2000" b="1" i="0" dirty="0" err="1">
                <a:solidFill>
                  <a:srgbClr val="5E5E5E"/>
                </a:solidFill>
                <a:effectLst/>
                <a:latin typeface="Nunito" pitchFamily="2" charset="0"/>
              </a:rPr>
              <a:t>ini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mengacu</a:t>
            </a:r>
            <a:r>
              <a:rPr lang="en-US" sz="2000" b="1" i="0" dirty="0">
                <a:solidFill>
                  <a:srgbClr val="5E5E5E"/>
                </a:solidFill>
                <a:effectLst/>
                <a:latin typeface="Nunito" pitchFamily="2" charset="0"/>
              </a:rPr>
              <a:t> pada </a:t>
            </a:r>
            <a:r>
              <a:rPr lang="en-US" sz="2000" b="1" i="0" dirty="0" err="1">
                <a:solidFill>
                  <a:srgbClr val="5E5E5E"/>
                </a:solidFill>
                <a:effectLst/>
                <a:latin typeface="Nunito" pitchFamily="2" charset="0"/>
              </a:rPr>
              <a:t>teknik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pembuatannya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yaitu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dengan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menggunakan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teknik</a:t>
            </a:r>
            <a:r>
              <a:rPr lang="en-US" sz="2000" b="1" i="0" dirty="0">
                <a:solidFill>
                  <a:srgbClr val="5E5E5E"/>
                </a:solidFill>
                <a:effectLst/>
                <a:latin typeface="Nunito" pitchFamily="2" charset="0"/>
              </a:rPr>
              <a:t> frame by frame </a:t>
            </a:r>
            <a:r>
              <a:rPr lang="en-US" sz="2000" b="1" i="0" dirty="0" err="1">
                <a:solidFill>
                  <a:srgbClr val="5E5E5E"/>
                </a:solidFill>
                <a:effectLst/>
                <a:latin typeface="Nunito" pitchFamily="2" charset="0"/>
              </a:rPr>
              <a:t>atau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menggambar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satu</a:t>
            </a:r>
            <a:r>
              <a:rPr lang="en-US" sz="2000" b="1" i="0" dirty="0">
                <a:solidFill>
                  <a:srgbClr val="5E5E5E"/>
                </a:solidFill>
                <a:effectLst/>
                <a:latin typeface="Nunito" pitchFamily="2" charset="0"/>
              </a:rPr>
              <a:t> per </a:t>
            </a:r>
            <a:r>
              <a:rPr lang="en-US" sz="2000" b="1" i="0" dirty="0" err="1">
                <a:solidFill>
                  <a:srgbClr val="5E5E5E"/>
                </a:solidFill>
                <a:effectLst/>
                <a:latin typeface="Nunito" pitchFamily="2" charset="0"/>
              </a:rPr>
              <a:t>satu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setiap</a:t>
            </a:r>
            <a:r>
              <a:rPr lang="en-US" sz="2000" b="1" i="0" dirty="0">
                <a:solidFill>
                  <a:srgbClr val="5E5E5E"/>
                </a:solidFill>
                <a:effectLst/>
                <a:latin typeface="Nunito" pitchFamily="2" charset="0"/>
              </a:rPr>
              <a:t> proses </a:t>
            </a:r>
            <a:r>
              <a:rPr lang="en-US" sz="2000" b="1" i="0" dirty="0" err="1">
                <a:solidFill>
                  <a:srgbClr val="5E5E5E"/>
                </a:solidFill>
                <a:effectLst/>
                <a:latin typeface="Nunito" pitchFamily="2" charset="0"/>
              </a:rPr>
              <a:t>gerakan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objek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seperti</a:t>
            </a:r>
            <a:r>
              <a:rPr lang="en-US" sz="2000" b="1" i="0" dirty="0">
                <a:solidFill>
                  <a:srgbClr val="5E5E5E"/>
                </a:solidFill>
                <a:effectLst/>
                <a:latin typeface="Nunito" pitchFamily="2" charset="0"/>
              </a:rPr>
              <a:t> pada </a:t>
            </a:r>
            <a:r>
              <a:rPr lang="en-US" sz="2000" b="1" i="0" dirty="0" err="1">
                <a:solidFill>
                  <a:srgbClr val="5E5E5E"/>
                </a:solidFill>
                <a:effectLst/>
                <a:latin typeface="Nunito" pitchFamily="2" charset="0"/>
              </a:rPr>
              <a:t>jenis</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animasi</a:t>
            </a:r>
            <a:r>
              <a:rPr lang="en-US" sz="2000" b="1" i="0" dirty="0">
                <a:solidFill>
                  <a:srgbClr val="5E5E5E"/>
                </a:solidFill>
                <a:effectLst/>
                <a:latin typeface="Nunito" pitchFamily="2" charset="0"/>
              </a:rPr>
              <a:t> flip book). </a:t>
            </a:r>
            <a:endParaRPr lang="en-US" sz="2800" b="1" dirty="0"/>
          </a:p>
        </p:txBody>
      </p:sp>
      <p:sp>
        <p:nvSpPr>
          <p:cNvPr id="9" name="Title 1">
            <a:extLst>
              <a:ext uri="{FF2B5EF4-FFF2-40B4-BE49-F238E27FC236}">
                <a16:creationId xmlns:a16="http://schemas.microsoft.com/office/drawing/2014/main" id="{AF3BB8C6-B314-D930-38D9-98B19CE99E47}"/>
              </a:ext>
            </a:extLst>
          </p:cNvPr>
          <p:cNvSpPr txBox="1">
            <a:spLocks/>
          </p:cNvSpPr>
          <p:nvPr/>
        </p:nvSpPr>
        <p:spPr>
          <a:xfrm>
            <a:off x="238823" y="145973"/>
            <a:ext cx="8259098" cy="660241"/>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3600" kern="1200">
                <a:solidFill>
                  <a:srgbClr val="FF0000"/>
                </a:solidFill>
                <a:effectLst>
                  <a:outerShdw blurRad="50800" dist="38100" dir="2700000" algn="tl" rotWithShape="0">
                    <a:prstClr val="black">
                      <a:alpha val="40000"/>
                    </a:prstClr>
                  </a:outerShdw>
                </a:effectLst>
                <a:latin typeface="+mj-lt"/>
                <a:ea typeface="+mj-ea"/>
                <a:cs typeface="+mj-cs"/>
              </a:defRPr>
            </a:lvl1pPr>
          </a:lstStyle>
          <a:p>
            <a:r>
              <a:rPr lang="en-US" b="1" cap="all" dirty="0">
                <a:solidFill>
                  <a:srgbClr val="1C1C1C"/>
                </a:solidFill>
                <a:effectLst/>
                <a:latin typeface="Oswald" panose="00000500000000000000" pitchFamily="2" charset="0"/>
              </a:rPr>
              <a:t>MEMAHAMI PRINSIP - PRINSIP DASAR ANIMASI</a:t>
            </a:r>
            <a:endParaRPr lang="en-US" dirty="0"/>
          </a:p>
        </p:txBody>
      </p:sp>
      <p:sp>
        <p:nvSpPr>
          <p:cNvPr id="10" name="Content Placeholder 2">
            <a:extLst>
              <a:ext uri="{FF2B5EF4-FFF2-40B4-BE49-F238E27FC236}">
                <a16:creationId xmlns:a16="http://schemas.microsoft.com/office/drawing/2014/main" id="{F335BF8B-193C-BB4F-CE10-A6611C176696}"/>
              </a:ext>
            </a:extLst>
          </p:cNvPr>
          <p:cNvSpPr txBox="1">
            <a:spLocks/>
          </p:cNvSpPr>
          <p:nvPr/>
        </p:nvSpPr>
        <p:spPr>
          <a:xfrm>
            <a:off x="251851" y="955616"/>
            <a:ext cx="8246070" cy="6602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err="1">
                <a:solidFill>
                  <a:srgbClr val="5E5E5E"/>
                </a:solidFill>
                <a:latin typeface="Nunito" pitchFamily="2" charset="0"/>
              </a:rPr>
              <a:t>Seorang</a:t>
            </a:r>
            <a:r>
              <a:rPr lang="en-US" sz="1200" b="1" dirty="0">
                <a:solidFill>
                  <a:srgbClr val="5E5E5E"/>
                </a:solidFill>
                <a:latin typeface="Nunito" pitchFamily="2" charset="0"/>
              </a:rPr>
              <a:t> animator </a:t>
            </a:r>
            <a:r>
              <a:rPr lang="en-US" sz="1200" b="1" dirty="0" err="1">
                <a:solidFill>
                  <a:srgbClr val="5E5E5E"/>
                </a:solidFill>
                <a:latin typeface="Nunito" pitchFamily="2" charset="0"/>
              </a:rPr>
              <a:t>harus</a:t>
            </a:r>
            <a:r>
              <a:rPr lang="en-US" sz="1200" b="1" dirty="0">
                <a:solidFill>
                  <a:srgbClr val="5E5E5E"/>
                </a:solidFill>
                <a:latin typeface="Nunito" pitchFamily="2" charset="0"/>
              </a:rPr>
              <a:t> </a:t>
            </a:r>
            <a:r>
              <a:rPr lang="en-US" sz="1200" b="1" dirty="0" err="1">
                <a:solidFill>
                  <a:srgbClr val="5E5E5E"/>
                </a:solidFill>
                <a:latin typeface="Nunito" pitchFamily="2" charset="0"/>
              </a:rPr>
              <a:t>menguasai</a:t>
            </a:r>
            <a:r>
              <a:rPr lang="en-US" sz="1200" b="1" dirty="0">
                <a:solidFill>
                  <a:srgbClr val="5E5E5E"/>
                </a:solidFill>
                <a:latin typeface="Nunito" pitchFamily="2" charset="0"/>
              </a:rPr>
              <a:t>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ini</a:t>
            </a:r>
            <a:r>
              <a:rPr lang="en-US" sz="1200" b="1" dirty="0">
                <a:solidFill>
                  <a:srgbClr val="5E5E5E"/>
                </a:solidFill>
                <a:latin typeface="Nunito" pitchFamily="2" charset="0"/>
              </a:rPr>
              <a:t> </a:t>
            </a:r>
            <a:r>
              <a:rPr lang="en-US" sz="1200" b="1" dirty="0" err="1">
                <a:solidFill>
                  <a:srgbClr val="5E5E5E"/>
                </a:solidFill>
                <a:latin typeface="Nunito" pitchFamily="2" charset="0"/>
              </a:rPr>
              <a:t>untuk</a:t>
            </a:r>
            <a:r>
              <a:rPr lang="en-US" sz="1200" b="1" dirty="0">
                <a:solidFill>
                  <a:srgbClr val="5E5E5E"/>
                </a:solidFill>
                <a:latin typeface="Nunito" pitchFamily="2" charset="0"/>
              </a:rPr>
              <a:t> </a:t>
            </a:r>
            <a:r>
              <a:rPr lang="en-US" sz="1200" b="1" dirty="0" err="1">
                <a:solidFill>
                  <a:srgbClr val="5E5E5E"/>
                </a:solidFill>
                <a:latin typeface="Nunito" pitchFamily="2" charset="0"/>
              </a:rPr>
              <a:t>mendapatkan</a:t>
            </a:r>
            <a:r>
              <a:rPr lang="en-US" sz="1200" b="1" dirty="0">
                <a:solidFill>
                  <a:srgbClr val="5E5E5E"/>
                </a:solidFill>
                <a:latin typeface="Nunito" pitchFamily="2" charset="0"/>
              </a:rPr>
              <a:t> </a:t>
            </a:r>
            <a:r>
              <a:rPr lang="en-US" sz="1200" b="1" dirty="0" err="1">
                <a:solidFill>
                  <a:srgbClr val="5E5E5E"/>
                </a:solidFill>
                <a:latin typeface="Nunito" pitchFamily="2" charset="0"/>
              </a:rPr>
              <a:t>ilusi</a:t>
            </a:r>
            <a:r>
              <a:rPr lang="en-US" sz="1200" b="1" dirty="0">
                <a:solidFill>
                  <a:srgbClr val="5E5E5E"/>
                </a:solidFill>
                <a:latin typeface="Nunito" pitchFamily="2" charset="0"/>
              </a:rPr>
              <a:t> </a:t>
            </a:r>
            <a:r>
              <a:rPr lang="en-US" sz="1200" b="1" dirty="0" err="1">
                <a:solidFill>
                  <a:srgbClr val="5E5E5E"/>
                </a:solidFill>
                <a:latin typeface="Nunito" pitchFamily="2" charset="0"/>
              </a:rPr>
              <a:t>menghidupkan</a:t>
            </a:r>
            <a:r>
              <a:rPr lang="en-US" sz="1200" b="1" dirty="0">
                <a:solidFill>
                  <a:srgbClr val="5E5E5E"/>
                </a:solidFill>
                <a:latin typeface="Nunito" pitchFamily="2" charset="0"/>
              </a:rPr>
              <a:t> </a:t>
            </a:r>
            <a:r>
              <a:rPr lang="en-US" sz="1200" b="1" dirty="0" err="1">
                <a:solidFill>
                  <a:srgbClr val="5E5E5E"/>
                </a:solidFill>
                <a:latin typeface="Nunito" pitchFamily="2" charset="0"/>
              </a:rPr>
              <a:t>karakter</a:t>
            </a:r>
            <a:r>
              <a:rPr lang="en-US" sz="1200" b="1" dirty="0">
                <a:solidFill>
                  <a:srgbClr val="5E5E5E"/>
                </a:solidFill>
                <a:latin typeface="Nunito" pitchFamily="2" charset="0"/>
              </a:rPr>
              <a:t> </a:t>
            </a:r>
            <a:r>
              <a:rPr lang="en-US" sz="1200" b="1" dirty="0" err="1">
                <a:solidFill>
                  <a:srgbClr val="5E5E5E"/>
                </a:solidFill>
                <a:latin typeface="Nunito" pitchFamily="2" charset="0"/>
              </a:rPr>
              <a:t>animasinya</a:t>
            </a:r>
            <a:r>
              <a:rPr lang="en-US" sz="1200" b="1" dirty="0">
                <a:solidFill>
                  <a:srgbClr val="5E5E5E"/>
                </a:solidFill>
                <a:latin typeface="Nunito" pitchFamily="2" charset="0"/>
              </a:rPr>
              <a:t>. </a:t>
            </a:r>
            <a:r>
              <a:rPr lang="en-US" sz="1200" b="1" dirty="0" err="1">
                <a:solidFill>
                  <a:srgbClr val="5E5E5E"/>
                </a:solidFill>
                <a:latin typeface="Nunito" pitchFamily="2" charset="0"/>
              </a:rPr>
              <a:t>Barikut</a:t>
            </a:r>
            <a:r>
              <a:rPr lang="en-US" sz="1200" b="1" dirty="0">
                <a:solidFill>
                  <a:srgbClr val="5E5E5E"/>
                </a:solidFill>
                <a:latin typeface="Nunito" pitchFamily="2" charset="0"/>
              </a:rPr>
              <a:t> </a:t>
            </a:r>
            <a:r>
              <a:rPr lang="en-US" sz="1200" b="1" dirty="0" err="1">
                <a:solidFill>
                  <a:srgbClr val="5E5E5E"/>
                </a:solidFill>
                <a:latin typeface="Nunito" pitchFamily="2" charset="0"/>
              </a:rPr>
              <a:t>adalah</a:t>
            </a:r>
            <a:r>
              <a:rPr lang="en-US" sz="1200" b="1" dirty="0">
                <a:solidFill>
                  <a:srgbClr val="5E5E5E"/>
                </a:solidFill>
                <a:latin typeface="Nunito" pitchFamily="2" charset="0"/>
              </a:rPr>
              <a:t> 12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agar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terlihat</a:t>
            </a:r>
            <a:r>
              <a:rPr lang="en-US" sz="1200" b="1" dirty="0">
                <a:solidFill>
                  <a:srgbClr val="5E5E5E"/>
                </a:solidFill>
                <a:latin typeface="Nunito" pitchFamily="2" charset="0"/>
              </a:rPr>
              <a:t> </a:t>
            </a:r>
            <a:r>
              <a:rPr lang="en-US" sz="1200" b="1" dirty="0" err="1">
                <a:solidFill>
                  <a:srgbClr val="5E5E5E"/>
                </a:solidFill>
                <a:latin typeface="Nunito" pitchFamily="2" charset="0"/>
              </a:rPr>
              <a:t>seperti</a:t>
            </a:r>
            <a:r>
              <a:rPr lang="en-US" sz="1200" b="1" dirty="0">
                <a:solidFill>
                  <a:srgbClr val="5E5E5E"/>
                </a:solidFill>
                <a:latin typeface="Nunito" pitchFamily="2" charset="0"/>
              </a:rPr>
              <a:t> </a:t>
            </a:r>
            <a:r>
              <a:rPr lang="en-US" sz="1200" b="1" dirty="0" err="1">
                <a:solidFill>
                  <a:srgbClr val="5E5E5E"/>
                </a:solidFill>
                <a:latin typeface="Nunito" pitchFamily="2" charset="0"/>
              </a:rPr>
              <a:t>nyata</a:t>
            </a:r>
            <a:r>
              <a:rPr lang="en-US" sz="1200" b="1" dirty="0">
                <a:solidFill>
                  <a:srgbClr val="5E5E5E"/>
                </a:solidFill>
                <a:latin typeface="Nunito" pitchFamily="2" charset="0"/>
              </a:rPr>
              <a:t>:</a:t>
            </a:r>
            <a:endParaRPr lang="en-US" b="1" dirty="0"/>
          </a:p>
        </p:txBody>
      </p:sp>
      <p:pic>
        <p:nvPicPr>
          <p:cNvPr id="4098" name="Picture 2">
            <a:extLst>
              <a:ext uri="{FF2B5EF4-FFF2-40B4-BE49-F238E27FC236}">
                <a16:creationId xmlns:a16="http://schemas.microsoft.com/office/drawing/2014/main" id="{F88E0AE6-2167-DC26-249E-AD62B76D4F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3951" y="1653523"/>
            <a:ext cx="2430049" cy="253017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D3B894F5-3001-E039-C182-0C2E193DC9D9}"/>
              </a:ext>
            </a:extLst>
          </p:cNvPr>
          <p:cNvSpPr txBox="1"/>
          <p:nvPr/>
        </p:nvSpPr>
        <p:spPr>
          <a:xfrm>
            <a:off x="522129" y="4842757"/>
            <a:ext cx="7975791" cy="1015663"/>
          </a:xfrm>
          <a:prstGeom prst="rect">
            <a:avLst/>
          </a:prstGeom>
          <a:noFill/>
        </p:spPr>
        <p:txBody>
          <a:bodyPr wrap="square">
            <a:spAutoFit/>
          </a:bodyPr>
          <a:lstStyle/>
          <a:p>
            <a:r>
              <a:rPr lang="en-US" sz="2000" b="1" i="0" dirty="0" err="1">
                <a:solidFill>
                  <a:srgbClr val="5E5E5E"/>
                </a:solidFill>
                <a:effectLst/>
                <a:latin typeface="Nunito" pitchFamily="2" charset="0"/>
              </a:rPr>
              <a:t>Contoh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perusahaan</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menggunakan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teknik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ini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sehingga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animasinya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terlihat</a:t>
            </a:r>
            <a:r>
              <a:rPr lang="en-US" sz="2000" b="1" i="0" dirty="0">
                <a:solidFill>
                  <a:srgbClr val="5E5E5E"/>
                </a:solidFill>
                <a:effectLst/>
                <a:latin typeface="Nunito" pitchFamily="2" charset="0"/>
              </a:rPr>
              <a:t> sangat </a:t>
            </a:r>
            <a:r>
              <a:rPr lang="en-US" sz="2000" b="1" i="0" dirty="0" err="1">
                <a:solidFill>
                  <a:srgbClr val="5E5E5E"/>
                </a:solidFill>
                <a:effectLst/>
                <a:latin typeface="Nunito" pitchFamily="2" charset="0"/>
              </a:rPr>
              <a:t>halus</a:t>
            </a:r>
            <a:r>
              <a:rPr lang="en-US" sz="2000" b="1" i="0" dirty="0">
                <a:solidFill>
                  <a:srgbClr val="5E5E5E"/>
                </a:solidFill>
                <a:effectLst/>
                <a:latin typeface="Nunito" pitchFamily="2" charset="0"/>
              </a:rPr>
              <a:t> dan detail </a:t>
            </a:r>
            <a:r>
              <a:rPr lang="en-US" sz="2000" b="1" i="0" dirty="0" err="1">
                <a:solidFill>
                  <a:srgbClr val="5E5E5E"/>
                </a:solidFill>
                <a:effectLst/>
                <a:latin typeface="Nunito" pitchFamily="2" charset="0"/>
              </a:rPr>
              <a:t>adalah</a:t>
            </a:r>
            <a:r>
              <a:rPr lang="en-US" sz="2000" b="1" i="0" dirty="0">
                <a:solidFill>
                  <a:srgbClr val="5E5E5E"/>
                </a:solidFill>
                <a:effectLst/>
                <a:latin typeface="Nunito" pitchFamily="2" charset="0"/>
              </a:rPr>
              <a:t> Walt Disney yang </a:t>
            </a:r>
            <a:r>
              <a:rPr lang="en-US" sz="2000" b="1" i="0" dirty="0" err="1">
                <a:solidFill>
                  <a:srgbClr val="5E5E5E"/>
                </a:solidFill>
                <a:effectLst/>
                <a:latin typeface="Nunito" pitchFamily="2" charset="0"/>
              </a:rPr>
              <a:t>mempunyai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ratusan</a:t>
            </a:r>
            <a:r>
              <a:rPr lang="en-US" sz="2000" b="1" i="0" dirty="0">
                <a:solidFill>
                  <a:srgbClr val="5E5E5E"/>
                </a:solidFill>
                <a:effectLst/>
                <a:latin typeface="Nunito" pitchFamily="2" charset="0"/>
              </a:rPr>
              <a:t> animator </a:t>
            </a:r>
            <a:r>
              <a:rPr lang="en-US" sz="2000" b="1" i="0" dirty="0" err="1">
                <a:solidFill>
                  <a:srgbClr val="5E5E5E"/>
                </a:solidFill>
                <a:effectLst/>
                <a:latin typeface="Nunito" pitchFamily="2" charset="0"/>
              </a:rPr>
              <a:t>dari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berbagai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mancanegara</a:t>
            </a:r>
            <a:r>
              <a:rPr lang="en-US" sz="2000" b="1" i="0" dirty="0">
                <a:solidFill>
                  <a:srgbClr val="5E5E5E"/>
                </a:solidFill>
                <a:effectLst/>
                <a:latin typeface="Nunito" pitchFamily="2" charset="0"/>
              </a:rPr>
              <a:t>.</a:t>
            </a:r>
            <a:endParaRPr lang="en-US" sz="2000" b="1" dirty="0"/>
          </a:p>
        </p:txBody>
      </p:sp>
    </p:spTree>
    <p:extLst>
      <p:ext uri="{BB962C8B-B14F-4D97-AF65-F5344CB8AC3E}">
        <p14:creationId xmlns:p14="http://schemas.microsoft.com/office/powerpoint/2010/main" val="417078371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rmAutofit fontScale="92500" lnSpcReduction="10000"/>
          </a:bodyPr>
          <a:lstStyle/>
          <a:p>
            <a:r>
              <a:rPr lang="en-US" sz="2000" i="0" dirty="0">
                <a:solidFill>
                  <a:srgbClr val="5E5E5E"/>
                </a:solidFill>
                <a:effectLst/>
                <a:latin typeface="Nunito" pitchFamily="2" charset="0"/>
              </a:rPr>
              <a:t>4. Straight Ahead and Pose to Pose Action</a:t>
            </a:r>
            <a:endParaRPr lang="en-US" sz="2800" dirty="0"/>
          </a:p>
        </p:txBody>
      </p:sp>
      <p:sp>
        <p:nvSpPr>
          <p:cNvPr id="6" name="Content Placeholder 5"/>
          <p:cNvSpPr>
            <a:spLocks noGrp="1"/>
          </p:cNvSpPr>
          <p:nvPr>
            <p:ph sz="half" idx="2"/>
          </p:nvPr>
        </p:nvSpPr>
        <p:spPr>
          <a:xfrm>
            <a:off x="522131" y="2945373"/>
            <a:ext cx="6104138" cy="957354"/>
          </a:xfrm>
        </p:spPr>
        <p:txBody>
          <a:bodyPr>
            <a:normAutofit/>
          </a:bodyPr>
          <a:lstStyle/>
          <a:p>
            <a:pPr marL="0" indent="0" algn="l">
              <a:buNone/>
            </a:pPr>
            <a:r>
              <a:rPr lang="en-US" sz="1800" b="1" i="0" dirty="0" err="1">
                <a:solidFill>
                  <a:srgbClr val="5E5E5E"/>
                </a:solidFill>
                <a:effectLst/>
                <a:latin typeface="Nunito" pitchFamily="2" charset="0"/>
              </a:rPr>
              <a:t>Untuk</a:t>
            </a:r>
            <a:r>
              <a:rPr lang="en-US" sz="1800" b="1" i="0" dirty="0">
                <a:solidFill>
                  <a:srgbClr val="5E5E5E"/>
                </a:solidFill>
                <a:effectLst/>
                <a:latin typeface="Nunito" pitchFamily="2" charset="0"/>
              </a:rPr>
              <a:t> </a:t>
            </a:r>
            <a:r>
              <a:rPr lang="en-US" sz="1800" b="1" i="0" dirty="0" err="1">
                <a:solidFill>
                  <a:srgbClr val="5E5E5E"/>
                </a:solidFill>
                <a:effectLst/>
                <a:latin typeface="Nunito" pitchFamily="2" charset="0"/>
              </a:rPr>
              <a:t>menggunakan</a:t>
            </a:r>
            <a:r>
              <a:rPr lang="en-US" sz="1800" b="1" i="0" dirty="0">
                <a:solidFill>
                  <a:srgbClr val="5E5E5E"/>
                </a:solidFill>
                <a:effectLst/>
                <a:latin typeface="Nunito" pitchFamily="2" charset="0"/>
              </a:rPr>
              <a:t> </a:t>
            </a:r>
            <a:r>
              <a:rPr lang="en-US" sz="1800" b="1" i="0" dirty="0" err="1">
                <a:solidFill>
                  <a:srgbClr val="5E5E5E"/>
                </a:solidFill>
                <a:effectLst/>
                <a:latin typeface="Nunito" pitchFamily="2" charset="0"/>
              </a:rPr>
              <a:t>teknik</a:t>
            </a:r>
            <a:r>
              <a:rPr lang="en-US" sz="1800" b="1" i="0" dirty="0">
                <a:solidFill>
                  <a:srgbClr val="5E5E5E"/>
                </a:solidFill>
                <a:effectLst/>
                <a:latin typeface="Nunito" pitchFamily="2" charset="0"/>
              </a:rPr>
              <a:t> </a:t>
            </a:r>
            <a:r>
              <a:rPr lang="en-US" sz="1800" b="1" i="0" dirty="0" err="1">
                <a:solidFill>
                  <a:srgbClr val="5E5E5E"/>
                </a:solidFill>
                <a:effectLst/>
                <a:latin typeface="Nunito" pitchFamily="2" charset="0"/>
              </a:rPr>
              <a:t>ini</a:t>
            </a:r>
            <a:r>
              <a:rPr lang="en-US" sz="1800" b="1" i="0" dirty="0">
                <a:solidFill>
                  <a:srgbClr val="5E5E5E"/>
                </a:solidFill>
                <a:effectLst/>
                <a:latin typeface="Nunito" pitchFamily="2" charset="0"/>
              </a:rPr>
              <a:t> </a:t>
            </a:r>
            <a:r>
              <a:rPr lang="en-US" sz="1800" b="1" i="0" dirty="0" err="1">
                <a:solidFill>
                  <a:srgbClr val="5E5E5E"/>
                </a:solidFill>
                <a:effectLst/>
                <a:latin typeface="Nunito" pitchFamily="2" charset="0"/>
              </a:rPr>
              <a:t>waktu</a:t>
            </a:r>
            <a:r>
              <a:rPr lang="en-US" sz="1800" b="1" i="0" dirty="0">
                <a:solidFill>
                  <a:srgbClr val="5E5E5E"/>
                </a:solidFill>
                <a:effectLst/>
                <a:latin typeface="Nunito" pitchFamily="2" charset="0"/>
              </a:rPr>
              <a:t> </a:t>
            </a:r>
            <a:r>
              <a:rPr lang="en-US" sz="1800" b="1" i="0" dirty="0" err="1">
                <a:solidFill>
                  <a:srgbClr val="5E5E5E"/>
                </a:solidFill>
                <a:effectLst/>
                <a:latin typeface="Nunito" pitchFamily="2" charset="0"/>
              </a:rPr>
              <a:t>pengerjaannya</a:t>
            </a:r>
            <a:r>
              <a:rPr lang="en-US" sz="1800" b="1" i="0" dirty="0">
                <a:solidFill>
                  <a:srgbClr val="5E5E5E"/>
                </a:solidFill>
                <a:effectLst/>
                <a:latin typeface="Nunito" pitchFamily="2" charset="0"/>
              </a:rPr>
              <a:t> </a:t>
            </a:r>
            <a:r>
              <a:rPr lang="en-US" sz="1800" b="1" i="0" dirty="0" err="1">
                <a:solidFill>
                  <a:srgbClr val="5E5E5E"/>
                </a:solidFill>
                <a:effectLst/>
                <a:latin typeface="Nunito" pitchFamily="2" charset="0"/>
              </a:rPr>
              <a:t>akan</a:t>
            </a:r>
            <a:r>
              <a:rPr lang="en-US" sz="1800" b="1" i="0" dirty="0">
                <a:solidFill>
                  <a:srgbClr val="5E5E5E"/>
                </a:solidFill>
                <a:effectLst/>
                <a:latin typeface="Nunito" pitchFamily="2" charset="0"/>
              </a:rPr>
              <a:t> lama dan </a:t>
            </a:r>
            <a:r>
              <a:rPr lang="en-US" sz="1800" b="1" i="0" dirty="0" err="1">
                <a:solidFill>
                  <a:srgbClr val="5E5E5E"/>
                </a:solidFill>
                <a:effectLst/>
                <a:latin typeface="Nunito" pitchFamily="2" charset="0"/>
              </a:rPr>
              <a:t>butuh</a:t>
            </a:r>
            <a:r>
              <a:rPr lang="en-US" sz="1800" b="1" i="0" dirty="0">
                <a:solidFill>
                  <a:srgbClr val="5E5E5E"/>
                </a:solidFill>
                <a:effectLst/>
                <a:latin typeface="Nunito" pitchFamily="2" charset="0"/>
              </a:rPr>
              <a:t> </a:t>
            </a:r>
            <a:r>
              <a:rPr lang="en-US" sz="1800" b="1" i="0" dirty="0" err="1">
                <a:solidFill>
                  <a:srgbClr val="5E5E5E"/>
                </a:solidFill>
                <a:effectLst/>
                <a:latin typeface="Nunito" pitchFamily="2" charset="0"/>
              </a:rPr>
              <a:t>tenaga</a:t>
            </a:r>
            <a:r>
              <a:rPr lang="en-US" sz="1800" b="1" i="0" dirty="0">
                <a:solidFill>
                  <a:srgbClr val="5E5E5E"/>
                </a:solidFill>
                <a:effectLst/>
                <a:latin typeface="Nunito" pitchFamily="2" charset="0"/>
              </a:rPr>
              <a:t> animator yang </a:t>
            </a:r>
            <a:r>
              <a:rPr lang="en-US" sz="1800" b="1" i="0" dirty="0" err="1">
                <a:solidFill>
                  <a:srgbClr val="5E5E5E"/>
                </a:solidFill>
                <a:effectLst/>
                <a:latin typeface="Nunito" pitchFamily="2" charset="0"/>
              </a:rPr>
              <a:t>banyak</a:t>
            </a:r>
            <a:r>
              <a:rPr lang="en-US" sz="1800" b="1" i="0" dirty="0">
                <a:solidFill>
                  <a:srgbClr val="5E5E5E"/>
                </a:solidFill>
                <a:effectLst/>
                <a:latin typeface="Nunito" pitchFamily="2" charset="0"/>
              </a:rPr>
              <a:t> </a:t>
            </a:r>
            <a:r>
              <a:rPr lang="en-US" sz="1800" b="1" i="0" dirty="0" err="1">
                <a:solidFill>
                  <a:srgbClr val="5E5E5E"/>
                </a:solidFill>
                <a:effectLst/>
                <a:latin typeface="Nunito" pitchFamily="2" charset="0"/>
              </a:rPr>
              <a:t>sehingga</a:t>
            </a:r>
            <a:r>
              <a:rPr lang="en-US" sz="1800" b="1" i="0" dirty="0">
                <a:solidFill>
                  <a:srgbClr val="5E5E5E"/>
                </a:solidFill>
                <a:effectLst/>
                <a:latin typeface="Nunito" pitchFamily="2" charset="0"/>
              </a:rPr>
              <a:t> </a:t>
            </a:r>
            <a:r>
              <a:rPr lang="en-US" sz="1800" b="1" i="0" dirty="0" err="1">
                <a:solidFill>
                  <a:srgbClr val="5E5E5E"/>
                </a:solidFill>
                <a:effectLst/>
                <a:latin typeface="Nunito" pitchFamily="2" charset="0"/>
              </a:rPr>
              <a:t>membutuhkan</a:t>
            </a:r>
            <a:r>
              <a:rPr lang="en-US" sz="1800" b="1" i="0" dirty="0">
                <a:solidFill>
                  <a:srgbClr val="5E5E5E"/>
                </a:solidFill>
                <a:effectLst/>
                <a:latin typeface="Nunito" pitchFamily="2" charset="0"/>
              </a:rPr>
              <a:t> dana yang </a:t>
            </a:r>
            <a:r>
              <a:rPr lang="en-US" sz="1800" b="1" i="0" dirty="0" err="1">
                <a:solidFill>
                  <a:srgbClr val="5E5E5E"/>
                </a:solidFill>
                <a:effectLst/>
                <a:latin typeface="Nunito" pitchFamily="2" charset="0"/>
              </a:rPr>
              <a:t>besar</a:t>
            </a:r>
            <a:r>
              <a:rPr lang="en-US" sz="1800" b="1" i="0" dirty="0">
                <a:solidFill>
                  <a:srgbClr val="5E5E5E"/>
                </a:solidFill>
                <a:effectLst/>
                <a:latin typeface="Nunito" pitchFamily="2" charset="0"/>
              </a:rPr>
              <a:t> juga. </a:t>
            </a:r>
            <a:endParaRPr lang="en-US" sz="2800" b="1" dirty="0"/>
          </a:p>
        </p:txBody>
      </p:sp>
      <p:sp>
        <p:nvSpPr>
          <p:cNvPr id="9" name="Title 1">
            <a:extLst>
              <a:ext uri="{FF2B5EF4-FFF2-40B4-BE49-F238E27FC236}">
                <a16:creationId xmlns:a16="http://schemas.microsoft.com/office/drawing/2014/main" id="{AF3BB8C6-B314-D930-38D9-98B19CE99E47}"/>
              </a:ext>
            </a:extLst>
          </p:cNvPr>
          <p:cNvSpPr txBox="1">
            <a:spLocks/>
          </p:cNvSpPr>
          <p:nvPr/>
        </p:nvSpPr>
        <p:spPr>
          <a:xfrm>
            <a:off x="238823" y="145973"/>
            <a:ext cx="8259098" cy="660241"/>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3600" kern="1200">
                <a:solidFill>
                  <a:srgbClr val="FF0000"/>
                </a:solidFill>
                <a:effectLst>
                  <a:outerShdw blurRad="50800" dist="38100" dir="2700000" algn="tl" rotWithShape="0">
                    <a:prstClr val="black">
                      <a:alpha val="40000"/>
                    </a:prstClr>
                  </a:outerShdw>
                </a:effectLst>
                <a:latin typeface="+mj-lt"/>
                <a:ea typeface="+mj-ea"/>
                <a:cs typeface="+mj-cs"/>
              </a:defRPr>
            </a:lvl1pPr>
          </a:lstStyle>
          <a:p>
            <a:r>
              <a:rPr lang="en-US" b="1" cap="all" dirty="0">
                <a:solidFill>
                  <a:srgbClr val="1C1C1C"/>
                </a:solidFill>
                <a:effectLst/>
                <a:latin typeface="Oswald" panose="00000500000000000000" pitchFamily="2" charset="0"/>
              </a:rPr>
              <a:t>MEMAHAMI PRINSIP - PRINSIP DASAR ANIMASI</a:t>
            </a:r>
            <a:endParaRPr lang="en-US" dirty="0"/>
          </a:p>
        </p:txBody>
      </p:sp>
      <p:sp>
        <p:nvSpPr>
          <p:cNvPr id="10" name="Content Placeholder 2">
            <a:extLst>
              <a:ext uri="{FF2B5EF4-FFF2-40B4-BE49-F238E27FC236}">
                <a16:creationId xmlns:a16="http://schemas.microsoft.com/office/drawing/2014/main" id="{F335BF8B-193C-BB4F-CE10-A6611C176696}"/>
              </a:ext>
            </a:extLst>
          </p:cNvPr>
          <p:cNvSpPr txBox="1">
            <a:spLocks/>
          </p:cNvSpPr>
          <p:nvPr/>
        </p:nvSpPr>
        <p:spPr>
          <a:xfrm>
            <a:off x="251851" y="955616"/>
            <a:ext cx="8246070" cy="6602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err="1">
                <a:solidFill>
                  <a:srgbClr val="5E5E5E"/>
                </a:solidFill>
                <a:latin typeface="Nunito" pitchFamily="2" charset="0"/>
              </a:rPr>
              <a:t>Seorang</a:t>
            </a:r>
            <a:r>
              <a:rPr lang="en-US" sz="1200" b="1" dirty="0">
                <a:solidFill>
                  <a:srgbClr val="5E5E5E"/>
                </a:solidFill>
                <a:latin typeface="Nunito" pitchFamily="2" charset="0"/>
              </a:rPr>
              <a:t> animator </a:t>
            </a:r>
            <a:r>
              <a:rPr lang="en-US" sz="1200" b="1" dirty="0" err="1">
                <a:solidFill>
                  <a:srgbClr val="5E5E5E"/>
                </a:solidFill>
                <a:latin typeface="Nunito" pitchFamily="2" charset="0"/>
              </a:rPr>
              <a:t>harus</a:t>
            </a:r>
            <a:r>
              <a:rPr lang="en-US" sz="1200" b="1" dirty="0">
                <a:solidFill>
                  <a:srgbClr val="5E5E5E"/>
                </a:solidFill>
                <a:latin typeface="Nunito" pitchFamily="2" charset="0"/>
              </a:rPr>
              <a:t> </a:t>
            </a:r>
            <a:r>
              <a:rPr lang="en-US" sz="1200" b="1" dirty="0" err="1">
                <a:solidFill>
                  <a:srgbClr val="5E5E5E"/>
                </a:solidFill>
                <a:latin typeface="Nunito" pitchFamily="2" charset="0"/>
              </a:rPr>
              <a:t>menguasai</a:t>
            </a:r>
            <a:r>
              <a:rPr lang="en-US" sz="1200" b="1" dirty="0">
                <a:solidFill>
                  <a:srgbClr val="5E5E5E"/>
                </a:solidFill>
                <a:latin typeface="Nunito" pitchFamily="2" charset="0"/>
              </a:rPr>
              <a:t>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ini</a:t>
            </a:r>
            <a:r>
              <a:rPr lang="en-US" sz="1200" b="1" dirty="0">
                <a:solidFill>
                  <a:srgbClr val="5E5E5E"/>
                </a:solidFill>
                <a:latin typeface="Nunito" pitchFamily="2" charset="0"/>
              </a:rPr>
              <a:t> </a:t>
            </a:r>
            <a:r>
              <a:rPr lang="en-US" sz="1200" b="1" dirty="0" err="1">
                <a:solidFill>
                  <a:srgbClr val="5E5E5E"/>
                </a:solidFill>
                <a:latin typeface="Nunito" pitchFamily="2" charset="0"/>
              </a:rPr>
              <a:t>untuk</a:t>
            </a:r>
            <a:r>
              <a:rPr lang="en-US" sz="1200" b="1" dirty="0">
                <a:solidFill>
                  <a:srgbClr val="5E5E5E"/>
                </a:solidFill>
                <a:latin typeface="Nunito" pitchFamily="2" charset="0"/>
              </a:rPr>
              <a:t> </a:t>
            </a:r>
            <a:r>
              <a:rPr lang="en-US" sz="1200" b="1" dirty="0" err="1">
                <a:solidFill>
                  <a:srgbClr val="5E5E5E"/>
                </a:solidFill>
                <a:latin typeface="Nunito" pitchFamily="2" charset="0"/>
              </a:rPr>
              <a:t>mendapatkan</a:t>
            </a:r>
            <a:r>
              <a:rPr lang="en-US" sz="1200" b="1" dirty="0">
                <a:solidFill>
                  <a:srgbClr val="5E5E5E"/>
                </a:solidFill>
                <a:latin typeface="Nunito" pitchFamily="2" charset="0"/>
              </a:rPr>
              <a:t> </a:t>
            </a:r>
            <a:r>
              <a:rPr lang="en-US" sz="1200" b="1" dirty="0" err="1">
                <a:solidFill>
                  <a:srgbClr val="5E5E5E"/>
                </a:solidFill>
                <a:latin typeface="Nunito" pitchFamily="2" charset="0"/>
              </a:rPr>
              <a:t>ilusi</a:t>
            </a:r>
            <a:r>
              <a:rPr lang="en-US" sz="1200" b="1" dirty="0">
                <a:solidFill>
                  <a:srgbClr val="5E5E5E"/>
                </a:solidFill>
                <a:latin typeface="Nunito" pitchFamily="2" charset="0"/>
              </a:rPr>
              <a:t> </a:t>
            </a:r>
            <a:r>
              <a:rPr lang="en-US" sz="1200" b="1" dirty="0" err="1">
                <a:solidFill>
                  <a:srgbClr val="5E5E5E"/>
                </a:solidFill>
                <a:latin typeface="Nunito" pitchFamily="2" charset="0"/>
              </a:rPr>
              <a:t>menghidupkan</a:t>
            </a:r>
            <a:r>
              <a:rPr lang="en-US" sz="1200" b="1" dirty="0">
                <a:solidFill>
                  <a:srgbClr val="5E5E5E"/>
                </a:solidFill>
                <a:latin typeface="Nunito" pitchFamily="2" charset="0"/>
              </a:rPr>
              <a:t> </a:t>
            </a:r>
            <a:r>
              <a:rPr lang="en-US" sz="1200" b="1" dirty="0" err="1">
                <a:solidFill>
                  <a:srgbClr val="5E5E5E"/>
                </a:solidFill>
                <a:latin typeface="Nunito" pitchFamily="2" charset="0"/>
              </a:rPr>
              <a:t>karakter</a:t>
            </a:r>
            <a:r>
              <a:rPr lang="en-US" sz="1200" b="1" dirty="0">
                <a:solidFill>
                  <a:srgbClr val="5E5E5E"/>
                </a:solidFill>
                <a:latin typeface="Nunito" pitchFamily="2" charset="0"/>
              </a:rPr>
              <a:t> </a:t>
            </a:r>
            <a:r>
              <a:rPr lang="en-US" sz="1200" b="1" dirty="0" err="1">
                <a:solidFill>
                  <a:srgbClr val="5E5E5E"/>
                </a:solidFill>
                <a:latin typeface="Nunito" pitchFamily="2" charset="0"/>
              </a:rPr>
              <a:t>animasinya</a:t>
            </a:r>
            <a:r>
              <a:rPr lang="en-US" sz="1200" b="1" dirty="0">
                <a:solidFill>
                  <a:srgbClr val="5E5E5E"/>
                </a:solidFill>
                <a:latin typeface="Nunito" pitchFamily="2" charset="0"/>
              </a:rPr>
              <a:t>. </a:t>
            </a:r>
            <a:r>
              <a:rPr lang="en-US" sz="1200" b="1" dirty="0" err="1">
                <a:solidFill>
                  <a:srgbClr val="5E5E5E"/>
                </a:solidFill>
                <a:latin typeface="Nunito" pitchFamily="2" charset="0"/>
              </a:rPr>
              <a:t>Barikut</a:t>
            </a:r>
            <a:r>
              <a:rPr lang="en-US" sz="1200" b="1" dirty="0">
                <a:solidFill>
                  <a:srgbClr val="5E5E5E"/>
                </a:solidFill>
                <a:latin typeface="Nunito" pitchFamily="2" charset="0"/>
              </a:rPr>
              <a:t> </a:t>
            </a:r>
            <a:r>
              <a:rPr lang="en-US" sz="1200" b="1" dirty="0" err="1">
                <a:solidFill>
                  <a:srgbClr val="5E5E5E"/>
                </a:solidFill>
                <a:latin typeface="Nunito" pitchFamily="2" charset="0"/>
              </a:rPr>
              <a:t>adalah</a:t>
            </a:r>
            <a:r>
              <a:rPr lang="en-US" sz="1200" b="1" dirty="0">
                <a:solidFill>
                  <a:srgbClr val="5E5E5E"/>
                </a:solidFill>
                <a:latin typeface="Nunito" pitchFamily="2" charset="0"/>
              </a:rPr>
              <a:t> 12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agar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terlihat</a:t>
            </a:r>
            <a:r>
              <a:rPr lang="en-US" sz="1200" b="1" dirty="0">
                <a:solidFill>
                  <a:srgbClr val="5E5E5E"/>
                </a:solidFill>
                <a:latin typeface="Nunito" pitchFamily="2" charset="0"/>
              </a:rPr>
              <a:t> </a:t>
            </a:r>
            <a:r>
              <a:rPr lang="en-US" sz="1200" b="1" dirty="0" err="1">
                <a:solidFill>
                  <a:srgbClr val="5E5E5E"/>
                </a:solidFill>
                <a:latin typeface="Nunito" pitchFamily="2" charset="0"/>
              </a:rPr>
              <a:t>seperti</a:t>
            </a:r>
            <a:r>
              <a:rPr lang="en-US" sz="1200" b="1" dirty="0">
                <a:solidFill>
                  <a:srgbClr val="5E5E5E"/>
                </a:solidFill>
                <a:latin typeface="Nunito" pitchFamily="2" charset="0"/>
              </a:rPr>
              <a:t> </a:t>
            </a:r>
            <a:r>
              <a:rPr lang="en-US" sz="1200" b="1" dirty="0" err="1">
                <a:solidFill>
                  <a:srgbClr val="5E5E5E"/>
                </a:solidFill>
                <a:latin typeface="Nunito" pitchFamily="2" charset="0"/>
              </a:rPr>
              <a:t>nyata</a:t>
            </a:r>
            <a:r>
              <a:rPr lang="en-US" sz="1200" b="1" dirty="0">
                <a:solidFill>
                  <a:srgbClr val="5E5E5E"/>
                </a:solidFill>
                <a:latin typeface="Nunito" pitchFamily="2" charset="0"/>
              </a:rPr>
              <a:t>:</a:t>
            </a:r>
            <a:endParaRPr lang="en-US" b="1" dirty="0"/>
          </a:p>
        </p:txBody>
      </p:sp>
      <p:pic>
        <p:nvPicPr>
          <p:cNvPr id="12" name="Picture 2">
            <a:extLst>
              <a:ext uri="{FF2B5EF4-FFF2-40B4-BE49-F238E27FC236}">
                <a16:creationId xmlns:a16="http://schemas.microsoft.com/office/drawing/2014/main" id="{414BE956-8060-EA63-DE31-D3B35C6B53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3951" y="1653523"/>
            <a:ext cx="2430049" cy="253017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CD194989-DA48-74C3-5407-448F4B94BDB8}"/>
              </a:ext>
            </a:extLst>
          </p:cNvPr>
          <p:cNvSpPr txBox="1"/>
          <p:nvPr/>
        </p:nvSpPr>
        <p:spPr>
          <a:xfrm>
            <a:off x="760327" y="4146617"/>
            <a:ext cx="5627745" cy="707886"/>
          </a:xfrm>
          <a:prstGeom prst="rect">
            <a:avLst/>
          </a:prstGeom>
          <a:noFill/>
        </p:spPr>
        <p:txBody>
          <a:bodyPr wrap="square">
            <a:spAutoFit/>
          </a:bodyPr>
          <a:lstStyle/>
          <a:p>
            <a:pPr algn="r"/>
            <a:r>
              <a:rPr lang="en-US" sz="2000" b="1" i="0" dirty="0" err="1">
                <a:solidFill>
                  <a:srgbClr val="5E5E5E"/>
                </a:solidFill>
                <a:effectLst/>
                <a:latin typeface="Nunito" pitchFamily="2" charset="0"/>
              </a:rPr>
              <a:t>Sedangkan</a:t>
            </a:r>
            <a:r>
              <a:rPr lang="en-US" sz="2000" b="1" i="0" dirty="0">
                <a:solidFill>
                  <a:srgbClr val="5E5E5E"/>
                </a:solidFill>
                <a:effectLst/>
                <a:latin typeface="Nunito" pitchFamily="2" charset="0"/>
              </a:rPr>
              <a:t> Pose to pose </a:t>
            </a:r>
            <a:r>
              <a:rPr lang="en-US" sz="2000" b="1" i="0" dirty="0" err="1">
                <a:solidFill>
                  <a:srgbClr val="5E5E5E"/>
                </a:solidFill>
                <a:effectLst/>
                <a:latin typeface="Nunito" pitchFamily="2" charset="0"/>
              </a:rPr>
              <a:t>menggunakan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teknik</a:t>
            </a:r>
            <a:r>
              <a:rPr lang="en-US" sz="2000" b="1" i="0" dirty="0">
                <a:solidFill>
                  <a:srgbClr val="5E5E5E"/>
                </a:solidFill>
                <a:effectLst/>
                <a:latin typeface="Nunito" pitchFamily="2" charset="0"/>
              </a:rPr>
              <a:t> keyframe, </a:t>
            </a:r>
            <a:r>
              <a:rPr lang="en-US" sz="2000" b="1" i="0" dirty="0" err="1">
                <a:solidFill>
                  <a:srgbClr val="5E5E5E"/>
                </a:solidFill>
                <a:effectLst/>
                <a:latin typeface="Nunito" pitchFamily="2" charset="0"/>
              </a:rPr>
              <a:t>seperti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tweening</a:t>
            </a:r>
            <a:r>
              <a:rPr lang="en-US" sz="2000" b="1" i="0" dirty="0">
                <a:solidFill>
                  <a:srgbClr val="5E5E5E"/>
                </a:solidFill>
                <a:effectLst/>
                <a:latin typeface="Nunito" pitchFamily="2" charset="0"/>
              </a:rPr>
              <a:t> di flash.</a:t>
            </a:r>
            <a:endParaRPr lang="en-US" sz="2000" b="1" dirty="0"/>
          </a:p>
        </p:txBody>
      </p:sp>
      <p:sp>
        <p:nvSpPr>
          <p:cNvPr id="16" name="TextBox 15">
            <a:extLst>
              <a:ext uri="{FF2B5EF4-FFF2-40B4-BE49-F238E27FC236}">
                <a16:creationId xmlns:a16="http://schemas.microsoft.com/office/drawing/2014/main" id="{ECFCA733-5EC0-DC62-21ED-A0FDE3816944}"/>
              </a:ext>
            </a:extLst>
          </p:cNvPr>
          <p:cNvSpPr txBox="1"/>
          <p:nvPr/>
        </p:nvSpPr>
        <p:spPr>
          <a:xfrm>
            <a:off x="897911" y="4956260"/>
            <a:ext cx="6104138" cy="707886"/>
          </a:xfrm>
          <a:prstGeom prst="rect">
            <a:avLst/>
          </a:prstGeom>
          <a:noFill/>
        </p:spPr>
        <p:txBody>
          <a:bodyPr wrap="square">
            <a:spAutoFit/>
          </a:bodyPr>
          <a:lstStyle/>
          <a:p>
            <a:r>
              <a:rPr lang="en-US" sz="2000" b="1" i="0" dirty="0" err="1">
                <a:solidFill>
                  <a:srgbClr val="5E5E5E"/>
                </a:solidFill>
                <a:effectLst/>
                <a:latin typeface="Nunito" pitchFamily="2" charset="0"/>
              </a:rPr>
              <a:t>Ini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cocok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untuk</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dananya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terbatas</a:t>
            </a:r>
            <a:r>
              <a:rPr lang="en-US" sz="2000" b="1" i="0" dirty="0">
                <a:solidFill>
                  <a:srgbClr val="5E5E5E"/>
                </a:solidFill>
                <a:effectLst/>
                <a:latin typeface="Nunito" pitchFamily="2" charset="0"/>
              </a:rPr>
              <a:t> dan </a:t>
            </a:r>
            <a:r>
              <a:rPr lang="en-US" sz="2000" b="1" i="0" dirty="0" err="1">
                <a:solidFill>
                  <a:srgbClr val="5E5E5E"/>
                </a:solidFill>
                <a:effectLst/>
                <a:latin typeface="Nunito" pitchFamily="2" charset="0"/>
              </a:rPr>
              <a:t>butuh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pengerjaan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cepat</a:t>
            </a:r>
            <a:r>
              <a:rPr lang="en-US" sz="2000" b="1" i="0" dirty="0">
                <a:solidFill>
                  <a:srgbClr val="5E5E5E"/>
                </a:solidFill>
                <a:effectLst/>
                <a:latin typeface="Nunito" pitchFamily="2" charset="0"/>
              </a:rPr>
              <a:t>. </a:t>
            </a:r>
            <a:endParaRPr lang="en-US" sz="2000" b="1" dirty="0"/>
          </a:p>
        </p:txBody>
      </p:sp>
    </p:spTree>
    <p:extLst>
      <p:ext uri="{BB962C8B-B14F-4D97-AF65-F5344CB8AC3E}">
        <p14:creationId xmlns:p14="http://schemas.microsoft.com/office/powerpoint/2010/main" val="223344438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rmAutofit fontScale="92500" lnSpcReduction="10000"/>
          </a:bodyPr>
          <a:lstStyle/>
          <a:p>
            <a:r>
              <a:rPr lang="en-US" sz="2000" i="0" dirty="0">
                <a:solidFill>
                  <a:srgbClr val="5E5E5E"/>
                </a:solidFill>
                <a:effectLst/>
                <a:latin typeface="Nunito" pitchFamily="2" charset="0"/>
              </a:rPr>
              <a:t>4. Straight Ahead and Pose to Pose Action</a:t>
            </a:r>
            <a:endParaRPr lang="en-US" sz="2800" dirty="0"/>
          </a:p>
        </p:txBody>
      </p:sp>
      <p:sp>
        <p:nvSpPr>
          <p:cNvPr id="9" name="Title 1">
            <a:extLst>
              <a:ext uri="{FF2B5EF4-FFF2-40B4-BE49-F238E27FC236}">
                <a16:creationId xmlns:a16="http://schemas.microsoft.com/office/drawing/2014/main" id="{AF3BB8C6-B314-D930-38D9-98B19CE99E47}"/>
              </a:ext>
            </a:extLst>
          </p:cNvPr>
          <p:cNvSpPr txBox="1">
            <a:spLocks/>
          </p:cNvSpPr>
          <p:nvPr/>
        </p:nvSpPr>
        <p:spPr>
          <a:xfrm>
            <a:off x="238823" y="145973"/>
            <a:ext cx="8259098" cy="660241"/>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3600" kern="1200">
                <a:solidFill>
                  <a:srgbClr val="FF0000"/>
                </a:solidFill>
                <a:effectLst>
                  <a:outerShdw blurRad="50800" dist="38100" dir="2700000" algn="tl" rotWithShape="0">
                    <a:prstClr val="black">
                      <a:alpha val="40000"/>
                    </a:prstClr>
                  </a:outerShdw>
                </a:effectLst>
                <a:latin typeface="+mj-lt"/>
                <a:ea typeface="+mj-ea"/>
                <a:cs typeface="+mj-cs"/>
              </a:defRPr>
            </a:lvl1pPr>
          </a:lstStyle>
          <a:p>
            <a:r>
              <a:rPr lang="en-US" b="1" cap="all" dirty="0">
                <a:solidFill>
                  <a:srgbClr val="1C1C1C"/>
                </a:solidFill>
                <a:effectLst/>
                <a:latin typeface="Oswald" panose="00000500000000000000" pitchFamily="2" charset="0"/>
              </a:rPr>
              <a:t>MEMAHAMI PRINSIP - PRINSIP DASAR ANIMASI</a:t>
            </a:r>
            <a:endParaRPr lang="en-US" dirty="0"/>
          </a:p>
        </p:txBody>
      </p:sp>
      <p:sp>
        <p:nvSpPr>
          <p:cNvPr id="10" name="Content Placeholder 2">
            <a:extLst>
              <a:ext uri="{FF2B5EF4-FFF2-40B4-BE49-F238E27FC236}">
                <a16:creationId xmlns:a16="http://schemas.microsoft.com/office/drawing/2014/main" id="{F335BF8B-193C-BB4F-CE10-A6611C176696}"/>
              </a:ext>
            </a:extLst>
          </p:cNvPr>
          <p:cNvSpPr txBox="1">
            <a:spLocks/>
          </p:cNvSpPr>
          <p:nvPr/>
        </p:nvSpPr>
        <p:spPr>
          <a:xfrm>
            <a:off x="251851" y="955616"/>
            <a:ext cx="8246070" cy="6602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err="1">
                <a:solidFill>
                  <a:srgbClr val="5E5E5E"/>
                </a:solidFill>
                <a:latin typeface="Nunito" pitchFamily="2" charset="0"/>
              </a:rPr>
              <a:t>Seorang</a:t>
            </a:r>
            <a:r>
              <a:rPr lang="en-US" sz="1200" b="1" dirty="0">
                <a:solidFill>
                  <a:srgbClr val="5E5E5E"/>
                </a:solidFill>
                <a:latin typeface="Nunito" pitchFamily="2" charset="0"/>
              </a:rPr>
              <a:t> animator </a:t>
            </a:r>
            <a:r>
              <a:rPr lang="en-US" sz="1200" b="1" dirty="0" err="1">
                <a:solidFill>
                  <a:srgbClr val="5E5E5E"/>
                </a:solidFill>
                <a:latin typeface="Nunito" pitchFamily="2" charset="0"/>
              </a:rPr>
              <a:t>harus</a:t>
            </a:r>
            <a:r>
              <a:rPr lang="en-US" sz="1200" b="1" dirty="0">
                <a:solidFill>
                  <a:srgbClr val="5E5E5E"/>
                </a:solidFill>
                <a:latin typeface="Nunito" pitchFamily="2" charset="0"/>
              </a:rPr>
              <a:t> </a:t>
            </a:r>
            <a:r>
              <a:rPr lang="en-US" sz="1200" b="1" dirty="0" err="1">
                <a:solidFill>
                  <a:srgbClr val="5E5E5E"/>
                </a:solidFill>
                <a:latin typeface="Nunito" pitchFamily="2" charset="0"/>
              </a:rPr>
              <a:t>menguasai</a:t>
            </a:r>
            <a:r>
              <a:rPr lang="en-US" sz="1200" b="1" dirty="0">
                <a:solidFill>
                  <a:srgbClr val="5E5E5E"/>
                </a:solidFill>
                <a:latin typeface="Nunito" pitchFamily="2" charset="0"/>
              </a:rPr>
              <a:t>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ini</a:t>
            </a:r>
            <a:r>
              <a:rPr lang="en-US" sz="1200" b="1" dirty="0">
                <a:solidFill>
                  <a:srgbClr val="5E5E5E"/>
                </a:solidFill>
                <a:latin typeface="Nunito" pitchFamily="2" charset="0"/>
              </a:rPr>
              <a:t> </a:t>
            </a:r>
            <a:r>
              <a:rPr lang="en-US" sz="1200" b="1" dirty="0" err="1">
                <a:solidFill>
                  <a:srgbClr val="5E5E5E"/>
                </a:solidFill>
                <a:latin typeface="Nunito" pitchFamily="2" charset="0"/>
              </a:rPr>
              <a:t>untuk</a:t>
            </a:r>
            <a:r>
              <a:rPr lang="en-US" sz="1200" b="1" dirty="0">
                <a:solidFill>
                  <a:srgbClr val="5E5E5E"/>
                </a:solidFill>
                <a:latin typeface="Nunito" pitchFamily="2" charset="0"/>
              </a:rPr>
              <a:t> </a:t>
            </a:r>
            <a:r>
              <a:rPr lang="en-US" sz="1200" b="1" dirty="0" err="1">
                <a:solidFill>
                  <a:srgbClr val="5E5E5E"/>
                </a:solidFill>
                <a:latin typeface="Nunito" pitchFamily="2" charset="0"/>
              </a:rPr>
              <a:t>mendapatkan</a:t>
            </a:r>
            <a:r>
              <a:rPr lang="en-US" sz="1200" b="1" dirty="0">
                <a:solidFill>
                  <a:srgbClr val="5E5E5E"/>
                </a:solidFill>
                <a:latin typeface="Nunito" pitchFamily="2" charset="0"/>
              </a:rPr>
              <a:t> </a:t>
            </a:r>
            <a:r>
              <a:rPr lang="en-US" sz="1200" b="1" dirty="0" err="1">
                <a:solidFill>
                  <a:srgbClr val="5E5E5E"/>
                </a:solidFill>
                <a:latin typeface="Nunito" pitchFamily="2" charset="0"/>
              </a:rPr>
              <a:t>ilusi</a:t>
            </a:r>
            <a:r>
              <a:rPr lang="en-US" sz="1200" b="1" dirty="0">
                <a:solidFill>
                  <a:srgbClr val="5E5E5E"/>
                </a:solidFill>
                <a:latin typeface="Nunito" pitchFamily="2" charset="0"/>
              </a:rPr>
              <a:t> </a:t>
            </a:r>
            <a:r>
              <a:rPr lang="en-US" sz="1200" b="1" dirty="0" err="1">
                <a:solidFill>
                  <a:srgbClr val="5E5E5E"/>
                </a:solidFill>
                <a:latin typeface="Nunito" pitchFamily="2" charset="0"/>
              </a:rPr>
              <a:t>menghidupkan</a:t>
            </a:r>
            <a:r>
              <a:rPr lang="en-US" sz="1200" b="1" dirty="0">
                <a:solidFill>
                  <a:srgbClr val="5E5E5E"/>
                </a:solidFill>
                <a:latin typeface="Nunito" pitchFamily="2" charset="0"/>
              </a:rPr>
              <a:t> </a:t>
            </a:r>
            <a:r>
              <a:rPr lang="en-US" sz="1200" b="1" dirty="0" err="1">
                <a:solidFill>
                  <a:srgbClr val="5E5E5E"/>
                </a:solidFill>
                <a:latin typeface="Nunito" pitchFamily="2" charset="0"/>
              </a:rPr>
              <a:t>karakter</a:t>
            </a:r>
            <a:r>
              <a:rPr lang="en-US" sz="1200" b="1" dirty="0">
                <a:solidFill>
                  <a:srgbClr val="5E5E5E"/>
                </a:solidFill>
                <a:latin typeface="Nunito" pitchFamily="2" charset="0"/>
              </a:rPr>
              <a:t> </a:t>
            </a:r>
            <a:r>
              <a:rPr lang="en-US" sz="1200" b="1" dirty="0" err="1">
                <a:solidFill>
                  <a:srgbClr val="5E5E5E"/>
                </a:solidFill>
                <a:latin typeface="Nunito" pitchFamily="2" charset="0"/>
              </a:rPr>
              <a:t>animasinya</a:t>
            </a:r>
            <a:r>
              <a:rPr lang="en-US" sz="1200" b="1" dirty="0">
                <a:solidFill>
                  <a:srgbClr val="5E5E5E"/>
                </a:solidFill>
                <a:latin typeface="Nunito" pitchFamily="2" charset="0"/>
              </a:rPr>
              <a:t>. </a:t>
            </a:r>
            <a:r>
              <a:rPr lang="en-US" sz="1200" b="1" dirty="0" err="1">
                <a:solidFill>
                  <a:srgbClr val="5E5E5E"/>
                </a:solidFill>
                <a:latin typeface="Nunito" pitchFamily="2" charset="0"/>
              </a:rPr>
              <a:t>Barikut</a:t>
            </a:r>
            <a:r>
              <a:rPr lang="en-US" sz="1200" b="1" dirty="0">
                <a:solidFill>
                  <a:srgbClr val="5E5E5E"/>
                </a:solidFill>
                <a:latin typeface="Nunito" pitchFamily="2" charset="0"/>
              </a:rPr>
              <a:t> </a:t>
            </a:r>
            <a:r>
              <a:rPr lang="en-US" sz="1200" b="1" dirty="0" err="1">
                <a:solidFill>
                  <a:srgbClr val="5E5E5E"/>
                </a:solidFill>
                <a:latin typeface="Nunito" pitchFamily="2" charset="0"/>
              </a:rPr>
              <a:t>adalah</a:t>
            </a:r>
            <a:r>
              <a:rPr lang="en-US" sz="1200" b="1" dirty="0">
                <a:solidFill>
                  <a:srgbClr val="5E5E5E"/>
                </a:solidFill>
                <a:latin typeface="Nunito" pitchFamily="2" charset="0"/>
              </a:rPr>
              <a:t> 12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agar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terlihat</a:t>
            </a:r>
            <a:r>
              <a:rPr lang="en-US" sz="1200" b="1" dirty="0">
                <a:solidFill>
                  <a:srgbClr val="5E5E5E"/>
                </a:solidFill>
                <a:latin typeface="Nunito" pitchFamily="2" charset="0"/>
              </a:rPr>
              <a:t> </a:t>
            </a:r>
            <a:r>
              <a:rPr lang="en-US" sz="1200" b="1" dirty="0" err="1">
                <a:solidFill>
                  <a:srgbClr val="5E5E5E"/>
                </a:solidFill>
                <a:latin typeface="Nunito" pitchFamily="2" charset="0"/>
              </a:rPr>
              <a:t>seperti</a:t>
            </a:r>
            <a:r>
              <a:rPr lang="en-US" sz="1200" b="1" dirty="0">
                <a:solidFill>
                  <a:srgbClr val="5E5E5E"/>
                </a:solidFill>
                <a:latin typeface="Nunito" pitchFamily="2" charset="0"/>
              </a:rPr>
              <a:t> </a:t>
            </a:r>
            <a:r>
              <a:rPr lang="en-US" sz="1200" b="1" dirty="0" err="1">
                <a:solidFill>
                  <a:srgbClr val="5E5E5E"/>
                </a:solidFill>
                <a:latin typeface="Nunito" pitchFamily="2" charset="0"/>
              </a:rPr>
              <a:t>nyata</a:t>
            </a:r>
            <a:r>
              <a:rPr lang="en-US" sz="1200" b="1" dirty="0">
                <a:solidFill>
                  <a:srgbClr val="5E5E5E"/>
                </a:solidFill>
                <a:latin typeface="Nunito" pitchFamily="2" charset="0"/>
              </a:rPr>
              <a:t>:</a:t>
            </a:r>
            <a:endParaRPr lang="en-US" b="1" dirty="0"/>
          </a:p>
        </p:txBody>
      </p:sp>
      <p:pic>
        <p:nvPicPr>
          <p:cNvPr id="12" name="Picture 2">
            <a:extLst>
              <a:ext uri="{FF2B5EF4-FFF2-40B4-BE49-F238E27FC236}">
                <a16:creationId xmlns:a16="http://schemas.microsoft.com/office/drawing/2014/main" id="{414BE956-8060-EA63-DE31-D3B35C6B53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3951" y="1653523"/>
            <a:ext cx="2430049" cy="253017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B2ECF2C-C8AF-6962-9BD6-8F76597A42DB}"/>
              </a:ext>
            </a:extLst>
          </p:cNvPr>
          <p:cNvSpPr txBox="1"/>
          <p:nvPr/>
        </p:nvSpPr>
        <p:spPr>
          <a:xfrm>
            <a:off x="522131" y="3087119"/>
            <a:ext cx="6100176" cy="1631216"/>
          </a:xfrm>
          <a:prstGeom prst="rect">
            <a:avLst/>
          </a:prstGeom>
          <a:noFill/>
        </p:spPr>
        <p:txBody>
          <a:bodyPr wrap="square">
            <a:spAutoFit/>
          </a:bodyPr>
          <a:lstStyle/>
          <a:p>
            <a:r>
              <a:rPr lang="en-US" sz="2000" b="1" i="0" dirty="0" err="1">
                <a:solidFill>
                  <a:srgbClr val="5E5E5E"/>
                </a:solidFill>
                <a:effectLst/>
                <a:latin typeface="Nunito" pitchFamily="2" charset="0"/>
              </a:rPr>
              <a:t>Namun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perlu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diingat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pembuatan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karakter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atau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objek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animasi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jangan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terlalu</a:t>
            </a:r>
            <a:r>
              <a:rPr lang="en-US" sz="2000" b="1" i="0" dirty="0">
                <a:solidFill>
                  <a:srgbClr val="5E5E5E"/>
                </a:solidFill>
                <a:effectLst/>
                <a:latin typeface="Nunito" pitchFamily="2" charset="0"/>
              </a:rPr>
              <a:t> detail dan </a:t>
            </a:r>
            <a:r>
              <a:rPr lang="en-US" sz="2000" b="1" i="0" dirty="0" err="1">
                <a:solidFill>
                  <a:srgbClr val="5E5E5E"/>
                </a:solidFill>
                <a:effectLst/>
                <a:latin typeface="Nunito" pitchFamily="2" charset="0"/>
              </a:rPr>
              <a:t>rumit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karena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hal</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itu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menyulitkan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saat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pengerjaan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animasi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Sederhana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saja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sehingga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karakter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tersebut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mudah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digerakkan</a:t>
            </a:r>
            <a:r>
              <a:rPr lang="en-US" sz="2000" b="1" i="0" dirty="0">
                <a:solidFill>
                  <a:srgbClr val="5E5E5E"/>
                </a:solidFill>
                <a:effectLst/>
                <a:latin typeface="Nunito" pitchFamily="2" charset="0"/>
              </a:rPr>
              <a:t>. </a:t>
            </a:r>
            <a:endParaRPr lang="en-US" sz="2000" b="1" dirty="0"/>
          </a:p>
        </p:txBody>
      </p:sp>
      <p:sp>
        <p:nvSpPr>
          <p:cNvPr id="11" name="TextBox 10">
            <a:extLst>
              <a:ext uri="{FF2B5EF4-FFF2-40B4-BE49-F238E27FC236}">
                <a16:creationId xmlns:a16="http://schemas.microsoft.com/office/drawing/2014/main" id="{92E47AC6-4D4C-7468-C2C9-1D1F2D09E799}"/>
              </a:ext>
            </a:extLst>
          </p:cNvPr>
          <p:cNvSpPr txBox="1"/>
          <p:nvPr/>
        </p:nvSpPr>
        <p:spPr>
          <a:xfrm>
            <a:off x="843514" y="5301012"/>
            <a:ext cx="8151232" cy="707886"/>
          </a:xfrm>
          <a:prstGeom prst="rect">
            <a:avLst/>
          </a:prstGeom>
          <a:noFill/>
        </p:spPr>
        <p:txBody>
          <a:bodyPr wrap="square">
            <a:spAutoFit/>
          </a:bodyPr>
          <a:lstStyle/>
          <a:p>
            <a:pPr algn="r"/>
            <a:r>
              <a:rPr lang="en-US" sz="2000" b="1" i="0" dirty="0" err="1">
                <a:solidFill>
                  <a:srgbClr val="5E5E5E"/>
                </a:solidFill>
                <a:effectLst/>
                <a:latin typeface="Nunito" pitchFamily="2" charset="0"/>
              </a:rPr>
              <a:t>Contoh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Animasi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jepang</a:t>
            </a:r>
            <a:r>
              <a:rPr lang="en-US" sz="2000" b="1" i="0" dirty="0">
                <a:solidFill>
                  <a:srgbClr val="5E5E5E"/>
                </a:solidFill>
                <a:effectLst/>
                <a:latin typeface="Nunito" pitchFamily="2" charset="0"/>
              </a:rPr>
              <a:t> paling </a:t>
            </a:r>
            <a:r>
              <a:rPr lang="en-US" sz="2000" b="1" i="0" dirty="0" err="1">
                <a:solidFill>
                  <a:srgbClr val="5E5E5E"/>
                </a:solidFill>
                <a:effectLst/>
                <a:latin typeface="Nunito" pitchFamily="2" charset="0"/>
              </a:rPr>
              <a:t>banyak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menggunakan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teknik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ini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yaitu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Sinchan</a:t>
            </a:r>
            <a:r>
              <a:rPr lang="en-US" sz="2000" b="1" i="0" dirty="0">
                <a:solidFill>
                  <a:srgbClr val="5E5E5E"/>
                </a:solidFill>
                <a:effectLst/>
                <a:latin typeface="Nunito" pitchFamily="2" charset="0"/>
              </a:rPr>
              <a:t> dan The </a:t>
            </a:r>
            <a:r>
              <a:rPr lang="en-US" sz="2000" b="1" i="0" dirty="0" err="1">
                <a:solidFill>
                  <a:srgbClr val="5E5E5E"/>
                </a:solidFill>
                <a:effectLst/>
                <a:latin typeface="Nunito" pitchFamily="2" charset="0"/>
              </a:rPr>
              <a:t>Powerpuff</a:t>
            </a:r>
            <a:r>
              <a:rPr lang="en-US" sz="2000" b="1" i="0" dirty="0">
                <a:solidFill>
                  <a:srgbClr val="5E5E5E"/>
                </a:solidFill>
                <a:effectLst/>
                <a:latin typeface="Nunito" pitchFamily="2" charset="0"/>
              </a:rPr>
              <a:t> Girls..</a:t>
            </a:r>
            <a:endParaRPr lang="en-US" sz="2000" b="1" dirty="0"/>
          </a:p>
        </p:txBody>
      </p:sp>
    </p:spTree>
    <p:extLst>
      <p:ext uri="{BB962C8B-B14F-4D97-AF65-F5344CB8AC3E}">
        <p14:creationId xmlns:p14="http://schemas.microsoft.com/office/powerpoint/2010/main" val="268361787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rmAutofit fontScale="92500" lnSpcReduction="10000"/>
          </a:bodyPr>
          <a:lstStyle/>
          <a:p>
            <a:r>
              <a:rPr lang="en-US" sz="2000" i="0" dirty="0">
                <a:solidFill>
                  <a:srgbClr val="5E5E5E"/>
                </a:solidFill>
                <a:effectLst/>
                <a:latin typeface="Nunito" pitchFamily="2" charset="0"/>
              </a:rPr>
              <a:t>4. Straight Ahead and Pose to Pose Action</a:t>
            </a:r>
            <a:endParaRPr lang="en-US" sz="2800" dirty="0"/>
          </a:p>
        </p:txBody>
      </p:sp>
      <p:sp>
        <p:nvSpPr>
          <p:cNvPr id="6" name="Content Placeholder 5"/>
          <p:cNvSpPr>
            <a:spLocks noGrp="1"/>
          </p:cNvSpPr>
          <p:nvPr>
            <p:ph sz="half" idx="2"/>
          </p:nvPr>
        </p:nvSpPr>
        <p:spPr>
          <a:xfrm>
            <a:off x="522131" y="2945374"/>
            <a:ext cx="8259098" cy="639763"/>
          </a:xfrm>
        </p:spPr>
        <p:txBody>
          <a:bodyPr>
            <a:normAutofit fontScale="85000" lnSpcReduction="20000"/>
          </a:bodyPr>
          <a:lstStyle/>
          <a:p>
            <a:pPr marL="0" indent="0" algn="l">
              <a:buNone/>
            </a:pPr>
            <a:r>
              <a:rPr lang="en-US" b="1" i="0" dirty="0">
                <a:solidFill>
                  <a:srgbClr val="5E5E5E"/>
                </a:solidFill>
                <a:effectLst/>
                <a:latin typeface="Nunito" pitchFamily="2" charset="0"/>
              </a:rPr>
              <a:t>Dari </a:t>
            </a:r>
            <a:r>
              <a:rPr lang="en-US" b="1" i="0" dirty="0" err="1">
                <a:solidFill>
                  <a:srgbClr val="5E5E5E"/>
                </a:solidFill>
                <a:effectLst/>
                <a:latin typeface="Nunito" pitchFamily="2" charset="0"/>
              </a:rPr>
              <a:t>sisi</a:t>
            </a:r>
            <a:r>
              <a:rPr lang="en-US" b="1" i="0" dirty="0">
                <a:solidFill>
                  <a:srgbClr val="5E5E5E"/>
                </a:solidFill>
                <a:effectLst/>
                <a:latin typeface="Nunito" pitchFamily="2" charset="0"/>
              </a:rPr>
              <a:t> resource dan </a:t>
            </a:r>
            <a:r>
              <a:rPr lang="en-US" b="1" i="0" dirty="0" err="1">
                <a:solidFill>
                  <a:srgbClr val="5E5E5E"/>
                </a:solidFill>
                <a:effectLst/>
                <a:latin typeface="Nunito" pitchFamily="2" charset="0"/>
              </a:rPr>
              <a:t>pengerjaan</a:t>
            </a:r>
            <a:r>
              <a:rPr lang="en-US" b="1" i="0" dirty="0">
                <a:solidFill>
                  <a:srgbClr val="5E5E5E"/>
                </a:solidFill>
                <a:effectLst/>
                <a:latin typeface="Nunito" pitchFamily="2" charset="0"/>
              </a:rPr>
              <a:t>, pada </a:t>
            </a:r>
            <a:r>
              <a:rPr lang="en-US" b="1" i="0" dirty="0" err="1">
                <a:solidFill>
                  <a:srgbClr val="5E5E5E"/>
                </a:solidFill>
                <a:effectLst/>
                <a:latin typeface="Nunito" pitchFamily="2" charset="0"/>
              </a:rPr>
              <a:t>dasarnya</a:t>
            </a:r>
            <a:r>
              <a:rPr lang="en-US" b="1" i="0" dirty="0">
                <a:solidFill>
                  <a:srgbClr val="5E5E5E"/>
                </a:solidFill>
                <a:effectLst/>
                <a:latin typeface="Nunito" pitchFamily="2" charset="0"/>
              </a:rPr>
              <a:t> </a:t>
            </a:r>
            <a:r>
              <a:rPr lang="en-US" b="1" i="0" dirty="0" err="1">
                <a:solidFill>
                  <a:srgbClr val="5E5E5E"/>
                </a:solidFill>
                <a:effectLst/>
                <a:latin typeface="Nunito" pitchFamily="2" charset="0"/>
              </a:rPr>
              <a:t>ada</a:t>
            </a:r>
            <a:r>
              <a:rPr lang="en-US" b="1" i="0" dirty="0">
                <a:solidFill>
                  <a:srgbClr val="5E5E5E"/>
                </a:solidFill>
                <a:effectLst/>
                <a:latin typeface="Nunito" pitchFamily="2" charset="0"/>
              </a:rPr>
              <a:t> dua </a:t>
            </a:r>
            <a:r>
              <a:rPr lang="en-US" b="1" i="0" dirty="0" err="1">
                <a:solidFill>
                  <a:srgbClr val="5E5E5E"/>
                </a:solidFill>
                <a:effectLst/>
                <a:latin typeface="Nunito" pitchFamily="2" charset="0"/>
              </a:rPr>
              <a:t>cara</a:t>
            </a:r>
            <a:r>
              <a:rPr lang="en-US" b="1" i="0" dirty="0">
                <a:solidFill>
                  <a:srgbClr val="5E5E5E"/>
                </a:solidFill>
                <a:effectLst/>
                <a:latin typeface="Nunito" pitchFamily="2" charset="0"/>
              </a:rPr>
              <a:t> yang </a:t>
            </a:r>
            <a:r>
              <a:rPr lang="en-US" b="1" i="0" dirty="0" err="1">
                <a:solidFill>
                  <a:srgbClr val="5E5E5E"/>
                </a:solidFill>
                <a:effectLst/>
                <a:latin typeface="Nunito" pitchFamily="2" charset="0"/>
              </a:rPr>
              <a:t>bisa</a:t>
            </a:r>
            <a:r>
              <a:rPr lang="en-US" b="1" i="0" dirty="0">
                <a:solidFill>
                  <a:srgbClr val="5E5E5E"/>
                </a:solidFill>
                <a:effectLst/>
                <a:latin typeface="Nunito" pitchFamily="2" charset="0"/>
              </a:rPr>
              <a:t> </a:t>
            </a:r>
            <a:r>
              <a:rPr lang="en-US" b="1" i="0" dirty="0" err="1">
                <a:solidFill>
                  <a:srgbClr val="5E5E5E"/>
                </a:solidFill>
                <a:effectLst/>
                <a:latin typeface="Nunito" pitchFamily="2" charset="0"/>
              </a:rPr>
              <a:t>dilakukan</a:t>
            </a:r>
            <a:r>
              <a:rPr lang="en-US" b="1" i="0" dirty="0">
                <a:solidFill>
                  <a:srgbClr val="5E5E5E"/>
                </a:solidFill>
                <a:effectLst/>
                <a:latin typeface="Nunito" pitchFamily="2" charset="0"/>
              </a:rPr>
              <a:t> </a:t>
            </a:r>
            <a:r>
              <a:rPr lang="en-US" b="1" i="0" dirty="0" err="1">
                <a:solidFill>
                  <a:srgbClr val="5E5E5E"/>
                </a:solidFill>
                <a:effectLst/>
                <a:latin typeface="Nunito" pitchFamily="2" charset="0"/>
              </a:rPr>
              <a:t>untuk</a:t>
            </a:r>
            <a:r>
              <a:rPr lang="en-US" b="1" i="0" dirty="0">
                <a:solidFill>
                  <a:srgbClr val="5E5E5E"/>
                </a:solidFill>
                <a:effectLst/>
                <a:latin typeface="Nunito" pitchFamily="2" charset="0"/>
              </a:rPr>
              <a:t> </a:t>
            </a:r>
            <a:r>
              <a:rPr lang="en-US" b="1" i="0" dirty="0" err="1">
                <a:solidFill>
                  <a:srgbClr val="5E5E5E"/>
                </a:solidFill>
                <a:effectLst/>
                <a:latin typeface="Nunito" pitchFamily="2" charset="0"/>
              </a:rPr>
              <a:t>membuat</a:t>
            </a:r>
            <a:r>
              <a:rPr lang="en-US" b="1" i="0" dirty="0">
                <a:solidFill>
                  <a:srgbClr val="5E5E5E"/>
                </a:solidFill>
                <a:effectLst/>
                <a:latin typeface="Nunito" pitchFamily="2" charset="0"/>
              </a:rPr>
              <a:t> </a:t>
            </a:r>
            <a:r>
              <a:rPr lang="en-US" b="1" i="0" dirty="0" err="1">
                <a:solidFill>
                  <a:srgbClr val="5E5E5E"/>
                </a:solidFill>
                <a:effectLst/>
                <a:latin typeface="Nunito" pitchFamily="2" charset="0"/>
              </a:rPr>
              <a:t>sebuah</a:t>
            </a:r>
            <a:r>
              <a:rPr lang="en-US" b="1" i="0" dirty="0">
                <a:solidFill>
                  <a:srgbClr val="5E5E5E"/>
                </a:solidFill>
                <a:effectLst/>
                <a:latin typeface="Nunito" pitchFamily="2" charset="0"/>
              </a:rPr>
              <a:t> </a:t>
            </a:r>
            <a:r>
              <a:rPr lang="en-US" b="1" i="0" dirty="0" err="1">
                <a:solidFill>
                  <a:srgbClr val="5E5E5E"/>
                </a:solidFill>
                <a:effectLst/>
                <a:latin typeface="Nunito" pitchFamily="2" charset="0"/>
              </a:rPr>
              <a:t>animasi</a:t>
            </a:r>
            <a:endParaRPr lang="en-US" b="1" dirty="0"/>
          </a:p>
        </p:txBody>
      </p:sp>
      <p:sp>
        <p:nvSpPr>
          <p:cNvPr id="9" name="Title 1">
            <a:extLst>
              <a:ext uri="{FF2B5EF4-FFF2-40B4-BE49-F238E27FC236}">
                <a16:creationId xmlns:a16="http://schemas.microsoft.com/office/drawing/2014/main" id="{AF3BB8C6-B314-D930-38D9-98B19CE99E47}"/>
              </a:ext>
            </a:extLst>
          </p:cNvPr>
          <p:cNvSpPr txBox="1">
            <a:spLocks/>
          </p:cNvSpPr>
          <p:nvPr/>
        </p:nvSpPr>
        <p:spPr>
          <a:xfrm>
            <a:off x="238823" y="145973"/>
            <a:ext cx="8259098" cy="660241"/>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3600" kern="1200">
                <a:solidFill>
                  <a:srgbClr val="FF0000"/>
                </a:solidFill>
                <a:effectLst>
                  <a:outerShdw blurRad="50800" dist="38100" dir="2700000" algn="tl" rotWithShape="0">
                    <a:prstClr val="black">
                      <a:alpha val="40000"/>
                    </a:prstClr>
                  </a:outerShdw>
                </a:effectLst>
                <a:latin typeface="+mj-lt"/>
                <a:ea typeface="+mj-ea"/>
                <a:cs typeface="+mj-cs"/>
              </a:defRPr>
            </a:lvl1pPr>
          </a:lstStyle>
          <a:p>
            <a:r>
              <a:rPr lang="en-US" b="1" cap="all" dirty="0">
                <a:solidFill>
                  <a:srgbClr val="1C1C1C"/>
                </a:solidFill>
                <a:effectLst/>
                <a:latin typeface="Oswald" panose="00000500000000000000" pitchFamily="2" charset="0"/>
              </a:rPr>
              <a:t>MEMAHAMI PRINSIP - PRINSIP DASAR ANIMASI</a:t>
            </a:r>
            <a:endParaRPr lang="en-US" dirty="0"/>
          </a:p>
        </p:txBody>
      </p:sp>
      <p:sp>
        <p:nvSpPr>
          <p:cNvPr id="10" name="Content Placeholder 2">
            <a:extLst>
              <a:ext uri="{FF2B5EF4-FFF2-40B4-BE49-F238E27FC236}">
                <a16:creationId xmlns:a16="http://schemas.microsoft.com/office/drawing/2014/main" id="{F335BF8B-193C-BB4F-CE10-A6611C176696}"/>
              </a:ext>
            </a:extLst>
          </p:cNvPr>
          <p:cNvSpPr txBox="1">
            <a:spLocks/>
          </p:cNvSpPr>
          <p:nvPr/>
        </p:nvSpPr>
        <p:spPr>
          <a:xfrm>
            <a:off x="251851" y="955616"/>
            <a:ext cx="8246070" cy="6602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err="1">
                <a:solidFill>
                  <a:srgbClr val="5E5E5E"/>
                </a:solidFill>
                <a:latin typeface="Nunito" pitchFamily="2" charset="0"/>
              </a:rPr>
              <a:t>Seorang</a:t>
            </a:r>
            <a:r>
              <a:rPr lang="en-US" sz="1200" b="1" dirty="0">
                <a:solidFill>
                  <a:srgbClr val="5E5E5E"/>
                </a:solidFill>
                <a:latin typeface="Nunito" pitchFamily="2" charset="0"/>
              </a:rPr>
              <a:t> animator </a:t>
            </a:r>
            <a:r>
              <a:rPr lang="en-US" sz="1200" b="1" dirty="0" err="1">
                <a:solidFill>
                  <a:srgbClr val="5E5E5E"/>
                </a:solidFill>
                <a:latin typeface="Nunito" pitchFamily="2" charset="0"/>
              </a:rPr>
              <a:t>harus</a:t>
            </a:r>
            <a:r>
              <a:rPr lang="en-US" sz="1200" b="1" dirty="0">
                <a:solidFill>
                  <a:srgbClr val="5E5E5E"/>
                </a:solidFill>
                <a:latin typeface="Nunito" pitchFamily="2" charset="0"/>
              </a:rPr>
              <a:t> </a:t>
            </a:r>
            <a:r>
              <a:rPr lang="en-US" sz="1200" b="1" dirty="0" err="1">
                <a:solidFill>
                  <a:srgbClr val="5E5E5E"/>
                </a:solidFill>
                <a:latin typeface="Nunito" pitchFamily="2" charset="0"/>
              </a:rPr>
              <a:t>menguasai</a:t>
            </a:r>
            <a:r>
              <a:rPr lang="en-US" sz="1200" b="1" dirty="0">
                <a:solidFill>
                  <a:srgbClr val="5E5E5E"/>
                </a:solidFill>
                <a:latin typeface="Nunito" pitchFamily="2" charset="0"/>
              </a:rPr>
              <a:t>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ini</a:t>
            </a:r>
            <a:r>
              <a:rPr lang="en-US" sz="1200" b="1" dirty="0">
                <a:solidFill>
                  <a:srgbClr val="5E5E5E"/>
                </a:solidFill>
                <a:latin typeface="Nunito" pitchFamily="2" charset="0"/>
              </a:rPr>
              <a:t> </a:t>
            </a:r>
            <a:r>
              <a:rPr lang="en-US" sz="1200" b="1" dirty="0" err="1">
                <a:solidFill>
                  <a:srgbClr val="5E5E5E"/>
                </a:solidFill>
                <a:latin typeface="Nunito" pitchFamily="2" charset="0"/>
              </a:rPr>
              <a:t>untuk</a:t>
            </a:r>
            <a:r>
              <a:rPr lang="en-US" sz="1200" b="1" dirty="0">
                <a:solidFill>
                  <a:srgbClr val="5E5E5E"/>
                </a:solidFill>
                <a:latin typeface="Nunito" pitchFamily="2" charset="0"/>
              </a:rPr>
              <a:t> </a:t>
            </a:r>
            <a:r>
              <a:rPr lang="en-US" sz="1200" b="1" dirty="0" err="1">
                <a:solidFill>
                  <a:srgbClr val="5E5E5E"/>
                </a:solidFill>
                <a:latin typeface="Nunito" pitchFamily="2" charset="0"/>
              </a:rPr>
              <a:t>mendapatkan</a:t>
            </a:r>
            <a:r>
              <a:rPr lang="en-US" sz="1200" b="1" dirty="0">
                <a:solidFill>
                  <a:srgbClr val="5E5E5E"/>
                </a:solidFill>
                <a:latin typeface="Nunito" pitchFamily="2" charset="0"/>
              </a:rPr>
              <a:t> </a:t>
            </a:r>
            <a:r>
              <a:rPr lang="en-US" sz="1200" b="1" dirty="0" err="1">
                <a:solidFill>
                  <a:srgbClr val="5E5E5E"/>
                </a:solidFill>
                <a:latin typeface="Nunito" pitchFamily="2" charset="0"/>
              </a:rPr>
              <a:t>ilusi</a:t>
            </a:r>
            <a:r>
              <a:rPr lang="en-US" sz="1200" b="1" dirty="0">
                <a:solidFill>
                  <a:srgbClr val="5E5E5E"/>
                </a:solidFill>
                <a:latin typeface="Nunito" pitchFamily="2" charset="0"/>
              </a:rPr>
              <a:t> </a:t>
            </a:r>
            <a:r>
              <a:rPr lang="en-US" sz="1200" b="1" dirty="0" err="1">
                <a:solidFill>
                  <a:srgbClr val="5E5E5E"/>
                </a:solidFill>
                <a:latin typeface="Nunito" pitchFamily="2" charset="0"/>
              </a:rPr>
              <a:t>menghidupkan</a:t>
            </a:r>
            <a:r>
              <a:rPr lang="en-US" sz="1200" b="1" dirty="0">
                <a:solidFill>
                  <a:srgbClr val="5E5E5E"/>
                </a:solidFill>
                <a:latin typeface="Nunito" pitchFamily="2" charset="0"/>
              </a:rPr>
              <a:t> </a:t>
            </a:r>
            <a:r>
              <a:rPr lang="en-US" sz="1200" b="1" dirty="0" err="1">
                <a:solidFill>
                  <a:srgbClr val="5E5E5E"/>
                </a:solidFill>
                <a:latin typeface="Nunito" pitchFamily="2" charset="0"/>
              </a:rPr>
              <a:t>karakter</a:t>
            </a:r>
            <a:r>
              <a:rPr lang="en-US" sz="1200" b="1" dirty="0">
                <a:solidFill>
                  <a:srgbClr val="5E5E5E"/>
                </a:solidFill>
                <a:latin typeface="Nunito" pitchFamily="2" charset="0"/>
              </a:rPr>
              <a:t> </a:t>
            </a:r>
            <a:r>
              <a:rPr lang="en-US" sz="1200" b="1" dirty="0" err="1">
                <a:solidFill>
                  <a:srgbClr val="5E5E5E"/>
                </a:solidFill>
                <a:latin typeface="Nunito" pitchFamily="2" charset="0"/>
              </a:rPr>
              <a:t>animasinya</a:t>
            </a:r>
            <a:r>
              <a:rPr lang="en-US" sz="1200" b="1" dirty="0">
                <a:solidFill>
                  <a:srgbClr val="5E5E5E"/>
                </a:solidFill>
                <a:latin typeface="Nunito" pitchFamily="2" charset="0"/>
              </a:rPr>
              <a:t>. </a:t>
            </a:r>
            <a:r>
              <a:rPr lang="en-US" sz="1200" b="1" dirty="0" err="1">
                <a:solidFill>
                  <a:srgbClr val="5E5E5E"/>
                </a:solidFill>
                <a:latin typeface="Nunito" pitchFamily="2" charset="0"/>
              </a:rPr>
              <a:t>Barikut</a:t>
            </a:r>
            <a:r>
              <a:rPr lang="en-US" sz="1200" b="1" dirty="0">
                <a:solidFill>
                  <a:srgbClr val="5E5E5E"/>
                </a:solidFill>
                <a:latin typeface="Nunito" pitchFamily="2" charset="0"/>
              </a:rPr>
              <a:t> </a:t>
            </a:r>
            <a:r>
              <a:rPr lang="en-US" sz="1200" b="1" dirty="0" err="1">
                <a:solidFill>
                  <a:srgbClr val="5E5E5E"/>
                </a:solidFill>
                <a:latin typeface="Nunito" pitchFamily="2" charset="0"/>
              </a:rPr>
              <a:t>adalah</a:t>
            </a:r>
            <a:r>
              <a:rPr lang="en-US" sz="1200" b="1" dirty="0">
                <a:solidFill>
                  <a:srgbClr val="5E5E5E"/>
                </a:solidFill>
                <a:latin typeface="Nunito" pitchFamily="2" charset="0"/>
              </a:rPr>
              <a:t> 12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agar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terlihat</a:t>
            </a:r>
            <a:r>
              <a:rPr lang="en-US" sz="1200" b="1" dirty="0">
                <a:solidFill>
                  <a:srgbClr val="5E5E5E"/>
                </a:solidFill>
                <a:latin typeface="Nunito" pitchFamily="2" charset="0"/>
              </a:rPr>
              <a:t> </a:t>
            </a:r>
            <a:r>
              <a:rPr lang="en-US" sz="1200" b="1" dirty="0" err="1">
                <a:solidFill>
                  <a:srgbClr val="5E5E5E"/>
                </a:solidFill>
                <a:latin typeface="Nunito" pitchFamily="2" charset="0"/>
              </a:rPr>
              <a:t>seperti</a:t>
            </a:r>
            <a:r>
              <a:rPr lang="en-US" sz="1200" b="1" dirty="0">
                <a:solidFill>
                  <a:srgbClr val="5E5E5E"/>
                </a:solidFill>
                <a:latin typeface="Nunito" pitchFamily="2" charset="0"/>
              </a:rPr>
              <a:t> </a:t>
            </a:r>
            <a:r>
              <a:rPr lang="en-US" sz="1200" b="1" dirty="0" err="1">
                <a:solidFill>
                  <a:srgbClr val="5E5E5E"/>
                </a:solidFill>
                <a:latin typeface="Nunito" pitchFamily="2" charset="0"/>
              </a:rPr>
              <a:t>nyata</a:t>
            </a:r>
            <a:r>
              <a:rPr lang="en-US" sz="1200" b="1" dirty="0">
                <a:solidFill>
                  <a:srgbClr val="5E5E5E"/>
                </a:solidFill>
                <a:latin typeface="Nunito" pitchFamily="2" charset="0"/>
              </a:rPr>
              <a:t>:</a:t>
            </a:r>
            <a:endParaRPr lang="en-US" b="1" dirty="0"/>
          </a:p>
        </p:txBody>
      </p:sp>
      <p:sp>
        <p:nvSpPr>
          <p:cNvPr id="13" name="TextBox 12">
            <a:extLst>
              <a:ext uri="{FF2B5EF4-FFF2-40B4-BE49-F238E27FC236}">
                <a16:creationId xmlns:a16="http://schemas.microsoft.com/office/drawing/2014/main" id="{1FAB7CAA-ECA1-2735-98DB-E6CFDFE2C8A1}"/>
              </a:ext>
            </a:extLst>
          </p:cNvPr>
          <p:cNvSpPr txBox="1"/>
          <p:nvPr/>
        </p:nvSpPr>
        <p:spPr>
          <a:xfrm>
            <a:off x="522131" y="3755017"/>
            <a:ext cx="8515942" cy="2554545"/>
          </a:xfrm>
          <a:prstGeom prst="rect">
            <a:avLst/>
          </a:prstGeom>
          <a:noFill/>
        </p:spPr>
        <p:txBody>
          <a:bodyPr wrap="square">
            <a:spAutoFit/>
          </a:bodyPr>
          <a:lstStyle/>
          <a:p>
            <a:r>
              <a:rPr lang="en-US" sz="2000" b="1" i="0" dirty="0">
                <a:solidFill>
                  <a:srgbClr val="5E5E5E"/>
                </a:solidFill>
                <a:effectLst/>
                <a:latin typeface="Nunito" pitchFamily="2" charset="0"/>
              </a:rPr>
              <a:t>Yang </a:t>
            </a:r>
            <a:r>
              <a:rPr lang="en-US" sz="2000" b="1" i="0" dirty="0" err="1">
                <a:solidFill>
                  <a:srgbClr val="5E5E5E"/>
                </a:solidFill>
                <a:effectLst/>
                <a:latin typeface="Nunito" pitchFamily="2" charset="0"/>
              </a:rPr>
              <a:t>pertama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adalah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prinsip</a:t>
            </a:r>
            <a:r>
              <a:rPr lang="en-US" sz="2000" b="1" i="0" dirty="0">
                <a:solidFill>
                  <a:srgbClr val="5E5E5E"/>
                </a:solidFill>
                <a:effectLst/>
                <a:latin typeface="Nunito" pitchFamily="2" charset="0"/>
              </a:rPr>
              <a:t> Straight Ahead Action, </a:t>
            </a:r>
            <a:r>
              <a:rPr lang="en-US" sz="2000" b="1" i="0" dirty="0" err="1">
                <a:solidFill>
                  <a:srgbClr val="5E5E5E"/>
                </a:solidFill>
                <a:effectLst/>
                <a:latin typeface="Nunito" pitchFamily="2" charset="0"/>
              </a:rPr>
              <a:t>yaitu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membuat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sebuah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animasi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dengan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cara</a:t>
            </a:r>
            <a:r>
              <a:rPr lang="en-US" sz="2000" b="1" i="0" dirty="0">
                <a:solidFill>
                  <a:srgbClr val="5E5E5E"/>
                </a:solidFill>
                <a:effectLst/>
                <a:latin typeface="Nunito" pitchFamily="2" charset="0"/>
              </a:rPr>
              <a:t> sang animator </a:t>
            </a:r>
            <a:r>
              <a:rPr lang="en-US" sz="2000" b="1" i="0" dirty="0" err="1">
                <a:solidFill>
                  <a:srgbClr val="5E5E5E"/>
                </a:solidFill>
                <a:effectLst/>
                <a:latin typeface="Nunito" pitchFamily="2" charset="0"/>
              </a:rPr>
              <a:t>menggambar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satu</a:t>
            </a:r>
            <a:r>
              <a:rPr lang="en-US" sz="2000" b="1" i="0" dirty="0">
                <a:solidFill>
                  <a:srgbClr val="5E5E5E"/>
                </a:solidFill>
                <a:effectLst/>
                <a:latin typeface="Nunito" pitchFamily="2" charset="0"/>
              </a:rPr>
              <a:t> per </a:t>
            </a:r>
            <a:r>
              <a:rPr lang="en-US" sz="2000" b="1" i="0" dirty="0" err="1">
                <a:solidFill>
                  <a:srgbClr val="5E5E5E"/>
                </a:solidFill>
                <a:effectLst/>
                <a:latin typeface="Nunito" pitchFamily="2" charset="0"/>
              </a:rPr>
              <a:t>satu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seperti</a:t>
            </a:r>
            <a:r>
              <a:rPr lang="en-US" sz="2000" b="1" i="0" dirty="0">
                <a:solidFill>
                  <a:srgbClr val="5E5E5E"/>
                </a:solidFill>
                <a:effectLst/>
                <a:latin typeface="Nunito" pitchFamily="2" charset="0"/>
              </a:rPr>
              <a:t> pada flip book) </a:t>
            </a:r>
            <a:r>
              <a:rPr lang="en-US" sz="2000" b="1" i="0" dirty="0" err="1">
                <a:solidFill>
                  <a:srgbClr val="5E5E5E"/>
                </a:solidFill>
                <a:effectLst/>
                <a:latin typeface="Nunito" pitchFamily="2" charset="0"/>
              </a:rPr>
              <a:t>atau</a:t>
            </a:r>
            <a:r>
              <a:rPr lang="en-US" sz="2000" b="1" i="0" dirty="0">
                <a:solidFill>
                  <a:srgbClr val="5E5E5E"/>
                </a:solidFill>
                <a:effectLst/>
                <a:latin typeface="Nunito" pitchFamily="2" charset="0"/>
              </a:rPr>
              <a:t> frame by frame </a:t>
            </a:r>
            <a:r>
              <a:rPr lang="en-US" sz="2000" b="1" i="0" dirty="0" err="1">
                <a:solidFill>
                  <a:srgbClr val="5E5E5E"/>
                </a:solidFill>
                <a:effectLst/>
                <a:latin typeface="Nunito" pitchFamily="2" charset="0"/>
              </a:rPr>
              <a:t>dari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awal</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sampai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selesai</a:t>
            </a:r>
            <a:r>
              <a:rPr lang="en-US" sz="2000" b="1" i="0" dirty="0">
                <a:solidFill>
                  <a:srgbClr val="5E5E5E"/>
                </a:solidFill>
                <a:effectLst/>
                <a:latin typeface="Nunito" pitchFamily="2" charset="0"/>
              </a:rPr>
              <a:t>. Teknik </a:t>
            </a:r>
            <a:r>
              <a:rPr lang="en-US" sz="2000" b="1" i="0" dirty="0" err="1">
                <a:solidFill>
                  <a:srgbClr val="5E5E5E"/>
                </a:solidFill>
                <a:effectLst/>
                <a:latin typeface="Nunito" pitchFamily="2" charset="0"/>
              </a:rPr>
              <a:t>ini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memiliki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kelebihan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yaitu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kualitas</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gerakan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gambar</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dihasilkan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konsisten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karena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hanya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dikerjakan</a:t>
            </a:r>
            <a:r>
              <a:rPr lang="en-US" sz="2000" b="1" i="0" dirty="0">
                <a:solidFill>
                  <a:srgbClr val="5E5E5E"/>
                </a:solidFill>
                <a:effectLst/>
                <a:latin typeface="Nunito" pitchFamily="2" charset="0"/>
              </a:rPr>
              <a:t> oleh </a:t>
            </a:r>
            <a:r>
              <a:rPr lang="en-US" sz="2000" b="1" i="0" dirty="0" err="1">
                <a:solidFill>
                  <a:srgbClr val="5E5E5E"/>
                </a:solidFill>
                <a:effectLst/>
                <a:latin typeface="Nunito" pitchFamily="2" charset="0"/>
              </a:rPr>
              <a:t>satu</a:t>
            </a:r>
            <a:r>
              <a:rPr lang="en-US" sz="2000" b="1" i="0" dirty="0">
                <a:solidFill>
                  <a:srgbClr val="5E5E5E"/>
                </a:solidFill>
                <a:effectLst/>
                <a:latin typeface="Nunito" pitchFamily="2" charset="0"/>
              </a:rPr>
              <a:t> orang </a:t>
            </a:r>
            <a:r>
              <a:rPr lang="en-US" sz="2000" b="1" i="0" dirty="0" err="1">
                <a:solidFill>
                  <a:srgbClr val="5E5E5E"/>
                </a:solidFill>
                <a:effectLst/>
                <a:latin typeface="Nunito" pitchFamily="2" charset="0"/>
              </a:rPr>
              <a:t>saja</a:t>
            </a:r>
            <a:r>
              <a:rPr lang="en-US" sz="2000" b="1" i="0" dirty="0">
                <a:solidFill>
                  <a:srgbClr val="5E5E5E"/>
                </a:solidFill>
                <a:effectLst/>
                <a:latin typeface="Nunito" pitchFamily="2" charset="0"/>
              </a:rPr>
              <a:t>. Akan </a:t>
            </a:r>
            <a:r>
              <a:rPr lang="en-US" sz="2000" b="1" i="0" dirty="0" err="1">
                <a:solidFill>
                  <a:srgbClr val="5E5E5E"/>
                </a:solidFill>
                <a:effectLst/>
                <a:latin typeface="Nunito" pitchFamily="2" charset="0"/>
              </a:rPr>
              <a:t>tetapi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memiliki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kekurangan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yaitu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waktu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pengerjaan</a:t>
            </a:r>
            <a:r>
              <a:rPr lang="en-US" sz="2000" b="1" i="0" dirty="0">
                <a:solidFill>
                  <a:srgbClr val="5E5E5E"/>
                </a:solidFill>
                <a:effectLst/>
                <a:latin typeface="Nunito" pitchFamily="2" charset="0"/>
              </a:rPr>
              <a:t> yang lama </a:t>
            </a:r>
            <a:r>
              <a:rPr lang="en-US" sz="2000" b="1" i="0" dirty="0" err="1">
                <a:solidFill>
                  <a:srgbClr val="5E5E5E"/>
                </a:solidFill>
                <a:effectLst/>
                <a:latin typeface="Nunito" pitchFamily="2" charset="0"/>
              </a:rPr>
              <a:t>karena</a:t>
            </a:r>
            <a:r>
              <a:rPr lang="en-US" sz="2000" b="1" i="0" dirty="0">
                <a:solidFill>
                  <a:srgbClr val="5E5E5E"/>
                </a:solidFill>
                <a:effectLst/>
                <a:latin typeface="Nunito" pitchFamily="2" charset="0"/>
              </a:rPr>
              <a:t> proses </a:t>
            </a:r>
            <a:r>
              <a:rPr lang="en-US" sz="2000" b="1" i="0" dirty="0" err="1">
                <a:solidFill>
                  <a:srgbClr val="5E5E5E"/>
                </a:solidFill>
                <a:effectLst/>
                <a:latin typeface="Nunito" pitchFamily="2" charset="0"/>
              </a:rPr>
              <a:t>pergerakan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digambar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satu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persatu</a:t>
            </a:r>
            <a:r>
              <a:rPr lang="en-US" sz="2000" b="1" i="0" dirty="0">
                <a:solidFill>
                  <a:srgbClr val="5E5E5E"/>
                </a:solidFill>
                <a:effectLst/>
                <a:latin typeface="Nunito" pitchFamily="2" charset="0"/>
              </a:rPr>
              <a:t>.</a:t>
            </a:r>
            <a:endParaRPr lang="en-US" sz="2000" b="1" dirty="0"/>
          </a:p>
        </p:txBody>
      </p:sp>
    </p:spTree>
    <p:extLst>
      <p:ext uri="{BB962C8B-B14F-4D97-AF65-F5344CB8AC3E}">
        <p14:creationId xmlns:p14="http://schemas.microsoft.com/office/powerpoint/2010/main" val="328571751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D97512B-13C3-118A-DC69-DF4C48DAA985}"/>
              </a:ext>
            </a:extLst>
          </p:cNvPr>
          <p:cNvSpPr>
            <a:spLocks noGrp="1" noChangeArrowheads="1"/>
          </p:cNvSpPr>
          <p:nvPr>
            <p:ph type="title" idx="4294967295"/>
          </p:nvPr>
        </p:nvSpPr>
        <p:spPr bwMode="auto">
          <a:xfrm>
            <a:off x="457200" y="319088"/>
            <a:ext cx="7010400" cy="671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fontScale="90000"/>
          </a:bodyPr>
          <a:lstStyle/>
          <a:p>
            <a:pPr eaLnBrk="1" hangingPunct="1"/>
            <a:r>
              <a:rPr lang="en-US" altLang="en-US" b="1" dirty="0">
                <a:solidFill>
                  <a:srgbClr val="0D0D0D"/>
                </a:solidFill>
              </a:rPr>
              <a:t>ANIMASI</a:t>
            </a:r>
          </a:p>
        </p:txBody>
      </p:sp>
      <p:sp>
        <p:nvSpPr>
          <p:cNvPr id="5123" name="Rectangle 3">
            <a:extLst>
              <a:ext uri="{FF2B5EF4-FFF2-40B4-BE49-F238E27FC236}">
                <a16:creationId xmlns:a16="http://schemas.microsoft.com/office/drawing/2014/main" id="{C42E4B58-76AA-AA09-DEEA-13FF52B2650D}"/>
              </a:ext>
            </a:extLst>
          </p:cNvPr>
          <p:cNvSpPr>
            <a:spLocks noGrp="1" noChangeArrowheads="1"/>
          </p:cNvSpPr>
          <p:nvPr>
            <p:ph type="body" idx="4294967295"/>
          </p:nvPr>
        </p:nvSpPr>
        <p:spPr bwMode="auto">
          <a:xfrm>
            <a:off x="3979718" y="1766455"/>
            <a:ext cx="4707082" cy="4558145"/>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algn="r" eaLnBrk="1" hangingPunct="1">
              <a:buFont typeface="Wingdings" panose="05000000000000000000" pitchFamily="2" charset="2"/>
              <a:buNone/>
            </a:pPr>
            <a:r>
              <a:rPr lang="en-US" altLang="en-US" sz="2400" b="1" dirty="0" err="1">
                <a:solidFill>
                  <a:srgbClr val="0D0D0D"/>
                </a:solidFill>
              </a:rPr>
              <a:t>Pengertian</a:t>
            </a:r>
            <a:r>
              <a:rPr lang="en-US" altLang="en-US" sz="2400" b="1" dirty="0">
                <a:solidFill>
                  <a:srgbClr val="0D0D0D"/>
                </a:solidFill>
              </a:rPr>
              <a:t> </a:t>
            </a:r>
            <a:r>
              <a:rPr lang="en-US" altLang="en-US" sz="2400" b="1" dirty="0" err="1">
                <a:solidFill>
                  <a:srgbClr val="0D0D0D"/>
                </a:solidFill>
              </a:rPr>
              <a:t>Animasi</a:t>
            </a:r>
            <a:endParaRPr lang="en-US" altLang="en-US" sz="2400" b="1" dirty="0">
              <a:solidFill>
                <a:srgbClr val="0D0D0D"/>
              </a:solidFill>
            </a:endParaRPr>
          </a:p>
          <a:p>
            <a:pPr algn="r" eaLnBrk="1" hangingPunct="1">
              <a:buFont typeface="Wingdings" panose="05000000000000000000" pitchFamily="2" charset="2"/>
              <a:buNone/>
            </a:pPr>
            <a:r>
              <a:rPr lang="en-US" altLang="en-US" sz="2400" b="1" dirty="0" err="1">
                <a:solidFill>
                  <a:srgbClr val="0D0D0D"/>
                </a:solidFill>
              </a:rPr>
              <a:t>Animasi</a:t>
            </a:r>
            <a:r>
              <a:rPr lang="en-US" altLang="en-US" sz="2400" b="1" dirty="0">
                <a:solidFill>
                  <a:srgbClr val="0D0D0D"/>
                </a:solidFill>
              </a:rPr>
              <a:t> </a:t>
            </a:r>
            <a:r>
              <a:rPr lang="en-US" altLang="en-US" sz="2400" b="1" dirty="0" err="1">
                <a:solidFill>
                  <a:srgbClr val="0D0D0D"/>
                </a:solidFill>
              </a:rPr>
              <a:t>berasal</a:t>
            </a:r>
            <a:r>
              <a:rPr lang="en-US" altLang="en-US" sz="2400" b="1" dirty="0">
                <a:solidFill>
                  <a:srgbClr val="0D0D0D"/>
                </a:solidFill>
              </a:rPr>
              <a:t> </a:t>
            </a:r>
            <a:r>
              <a:rPr lang="en-US" altLang="en-US" sz="2400" b="1" dirty="0" err="1">
                <a:solidFill>
                  <a:srgbClr val="0D0D0D"/>
                </a:solidFill>
              </a:rPr>
              <a:t>dari</a:t>
            </a:r>
            <a:r>
              <a:rPr lang="en-US" altLang="en-US" sz="2400" b="1" dirty="0">
                <a:solidFill>
                  <a:srgbClr val="0D0D0D"/>
                </a:solidFill>
              </a:rPr>
              <a:t> </a:t>
            </a:r>
            <a:r>
              <a:rPr lang="en-US" altLang="en-US" sz="2400" b="1" dirty="0" err="1">
                <a:solidFill>
                  <a:srgbClr val="0D0D0D"/>
                </a:solidFill>
              </a:rPr>
              <a:t>bahasa</a:t>
            </a:r>
            <a:r>
              <a:rPr lang="en-US" altLang="en-US" sz="2400" b="1" dirty="0">
                <a:solidFill>
                  <a:srgbClr val="0D0D0D"/>
                </a:solidFill>
              </a:rPr>
              <a:t> </a:t>
            </a:r>
            <a:r>
              <a:rPr lang="en-US" altLang="en-US" sz="2400" b="1" dirty="0" err="1">
                <a:solidFill>
                  <a:srgbClr val="0D0D0D"/>
                </a:solidFill>
              </a:rPr>
              <a:t>inggris</a:t>
            </a:r>
            <a:r>
              <a:rPr lang="en-US" altLang="en-US" sz="2400" b="1" dirty="0">
                <a:solidFill>
                  <a:srgbClr val="0D0D0D"/>
                </a:solidFill>
              </a:rPr>
              <a:t> animate = </a:t>
            </a:r>
            <a:r>
              <a:rPr lang="en-US" altLang="en-US" sz="2400" b="1" dirty="0" err="1">
                <a:solidFill>
                  <a:srgbClr val="0D0D0D"/>
                </a:solidFill>
              </a:rPr>
              <a:t>menghidupkan</a:t>
            </a:r>
            <a:r>
              <a:rPr lang="en-US" altLang="en-US" sz="2400" b="1" dirty="0">
                <a:solidFill>
                  <a:srgbClr val="0D0D0D"/>
                </a:solidFill>
              </a:rPr>
              <a:t>, </a:t>
            </a:r>
            <a:r>
              <a:rPr lang="en-US" altLang="en-US" sz="2400" b="1" dirty="0" err="1">
                <a:solidFill>
                  <a:srgbClr val="0D0D0D"/>
                </a:solidFill>
              </a:rPr>
              <a:t>memberi</a:t>
            </a:r>
            <a:r>
              <a:rPr lang="en-US" altLang="en-US" sz="2400" b="1" dirty="0">
                <a:solidFill>
                  <a:srgbClr val="0D0D0D"/>
                </a:solidFill>
              </a:rPr>
              <a:t> </a:t>
            </a:r>
            <a:r>
              <a:rPr lang="en-US" altLang="en-US" sz="2400" b="1" dirty="0" err="1">
                <a:solidFill>
                  <a:srgbClr val="0D0D0D"/>
                </a:solidFill>
              </a:rPr>
              <a:t>jiwa</a:t>
            </a:r>
            <a:r>
              <a:rPr lang="en-US" altLang="en-US" sz="2400" b="1" dirty="0">
                <a:solidFill>
                  <a:srgbClr val="0D0D0D"/>
                </a:solidFill>
              </a:rPr>
              <a:t> dan </a:t>
            </a:r>
            <a:r>
              <a:rPr lang="en-US" altLang="en-US" sz="2400" b="1" dirty="0" err="1">
                <a:solidFill>
                  <a:srgbClr val="0D0D0D"/>
                </a:solidFill>
              </a:rPr>
              <a:t>mengerakan</a:t>
            </a:r>
            <a:r>
              <a:rPr lang="en-US" altLang="en-US" sz="2400" b="1" dirty="0">
                <a:solidFill>
                  <a:srgbClr val="0D0D0D"/>
                </a:solidFill>
              </a:rPr>
              <a:t> </a:t>
            </a:r>
            <a:r>
              <a:rPr lang="en-US" altLang="en-US" sz="2400" b="1" dirty="0" err="1">
                <a:solidFill>
                  <a:srgbClr val="0D0D0D"/>
                </a:solidFill>
              </a:rPr>
              <a:t>benda</a:t>
            </a:r>
            <a:r>
              <a:rPr lang="en-US" altLang="en-US" sz="2400" b="1" dirty="0">
                <a:solidFill>
                  <a:srgbClr val="0D0D0D"/>
                </a:solidFill>
              </a:rPr>
              <a:t> </a:t>
            </a:r>
            <a:r>
              <a:rPr lang="en-US" altLang="en-US" sz="2400" b="1" dirty="0" err="1">
                <a:solidFill>
                  <a:srgbClr val="0D0D0D"/>
                </a:solidFill>
              </a:rPr>
              <a:t>mati</a:t>
            </a:r>
            <a:r>
              <a:rPr lang="en-US" altLang="en-US" sz="2400" b="1" dirty="0">
                <a:solidFill>
                  <a:srgbClr val="0D0D0D"/>
                </a:solidFill>
              </a:rPr>
              <a:t>.</a:t>
            </a:r>
          </a:p>
          <a:p>
            <a:pPr algn="r" eaLnBrk="1" hangingPunct="1">
              <a:buFont typeface="Wingdings" panose="05000000000000000000" pitchFamily="2" charset="2"/>
              <a:buNone/>
            </a:pPr>
            <a:r>
              <a:rPr lang="en-US" altLang="en-US" sz="2400" b="1" dirty="0" err="1">
                <a:solidFill>
                  <a:srgbClr val="0D0D0D"/>
                </a:solidFill>
              </a:rPr>
              <a:t>Animasi</a:t>
            </a:r>
            <a:r>
              <a:rPr lang="en-US" altLang="en-US" sz="2400" b="1" dirty="0">
                <a:solidFill>
                  <a:srgbClr val="0D0D0D"/>
                </a:solidFill>
              </a:rPr>
              <a:t> </a:t>
            </a:r>
            <a:r>
              <a:rPr lang="en-US" altLang="en-US" sz="2400" b="1" dirty="0" err="1">
                <a:solidFill>
                  <a:srgbClr val="0D0D0D"/>
                </a:solidFill>
              </a:rPr>
              <a:t>merupakan</a:t>
            </a:r>
            <a:r>
              <a:rPr lang="en-US" altLang="en-US" sz="2400" b="1" dirty="0">
                <a:solidFill>
                  <a:srgbClr val="0D0D0D"/>
                </a:solidFill>
              </a:rPr>
              <a:t> proses </a:t>
            </a:r>
            <a:r>
              <a:rPr lang="en-US" altLang="en-US" sz="2400" b="1" dirty="0" err="1">
                <a:solidFill>
                  <a:srgbClr val="0D0D0D"/>
                </a:solidFill>
              </a:rPr>
              <a:t>membuat</a:t>
            </a:r>
            <a:r>
              <a:rPr lang="en-US" altLang="en-US" sz="2400" b="1" dirty="0">
                <a:solidFill>
                  <a:srgbClr val="0D0D0D"/>
                </a:solidFill>
              </a:rPr>
              <a:t> </a:t>
            </a:r>
            <a:r>
              <a:rPr lang="en-US" altLang="en-US" sz="2400" b="1" dirty="0" err="1">
                <a:solidFill>
                  <a:srgbClr val="0D0D0D"/>
                </a:solidFill>
              </a:rPr>
              <a:t>objek</a:t>
            </a:r>
            <a:r>
              <a:rPr lang="en-US" altLang="en-US" sz="2400" b="1" dirty="0">
                <a:solidFill>
                  <a:srgbClr val="0D0D0D"/>
                </a:solidFill>
              </a:rPr>
              <a:t> yang </a:t>
            </a:r>
            <a:r>
              <a:rPr lang="en-US" altLang="en-US" sz="2400" b="1" dirty="0" err="1">
                <a:solidFill>
                  <a:srgbClr val="0D0D0D"/>
                </a:solidFill>
              </a:rPr>
              <a:t>asalnya</a:t>
            </a:r>
            <a:r>
              <a:rPr lang="en-US" altLang="en-US" sz="2400" b="1" dirty="0">
                <a:solidFill>
                  <a:srgbClr val="0D0D0D"/>
                </a:solidFill>
              </a:rPr>
              <a:t> </a:t>
            </a:r>
            <a:r>
              <a:rPr lang="en-US" altLang="en-US" sz="2400" b="1" dirty="0" err="1">
                <a:solidFill>
                  <a:srgbClr val="0D0D0D"/>
                </a:solidFill>
              </a:rPr>
              <a:t>suatu</a:t>
            </a:r>
            <a:r>
              <a:rPr lang="en-US" altLang="en-US" sz="2400" b="1" dirty="0">
                <a:solidFill>
                  <a:srgbClr val="0D0D0D"/>
                </a:solidFill>
              </a:rPr>
              <a:t> </a:t>
            </a:r>
            <a:r>
              <a:rPr lang="en-US" altLang="en-US" sz="2400" b="1" dirty="0" err="1">
                <a:solidFill>
                  <a:srgbClr val="0D0D0D"/>
                </a:solidFill>
              </a:rPr>
              <a:t>benda</a:t>
            </a:r>
            <a:r>
              <a:rPr lang="en-US" altLang="en-US" sz="2400" b="1" dirty="0">
                <a:solidFill>
                  <a:srgbClr val="0D0D0D"/>
                </a:solidFill>
              </a:rPr>
              <a:t> </a:t>
            </a:r>
            <a:r>
              <a:rPr lang="en-US" altLang="en-US" sz="2400" b="1" dirty="0" err="1">
                <a:solidFill>
                  <a:srgbClr val="0D0D0D"/>
                </a:solidFill>
              </a:rPr>
              <a:t>mati</a:t>
            </a:r>
            <a:r>
              <a:rPr lang="en-US" altLang="en-US" sz="2400" b="1" dirty="0">
                <a:solidFill>
                  <a:srgbClr val="0D0D0D"/>
                </a:solidFill>
              </a:rPr>
              <a:t> </a:t>
            </a:r>
            <a:r>
              <a:rPr lang="en-US" altLang="en-US" sz="2400" b="1" dirty="0" err="1">
                <a:solidFill>
                  <a:srgbClr val="0D0D0D"/>
                </a:solidFill>
              </a:rPr>
              <a:t>secara</a:t>
            </a:r>
            <a:r>
              <a:rPr lang="en-US" altLang="en-US" sz="2400" b="1" dirty="0">
                <a:solidFill>
                  <a:srgbClr val="0D0D0D"/>
                </a:solidFill>
              </a:rPr>
              <a:t> </a:t>
            </a:r>
            <a:r>
              <a:rPr lang="en-US" altLang="en-US" sz="2400" b="1" dirty="0" err="1">
                <a:solidFill>
                  <a:srgbClr val="0D0D0D"/>
                </a:solidFill>
              </a:rPr>
              <a:t>berurutan</a:t>
            </a:r>
            <a:r>
              <a:rPr lang="en-US" altLang="en-US" sz="2400" b="1" dirty="0">
                <a:solidFill>
                  <a:srgbClr val="0D0D0D"/>
                </a:solidFill>
              </a:rPr>
              <a:t> </a:t>
            </a:r>
            <a:r>
              <a:rPr lang="en-US" altLang="en-US" sz="2400" b="1" dirty="0" err="1">
                <a:solidFill>
                  <a:srgbClr val="0D0D0D"/>
                </a:solidFill>
              </a:rPr>
              <a:t>dalam</a:t>
            </a:r>
            <a:r>
              <a:rPr lang="en-US" altLang="en-US" sz="2400" b="1" dirty="0">
                <a:solidFill>
                  <a:srgbClr val="0D0D0D"/>
                </a:solidFill>
              </a:rPr>
              <a:t> </a:t>
            </a:r>
            <a:r>
              <a:rPr lang="en-US" altLang="en-US" sz="2400" b="1" dirty="0" err="1">
                <a:solidFill>
                  <a:srgbClr val="0D0D0D"/>
                </a:solidFill>
              </a:rPr>
              <a:t>posisi</a:t>
            </a:r>
            <a:r>
              <a:rPr lang="en-US" altLang="en-US" sz="2400" b="1" dirty="0">
                <a:solidFill>
                  <a:srgbClr val="0D0D0D"/>
                </a:solidFill>
              </a:rPr>
              <a:t> yang </a:t>
            </a:r>
            <a:r>
              <a:rPr lang="en-US" altLang="en-US" sz="2400" b="1" dirty="0" err="1">
                <a:solidFill>
                  <a:srgbClr val="0D0D0D"/>
                </a:solidFill>
              </a:rPr>
              <a:t>berbeda</a:t>
            </a:r>
            <a:r>
              <a:rPr lang="en-US" altLang="en-US" sz="2400" b="1" dirty="0">
                <a:solidFill>
                  <a:srgbClr val="0D0D0D"/>
                </a:solidFill>
              </a:rPr>
              <a:t> </a:t>
            </a:r>
            <a:r>
              <a:rPr lang="en-US" altLang="en-US" sz="2400" b="1" dirty="0" err="1">
                <a:solidFill>
                  <a:srgbClr val="0D0D0D"/>
                </a:solidFill>
              </a:rPr>
              <a:t>seolah-olah</a:t>
            </a:r>
            <a:r>
              <a:rPr lang="en-US" altLang="en-US" sz="2400" b="1" dirty="0">
                <a:solidFill>
                  <a:srgbClr val="0D0D0D"/>
                </a:solidFill>
              </a:rPr>
              <a:t> </a:t>
            </a:r>
            <a:r>
              <a:rPr lang="en-US" altLang="en-US" sz="2400" b="1" dirty="0" err="1">
                <a:solidFill>
                  <a:srgbClr val="0D0D0D"/>
                </a:solidFill>
              </a:rPr>
              <a:t>hidup</a:t>
            </a:r>
            <a:r>
              <a:rPr lang="en-US" altLang="en-US" sz="2400" b="1" dirty="0">
                <a:solidFill>
                  <a:srgbClr val="0D0D0D"/>
                </a:solidFill>
              </a:rPr>
              <a:t> </a:t>
            </a:r>
          </a:p>
        </p:txBody>
      </p:sp>
      <p:pic>
        <p:nvPicPr>
          <p:cNvPr id="5124" name="Picture 1" descr="BUSMAN01">
            <a:extLst>
              <a:ext uri="{FF2B5EF4-FFF2-40B4-BE49-F238E27FC236}">
                <a16:creationId xmlns:a16="http://schemas.microsoft.com/office/drawing/2014/main" id="{08450C69-9BAD-9B4E-16BE-CB4B96D890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 y="1981200"/>
            <a:ext cx="7905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2" descr="BUSMAN03">
            <a:extLst>
              <a:ext uri="{FF2B5EF4-FFF2-40B4-BE49-F238E27FC236}">
                <a16:creationId xmlns:a16="http://schemas.microsoft.com/office/drawing/2014/main" id="{5630E4B2-9BB8-913C-5345-5351371CAA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981200"/>
            <a:ext cx="762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3" descr="BUSMAN04">
            <a:extLst>
              <a:ext uri="{FF2B5EF4-FFF2-40B4-BE49-F238E27FC236}">
                <a16:creationId xmlns:a16="http://schemas.microsoft.com/office/drawing/2014/main" id="{099DFACF-9808-96F1-510B-318C94ACEF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1981200"/>
            <a:ext cx="762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4" descr="BUSMAN07">
            <a:extLst>
              <a:ext uri="{FF2B5EF4-FFF2-40B4-BE49-F238E27FC236}">
                <a16:creationId xmlns:a16="http://schemas.microsoft.com/office/drawing/2014/main" id="{6D832168-6534-E598-6CC3-AD229838A6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575" y="3886200"/>
            <a:ext cx="73342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5" descr="BUSMAN09">
            <a:extLst>
              <a:ext uri="{FF2B5EF4-FFF2-40B4-BE49-F238E27FC236}">
                <a16:creationId xmlns:a16="http://schemas.microsoft.com/office/drawing/2014/main" id="{802468C5-0979-E36E-3CD4-A791514612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3886200"/>
            <a:ext cx="76200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6" descr="BUSMAN10">
            <a:extLst>
              <a:ext uri="{FF2B5EF4-FFF2-40B4-BE49-F238E27FC236}">
                <a16:creationId xmlns:a16="http://schemas.microsoft.com/office/drawing/2014/main" id="{0C96D2DB-B80E-F3AF-0C28-2C654595D0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800" y="3886200"/>
            <a:ext cx="762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1" name="Rectangle 25">
            <a:extLst>
              <a:ext uri="{FF2B5EF4-FFF2-40B4-BE49-F238E27FC236}">
                <a16:creationId xmlns:a16="http://schemas.microsoft.com/office/drawing/2014/main" id="{BA8780CF-037A-D533-CAF4-D0C3BB5628AD}"/>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solidFill>
                <a:srgbClr val="0D0D0D"/>
              </a:solidFill>
            </a:endParaRPr>
          </a:p>
        </p:txBody>
      </p:sp>
      <p:sp>
        <p:nvSpPr>
          <p:cNvPr id="5132" name="Rectangle 26">
            <a:extLst>
              <a:ext uri="{FF2B5EF4-FFF2-40B4-BE49-F238E27FC236}">
                <a16:creationId xmlns:a16="http://schemas.microsoft.com/office/drawing/2014/main" id="{0FD3F56D-F652-193A-3A1A-92EA82B36496}"/>
              </a:ext>
            </a:extLst>
          </p:cNvPr>
          <p:cNvSpPr>
            <a:spLocks noChangeArrowheads="1"/>
          </p:cNvSpPr>
          <p:nvPr/>
        </p:nvSpPr>
        <p:spPr bwMode="auto">
          <a:xfrm>
            <a:off x="0" y="0"/>
            <a:ext cx="0" cy="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5133" name="Rectangle 27">
            <a:extLst>
              <a:ext uri="{FF2B5EF4-FFF2-40B4-BE49-F238E27FC236}">
                <a16:creationId xmlns:a16="http://schemas.microsoft.com/office/drawing/2014/main" id="{E7FD53A8-42D8-9345-2EBE-A5DCD55A7801}"/>
              </a:ext>
            </a:extLst>
          </p:cNvPr>
          <p:cNvSpPr>
            <a:spLocks noChangeArrowheads="1"/>
          </p:cNvSpPr>
          <p:nvPr/>
        </p:nvSpPr>
        <p:spPr bwMode="auto">
          <a:xfrm>
            <a:off x="0" y="1152525"/>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sz="1100">
                <a:solidFill>
                  <a:srgbClr val="0D0D0D"/>
                </a:solidFill>
                <a:latin typeface="Arial" panose="020B0604020202020204" pitchFamily="34" charset="0"/>
                <a:cs typeface="Times New Roman" panose="02020603050405020304" pitchFamily="18" charset="0"/>
              </a:rPr>
              <a:t> </a:t>
            </a:r>
            <a:endParaRPr lang="en-US" altLang="en-US">
              <a:solidFill>
                <a:srgbClr val="0D0D0D"/>
              </a:solidFill>
            </a:endParaRPr>
          </a:p>
        </p:txBody>
      </p:sp>
      <p:sp>
        <p:nvSpPr>
          <p:cNvPr id="5134" name="Rectangle 28">
            <a:extLst>
              <a:ext uri="{FF2B5EF4-FFF2-40B4-BE49-F238E27FC236}">
                <a16:creationId xmlns:a16="http://schemas.microsoft.com/office/drawing/2014/main" id="{6BEB6EF3-88D5-411F-45BB-1A7018E1DDE3}"/>
              </a:ext>
            </a:extLst>
          </p:cNvPr>
          <p:cNvSpPr>
            <a:spLocks noChangeArrowheads="1"/>
          </p:cNvSpPr>
          <p:nvPr/>
        </p:nvSpPr>
        <p:spPr bwMode="auto">
          <a:xfrm>
            <a:off x="0" y="230505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sz="1100">
                <a:solidFill>
                  <a:srgbClr val="0D0D0D"/>
                </a:solidFill>
                <a:latin typeface="Arial" panose="020B0604020202020204" pitchFamily="34" charset="0"/>
                <a:cs typeface="Times New Roman" panose="02020603050405020304" pitchFamily="18" charset="0"/>
              </a:rPr>
              <a:t> </a:t>
            </a:r>
            <a:endParaRPr lang="en-US" altLang="en-US">
              <a:solidFill>
                <a:srgbClr val="0D0D0D"/>
              </a:solidFill>
            </a:endParaRPr>
          </a:p>
        </p:txBody>
      </p:sp>
      <p:sp>
        <p:nvSpPr>
          <p:cNvPr id="5135" name="Rectangle 29">
            <a:extLst>
              <a:ext uri="{FF2B5EF4-FFF2-40B4-BE49-F238E27FC236}">
                <a16:creationId xmlns:a16="http://schemas.microsoft.com/office/drawing/2014/main" id="{D78BB777-D29B-8015-7EB0-DFA634A57561}"/>
              </a:ext>
            </a:extLst>
          </p:cNvPr>
          <p:cNvSpPr>
            <a:spLocks noChangeArrowheads="1"/>
          </p:cNvSpPr>
          <p:nvPr/>
        </p:nvSpPr>
        <p:spPr bwMode="auto">
          <a:xfrm>
            <a:off x="0" y="3457575"/>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sz="1100">
                <a:solidFill>
                  <a:srgbClr val="0D0D0D"/>
                </a:solidFill>
                <a:latin typeface="Arial" panose="020B0604020202020204" pitchFamily="34" charset="0"/>
                <a:cs typeface="Times New Roman" panose="02020603050405020304" pitchFamily="18" charset="0"/>
              </a:rPr>
              <a:t> </a:t>
            </a:r>
            <a:endParaRPr lang="en-US" altLang="en-US">
              <a:solidFill>
                <a:srgbClr val="0D0D0D"/>
              </a:solidFill>
            </a:endParaRPr>
          </a:p>
        </p:txBody>
      </p:sp>
      <p:sp>
        <p:nvSpPr>
          <p:cNvPr id="5136" name="Rectangle 30">
            <a:extLst>
              <a:ext uri="{FF2B5EF4-FFF2-40B4-BE49-F238E27FC236}">
                <a16:creationId xmlns:a16="http://schemas.microsoft.com/office/drawing/2014/main" id="{E0EC123C-ECC1-2B3E-54DC-05AFE4CDD809}"/>
              </a:ext>
            </a:extLst>
          </p:cNvPr>
          <p:cNvSpPr>
            <a:spLocks noChangeArrowheads="1"/>
          </p:cNvSpPr>
          <p:nvPr/>
        </p:nvSpPr>
        <p:spPr bwMode="auto">
          <a:xfrm>
            <a:off x="0" y="461010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sz="1100">
                <a:solidFill>
                  <a:srgbClr val="0D0D0D"/>
                </a:solidFill>
                <a:latin typeface="Arial" panose="020B0604020202020204" pitchFamily="34" charset="0"/>
                <a:cs typeface="Times New Roman" panose="02020603050405020304" pitchFamily="18" charset="0"/>
              </a:rPr>
              <a:t> </a:t>
            </a:r>
            <a:endParaRPr lang="en-US" altLang="en-US">
              <a:solidFill>
                <a:srgbClr val="0D0D0D"/>
              </a:solidFill>
            </a:endParaRPr>
          </a:p>
        </p:txBody>
      </p:sp>
      <p:sp>
        <p:nvSpPr>
          <p:cNvPr id="5137" name="Rectangle 31">
            <a:extLst>
              <a:ext uri="{FF2B5EF4-FFF2-40B4-BE49-F238E27FC236}">
                <a16:creationId xmlns:a16="http://schemas.microsoft.com/office/drawing/2014/main" id="{5D2205F0-D9D6-0078-E1F3-A45B053C412C}"/>
              </a:ext>
            </a:extLst>
          </p:cNvPr>
          <p:cNvSpPr>
            <a:spLocks noChangeArrowheads="1"/>
          </p:cNvSpPr>
          <p:nvPr/>
        </p:nvSpPr>
        <p:spPr bwMode="auto">
          <a:xfrm>
            <a:off x="0" y="5762625"/>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sz="1100">
                <a:solidFill>
                  <a:srgbClr val="0D0D0D"/>
                </a:solidFill>
                <a:latin typeface="Arial" panose="020B0604020202020204" pitchFamily="34" charset="0"/>
                <a:cs typeface="Times New Roman" panose="02020603050405020304" pitchFamily="18" charset="0"/>
              </a:rPr>
              <a:t> </a:t>
            </a:r>
            <a:endParaRPr lang="en-US" altLang="en-US">
              <a:solidFill>
                <a:srgbClr val="0D0D0D"/>
              </a:solidFill>
            </a:endParaRPr>
          </a:p>
        </p:txBody>
      </p:sp>
      <p:cxnSp>
        <p:nvCxnSpPr>
          <p:cNvPr id="5138" name="Straight Arrow Connector 34">
            <a:extLst>
              <a:ext uri="{FF2B5EF4-FFF2-40B4-BE49-F238E27FC236}">
                <a16:creationId xmlns:a16="http://schemas.microsoft.com/office/drawing/2014/main" id="{D2EDCEA0-E7FB-DC30-4F5E-D0598960257B}"/>
              </a:ext>
            </a:extLst>
          </p:cNvPr>
          <p:cNvCxnSpPr>
            <a:cxnSpLocks noChangeShapeType="1"/>
          </p:cNvCxnSpPr>
          <p:nvPr/>
        </p:nvCxnSpPr>
        <p:spPr bwMode="auto">
          <a:xfrm>
            <a:off x="1219200" y="2590800"/>
            <a:ext cx="457200" cy="1588"/>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5139" name="Straight Arrow Connector 35">
            <a:extLst>
              <a:ext uri="{FF2B5EF4-FFF2-40B4-BE49-F238E27FC236}">
                <a16:creationId xmlns:a16="http://schemas.microsoft.com/office/drawing/2014/main" id="{288DC02F-D075-4722-0478-A2CA7F9CB2EC}"/>
              </a:ext>
            </a:extLst>
          </p:cNvPr>
          <p:cNvCxnSpPr>
            <a:cxnSpLocks noChangeShapeType="1"/>
          </p:cNvCxnSpPr>
          <p:nvPr/>
        </p:nvCxnSpPr>
        <p:spPr bwMode="auto">
          <a:xfrm>
            <a:off x="2514600" y="2590800"/>
            <a:ext cx="457200" cy="1588"/>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5140" name="Straight Arrow Connector 36">
            <a:extLst>
              <a:ext uri="{FF2B5EF4-FFF2-40B4-BE49-F238E27FC236}">
                <a16:creationId xmlns:a16="http://schemas.microsoft.com/office/drawing/2014/main" id="{A9AD9AE5-DFD6-981D-52FA-0C22E7F5E0A1}"/>
              </a:ext>
            </a:extLst>
          </p:cNvPr>
          <p:cNvCxnSpPr>
            <a:cxnSpLocks noChangeShapeType="1"/>
          </p:cNvCxnSpPr>
          <p:nvPr/>
        </p:nvCxnSpPr>
        <p:spPr bwMode="auto">
          <a:xfrm>
            <a:off x="1219200" y="4494213"/>
            <a:ext cx="457200" cy="1587"/>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5141" name="Straight Arrow Connector 37">
            <a:extLst>
              <a:ext uri="{FF2B5EF4-FFF2-40B4-BE49-F238E27FC236}">
                <a16:creationId xmlns:a16="http://schemas.microsoft.com/office/drawing/2014/main" id="{0628F27E-7DFE-1631-5647-67309E0EB397}"/>
              </a:ext>
            </a:extLst>
          </p:cNvPr>
          <p:cNvCxnSpPr>
            <a:cxnSpLocks noChangeShapeType="1"/>
          </p:cNvCxnSpPr>
          <p:nvPr/>
        </p:nvCxnSpPr>
        <p:spPr bwMode="auto">
          <a:xfrm>
            <a:off x="2514600" y="4570413"/>
            <a:ext cx="457200" cy="1587"/>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5138"/>
                                        </p:tgtEl>
                                        <p:attrNameLst>
                                          <p:attrName>style.visibility</p:attrName>
                                        </p:attrNameLst>
                                      </p:cBhvr>
                                      <p:to>
                                        <p:strVal val="visible"/>
                                      </p:to>
                                    </p:set>
                                    <p:anim calcmode="lin" valueType="num">
                                      <p:cBhvr>
                                        <p:cTn id="7" dur="1000" fill="hold"/>
                                        <p:tgtEl>
                                          <p:spTgt spid="5138"/>
                                        </p:tgtEl>
                                        <p:attrNameLst>
                                          <p:attrName>ppt_w</p:attrName>
                                        </p:attrNameLst>
                                      </p:cBhvr>
                                      <p:tavLst>
                                        <p:tav tm="0">
                                          <p:val>
                                            <p:fltVal val="0"/>
                                          </p:val>
                                        </p:tav>
                                        <p:tav tm="100000">
                                          <p:val>
                                            <p:strVal val="#ppt_w"/>
                                          </p:val>
                                        </p:tav>
                                      </p:tavLst>
                                    </p:anim>
                                    <p:anim calcmode="lin" valueType="num">
                                      <p:cBhvr>
                                        <p:cTn id="8" dur="1000" fill="hold"/>
                                        <p:tgtEl>
                                          <p:spTgt spid="5138"/>
                                        </p:tgtEl>
                                        <p:attrNameLst>
                                          <p:attrName>ppt_h</p:attrName>
                                        </p:attrNameLst>
                                      </p:cBhvr>
                                      <p:tavLst>
                                        <p:tav tm="0">
                                          <p:val>
                                            <p:fltVal val="0"/>
                                          </p:val>
                                        </p:tav>
                                        <p:tav tm="100000">
                                          <p:val>
                                            <p:strVal val="#ppt_h"/>
                                          </p:val>
                                        </p:tav>
                                      </p:tavLst>
                                    </p:anim>
                                    <p:anim calcmode="lin" valueType="num">
                                      <p:cBhvr>
                                        <p:cTn id="9" dur="1000" fill="hold"/>
                                        <p:tgtEl>
                                          <p:spTgt spid="513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13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nodeType="clickEffect">
                                  <p:stCondLst>
                                    <p:cond delay="0"/>
                                  </p:stCondLst>
                                  <p:childTnLst>
                                    <p:set>
                                      <p:cBhvr>
                                        <p:cTn id="14" dur="1" fill="hold">
                                          <p:stCondLst>
                                            <p:cond delay="0"/>
                                          </p:stCondLst>
                                        </p:cTn>
                                        <p:tgtEl>
                                          <p:spTgt spid="5139"/>
                                        </p:tgtEl>
                                        <p:attrNameLst>
                                          <p:attrName>style.visibility</p:attrName>
                                        </p:attrNameLst>
                                      </p:cBhvr>
                                      <p:to>
                                        <p:strVal val="visible"/>
                                      </p:to>
                                    </p:set>
                                    <p:anim calcmode="lin" valueType="num">
                                      <p:cBhvr>
                                        <p:cTn id="15" dur="1000" fill="hold"/>
                                        <p:tgtEl>
                                          <p:spTgt spid="5139"/>
                                        </p:tgtEl>
                                        <p:attrNameLst>
                                          <p:attrName>ppt_w</p:attrName>
                                        </p:attrNameLst>
                                      </p:cBhvr>
                                      <p:tavLst>
                                        <p:tav tm="0">
                                          <p:val>
                                            <p:fltVal val="0"/>
                                          </p:val>
                                        </p:tav>
                                        <p:tav tm="100000">
                                          <p:val>
                                            <p:strVal val="#ppt_w"/>
                                          </p:val>
                                        </p:tav>
                                      </p:tavLst>
                                    </p:anim>
                                    <p:anim calcmode="lin" valueType="num">
                                      <p:cBhvr>
                                        <p:cTn id="16" dur="1000" fill="hold"/>
                                        <p:tgtEl>
                                          <p:spTgt spid="5139"/>
                                        </p:tgtEl>
                                        <p:attrNameLst>
                                          <p:attrName>ppt_h</p:attrName>
                                        </p:attrNameLst>
                                      </p:cBhvr>
                                      <p:tavLst>
                                        <p:tav tm="0">
                                          <p:val>
                                            <p:fltVal val="0"/>
                                          </p:val>
                                        </p:tav>
                                        <p:tav tm="100000">
                                          <p:val>
                                            <p:strVal val="#ppt_h"/>
                                          </p:val>
                                        </p:tav>
                                      </p:tavLst>
                                    </p:anim>
                                    <p:anim calcmode="lin" valueType="num">
                                      <p:cBhvr>
                                        <p:cTn id="17" dur="1000" fill="hold"/>
                                        <p:tgtEl>
                                          <p:spTgt spid="5139"/>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513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nodeType="clickEffect">
                                  <p:stCondLst>
                                    <p:cond delay="0"/>
                                  </p:stCondLst>
                                  <p:childTnLst>
                                    <p:set>
                                      <p:cBhvr>
                                        <p:cTn id="22" dur="1" fill="hold">
                                          <p:stCondLst>
                                            <p:cond delay="0"/>
                                          </p:stCondLst>
                                        </p:cTn>
                                        <p:tgtEl>
                                          <p:spTgt spid="5140"/>
                                        </p:tgtEl>
                                        <p:attrNameLst>
                                          <p:attrName>style.visibility</p:attrName>
                                        </p:attrNameLst>
                                      </p:cBhvr>
                                      <p:to>
                                        <p:strVal val="visible"/>
                                      </p:to>
                                    </p:set>
                                    <p:anim calcmode="lin" valueType="num">
                                      <p:cBhvr>
                                        <p:cTn id="23" dur="1000" fill="hold"/>
                                        <p:tgtEl>
                                          <p:spTgt spid="5140"/>
                                        </p:tgtEl>
                                        <p:attrNameLst>
                                          <p:attrName>ppt_w</p:attrName>
                                        </p:attrNameLst>
                                      </p:cBhvr>
                                      <p:tavLst>
                                        <p:tav tm="0">
                                          <p:val>
                                            <p:fltVal val="0"/>
                                          </p:val>
                                        </p:tav>
                                        <p:tav tm="100000">
                                          <p:val>
                                            <p:strVal val="#ppt_w"/>
                                          </p:val>
                                        </p:tav>
                                      </p:tavLst>
                                    </p:anim>
                                    <p:anim calcmode="lin" valueType="num">
                                      <p:cBhvr>
                                        <p:cTn id="24" dur="1000" fill="hold"/>
                                        <p:tgtEl>
                                          <p:spTgt spid="5140"/>
                                        </p:tgtEl>
                                        <p:attrNameLst>
                                          <p:attrName>ppt_h</p:attrName>
                                        </p:attrNameLst>
                                      </p:cBhvr>
                                      <p:tavLst>
                                        <p:tav tm="0">
                                          <p:val>
                                            <p:fltVal val="0"/>
                                          </p:val>
                                        </p:tav>
                                        <p:tav tm="100000">
                                          <p:val>
                                            <p:strVal val="#ppt_h"/>
                                          </p:val>
                                        </p:tav>
                                      </p:tavLst>
                                    </p:anim>
                                    <p:anim calcmode="lin" valueType="num">
                                      <p:cBhvr>
                                        <p:cTn id="25" dur="1000" fill="hold"/>
                                        <p:tgtEl>
                                          <p:spTgt spid="5140"/>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514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nodeType="clickEffect">
                                  <p:stCondLst>
                                    <p:cond delay="0"/>
                                  </p:stCondLst>
                                  <p:childTnLst>
                                    <p:set>
                                      <p:cBhvr>
                                        <p:cTn id="30" dur="1" fill="hold">
                                          <p:stCondLst>
                                            <p:cond delay="0"/>
                                          </p:stCondLst>
                                        </p:cTn>
                                        <p:tgtEl>
                                          <p:spTgt spid="5141"/>
                                        </p:tgtEl>
                                        <p:attrNameLst>
                                          <p:attrName>style.visibility</p:attrName>
                                        </p:attrNameLst>
                                      </p:cBhvr>
                                      <p:to>
                                        <p:strVal val="visible"/>
                                      </p:to>
                                    </p:set>
                                    <p:anim calcmode="lin" valueType="num">
                                      <p:cBhvr>
                                        <p:cTn id="31" dur="1000" fill="hold"/>
                                        <p:tgtEl>
                                          <p:spTgt spid="5141"/>
                                        </p:tgtEl>
                                        <p:attrNameLst>
                                          <p:attrName>ppt_w</p:attrName>
                                        </p:attrNameLst>
                                      </p:cBhvr>
                                      <p:tavLst>
                                        <p:tav tm="0">
                                          <p:val>
                                            <p:fltVal val="0"/>
                                          </p:val>
                                        </p:tav>
                                        <p:tav tm="100000">
                                          <p:val>
                                            <p:strVal val="#ppt_w"/>
                                          </p:val>
                                        </p:tav>
                                      </p:tavLst>
                                    </p:anim>
                                    <p:anim calcmode="lin" valueType="num">
                                      <p:cBhvr>
                                        <p:cTn id="32" dur="1000" fill="hold"/>
                                        <p:tgtEl>
                                          <p:spTgt spid="5141"/>
                                        </p:tgtEl>
                                        <p:attrNameLst>
                                          <p:attrName>ppt_h</p:attrName>
                                        </p:attrNameLst>
                                      </p:cBhvr>
                                      <p:tavLst>
                                        <p:tav tm="0">
                                          <p:val>
                                            <p:fltVal val="0"/>
                                          </p:val>
                                        </p:tav>
                                        <p:tav tm="100000">
                                          <p:val>
                                            <p:strVal val="#ppt_h"/>
                                          </p:val>
                                        </p:tav>
                                      </p:tavLst>
                                    </p:anim>
                                    <p:anim calcmode="lin" valueType="num">
                                      <p:cBhvr>
                                        <p:cTn id="33" dur="1000" fill="hold"/>
                                        <p:tgtEl>
                                          <p:spTgt spid="5141"/>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514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rmAutofit fontScale="92500" lnSpcReduction="10000"/>
          </a:bodyPr>
          <a:lstStyle/>
          <a:p>
            <a:r>
              <a:rPr lang="en-US" sz="2000" i="0" dirty="0">
                <a:solidFill>
                  <a:srgbClr val="5E5E5E"/>
                </a:solidFill>
                <a:effectLst/>
                <a:latin typeface="Nunito" pitchFamily="2" charset="0"/>
              </a:rPr>
              <a:t>4. Straight Ahead and Pose to Pose Action</a:t>
            </a:r>
            <a:endParaRPr lang="en-US" sz="2800" dirty="0"/>
          </a:p>
        </p:txBody>
      </p:sp>
      <p:sp>
        <p:nvSpPr>
          <p:cNvPr id="6" name="Content Placeholder 5"/>
          <p:cNvSpPr>
            <a:spLocks noGrp="1"/>
          </p:cNvSpPr>
          <p:nvPr>
            <p:ph sz="half" idx="2"/>
          </p:nvPr>
        </p:nvSpPr>
        <p:spPr>
          <a:xfrm>
            <a:off x="522131" y="2945374"/>
            <a:ext cx="8259098" cy="639763"/>
          </a:xfrm>
        </p:spPr>
        <p:txBody>
          <a:bodyPr>
            <a:normAutofit fontScale="85000" lnSpcReduction="20000"/>
          </a:bodyPr>
          <a:lstStyle/>
          <a:p>
            <a:pPr marL="0" indent="0" algn="l">
              <a:buNone/>
            </a:pPr>
            <a:r>
              <a:rPr lang="en-US" b="1" i="0" dirty="0">
                <a:solidFill>
                  <a:srgbClr val="5E5E5E"/>
                </a:solidFill>
                <a:effectLst/>
                <a:latin typeface="Nunito" pitchFamily="2" charset="0"/>
              </a:rPr>
              <a:t>Dari </a:t>
            </a:r>
            <a:r>
              <a:rPr lang="en-US" b="1" i="0" dirty="0" err="1">
                <a:solidFill>
                  <a:srgbClr val="5E5E5E"/>
                </a:solidFill>
                <a:effectLst/>
                <a:latin typeface="Nunito" pitchFamily="2" charset="0"/>
              </a:rPr>
              <a:t>sisi</a:t>
            </a:r>
            <a:r>
              <a:rPr lang="en-US" b="1" i="0" dirty="0">
                <a:solidFill>
                  <a:srgbClr val="5E5E5E"/>
                </a:solidFill>
                <a:effectLst/>
                <a:latin typeface="Nunito" pitchFamily="2" charset="0"/>
              </a:rPr>
              <a:t> resource dan </a:t>
            </a:r>
            <a:r>
              <a:rPr lang="en-US" b="1" i="0" dirty="0" err="1">
                <a:solidFill>
                  <a:srgbClr val="5E5E5E"/>
                </a:solidFill>
                <a:effectLst/>
                <a:latin typeface="Nunito" pitchFamily="2" charset="0"/>
              </a:rPr>
              <a:t>pengerjaan</a:t>
            </a:r>
            <a:r>
              <a:rPr lang="en-US" b="1" i="0" dirty="0">
                <a:solidFill>
                  <a:srgbClr val="5E5E5E"/>
                </a:solidFill>
                <a:effectLst/>
                <a:latin typeface="Nunito" pitchFamily="2" charset="0"/>
              </a:rPr>
              <a:t>, pada </a:t>
            </a:r>
            <a:r>
              <a:rPr lang="en-US" b="1" i="0" dirty="0" err="1">
                <a:solidFill>
                  <a:srgbClr val="5E5E5E"/>
                </a:solidFill>
                <a:effectLst/>
                <a:latin typeface="Nunito" pitchFamily="2" charset="0"/>
              </a:rPr>
              <a:t>dasarnya</a:t>
            </a:r>
            <a:r>
              <a:rPr lang="en-US" b="1" i="0" dirty="0">
                <a:solidFill>
                  <a:srgbClr val="5E5E5E"/>
                </a:solidFill>
                <a:effectLst/>
                <a:latin typeface="Nunito" pitchFamily="2" charset="0"/>
              </a:rPr>
              <a:t> </a:t>
            </a:r>
            <a:r>
              <a:rPr lang="en-US" b="1" i="0" dirty="0" err="1">
                <a:solidFill>
                  <a:srgbClr val="5E5E5E"/>
                </a:solidFill>
                <a:effectLst/>
                <a:latin typeface="Nunito" pitchFamily="2" charset="0"/>
              </a:rPr>
              <a:t>ada</a:t>
            </a:r>
            <a:r>
              <a:rPr lang="en-US" b="1" i="0" dirty="0">
                <a:solidFill>
                  <a:srgbClr val="5E5E5E"/>
                </a:solidFill>
                <a:effectLst/>
                <a:latin typeface="Nunito" pitchFamily="2" charset="0"/>
              </a:rPr>
              <a:t> dua </a:t>
            </a:r>
            <a:r>
              <a:rPr lang="en-US" b="1" i="0" dirty="0" err="1">
                <a:solidFill>
                  <a:srgbClr val="5E5E5E"/>
                </a:solidFill>
                <a:effectLst/>
                <a:latin typeface="Nunito" pitchFamily="2" charset="0"/>
              </a:rPr>
              <a:t>cara</a:t>
            </a:r>
            <a:r>
              <a:rPr lang="en-US" b="1" i="0" dirty="0">
                <a:solidFill>
                  <a:srgbClr val="5E5E5E"/>
                </a:solidFill>
                <a:effectLst/>
                <a:latin typeface="Nunito" pitchFamily="2" charset="0"/>
              </a:rPr>
              <a:t> yang </a:t>
            </a:r>
            <a:r>
              <a:rPr lang="en-US" b="1" i="0" dirty="0" err="1">
                <a:solidFill>
                  <a:srgbClr val="5E5E5E"/>
                </a:solidFill>
                <a:effectLst/>
                <a:latin typeface="Nunito" pitchFamily="2" charset="0"/>
              </a:rPr>
              <a:t>bisa</a:t>
            </a:r>
            <a:r>
              <a:rPr lang="en-US" b="1" i="0" dirty="0">
                <a:solidFill>
                  <a:srgbClr val="5E5E5E"/>
                </a:solidFill>
                <a:effectLst/>
                <a:latin typeface="Nunito" pitchFamily="2" charset="0"/>
              </a:rPr>
              <a:t> </a:t>
            </a:r>
            <a:r>
              <a:rPr lang="en-US" b="1" i="0" dirty="0" err="1">
                <a:solidFill>
                  <a:srgbClr val="5E5E5E"/>
                </a:solidFill>
                <a:effectLst/>
                <a:latin typeface="Nunito" pitchFamily="2" charset="0"/>
              </a:rPr>
              <a:t>dilakukan</a:t>
            </a:r>
            <a:r>
              <a:rPr lang="en-US" b="1" i="0" dirty="0">
                <a:solidFill>
                  <a:srgbClr val="5E5E5E"/>
                </a:solidFill>
                <a:effectLst/>
                <a:latin typeface="Nunito" pitchFamily="2" charset="0"/>
              </a:rPr>
              <a:t> </a:t>
            </a:r>
            <a:r>
              <a:rPr lang="en-US" b="1" i="0" dirty="0" err="1">
                <a:solidFill>
                  <a:srgbClr val="5E5E5E"/>
                </a:solidFill>
                <a:effectLst/>
                <a:latin typeface="Nunito" pitchFamily="2" charset="0"/>
              </a:rPr>
              <a:t>untuk</a:t>
            </a:r>
            <a:r>
              <a:rPr lang="en-US" b="1" i="0" dirty="0">
                <a:solidFill>
                  <a:srgbClr val="5E5E5E"/>
                </a:solidFill>
                <a:effectLst/>
                <a:latin typeface="Nunito" pitchFamily="2" charset="0"/>
              </a:rPr>
              <a:t> </a:t>
            </a:r>
            <a:r>
              <a:rPr lang="en-US" b="1" i="0" dirty="0" err="1">
                <a:solidFill>
                  <a:srgbClr val="5E5E5E"/>
                </a:solidFill>
                <a:effectLst/>
                <a:latin typeface="Nunito" pitchFamily="2" charset="0"/>
              </a:rPr>
              <a:t>membuat</a:t>
            </a:r>
            <a:r>
              <a:rPr lang="en-US" b="1" i="0" dirty="0">
                <a:solidFill>
                  <a:srgbClr val="5E5E5E"/>
                </a:solidFill>
                <a:effectLst/>
                <a:latin typeface="Nunito" pitchFamily="2" charset="0"/>
              </a:rPr>
              <a:t> </a:t>
            </a:r>
            <a:r>
              <a:rPr lang="en-US" b="1" i="0" dirty="0" err="1">
                <a:solidFill>
                  <a:srgbClr val="5E5E5E"/>
                </a:solidFill>
                <a:effectLst/>
                <a:latin typeface="Nunito" pitchFamily="2" charset="0"/>
              </a:rPr>
              <a:t>sebuah</a:t>
            </a:r>
            <a:r>
              <a:rPr lang="en-US" b="1" i="0" dirty="0">
                <a:solidFill>
                  <a:srgbClr val="5E5E5E"/>
                </a:solidFill>
                <a:effectLst/>
                <a:latin typeface="Nunito" pitchFamily="2" charset="0"/>
              </a:rPr>
              <a:t> </a:t>
            </a:r>
            <a:r>
              <a:rPr lang="en-US" b="1" i="0" dirty="0" err="1">
                <a:solidFill>
                  <a:srgbClr val="5E5E5E"/>
                </a:solidFill>
                <a:effectLst/>
                <a:latin typeface="Nunito" pitchFamily="2" charset="0"/>
              </a:rPr>
              <a:t>animasi</a:t>
            </a:r>
            <a:endParaRPr lang="en-US" b="1" dirty="0"/>
          </a:p>
        </p:txBody>
      </p:sp>
      <p:sp>
        <p:nvSpPr>
          <p:cNvPr id="9" name="Title 1">
            <a:extLst>
              <a:ext uri="{FF2B5EF4-FFF2-40B4-BE49-F238E27FC236}">
                <a16:creationId xmlns:a16="http://schemas.microsoft.com/office/drawing/2014/main" id="{AF3BB8C6-B314-D930-38D9-98B19CE99E47}"/>
              </a:ext>
            </a:extLst>
          </p:cNvPr>
          <p:cNvSpPr txBox="1">
            <a:spLocks/>
          </p:cNvSpPr>
          <p:nvPr/>
        </p:nvSpPr>
        <p:spPr>
          <a:xfrm>
            <a:off x="238823" y="145973"/>
            <a:ext cx="8259098" cy="660241"/>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3600" kern="1200">
                <a:solidFill>
                  <a:srgbClr val="FF0000"/>
                </a:solidFill>
                <a:effectLst>
                  <a:outerShdw blurRad="50800" dist="38100" dir="2700000" algn="tl" rotWithShape="0">
                    <a:prstClr val="black">
                      <a:alpha val="40000"/>
                    </a:prstClr>
                  </a:outerShdw>
                </a:effectLst>
                <a:latin typeface="+mj-lt"/>
                <a:ea typeface="+mj-ea"/>
                <a:cs typeface="+mj-cs"/>
              </a:defRPr>
            </a:lvl1pPr>
          </a:lstStyle>
          <a:p>
            <a:r>
              <a:rPr lang="en-US" b="1" cap="all" dirty="0">
                <a:solidFill>
                  <a:srgbClr val="1C1C1C"/>
                </a:solidFill>
                <a:effectLst/>
                <a:latin typeface="Oswald" panose="00000500000000000000" pitchFamily="2" charset="0"/>
              </a:rPr>
              <a:t>MEMAHAMI PRINSIP - PRINSIP DASAR ANIMASI</a:t>
            </a:r>
            <a:endParaRPr lang="en-US" dirty="0"/>
          </a:p>
        </p:txBody>
      </p:sp>
      <p:sp>
        <p:nvSpPr>
          <p:cNvPr id="10" name="Content Placeholder 2">
            <a:extLst>
              <a:ext uri="{FF2B5EF4-FFF2-40B4-BE49-F238E27FC236}">
                <a16:creationId xmlns:a16="http://schemas.microsoft.com/office/drawing/2014/main" id="{F335BF8B-193C-BB4F-CE10-A6611C176696}"/>
              </a:ext>
            </a:extLst>
          </p:cNvPr>
          <p:cNvSpPr txBox="1">
            <a:spLocks/>
          </p:cNvSpPr>
          <p:nvPr/>
        </p:nvSpPr>
        <p:spPr>
          <a:xfrm>
            <a:off x="251851" y="955616"/>
            <a:ext cx="8246070" cy="6602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err="1">
                <a:solidFill>
                  <a:srgbClr val="5E5E5E"/>
                </a:solidFill>
                <a:latin typeface="Nunito" pitchFamily="2" charset="0"/>
              </a:rPr>
              <a:t>Seorang</a:t>
            </a:r>
            <a:r>
              <a:rPr lang="en-US" sz="1200" b="1" dirty="0">
                <a:solidFill>
                  <a:srgbClr val="5E5E5E"/>
                </a:solidFill>
                <a:latin typeface="Nunito" pitchFamily="2" charset="0"/>
              </a:rPr>
              <a:t> animator </a:t>
            </a:r>
            <a:r>
              <a:rPr lang="en-US" sz="1200" b="1" dirty="0" err="1">
                <a:solidFill>
                  <a:srgbClr val="5E5E5E"/>
                </a:solidFill>
                <a:latin typeface="Nunito" pitchFamily="2" charset="0"/>
              </a:rPr>
              <a:t>harus</a:t>
            </a:r>
            <a:r>
              <a:rPr lang="en-US" sz="1200" b="1" dirty="0">
                <a:solidFill>
                  <a:srgbClr val="5E5E5E"/>
                </a:solidFill>
                <a:latin typeface="Nunito" pitchFamily="2" charset="0"/>
              </a:rPr>
              <a:t> </a:t>
            </a:r>
            <a:r>
              <a:rPr lang="en-US" sz="1200" b="1" dirty="0" err="1">
                <a:solidFill>
                  <a:srgbClr val="5E5E5E"/>
                </a:solidFill>
                <a:latin typeface="Nunito" pitchFamily="2" charset="0"/>
              </a:rPr>
              <a:t>menguasai</a:t>
            </a:r>
            <a:r>
              <a:rPr lang="en-US" sz="1200" b="1" dirty="0">
                <a:solidFill>
                  <a:srgbClr val="5E5E5E"/>
                </a:solidFill>
                <a:latin typeface="Nunito" pitchFamily="2" charset="0"/>
              </a:rPr>
              <a:t>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ini</a:t>
            </a:r>
            <a:r>
              <a:rPr lang="en-US" sz="1200" b="1" dirty="0">
                <a:solidFill>
                  <a:srgbClr val="5E5E5E"/>
                </a:solidFill>
                <a:latin typeface="Nunito" pitchFamily="2" charset="0"/>
              </a:rPr>
              <a:t> </a:t>
            </a:r>
            <a:r>
              <a:rPr lang="en-US" sz="1200" b="1" dirty="0" err="1">
                <a:solidFill>
                  <a:srgbClr val="5E5E5E"/>
                </a:solidFill>
                <a:latin typeface="Nunito" pitchFamily="2" charset="0"/>
              </a:rPr>
              <a:t>untuk</a:t>
            </a:r>
            <a:r>
              <a:rPr lang="en-US" sz="1200" b="1" dirty="0">
                <a:solidFill>
                  <a:srgbClr val="5E5E5E"/>
                </a:solidFill>
                <a:latin typeface="Nunito" pitchFamily="2" charset="0"/>
              </a:rPr>
              <a:t> </a:t>
            </a:r>
            <a:r>
              <a:rPr lang="en-US" sz="1200" b="1" dirty="0" err="1">
                <a:solidFill>
                  <a:srgbClr val="5E5E5E"/>
                </a:solidFill>
                <a:latin typeface="Nunito" pitchFamily="2" charset="0"/>
              </a:rPr>
              <a:t>mendapatkan</a:t>
            </a:r>
            <a:r>
              <a:rPr lang="en-US" sz="1200" b="1" dirty="0">
                <a:solidFill>
                  <a:srgbClr val="5E5E5E"/>
                </a:solidFill>
                <a:latin typeface="Nunito" pitchFamily="2" charset="0"/>
              </a:rPr>
              <a:t> </a:t>
            </a:r>
            <a:r>
              <a:rPr lang="en-US" sz="1200" b="1" dirty="0" err="1">
                <a:solidFill>
                  <a:srgbClr val="5E5E5E"/>
                </a:solidFill>
                <a:latin typeface="Nunito" pitchFamily="2" charset="0"/>
              </a:rPr>
              <a:t>ilusi</a:t>
            </a:r>
            <a:r>
              <a:rPr lang="en-US" sz="1200" b="1" dirty="0">
                <a:solidFill>
                  <a:srgbClr val="5E5E5E"/>
                </a:solidFill>
                <a:latin typeface="Nunito" pitchFamily="2" charset="0"/>
              </a:rPr>
              <a:t> </a:t>
            </a:r>
            <a:r>
              <a:rPr lang="en-US" sz="1200" b="1" dirty="0" err="1">
                <a:solidFill>
                  <a:srgbClr val="5E5E5E"/>
                </a:solidFill>
                <a:latin typeface="Nunito" pitchFamily="2" charset="0"/>
              </a:rPr>
              <a:t>menghidupkan</a:t>
            </a:r>
            <a:r>
              <a:rPr lang="en-US" sz="1200" b="1" dirty="0">
                <a:solidFill>
                  <a:srgbClr val="5E5E5E"/>
                </a:solidFill>
                <a:latin typeface="Nunito" pitchFamily="2" charset="0"/>
              </a:rPr>
              <a:t> </a:t>
            </a:r>
            <a:r>
              <a:rPr lang="en-US" sz="1200" b="1" dirty="0" err="1">
                <a:solidFill>
                  <a:srgbClr val="5E5E5E"/>
                </a:solidFill>
                <a:latin typeface="Nunito" pitchFamily="2" charset="0"/>
              </a:rPr>
              <a:t>karakter</a:t>
            </a:r>
            <a:r>
              <a:rPr lang="en-US" sz="1200" b="1" dirty="0">
                <a:solidFill>
                  <a:srgbClr val="5E5E5E"/>
                </a:solidFill>
                <a:latin typeface="Nunito" pitchFamily="2" charset="0"/>
              </a:rPr>
              <a:t> </a:t>
            </a:r>
            <a:r>
              <a:rPr lang="en-US" sz="1200" b="1" dirty="0" err="1">
                <a:solidFill>
                  <a:srgbClr val="5E5E5E"/>
                </a:solidFill>
                <a:latin typeface="Nunito" pitchFamily="2" charset="0"/>
              </a:rPr>
              <a:t>animasinya</a:t>
            </a:r>
            <a:r>
              <a:rPr lang="en-US" sz="1200" b="1" dirty="0">
                <a:solidFill>
                  <a:srgbClr val="5E5E5E"/>
                </a:solidFill>
                <a:latin typeface="Nunito" pitchFamily="2" charset="0"/>
              </a:rPr>
              <a:t>. </a:t>
            </a:r>
            <a:r>
              <a:rPr lang="en-US" sz="1200" b="1" dirty="0" err="1">
                <a:solidFill>
                  <a:srgbClr val="5E5E5E"/>
                </a:solidFill>
                <a:latin typeface="Nunito" pitchFamily="2" charset="0"/>
              </a:rPr>
              <a:t>Barikut</a:t>
            </a:r>
            <a:r>
              <a:rPr lang="en-US" sz="1200" b="1" dirty="0">
                <a:solidFill>
                  <a:srgbClr val="5E5E5E"/>
                </a:solidFill>
                <a:latin typeface="Nunito" pitchFamily="2" charset="0"/>
              </a:rPr>
              <a:t> </a:t>
            </a:r>
            <a:r>
              <a:rPr lang="en-US" sz="1200" b="1" dirty="0" err="1">
                <a:solidFill>
                  <a:srgbClr val="5E5E5E"/>
                </a:solidFill>
                <a:latin typeface="Nunito" pitchFamily="2" charset="0"/>
              </a:rPr>
              <a:t>adalah</a:t>
            </a:r>
            <a:r>
              <a:rPr lang="en-US" sz="1200" b="1" dirty="0">
                <a:solidFill>
                  <a:srgbClr val="5E5E5E"/>
                </a:solidFill>
                <a:latin typeface="Nunito" pitchFamily="2" charset="0"/>
              </a:rPr>
              <a:t> 12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agar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terlihat</a:t>
            </a:r>
            <a:r>
              <a:rPr lang="en-US" sz="1200" b="1" dirty="0">
                <a:solidFill>
                  <a:srgbClr val="5E5E5E"/>
                </a:solidFill>
                <a:latin typeface="Nunito" pitchFamily="2" charset="0"/>
              </a:rPr>
              <a:t> </a:t>
            </a:r>
            <a:r>
              <a:rPr lang="en-US" sz="1200" b="1" dirty="0" err="1">
                <a:solidFill>
                  <a:srgbClr val="5E5E5E"/>
                </a:solidFill>
                <a:latin typeface="Nunito" pitchFamily="2" charset="0"/>
              </a:rPr>
              <a:t>seperti</a:t>
            </a:r>
            <a:r>
              <a:rPr lang="en-US" sz="1200" b="1" dirty="0">
                <a:solidFill>
                  <a:srgbClr val="5E5E5E"/>
                </a:solidFill>
                <a:latin typeface="Nunito" pitchFamily="2" charset="0"/>
              </a:rPr>
              <a:t> </a:t>
            </a:r>
            <a:r>
              <a:rPr lang="en-US" sz="1200" b="1" dirty="0" err="1">
                <a:solidFill>
                  <a:srgbClr val="5E5E5E"/>
                </a:solidFill>
                <a:latin typeface="Nunito" pitchFamily="2" charset="0"/>
              </a:rPr>
              <a:t>nyata</a:t>
            </a:r>
            <a:r>
              <a:rPr lang="en-US" sz="1200" b="1" dirty="0">
                <a:solidFill>
                  <a:srgbClr val="5E5E5E"/>
                </a:solidFill>
                <a:latin typeface="Nunito" pitchFamily="2" charset="0"/>
              </a:rPr>
              <a:t>:</a:t>
            </a:r>
            <a:endParaRPr lang="en-US" b="1" dirty="0"/>
          </a:p>
        </p:txBody>
      </p:sp>
      <p:sp>
        <p:nvSpPr>
          <p:cNvPr id="3" name="TextBox 2">
            <a:extLst>
              <a:ext uri="{FF2B5EF4-FFF2-40B4-BE49-F238E27FC236}">
                <a16:creationId xmlns:a16="http://schemas.microsoft.com/office/drawing/2014/main" id="{8BAA377F-C5A9-557B-C843-05326373D8DC}"/>
              </a:ext>
            </a:extLst>
          </p:cNvPr>
          <p:cNvSpPr txBox="1"/>
          <p:nvPr/>
        </p:nvSpPr>
        <p:spPr>
          <a:xfrm>
            <a:off x="522131" y="3902787"/>
            <a:ext cx="8259098" cy="2554545"/>
          </a:xfrm>
          <a:prstGeom prst="rect">
            <a:avLst/>
          </a:prstGeom>
          <a:noFill/>
        </p:spPr>
        <p:txBody>
          <a:bodyPr wrap="square">
            <a:spAutoFit/>
          </a:bodyPr>
          <a:lstStyle/>
          <a:p>
            <a:r>
              <a:rPr lang="en-US" sz="2000" b="1" i="0" dirty="0">
                <a:solidFill>
                  <a:srgbClr val="5E5E5E"/>
                </a:solidFill>
                <a:effectLst/>
                <a:latin typeface="Nunito" pitchFamily="2" charset="0"/>
              </a:rPr>
              <a:t>Yang </a:t>
            </a:r>
            <a:r>
              <a:rPr lang="en-US" sz="2000" b="1" i="0" dirty="0" err="1">
                <a:solidFill>
                  <a:srgbClr val="5E5E5E"/>
                </a:solidFill>
                <a:effectLst/>
                <a:latin typeface="Nunito" pitchFamily="2" charset="0"/>
              </a:rPr>
              <a:t>kedua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adalah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dengan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prinsip</a:t>
            </a:r>
            <a:r>
              <a:rPr lang="en-US" sz="2000" b="1" i="0" dirty="0">
                <a:solidFill>
                  <a:srgbClr val="5E5E5E"/>
                </a:solidFill>
                <a:effectLst/>
                <a:latin typeface="Nunito" pitchFamily="2" charset="0"/>
              </a:rPr>
              <a:t> Pose to Pose, </a:t>
            </a:r>
            <a:r>
              <a:rPr lang="en-US" sz="2000" b="1" i="0" dirty="0" err="1">
                <a:solidFill>
                  <a:srgbClr val="5E5E5E"/>
                </a:solidFill>
                <a:effectLst/>
                <a:latin typeface="Nunito" pitchFamily="2" charset="0"/>
              </a:rPr>
              <a:t>yaitu</a:t>
            </a:r>
            <a:r>
              <a:rPr lang="en-US" sz="2000" b="1" i="0" dirty="0">
                <a:solidFill>
                  <a:srgbClr val="5E5E5E"/>
                </a:solidFill>
                <a:effectLst/>
                <a:latin typeface="Nunito" pitchFamily="2" charset="0"/>
              </a:rPr>
              <a:t> proses </a:t>
            </a:r>
            <a:r>
              <a:rPr lang="en-US" sz="2000" b="1" i="0" dirty="0" err="1">
                <a:solidFill>
                  <a:srgbClr val="5E5E5E"/>
                </a:solidFill>
                <a:effectLst/>
                <a:latin typeface="Nunito" pitchFamily="2" charset="0"/>
              </a:rPr>
              <a:t>pembuatan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animasi</a:t>
            </a:r>
            <a:r>
              <a:rPr lang="en-US" sz="2000" b="1" i="0" dirty="0">
                <a:solidFill>
                  <a:srgbClr val="5E5E5E"/>
                </a:solidFill>
                <a:effectLst/>
                <a:latin typeface="Nunito" pitchFamily="2" charset="0"/>
              </a:rPr>
              <a:t> oleh </a:t>
            </a:r>
            <a:r>
              <a:rPr lang="en-US" sz="2000" b="1" i="0" dirty="0" err="1">
                <a:solidFill>
                  <a:srgbClr val="5E5E5E"/>
                </a:solidFill>
                <a:effectLst/>
                <a:latin typeface="Nunito" pitchFamily="2" charset="0"/>
              </a:rPr>
              <a:t>seorang</a:t>
            </a:r>
            <a:r>
              <a:rPr lang="en-US" sz="2000" b="1" i="0" dirty="0">
                <a:solidFill>
                  <a:srgbClr val="5E5E5E"/>
                </a:solidFill>
                <a:effectLst/>
                <a:latin typeface="Nunito" pitchFamily="2" charset="0"/>
              </a:rPr>
              <a:t> animator </a:t>
            </a:r>
            <a:r>
              <a:rPr lang="en-US" sz="2000" b="1" i="0" dirty="0" err="1">
                <a:solidFill>
                  <a:srgbClr val="5E5E5E"/>
                </a:solidFill>
                <a:effectLst/>
                <a:latin typeface="Nunito" pitchFamily="2" charset="0"/>
              </a:rPr>
              <a:t>dengan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cara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menggambar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hanya</a:t>
            </a:r>
            <a:r>
              <a:rPr lang="en-US" sz="2000" b="1" i="0" dirty="0">
                <a:solidFill>
                  <a:srgbClr val="5E5E5E"/>
                </a:solidFill>
                <a:effectLst/>
                <a:latin typeface="Nunito" pitchFamily="2" charset="0"/>
              </a:rPr>
              <a:t> pada keyframe-keyframe </a:t>
            </a:r>
            <a:r>
              <a:rPr lang="en-US" sz="2000" b="1" i="0" dirty="0" err="1">
                <a:solidFill>
                  <a:srgbClr val="5E5E5E"/>
                </a:solidFill>
                <a:effectLst/>
                <a:latin typeface="Nunito" pitchFamily="2" charset="0"/>
              </a:rPr>
              <a:t>tertentu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saja</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selanjutnya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dilakukan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penambahan</a:t>
            </a:r>
            <a:r>
              <a:rPr lang="en-US" sz="2000" b="1" i="0" dirty="0">
                <a:solidFill>
                  <a:srgbClr val="5E5E5E"/>
                </a:solidFill>
                <a:effectLst/>
                <a:latin typeface="Nunito" pitchFamily="2" charset="0"/>
              </a:rPr>
              <a:t> in-between </a:t>
            </a:r>
            <a:r>
              <a:rPr lang="en-US" sz="2000" b="1" i="0" dirty="0" err="1">
                <a:solidFill>
                  <a:srgbClr val="5E5E5E"/>
                </a:solidFill>
                <a:effectLst/>
                <a:latin typeface="Nunito" pitchFamily="2" charset="0"/>
              </a:rPr>
              <a:t>atau</a:t>
            </a:r>
            <a:r>
              <a:rPr lang="en-US" sz="2000" b="1" i="0" dirty="0">
                <a:solidFill>
                  <a:srgbClr val="5E5E5E"/>
                </a:solidFill>
                <a:effectLst/>
                <a:latin typeface="Nunito" pitchFamily="2" charset="0"/>
              </a:rPr>
              <a:t> interval </a:t>
            </a:r>
            <a:r>
              <a:rPr lang="en-US" sz="2000" b="1" i="0" dirty="0" err="1">
                <a:solidFill>
                  <a:srgbClr val="5E5E5E"/>
                </a:solidFill>
                <a:effectLst/>
                <a:latin typeface="Nunito" pitchFamily="2" charset="0"/>
              </a:rPr>
              <a:t>antar</a:t>
            </a:r>
            <a:r>
              <a:rPr lang="en-US" sz="2000" b="1" i="0" dirty="0">
                <a:solidFill>
                  <a:srgbClr val="5E5E5E"/>
                </a:solidFill>
                <a:effectLst/>
                <a:latin typeface="Nunito" pitchFamily="2" charset="0"/>
              </a:rPr>
              <a:t> keyframe, </a:t>
            </a:r>
            <a:r>
              <a:rPr lang="en-US" sz="2000" b="1" i="0" dirty="0" err="1">
                <a:solidFill>
                  <a:srgbClr val="5E5E5E"/>
                </a:solidFill>
                <a:effectLst/>
                <a:latin typeface="Nunito" pitchFamily="2" charset="0"/>
              </a:rPr>
              <a:t>digambar</a:t>
            </a:r>
            <a:r>
              <a:rPr lang="en-US" sz="2000" b="1" i="0" dirty="0">
                <a:solidFill>
                  <a:srgbClr val="5E5E5E"/>
                </a:solidFill>
                <a:effectLst/>
                <a:latin typeface="Nunito" pitchFamily="2" charset="0"/>
              </a:rPr>
              <a:t>/</a:t>
            </a:r>
            <a:r>
              <a:rPr lang="en-US" sz="2000" b="1" i="0" dirty="0" err="1">
                <a:solidFill>
                  <a:srgbClr val="5E5E5E"/>
                </a:solidFill>
                <a:effectLst/>
                <a:latin typeface="Nunito" pitchFamily="2" charset="0"/>
              </a:rPr>
              <a:t>dilanjutkan</a:t>
            </a:r>
            <a:r>
              <a:rPr lang="en-US" sz="2000" b="1" i="0" dirty="0">
                <a:solidFill>
                  <a:srgbClr val="5E5E5E"/>
                </a:solidFill>
                <a:effectLst/>
                <a:latin typeface="Nunito" pitchFamily="2" charset="0"/>
              </a:rPr>
              <a:t> oleh </a:t>
            </a:r>
            <a:r>
              <a:rPr lang="en-US" sz="2000" b="1" i="0" dirty="0" err="1">
                <a:solidFill>
                  <a:srgbClr val="5E5E5E"/>
                </a:solidFill>
                <a:effectLst/>
                <a:latin typeface="Nunito" pitchFamily="2" charset="0"/>
              </a:rPr>
              <a:t>asisten</a:t>
            </a:r>
            <a:r>
              <a:rPr lang="en-US" sz="2000" b="1" i="0" dirty="0">
                <a:solidFill>
                  <a:srgbClr val="5E5E5E"/>
                </a:solidFill>
                <a:effectLst/>
                <a:latin typeface="Nunito" pitchFamily="2" charset="0"/>
              </a:rPr>
              <a:t>/animator lain. Cara yang </a:t>
            </a:r>
            <a:r>
              <a:rPr lang="en-US" sz="2000" b="1" i="0" dirty="0" err="1">
                <a:solidFill>
                  <a:srgbClr val="5E5E5E"/>
                </a:solidFill>
                <a:effectLst/>
                <a:latin typeface="Nunito" pitchFamily="2" charset="0"/>
              </a:rPr>
              <a:t>kedua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ini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memiliki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waktu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pengerjaan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lebih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cepat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karena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melibatkan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lebih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banyak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sumber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daya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sehingga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lebih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cocok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diterapkan</a:t>
            </a:r>
            <a:r>
              <a:rPr lang="en-US" sz="2000" b="1" i="0" dirty="0">
                <a:solidFill>
                  <a:srgbClr val="5E5E5E"/>
                </a:solidFill>
                <a:effectLst/>
                <a:latin typeface="Nunito" pitchFamily="2" charset="0"/>
              </a:rPr>
              <a:t> pada </a:t>
            </a:r>
            <a:r>
              <a:rPr lang="en-US" sz="2000" b="1" i="0" dirty="0" err="1">
                <a:solidFill>
                  <a:srgbClr val="5E5E5E"/>
                </a:solidFill>
                <a:effectLst/>
                <a:latin typeface="Nunito" pitchFamily="2" charset="0"/>
              </a:rPr>
              <a:t>industri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animasi</a:t>
            </a:r>
            <a:r>
              <a:rPr lang="en-US" sz="2000" b="1" i="0" dirty="0">
                <a:solidFill>
                  <a:srgbClr val="5E5E5E"/>
                </a:solidFill>
                <a:effectLst/>
                <a:latin typeface="Nunito" pitchFamily="2" charset="0"/>
              </a:rPr>
              <a:t>.</a:t>
            </a:r>
            <a:endParaRPr lang="en-US" sz="2000" b="1" dirty="0"/>
          </a:p>
        </p:txBody>
      </p:sp>
    </p:spTree>
    <p:extLst>
      <p:ext uri="{BB962C8B-B14F-4D97-AF65-F5344CB8AC3E}">
        <p14:creationId xmlns:p14="http://schemas.microsoft.com/office/powerpoint/2010/main" val="368862254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251851" y="1765259"/>
            <a:ext cx="5352118" cy="639763"/>
          </a:xfrm>
        </p:spPr>
        <p:txBody>
          <a:bodyPr>
            <a:normAutofit fontScale="85000" lnSpcReduction="10000"/>
          </a:bodyPr>
          <a:lstStyle/>
          <a:p>
            <a:r>
              <a:rPr lang="en-US" sz="2000" i="0" dirty="0">
                <a:solidFill>
                  <a:srgbClr val="5E5E5E"/>
                </a:solidFill>
                <a:effectLst/>
                <a:latin typeface="Nunito" pitchFamily="2" charset="0"/>
              </a:rPr>
              <a:t>5. Follow Through and Overlapping Action (Gerakan </a:t>
            </a:r>
            <a:r>
              <a:rPr lang="en-US" sz="2000" i="0" dirty="0" err="1">
                <a:solidFill>
                  <a:srgbClr val="5E5E5E"/>
                </a:solidFill>
                <a:effectLst/>
                <a:latin typeface="Nunito" pitchFamily="2" charset="0"/>
              </a:rPr>
              <a:t>penutup</a:t>
            </a:r>
            <a:r>
              <a:rPr lang="en-US" sz="2000" i="0" dirty="0">
                <a:solidFill>
                  <a:srgbClr val="5E5E5E"/>
                </a:solidFill>
                <a:effectLst/>
                <a:latin typeface="Nunito" pitchFamily="2" charset="0"/>
              </a:rPr>
              <a:t> </a:t>
            </a:r>
            <a:r>
              <a:rPr lang="en-US" sz="2000" i="0" dirty="0" err="1">
                <a:solidFill>
                  <a:srgbClr val="5E5E5E"/>
                </a:solidFill>
                <a:effectLst/>
                <a:latin typeface="Nunito" pitchFamily="2" charset="0"/>
              </a:rPr>
              <a:t>sebelum</a:t>
            </a:r>
            <a:r>
              <a:rPr lang="en-US" sz="2000" i="0" dirty="0">
                <a:solidFill>
                  <a:srgbClr val="5E5E5E"/>
                </a:solidFill>
                <a:effectLst/>
                <a:latin typeface="Nunito" pitchFamily="2" charset="0"/>
              </a:rPr>
              <a:t> </a:t>
            </a:r>
            <a:r>
              <a:rPr lang="en-US" sz="2000" i="0" dirty="0" err="1">
                <a:solidFill>
                  <a:srgbClr val="5E5E5E"/>
                </a:solidFill>
                <a:effectLst/>
                <a:latin typeface="Nunito" pitchFamily="2" charset="0"/>
              </a:rPr>
              <a:t>benar-benar</a:t>
            </a:r>
            <a:r>
              <a:rPr lang="en-US" sz="2000" i="0" dirty="0">
                <a:solidFill>
                  <a:srgbClr val="5E5E5E"/>
                </a:solidFill>
                <a:effectLst/>
                <a:latin typeface="Nunito" pitchFamily="2" charset="0"/>
              </a:rPr>
              <a:t> diam)</a:t>
            </a:r>
            <a:endParaRPr lang="en-US" sz="2800" dirty="0"/>
          </a:p>
        </p:txBody>
      </p:sp>
      <p:sp>
        <p:nvSpPr>
          <p:cNvPr id="9" name="Title 1">
            <a:extLst>
              <a:ext uri="{FF2B5EF4-FFF2-40B4-BE49-F238E27FC236}">
                <a16:creationId xmlns:a16="http://schemas.microsoft.com/office/drawing/2014/main" id="{AF3BB8C6-B314-D930-38D9-98B19CE99E47}"/>
              </a:ext>
            </a:extLst>
          </p:cNvPr>
          <p:cNvSpPr txBox="1">
            <a:spLocks/>
          </p:cNvSpPr>
          <p:nvPr/>
        </p:nvSpPr>
        <p:spPr>
          <a:xfrm>
            <a:off x="238823" y="145973"/>
            <a:ext cx="8259098" cy="660241"/>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3600" kern="1200">
                <a:solidFill>
                  <a:srgbClr val="FF0000"/>
                </a:solidFill>
                <a:effectLst>
                  <a:outerShdw blurRad="50800" dist="38100" dir="2700000" algn="tl" rotWithShape="0">
                    <a:prstClr val="black">
                      <a:alpha val="40000"/>
                    </a:prstClr>
                  </a:outerShdw>
                </a:effectLst>
                <a:latin typeface="+mj-lt"/>
                <a:ea typeface="+mj-ea"/>
                <a:cs typeface="+mj-cs"/>
              </a:defRPr>
            </a:lvl1pPr>
          </a:lstStyle>
          <a:p>
            <a:r>
              <a:rPr lang="en-US" b="1" cap="all" dirty="0">
                <a:solidFill>
                  <a:srgbClr val="1C1C1C"/>
                </a:solidFill>
                <a:effectLst/>
                <a:latin typeface="Oswald" panose="00000500000000000000" pitchFamily="2" charset="0"/>
              </a:rPr>
              <a:t>MEMAHAMI PRINSIP - PRINSIP DASAR ANIMASI</a:t>
            </a:r>
            <a:endParaRPr lang="en-US" dirty="0"/>
          </a:p>
        </p:txBody>
      </p:sp>
      <p:sp>
        <p:nvSpPr>
          <p:cNvPr id="10" name="Content Placeholder 2">
            <a:extLst>
              <a:ext uri="{FF2B5EF4-FFF2-40B4-BE49-F238E27FC236}">
                <a16:creationId xmlns:a16="http://schemas.microsoft.com/office/drawing/2014/main" id="{F335BF8B-193C-BB4F-CE10-A6611C176696}"/>
              </a:ext>
            </a:extLst>
          </p:cNvPr>
          <p:cNvSpPr txBox="1">
            <a:spLocks/>
          </p:cNvSpPr>
          <p:nvPr/>
        </p:nvSpPr>
        <p:spPr>
          <a:xfrm>
            <a:off x="251851" y="955616"/>
            <a:ext cx="8246070" cy="6602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err="1">
                <a:solidFill>
                  <a:srgbClr val="5E5E5E"/>
                </a:solidFill>
                <a:latin typeface="Nunito" pitchFamily="2" charset="0"/>
              </a:rPr>
              <a:t>Seorang</a:t>
            </a:r>
            <a:r>
              <a:rPr lang="en-US" sz="1200" b="1" dirty="0">
                <a:solidFill>
                  <a:srgbClr val="5E5E5E"/>
                </a:solidFill>
                <a:latin typeface="Nunito" pitchFamily="2" charset="0"/>
              </a:rPr>
              <a:t> animator </a:t>
            </a:r>
            <a:r>
              <a:rPr lang="en-US" sz="1200" b="1" dirty="0" err="1">
                <a:solidFill>
                  <a:srgbClr val="5E5E5E"/>
                </a:solidFill>
                <a:latin typeface="Nunito" pitchFamily="2" charset="0"/>
              </a:rPr>
              <a:t>harus</a:t>
            </a:r>
            <a:r>
              <a:rPr lang="en-US" sz="1200" b="1" dirty="0">
                <a:solidFill>
                  <a:srgbClr val="5E5E5E"/>
                </a:solidFill>
                <a:latin typeface="Nunito" pitchFamily="2" charset="0"/>
              </a:rPr>
              <a:t> </a:t>
            </a:r>
            <a:r>
              <a:rPr lang="en-US" sz="1200" b="1" dirty="0" err="1">
                <a:solidFill>
                  <a:srgbClr val="5E5E5E"/>
                </a:solidFill>
                <a:latin typeface="Nunito" pitchFamily="2" charset="0"/>
              </a:rPr>
              <a:t>menguasai</a:t>
            </a:r>
            <a:r>
              <a:rPr lang="en-US" sz="1200" b="1" dirty="0">
                <a:solidFill>
                  <a:srgbClr val="5E5E5E"/>
                </a:solidFill>
                <a:latin typeface="Nunito" pitchFamily="2" charset="0"/>
              </a:rPr>
              <a:t>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ini</a:t>
            </a:r>
            <a:r>
              <a:rPr lang="en-US" sz="1200" b="1" dirty="0">
                <a:solidFill>
                  <a:srgbClr val="5E5E5E"/>
                </a:solidFill>
                <a:latin typeface="Nunito" pitchFamily="2" charset="0"/>
              </a:rPr>
              <a:t> </a:t>
            </a:r>
            <a:r>
              <a:rPr lang="en-US" sz="1200" b="1" dirty="0" err="1">
                <a:solidFill>
                  <a:srgbClr val="5E5E5E"/>
                </a:solidFill>
                <a:latin typeface="Nunito" pitchFamily="2" charset="0"/>
              </a:rPr>
              <a:t>untuk</a:t>
            </a:r>
            <a:r>
              <a:rPr lang="en-US" sz="1200" b="1" dirty="0">
                <a:solidFill>
                  <a:srgbClr val="5E5E5E"/>
                </a:solidFill>
                <a:latin typeface="Nunito" pitchFamily="2" charset="0"/>
              </a:rPr>
              <a:t> </a:t>
            </a:r>
            <a:r>
              <a:rPr lang="en-US" sz="1200" b="1" dirty="0" err="1">
                <a:solidFill>
                  <a:srgbClr val="5E5E5E"/>
                </a:solidFill>
                <a:latin typeface="Nunito" pitchFamily="2" charset="0"/>
              </a:rPr>
              <a:t>mendapatkan</a:t>
            </a:r>
            <a:r>
              <a:rPr lang="en-US" sz="1200" b="1" dirty="0">
                <a:solidFill>
                  <a:srgbClr val="5E5E5E"/>
                </a:solidFill>
                <a:latin typeface="Nunito" pitchFamily="2" charset="0"/>
              </a:rPr>
              <a:t> </a:t>
            </a:r>
            <a:r>
              <a:rPr lang="en-US" sz="1200" b="1" dirty="0" err="1">
                <a:solidFill>
                  <a:srgbClr val="5E5E5E"/>
                </a:solidFill>
                <a:latin typeface="Nunito" pitchFamily="2" charset="0"/>
              </a:rPr>
              <a:t>ilusi</a:t>
            </a:r>
            <a:r>
              <a:rPr lang="en-US" sz="1200" b="1" dirty="0">
                <a:solidFill>
                  <a:srgbClr val="5E5E5E"/>
                </a:solidFill>
                <a:latin typeface="Nunito" pitchFamily="2" charset="0"/>
              </a:rPr>
              <a:t> </a:t>
            </a:r>
            <a:r>
              <a:rPr lang="en-US" sz="1200" b="1" dirty="0" err="1">
                <a:solidFill>
                  <a:srgbClr val="5E5E5E"/>
                </a:solidFill>
                <a:latin typeface="Nunito" pitchFamily="2" charset="0"/>
              </a:rPr>
              <a:t>menghidupkan</a:t>
            </a:r>
            <a:r>
              <a:rPr lang="en-US" sz="1200" b="1" dirty="0">
                <a:solidFill>
                  <a:srgbClr val="5E5E5E"/>
                </a:solidFill>
                <a:latin typeface="Nunito" pitchFamily="2" charset="0"/>
              </a:rPr>
              <a:t> </a:t>
            </a:r>
            <a:r>
              <a:rPr lang="en-US" sz="1200" b="1" dirty="0" err="1">
                <a:solidFill>
                  <a:srgbClr val="5E5E5E"/>
                </a:solidFill>
                <a:latin typeface="Nunito" pitchFamily="2" charset="0"/>
              </a:rPr>
              <a:t>karakter</a:t>
            </a:r>
            <a:r>
              <a:rPr lang="en-US" sz="1200" b="1" dirty="0">
                <a:solidFill>
                  <a:srgbClr val="5E5E5E"/>
                </a:solidFill>
                <a:latin typeface="Nunito" pitchFamily="2" charset="0"/>
              </a:rPr>
              <a:t> </a:t>
            </a:r>
            <a:r>
              <a:rPr lang="en-US" sz="1200" b="1" dirty="0" err="1">
                <a:solidFill>
                  <a:srgbClr val="5E5E5E"/>
                </a:solidFill>
                <a:latin typeface="Nunito" pitchFamily="2" charset="0"/>
              </a:rPr>
              <a:t>animasinya</a:t>
            </a:r>
            <a:r>
              <a:rPr lang="en-US" sz="1200" b="1" dirty="0">
                <a:solidFill>
                  <a:srgbClr val="5E5E5E"/>
                </a:solidFill>
                <a:latin typeface="Nunito" pitchFamily="2" charset="0"/>
              </a:rPr>
              <a:t>. </a:t>
            </a:r>
            <a:r>
              <a:rPr lang="en-US" sz="1200" b="1" dirty="0" err="1">
                <a:solidFill>
                  <a:srgbClr val="5E5E5E"/>
                </a:solidFill>
                <a:latin typeface="Nunito" pitchFamily="2" charset="0"/>
              </a:rPr>
              <a:t>Barikut</a:t>
            </a:r>
            <a:r>
              <a:rPr lang="en-US" sz="1200" b="1" dirty="0">
                <a:solidFill>
                  <a:srgbClr val="5E5E5E"/>
                </a:solidFill>
                <a:latin typeface="Nunito" pitchFamily="2" charset="0"/>
              </a:rPr>
              <a:t> </a:t>
            </a:r>
            <a:r>
              <a:rPr lang="en-US" sz="1200" b="1" dirty="0" err="1">
                <a:solidFill>
                  <a:srgbClr val="5E5E5E"/>
                </a:solidFill>
                <a:latin typeface="Nunito" pitchFamily="2" charset="0"/>
              </a:rPr>
              <a:t>adalah</a:t>
            </a:r>
            <a:r>
              <a:rPr lang="en-US" sz="1200" b="1" dirty="0">
                <a:solidFill>
                  <a:srgbClr val="5E5E5E"/>
                </a:solidFill>
                <a:latin typeface="Nunito" pitchFamily="2" charset="0"/>
              </a:rPr>
              <a:t> 12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agar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terlihat</a:t>
            </a:r>
            <a:r>
              <a:rPr lang="en-US" sz="1200" b="1" dirty="0">
                <a:solidFill>
                  <a:srgbClr val="5E5E5E"/>
                </a:solidFill>
                <a:latin typeface="Nunito" pitchFamily="2" charset="0"/>
              </a:rPr>
              <a:t> </a:t>
            </a:r>
            <a:r>
              <a:rPr lang="en-US" sz="1200" b="1" dirty="0" err="1">
                <a:solidFill>
                  <a:srgbClr val="5E5E5E"/>
                </a:solidFill>
                <a:latin typeface="Nunito" pitchFamily="2" charset="0"/>
              </a:rPr>
              <a:t>seperti</a:t>
            </a:r>
            <a:r>
              <a:rPr lang="en-US" sz="1200" b="1" dirty="0">
                <a:solidFill>
                  <a:srgbClr val="5E5E5E"/>
                </a:solidFill>
                <a:latin typeface="Nunito" pitchFamily="2" charset="0"/>
              </a:rPr>
              <a:t> </a:t>
            </a:r>
            <a:r>
              <a:rPr lang="en-US" sz="1200" b="1" dirty="0" err="1">
                <a:solidFill>
                  <a:srgbClr val="5E5E5E"/>
                </a:solidFill>
                <a:latin typeface="Nunito" pitchFamily="2" charset="0"/>
              </a:rPr>
              <a:t>nyata</a:t>
            </a:r>
            <a:r>
              <a:rPr lang="en-US" sz="1200" b="1" dirty="0">
                <a:solidFill>
                  <a:srgbClr val="5E5E5E"/>
                </a:solidFill>
                <a:latin typeface="Nunito" pitchFamily="2" charset="0"/>
              </a:rPr>
              <a:t>:</a:t>
            </a:r>
            <a:endParaRPr lang="en-US" b="1" dirty="0"/>
          </a:p>
        </p:txBody>
      </p:sp>
      <p:pic>
        <p:nvPicPr>
          <p:cNvPr id="5122" name="Picture 2">
            <a:extLst>
              <a:ext uri="{FF2B5EF4-FFF2-40B4-BE49-F238E27FC236}">
                <a16:creationId xmlns:a16="http://schemas.microsoft.com/office/drawing/2014/main" id="{FF28F7BA-A19A-082D-7111-5AE9B6E75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1765259"/>
            <a:ext cx="1905000" cy="20050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4E957C5-DB59-CC77-E1CA-1367E7871F18}"/>
              </a:ext>
            </a:extLst>
          </p:cNvPr>
          <p:cNvSpPr txBox="1"/>
          <p:nvPr/>
        </p:nvSpPr>
        <p:spPr>
          <a:xfrm>
            <a:off x="538619" y="2767796"/>
            <a:ext cx="6313118" cy="1631216"/>
          </a:xfrm>
          <a:prstGeom prst="rect">
            <a:avLst/>
          </a:prstGeom>
          <a:noFill/>
        </p:spPr>
        <p:txBody>
          <a:bodyPr wrap="square">
            <a:spAutoFit/>
          </a:bodyPr>
          <a:lstStyle/>
          <a:p>
            <a:r>
              <a:rPr lang="en-US" sz="2000" b="1" i="0" dirty="0" err="1">
                <a:solidFill>
                  <a:srgbClr val="5E5E5E"/>
                </a:solidFill>
                <a:effectLst/>
                <a:latin typeface="Nunito" pitchFamily="2" charset="0"/>
              </a:rPr>
              <a:t>Prinsip</a:t>
            </a:r>
            <a:r>
              <a:rPr lang="en-US" sz="2000" b="1" i="0" dirty="0">
                <a:solidFill>
                  <a:srgbClr val="5E5E5E"/>
                </a:solidFill>
                <a:effectLst/>
                <a:latin typeface="Nunito" pitchFamily="2" charset="0"/>
              </a:rPr>
              <a:t> Follow through </a:t>
            </a:r>
            <a:r>
              <a:rPr lang="en-US" sz="2000" b="1" i="0" dirty="0" err="1">
                <a:solidFill>
                  <a:srgbClr val="5E5E5E"/>
                </a:solidFill>
                <a:effectLst/>
                <a:latin typeface="Nunito" pitchFamily="2" charset="0"/>
              </a:rPr>
              <a:t>yaitu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tentang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bagaimana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bagian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tubuh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tertentu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dari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sebuah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objek</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tetap</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bergerak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meskipun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objek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tersebut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telah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berhenti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bergerak</a:t>
            </a:r>
            <a:r>
              <a:rPr lang="en-US" sz="2000" b="1" i="0" dirty="0">
                <a:solidFill>
                  <a:srgbClr val="5E5E5E"/>
                </a:solidFill>
                <a:effectLst/>
                <a:latin typeface="Nunito" pitchFamily="2" charset="0"/>
              </a:rPr>
              <a:t>.</a:t>
            </a:r>
            <a:endParaRPr lang="en-US" sz="2000" b="1" dirty="0"/>
          </a:p>
        </p:txBody>
      </p:sp>
      <p:sp>
        <p:nvSpPr>
          <p:cNvPr id="12" name="TextBox 11">
            <a:extLst>
              <a:ext uri="{FF2B5EF4-FFF2-40B4-BE49-F238E27FC236}">
                <a16:creationId xmlns:a16="http://schemas.microsoft.com/office/drawing/2014/main" id="{A493C541-3FBB-2138-3E8C-7287E465D681}"/>
              </a:ext>
            </a:extLst>
          </p:cNvPr>
          <p:cNvSpPr txBox="1"/>
          <p:nvPr/>
        </p:nvSpPr>
        <p:spPr>
          <a:xfrm>
            <a:off x="367927" y="4729379"/>
            <a:ext cx="8408145" cy="1631216"/>
          </a:xfrm>
          <a:prstGeom prst="rect">
            <a:avLst/>
          </a:prstGeom>
          <a:noFill/>
        </p:spPr>
        <p:txBody>
          <a:bodyPr wrap="square">
            <a:spAutoFit/>
          </a:bodyPr>
          <a:lstStyle/>
          <a:p>
            <a:pPr algn="r"/>
            <a:r>
              <a:rPr lang="en-US" sz="2000" b="1" i="0" dirty="0" err="1">
                <a:solidFill>
                  <a:srgbClr val="5E5E5E"/>
                </a:solidFill>
                <a:effectLst/>
                <a:latin typeface="Nunito" pitchFamily="2" charset="0"/>
              </a:rPr>
              <a:t>seperti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rambut</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tetap</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bergerak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sesaat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setelah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melakukan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lompatan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Sementara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prinsip</a:t>
            </a:r>
            <a:r>
              <a:rPr lang="en-US" sz="2000" b="1" i="0" dirty="0">
                <a:solidFill>
                  <a:srgbClr val="5E5E5E"/>
                </a:solidFill>
                <a:effectLst/>
                <a:latin typeface="Nunito" pitchFamily="2" charset="0"/>
              </a:rPr>
              <a:t> overlapping action </a:t>
            </a:r>
            <a:r>
              <a:rPr lang="en-US" sz="2000" b="1" i="0" dirty="0" err="1">
                <a:solidFill>
                  <a:srgbClr val="5E5E5E"/>
                </a:solidFill>
                <a:effectLst/>
                <a:latin typeface="Nunito" pitchFamily="2" charset="0"/>
              </a:rPr>
              <a:t>secara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mudah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bisa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dianggap</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sebagai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gerakan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saling-silang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Maksudnya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ialah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serangkaian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gerakan</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saling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mendahului</a:t>
            </a:r>
            <a:r>
              <a:rPr lang="en-US" sz="2000" b="1" i="0" dirty="0">
                <a:solidFill>
                  <a:srgbClr val="5E5E5E"/>
                </a:solidFill>
                <a:effectLst/>
                <a:latin typeface="Nunito" pitchFamily="2" charset="0"/>
              </a:rPr>
              <a:t> (overlapping).</a:t>
            </a:r>
            <a:endParaRPr lang="en-US" sz="2000" b="1" dirty="0"/>
          </a:p>
        </p:txBody>
      </p:sp>
    </p:spTree>
    <p:extLst>
      <p:ext uri="{BB962C8B-B14F-4D97-AF65-F5344CB8AC3E}">
        <p14:creationId xmlns:p14="http://schemas.microsoft.com/office/powerpoint/2010/main" val="1112093535"/>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251851" y="1765259"/>
            <a:ext cx="5352118" cy="639763"/>
          </a:xfrm>
        </p:spPr>
        <p:txBody>
          <a:bodyPr>
            <a:normAutofit fontScale="85000" lnSpcReduction="10000"/>
          </a:bodyPr>
          <a:lstStyle/>
          <a:p>
            <a:r>
              <a:rPr lang="en-US" sz="2000" i="0" dirty="0">
                <a:solidFill>
                  <a:srgbClr val="5E5E5E"/>
                </a:solidFill>
                <a:effectLst/>
                <a:latin typeface="Nunito" pitchFamily="2" charset="0"/>
              </a:rPr>
              <a:t>5. Follow Through and Overlapping Action (Gerakan </a:t>
            </a:r>
            <a:r>
              <a:rPr lang="en-US" sz="2000" i="0" dirty="0" err="1">
                <a:solidFill>
                  <a:srgbClr val="5E5E5E"/>
                </a:solidFill>
                <a:effectLst/>
                <a:latin typeface="Nunito" pitchFamily="2" charset="0"/>
              </a:rPr>
              <a:t>penutup</a:t>
            </a:r>
            <a:r>
              <a:rPr lang="en-US" sz="2000" i="0" dirty="0">
                <a:solidFill>
                  <a:srgbClr val="5E5E5E"/>
                </a:solidFill>
                <a:effectLst/>
                <a:latin typeface="Nunito" pitchFamily="2" charset="0"/>
              </a:rPr>
              <a:t> </a:t>
            </a:r>
            <a:r>
              <a:rPr lang="en-US" sz="2000" i="0" dirty="0" err="1">
                <a:solidFill>
                  <a:srgbClr val="5E5E5E"/>
                </a:solidFill>
                <a:effectLst/>
                <a:latin typeface="Nunito" pitchFamily="2" charset="0"/>
              </a:rPr>
              <a:t>sebelum</a:t>
            </a:r>
            <a:r>
              <a:rPr lang="en-US" sz="2000" i="0" dirty="0">
                <a:solidFill>
                  <a:srgbClr val="5E5E5E"/>
                </a:solidFill>
                <a:effectLst/>
                <a:latin typeface="Nunito" pitchFamily="2" charset="0"/>
              </a:rPr>
              <a:t> </a:t>
            </a:r>
            <a:r>
              <a:rPr lang="en-US" sz="2000" i="0" dirty="0" err="1">
                <a:solidFill>
                  <a:srgbClr val="5E5E5E"/>
                </a:solidFill>
                <a:effectLst/>
                <a:latin typeface="Nunito" pitchFamily="2" charset="0"/>
              </a:rPr>
              <a:t>benar-benar</a:t>
            </a:r>
            <a:r>
              <a:rPr lang="en-US" sz="2000" i="0" dirty="0">
                <a:solidFill>
                  <a:srgbClr val="5E5E5E"/>
                </a:solidFill>
                <a:effectLst/>
                <a:latin typeface="Nunito" pitchFamily="2" charset="0"/>
              </a:rPr>
              <a:t> diam)</a:t>
            </a:r>
            <a:endParaRPr lang="en-US" sz="2800" dirty="0"/>
          </a:p>
        </p:txBody>
      </p:sp>
      <p:sp>
        <p:nvSpPr>
          <p:cNvPr id="9" name="Title 1">
            <a:extLst>
              <a:ext uri="{FF2B5EF4-FFF2-40B4-BE49-F238E27FC236}">
                <a16:creationId xmlns:a16="http://schemas.microsoft.com/office/drawing/2014/main" id="{AF3BB8C6-B314-D930-38D9-98B19CE99E47}"/>
              </a:ext>
            </a:extLst>
          </p:cNvPr>
          <p:cNvSpPr txBox="1">
            <a:spLocks/>
          </p:cNvSpPr>
          <p:nvPr/>
        </p:nvSpPr>
        <p:spPr>
          <a:xfrm>
            <a:off x="238823" y="145973"/>
            <a:ext cx="8259098" cy="660241"/>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3600" kern="1200">
                <a:solidFill>
                  <a:srgbClr val="FF0000"/>
                </a:solidFill>
                <a:effectLst>
                  <a:outerShdw blurRad="50800" dist="38100" dir="2700000" algn="tl" rotWithShape="0">
                    <a:prstClr val="black">
                      <a:alpha val="40000"/>
                    </a:prstClr>
                  </a:outerShdw>
                </a:effectLst>
                <a:latin typeface="+mj-lt"/>
                <a:ea typeface="+mj-ea"/>
                <a:cs typeface="+mj-cs"/>
              </a:defRPr>
            </a:lvl1pPr>
          </a:lstStyle>
          <a:p>
            <a:r>
              <a:rPr lang="en-US" b="1" cap="all" dirty="0">
                <a:solidFill>
                  <a:srgbClr val="1C1C1C"/>
                </a:solidFill>
                <a:effectLst/>
                <a:latin typeface="Oswald" panose="00000500000000000000" pitchFamily="2" charset="0"/>
              </a:rPr>
              <a:t>MEMAHAMI PRINSIP - PRINSIP DASAR ANIMASI</a:t>
            </a:r>
            <a:endParaRPr lang="en-US" dirty="0"/>
          </a:p>
        </p:txBody>
      </p:sp>
      <p:sp>
        <p:nvSpPr>
          <p:cNvPr id="10" name="Content Placeholder 2">
            <a:extLst>
              <a:ext uri="{FF2B5EF4-FFF2-40B4-BE49-F238E27FC236}">
                <a16:creationId xmlns:a16="http://schemas.microsoft.com/office/drawing/2014/main" id="{F335BF8B-193C-BB4F-CE10-A6611C176696}"/>
              </a:ext>
            </a:extLst>
          </p:cNvPr>
          <p:cNvSpPr txBox="1">
            <a:spLocks/>
          </p:cNvSpPr>
          <p:nvPr/>
        </p:nvSpPr>
        <p:spPr>
          <a:xfrm>
            <a:off x="251851" y="955616"/>
            <a:ext cx="8246070" cy="6602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err="1">
                <a:solidFill>
                  <a:srgbClr val="5E5E5E"/>
                </a:solidFill>
                <a:latin typeface="Nunito" pitchFamily="2" charset="0"/>
              </a:rPr>
              <a:t>Seorang</a:t>
            </a:r>
            <a:r>
              <a:rPr lang="en-US" sz="1200" b="1" dirty="0">
                <a:solidFill>
                  <a:srgbClr val="5E5E5E"/>
                </a:solidFill>
                <a:latin typeface="Nunito" pitchFamily="2" charset="0"/>
              </a:rPr>
              <a:t> animator </a:t>
            </a:r>
            <a:r>
              <a:rPr lang="en-US" sz="1200" b="1" dirty="0" err="1">
                <a:solidFill>
                  <a:srgbClr val="5E5E5E"/>
                </a:solidFill>
                <a:latin typeface="Nunito" pitchFamily="2" charset="0"/>
              </a:rPr>
              <a:t>harus</a:t>
            </a:r>
            <a:r>
              <a:rPr lang="en-US" sz="1200" b="1" dirty="0">
                <a:solidFill>
                  <a:srgbClr val="5E5E5E"/>
                </a:solidFill>
                <a:latin typeface="Nunito" pitchFamily="2" charset="0"/>
              </a:rPr>
              <a:t> </a:t>
            </a:r>
            <a:r>
              <a:rPr lang="en-US" sz="1200" b="1" dirty="0" err="1">
                <a:solidFill>
                  <a:srgbClr val="5E5E5E"/>
                </a:solidFill>
                <a:latin typeface="Nunito" pitchFamily="2" charset="0"/>
              </a:rPr>
              <a:t>menguasai</a:t>
            </a:r>
            <a:r>
              <a:rPr lang="en-US" sz="1200" b="1" dirty="0">
                <a:solidFill>
                  <a:srgbClr val="5E5E5E"/>
                </a:solidFill>
                <a:latin typeface="Nunito" pitchFamily="2" charset="0"/>
              </a:rPr>
              <a:t>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ini</a:t>
            </a:r>
            <a:r>
              <a:rPr lang="en-US" sz="1200" b="1" dirty="0">
                <a:solidFill>
                  <a:srgbClr val="5E5E5E"/>
                </a:solidFill>
                <a:latin typeface="Nunito" pitchFamily="2" charset="0"/>
              </a:rPr>
              <a:t> </a:t>
            </a:r>
            <a:r>
              <a:rPr lang="en-US" sz="1200" b="1" dirty="0" err="1">
                <a:solidFill>
                  <a:srgbClr val="5E5E5E"/>
                </a:solidFill>
                <a:latin typeface="Nunito" pitchFamily="2" charset="0"/>
              </a:rPr>
              <a:t>untuk</a:t>
            </a:r>
            <a:r>
              <a:rPr lang="en-US" sz="1200" b="1" dirty="0">
                <a:solidFill>
                  <a:srgbClr val="5E5E5E"/>
                </a:solidFill>
                <a:latin typeface="Nunito" pitchFamily="2" charset="0"/>
              </a:rPr>
              <a:t> </a:t>
            </a:r>
            <a:r>
              <a:rPr lang="en-US" sz="1200" b="1" dirty="0" err="1">
                <a:solidFill>
                  <a:srgbClr val="5E5E5E"/>
                </a:solidFill>
                <a:latin typeface="Nunito" pitchFamily="2" charset="0"/>
              </a:rPr>
              <a:t>mendapatkan</a:t>
            </a:r>
            <a:r>
              <a:rPr lang="en-US" sz="1200" b="1" dirty="0">
                <a:solidFill>
                  <a:srgbClr val="5E5E5E"/>
                </a:solidFill>
                <a:latin typeface="Nunito" pitchFamily="2" charset="0"/>
              </a:rPr>
              <a:t> </a:t>
            </a:r>
            <a:r>
              <a:rPr lang="en-US" sz="1200" b="1" dirty="0" err="1">
                <a:solidFill>
                  <a:srgbClr val="5E5E5E"/>
                </a:solidFill>
                <a:latin typeface="Nunito" pitchFamily="2" charset="0"/>
              </a:rPr>
              <a:t>ilusi</a:t>
            </a:r>
            <a:r>
              <a:rPr lang="en-US" sz="1200" b="1" dirty="0">
                <a:solidFill>
                  <a:srgbClr val="5E5E5E"/>
                </a:solidFill>
                <a:latin typeface="Nunito" pitchFamily="2" charset="0"/>
              </a:rPr>
              <a:t> </a:t>
            </a:r>
            <a:r>
              <a:rPr lang="en-US" sz="1200" b="1" dirty="0" err="1">
                <a:solidFill>
                  <a:srgbClr val="5E5E5E"/>
                </a:solidFill>
                <a:latin typeface="Nunito" pitchFamily="2" charset="0"/>
              </a:rPr>
              <a:t>menghidupkan</a:t>
            </a:r>
            <a:r>
              <a:rPr lang="en-US" sz="1200" b="1" dirty="0">
                <a:solidFill>
                  <a:srgbClr val="5E5E5E"/>
                </a:solidFill>
                <a:latin typeface="Nunito" pitchFamily="2" charset="0"/>
              </a:rPr>
              <a:t> </a:t>
            </a:r>
            <a:r>
              <a:rPr lang="en-US" sz="1200" b="1" dirty="0" err="1">
                <a:solidFill>
                  <a:srgbClr val="5E5E5E"/>
                </a:solidFill>
                <a:latin typeface="Nunito" pitchFamily="2" charset="0"/>
              </a:rPr>
              <a:t>karakter</a:t>
            </a:r>
            <a:r>
              <a:rPr lang="en-US" sz="1200" b="1" dirty="0">
                <a:solidFill>
                  <a:srgbClr val="5E5E5E"/>
                </a:solidFill>
                <a:latin typeface="Nunito" pitchFamily="2" charset="0"/>
              </a:rPr>
              <a:t> </a:t>
            </a:r>
            <a:r>
              <a:rPr lang="en-US" sz="1200" b="1" dirty="0" err="1">
                <a:solidFill>
                  <a:srgbClr val="5E5E5E"/>
                </a:solidFill>
                <a:latin typeface="Nunito" pitchFamily="2" charset="0"/>
              </a:rPr>
              <a:t>animasinya</a:t>
            </a:r>
            <a:r>
              <a:rPr lang="en-US" sz="1200" b="1" dirty="0">
                <a:solidFill>
                  <a:srgbClr val="5E5E5E"/>
                </a:solidFill>
                <a:latin typeface="Nunito" pitchFamily="2" charset="0"/>
              </a:rPr>
              <a:t>. </a:t>
            </a:r>
            <a:r>
              <a:rPr lang="en-US" sz="1200" b="1" dirty="0" err="1">
                <a:solidFill>
                  <a:srgbClr val="5E5E5E"/>
                </a:solidFill>
                <a:latin typeface="Nunito" pitchFamily="2" charset="0"/>
              </a:rPr>
              <a:t>Barikut</a:t>
            </a:r>
            <a:r>
              <a:rPr lang="en-US" sz="1200" b="1" dirty="0">
                <a:solidFill>
                  <a:srgbClr val="5E5E5E"/>
                </a:solidFill>
                <a:latin typeface="Nunito" pitchFamily="2" charset="0"/>
              </a:rPr>
              <a:t> </a:t>
            </a:r>
            <a:r>
              <a:rPr lang="en-US" sz="1200" b="1" dirty="0" err="1">
                <a:solidFill>
                  <a:srgbClr val="5E5E5E"/>
                </a:solidFill>
                <a:latin typeface="Nunito" pitchFamily="2" charset="0"/>
              </a:rPr>
              <a:t>adalah</a:t>
            </a:r>
            <a:r>
              <a:rPr lang="en-US" sz="1200" b="1" dirty="0">
                <a:solidFill>
                  <a:srgbClr val="5E5E5E"/>
                </a:solidFill>
                <a:latin typeface="Nunito" pitchFamily="2" charset="0"/>
              </a:rPr>
              <a:t> 12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agar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terlihat</a:t>
            </a:r>
            <a:r>
              <a:rPr lang="en-US" sz="1200" b="1" dirty="0">
                <a:solidFill>
                  <a:srgbClr val="5E5E5E"/>
                </a:solidFill>
                <a:latin typeface="Nunito" pitchFamily="2" charset="0"/>
              </a:rPr>
              <a:t> </a:t>
            </a:r>
            <a:r>
              <a:rPr lang="en-US" sz="1200" b="1" dirty="0" err="1">
                <a:solidFill>
                  <a:srgbClr val="5E5E5E"/>
                </a:solidFill>
                <a:latin typeface="Nunito" pitchFamily="2" charset="0"/>
              </a:rPr>
              <a:t>seperti</a:t>
            </a:r>
            <a:r>
              <a:rPr lang="en-US" sz="1200" b="1" dirty="0">
                <a:solidFill>
                  <a:srgbClr val="5E5E5E"/>
                </a:solidFill>
                <a:latin typeface="Nunito" pitchFamily="2" charset="0"/>
              </a:rPr>
              <a:t> </a:t>
            </a:r>
            <a:r>
              <a:rPr lang="en-US" sz="1200" b="1" dirty="0" err="1">
                <a:solidFill>
                  <a:srgbClr val="5E5E5E"/>
                </a:solidFill>
                <a:latin typeface="Nunito" pitchFamily="2" charset="0"/>
              </a:rPr>
              <a:t>nyata</a:t>
            </a:r>
            <a:r>
              <a:rPr lang="en-US" sz="1200" b="1" dirty="0">
                <a:solidFill>
                  <a:srgbClr val="5E5E5E"/>
                </a:solidFill>
                <a:latin typeface="Nunito" pitchFamily="2" charset="0"/>
              </a:rPr>
              <a:t>:</a:t>
            </a:r>
            <a:endParaRPr lang="en-US" b="1" dirty="0"/>
          </a:p>
        </p:txBody>
      </p:sp>
      <p:pic>
        <p:nvPicPr>
          <p:cNvPr id="5122" name="Picture 2">
            <a:extLst>
              <a:ext uri="{FF2B5EF4-FFF2-40B4-BE49-F238E27FC236}">
                <a16:creationId xmlns:a16="http://schemas.microsoft.com/office/drawing/2014/main" id="{FF28F7BA-A19A-082D-7111-5AE9B6E75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1765259"/>
            <a:ext cx="1905000" cy="20050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0292EF1-7A2E-1A98-7C08-2735D4930418}"/>
              </a:ext>
            </a:extLst>
          </p:cNvPr>
          <p:cNvSpPr txBox="1"/>
          <p:nvPr/>
        </p:nvSpPr>
        <p:spPr>
          <a:xfrm>
            <a:off x="400833" y="2405022"/>
            <a:ext cx="6739003" cy="1938992"/>
          </a:xfrm>
          <a:prstGeom prst="rect">
            <a:avLst/>
          </a:prstGeom>
          <a:noFill/>
        </p:spPr>
        <p:txBody>
          <a:bodyPr wrap="square">
            <a:spAutoFit/>
          </a:bodyPr>
          <a:lstStyle/>
          <a:p>
            <a:pPr algn="r"/>
            <a:r>
              <a:rPr lang="en-US" sz="2000" b="1" i="0" dirty="0" err="1">
                <a:solidFill>
                  <a:srgbClr val="5E5E5E"/>
                </a:solidFill>
                <a:effectLst/>
                <a:latin typeface="Nunito" pitchFamily="2" charset="0"/>
              </a:rPr>
              <a:t>Contoh</a:t>
            </a:r>
            <a:r>
              <a:rPr lang="en-US" sz="2000" b="1" i="0" dirty="0">
                <a:solidFill>
                  <a:srgbClr val="5E5E5E"/>
                </a:solidFill>
                <a:effectLst/>
                <a:latin typeface="Nunito" pitchFamily="2" charset="0"/>
              </a:rPr>
              <a:t> : </a:t>
            </a:r>
            <a:r>
              <a:rPr lang="en-US" sz="2000" b="1" i="0" dirty="0" err="1">
                <a:solidFill>
                  <a:srgbClr val="5E5E5E"/>
                </a:solidFill>
                <a:effectLst/>
                <a:latin typeface="Nunito" pitchFamily="2" charset="0"/>
              </a:rPr>
              <a:t>Seekor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Kelinci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melompat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Sesaat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setelah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melompat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telinga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kelinci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tersebut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masih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bergerak-gerak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meskipun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gerakan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utamanya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melompat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telah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berhenti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Prinsip</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ini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ingin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menggambarkan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prilaku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karakter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sebelum</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menyelesaikan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suatu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tindakan</a:t>
            </a:r>
            <a:r>
              <a:rPr lang="en-US" sz="2000" b="1" i="0" dirty="0">
                <a:solidFill>
                  <a:srgbClr val="5E5E5E"/>
                </a:solidFill>
                <a:effectLst/>
                <a:latin typeface="Nunito" pitchFamily="2" charset="0"/>
              </a:rPr>
              <a:t>.</a:t>
            </a:r>
            <a:endParaRPr lang="en-US" sz="2000" b="1" dirty="0"/>
          </a:p>
        </p:txBody>
      </p:sp>
      <p:sp>
        <p:nvSpPr>
          <p:cNvPr id="6" name="TextBox 5">
            <a:extLst>
              <a:ext uri="{FF2B5EF4-FFF2-40B4-BE49-F238E27FC236}">
                <a16:creationId xmlns:a16="http://schemas.microsoft.com/office/drawing/2014/main" id="{AD21939E-79EB-EAF0-1C89-CC93FC542D60}"/>
              </a:ext>
            </a:extLst>
          </p:cNvPr>
          <p:cNvSpPr txBox="1"/>
          <p:nvPr/>
        </p:nvSpPr>
        <p:spPr>
          <a:xfrm>
            <a:off x="513567" y="4874419"/>
            <a:ext cx="7984354" cy="1323439"/>
          </a:xfrm>
          <a:prstGeom prst="rect">
            <a:avLst/>
          </a:prstGeom>
          <a:noFill/>
        </p:spPr>
        <p:txBody>
          <a:bodyPr wrap="square">
            <a:spAutoFit/>
          </a:bodyPr>
          <a:lstStyle/>
          <a:p>
            <a:r>
              <a:rPr lang="en-US" sz="2000" b="1" i="0" dirty="0" err="1">
                <a:solidFill>
                  <a:srgbClr val="5E5E5E"/>
                </a:solidFill>
                <a:effectLst/>
                <a:latin typeface="Nunito" pitchFamily="2" charset="0"/>
              </a:rPr>
              <a:t>Misalkan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animasi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permainan</a:t>
            </a:r>
            <a:r>
              <a:rPr lang="en-US" sz="2000" b="1" i="0" dirty="0">
                <a:solidFill>
                  <a:srgbClr val="5E5E5E"/>
                </a:solidFill>
                <a:effectLst/>
                <a:latin typeface="Nunito" pitchFamily="2" charset="0"/>
              </a:rPr>
              <a:t> baseball, </a:t>
            </a:r>
            <a:r>
              <a:rPr lang="en-US" sz="2000" b="1" i="0" dirty="0" err="1">
                <a:solidFill>
                  <a:srgbClr val="5E5E5E"/>
                </a:solidFill>
                <a:effectLst/>
                <a:latin typeface="Nunito" pitchFamily="2" charset="0"/>
              </a:rPr>
              <a:t>saat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seseorang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melempar</a:t>
            </a:r>
            <a:r>
              <a:rPr lang="en-US" sz="2000" b="1" i="0" dirty="0">
                <a:solidFill>
                  <a:srgbClr val="5E5E5E"/>
                </a:solidFill>
                <a:effectLst/>
                <a:latin typeface="Nunito" pitchFamily="2" charset="0"/>
              </a:rPr>
              <a:t> bola </a:t>
            </a:r>
            <a:r>
              <a:rPr lang="en-US" sz="2000" b="1" i="0" dirty="0" err="1">
                <a:solidFill>
                  <a:srgbClr val="5E5E5E"/>
                </a:solidFill>
                <a:effectLst/>
                <a:latin typeface="Nunito" pitchFamily="2" charset="0"/>
              </a:rPr>
              <a:t>gerakan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setelah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melempar</a:t>
            </a:r>
            <a:r>
              <a:rPr lang="en-US" sz="2000" b="1" i="0" dirty="0">
                <a:solidFill>
                  <a:srgbClr val="5E5E5E"/>
                </a:solidFill>
                <a:effectLst/>
                <a:latin typeface="Nunito" pitchFamily="2" charset="0"/>
              </a:rPr>
              <a:t> bola (Follow Through) </a:t>
            </a:r>
            <a:r>
              <a:rPr lang="en-US" sz="2000" b="1" i="0" dirty="0" err="1">
                <a:solidFill>
                  <a:srgbClr val="5E5E5E"/>
                </a:solidFill>
                <a:effectLst/>
                <a:latin typeface="Nunito" pitchFamily="2" charset="0"/>
              </a:rPr>
              <a:t>tersebut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adalah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mimik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muka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senang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karena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merasakan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kepuasaan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telah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melempar</a:t>
            </a:r>
            <a:r>
              <a:rPr lang="en-US" sz="2000" b="1" i="0" dirty="0">
                <a:solidFill>
                  <a:srgbClr val="5E5E5E"/>
                </a:solidFill>
                <a:effectLst/>
                <a:latin typeface="Nunito" pitchFamily="2" charset="0"/>
              </a:rPr>
              <a:t> bola. </a:t>
            </a:r>
            <a:endParaRPr lang="en-US" sz="2000" b="1" dirty="0"/>
          </a:p>
        </p:txBody>
      </p:sp>
    </p:spTree>
    <p:extLst>
      <p:ext uri="{BB962C8B-B14F-4D97-AF65-F5344CB8AC3E}">
        <p14:creationId xmlns:p14="http://schemas.microsoft.com/office/powerpoint/2010/main" val="3780509212"/>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251851" y="1765259"/>
            <a:ext cx="5352118" cy="639763"/>
          </a:xfrm>
        </p:spPr>
        <p:txBody>
          <a:bodyPr>
            <a:normAutofit fontScale="85000" lnSpcReduction="10000"/>
          </a:bodyPr>
          <a:lstStyle/>
          <a:p>
            <a:r>
              <a:rPr lang="en-US" sz="2000" i="0" dirty="0">
                <a:solidFill>
                  <a:srgbClr val="5E5E5E"/>
                </a:solidFill>
                <a:effectLst/>
                <a:latin typeface="Nunito" pitchFamily="2" charset="0"/>
              </a:rPr>
              <a:t>5. Follow Through and Overlapping Action (Gerakan </a:t>
            </a:r>
            <a:r>
              <a:rPr lang="en-US" sz="2000" i="0" dirty="0" err="1">
                <a:solidFill>
                  <a:srgbClr val="5E5E5E"/>
                </a:solidFill>
                <a:effectLst/>
                <a:latin typeface="Nunito" pitchFamily="2" charset="0"/>
              </a:rPr>
              <a:t>penutup</a:t>
            </a:r>
            <a:r>
              <a:rPr lang="en-US" sz="2000" i="0" dirty="0">
                <a:solidFill>
                  <a:srgbClr val="5E5E5E"/>
                </a:solidFill>
                <a:effectLst/>
                <a:latin typeface="Nunito" pitchFamily="2" charset="0"/>
              </a:rPr>
              <a:t> </a:t>
            </a:r>
            <a:r>
              <a:rPr lang="en-US" sz="2000" i="0" dirty="0" err="1">
                <a:solidFill>
                  <a:srgbClr val="5E5E5E"/>
                </a:solidFill>
                <a:effectLst/>
                <a:latin typeface="Nunito" pitchFamily="2" charset="0"/>
              </a:rPr>
              <a:t>sebelum</a:t>
            </a:r>
            <a:r>
              <a:rPr lang="en-US" sz="2000" i="0" dirty="0">
                <a:solidFill>
                  <a:srgbClr val="5E5E5E"/>
                </a:solidFill>
                <a:effectLst/>
                <a:latin typeface="Nunito" pitchFamily="2" charset="0"/>
              </a:rPr>
              <a:t> </a:t>
            </a:r>
            <a:r>
              <a:rPr lang="en-US" sz="2000" i="0" dirty="0" err="1">
                <a:solidFill>
                  <a:srgbClr val="5E5E5E"/>
                </a:solidFill>
                <a:effectLst/>
                <a:latin typeface="Nunito" pitchFamily="2" charset="0"/>
              </a:rPr>
              <a:t>benar-benar</a:t>
            </a:r>
            <a:r>
              <a:rPr lang="en-US" sz="2000" i="0" dirty="0">
                <a:solidFill>
                  <a:srgbClr val="5E5E5E"/>
                </a:solidFill>
                <a:effectLst/>
                <a:latin typeface="Nunito" pitchFamily="2" charset="0"/>
              </a:rPr>
              <a:t> diam)</a:t>
            </a:r>
            <a:endParaRPr lang="en-US" sz="2800" dirty="0"/>
          </a:p>
        </p:txBody>
      </p:sp>
      <p:sp>
        <p:nvSpPr>
          <p:cNvPr id="9" name="Title 1">
            <a:extLst>
              <a:ext uri="{FF2B5EF4-FFF2-40B4-BE49-F238E27FC236}">
                <a16:creationId xmlns:a16="http://schemas.microsoft.com/office/drawing/2014/main" id="{AF3BB8C6-B314-D930-38D9-98B19CE99E47}"/>
              </a:ext>
            </a:extLst>
          </p:cNvPr>
          <p:cNvSpPr txBox="1">
            <a:spLocks/>
          </p:cNvSpPr>
          <p:nvPr/>
        </p:nvSpPr>
        <p:spPr>
          <a:xfrm>
            <a:off x="238823" y="145973"/>
            <a:ext cx="8259098" cy="660241"/>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3600" kern="1200">
                <a:solidFill>
                  <a:srgbClr val="FF0000"/>
                </a:solidFill>
                <a:effectLst>
                  <a:outerShdw blurRad="50800" dist="38100" dir="2700000" algn="tl" rotWithShape="0">
                    <a:prstClr val="black">
                      <a:alpha val="40000"/>
                    </a:prstClr>
                  </a:outerShdw>
                </a:effectLst>
                <a:latin typeface="+mj-lt"/>
                <a:ea typeface="+mj-ea"/>
                <a:cs typeface="+mj-cs"/>
              </a:defRPr>
            </a:lvl1pPr>
          </a:lstStyle>
          <a:p>
            <a:r>
              <a:rPr lang="en-US" b="1" cap="all" dirty="0">
                <a:solidFill>
                  <a:srgbClr val="1C1C1C"/>
                </a:solidFill>
                <a:effectLst/>
                <a:latin typeface="Oswald" panose="00000500000000000000" pitchFamily="2" charset="0"/>
              </a:rPr>
              <a:t>MEMAHAMI PRINSIP - PRINSIP DASAR ANIMASI</a:t>
            </a:r>
            <a:endParaRPr lang="en-US" dirty="0"/>
          </a:p>
        </p:txBody>
      </p:sp>
      <p:sp>
        <p:nvSpPr>
          <p:cNvPr id="10" name="Content Placeholder 2">
            <a:extLst>
              <a:ext uri="{FF2B5EF4-FFF2-40B4-BE49-F238E27FC236}">
                <a16:creationId xmlns:a16="http://schemas.microsoft.com/office/drawing/2014/main" id="{F335BF8B-193C-BB4F-CE10-A6611C176696}"/>
              </a:ext>
            </a:extLst>
          </p:cNvPr>
          <p:cNvSpPr txBox="1">
            <a:spLocks/>
          </p:cNvSpPr>
          <p:nvPr/>
        </p:nvSpPr>
        <p:spPr>
          <a:xfrm>
            <a:off x="251851" y="955616"/>
            <a:ext cx="8246070" cy="6602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err="1">
                <a:solidFill>
                  <a:srgbClr val="5E5E5E"/>
                </a:solidFill>
                <a:latin typeface="Nunito" pitchFamily="2" charset="0"/>
              </a:rPr>
              <a:t>Seorang</a:t>
            </a:r>
            <a:r>
              <a:rPr lang="en-US" sz="1200" b="1" dirty="0">
                <a:solidFill>
                  <a:srgbClr val="5E5E5E"/>
                </a:solidFill>
                <a:latin typeface="Nunito" pitchFamily="2" charset="0"/>
              </a:rPr>
              <a:t> animator </a:t>
            </a:r>
            <a:r>
              <a:rPr lang="en-US" sz="1200" b="1" dirty="0" err="1">
                <a:solidFill>
                  <a:srgbClr val="5E5E5E"/>
                </a:solidFill>
                <a:latin typeface="Nunito" pitchFamily="2" charset="0"/>
              </a:rPr>
              <a:t>harus</a:t>
            </a:r>
            <a:r>
              <a:rPr lang="en-US" sz="1200" b="1" dirty="0">
                <a:solidFill>
                  <a:srgbClr val="5E5E5E"/>
                </a:solidFill>
                <a:latin typeface="Nunito" pitchFamily="2" charset="0"/>
              </a:rPr>
              <a:t> </a:t>
            </a:r>
            <a:r>
              <a:rPr lang="en-US" sz="1200" b="1" dirty="0" err="1">
                <a:solidFill>
                  <a:srgbClr val="5E5E5E"/>
                </a:solidFill>
                <a:latin typeface="Nunito" pitchFamily="2" charset="0"/>
              </a:rPr>
              <a:t>menguasai</a:t>
            </a:r>
            <a:r>
              <a:rPr lang="en-US" sz="1200" b="1" dirty="0">
                <a:solidFill>
                  <a:srgbClr val="5E5E5E"/>
                </a:solidFill>
                <a:latin typeface="Nunito" pitchFamily="2" charset="0"/>
              </a:rPr>
              <a:t>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ini</a:t>
            </a:r>
            <a:r>
              <a:rPr lang="en-US" sz="1200" b="1" dirty="0">
                <a:solidFill>
                  <a:srgbClr val="5E5E5E"/>
                </a:solidFill>
                <a:latin typeface="Nunito" pitchFamily="2" charset="0"/>
              </a:rPr>
              <a:t> </a:t>
            </a:r>
            <a:r>
              <a:rPr lang="en-US" sz="1200" b="1" dirty="0" err="1">
                <a:solidFill>
                  <a:srgbClr val="5E5E5E"/>
                </a:solidFill>
                <a:latin typeface="Nunito" pitchFamily="2" charset="0"/>
              </a:rPr>
              <a:t>untuk</a:t>
            </a:r>
            <a:r>
              <a:rPr lang="en-US" sz="1200" b="1" dirty="0">
                <a:solidFill>
                  <a:srgbClr val="5E5E5E"/>
                </a:solidFill>
                <a:latin typeface="Nunito" pitchFamily="2" charset="0"/>
              </a:rPr>
              <a:t> </a:t>
            </a:r>
            <a:r>
              <a:rPr lang="en-US" sz="1200" b="1" dirty="0" err="1">
                <a:solidFill>
                  <a:srgbClr val="5E5E5E"/>
                </a:solidFill>
                <a:latin typeface="Nunito" pitchFamily="2" charset="0"/>
              </a:rPr>
              <a:t>mendapatkan</a:t>
            </a:r>
            <a:r>
              <a:rPr lang="en-US" sz="1200" b="1" dirty="0">
                <a:solidFill>
                  <a:srgbClr val="5E5E5E"/>
                </a:solidFill>
                <a:latin typeface="Nunito" pitchFamily="2" charset="0"/>
              </a:rPr>
              <a:t> </a:t>
            </a:r>
            <a:r>
              <a:rPr lang="en-US" sz="1200" b="1" dirty="0" err="1">
                <a:solidFill>
                  <a:srgbClr val="5E5E5E"/>
                </a:solidFill>
                <a:latin typeface="Nunito" pitchFamily="2" charset="0"/>
              </a:rPr>
              <a:t>ilusi</a:t>
            </a:r>
            <a:r>
              <a:rPr lang="en-US" sz="1200" b="1" dirty="0">
                <a:solidFill>
                  <a:srgbClr val="5E5E5E"/>
                </a:solidFill>
                <a:latin typeface="Nunito" pitchFamily="2" charset="0"/>
              </a:rPr>
              <a:t> </a:t>
            </a:r>
            <a:r>
              <a:rPr lang="en-US" sz="1200" b="1" dirty="0" err="1">
                <a:solidFill>
                  <a:srgbClr val="5E5E5E"/>
                </a:solidFill>
                <a:latin typeface="Nunito" pitchFamily="2" charset="0"/>
              </a:rPr>
              <a:t>menghidupkan</a:t>
            </a:r>
            <a:r>
              <a:rPr lang="en-US" sz="1200" b="1" dirty="0">
                <a:solidFill>
                  <a:srgbClr val="5E5E5E"/>
                </a:solidFill>
                <a:latin typeface="Nunito" pitchFamily="2" charset="0"/>
              </a:rPr>
              <a:t> </a:t>
            </a:r>
            <a:r>
              <a:rPr lang="en-US" sz="1200" b="1" dirty="0" err="1">
                <a:solidFill>
                  <a:srgbClr val="5E5E5E"/>
                </a:solidFill>
                <a:latin typeface="Nunito" pitchFamily="2" charset="0"/>
              </a:rPr>
              <a:t>karakter</a:t>
            </a:r>
            <a:r>
              <a:rPr lang="en-US" sz="1200" b="1" dirty="0">
                <a:solidFill>
                  <a:srgbClr val="5E5E5E"/>
                </a:solidFill>
                <a:latin typeface="Nunito" pitchFamily="2" charset="0"/>
              </a:rPr>
              <a:t> </a:t>
            </a:r>
            <a:r>
              <a:rPr lang="en-US" sz="1200" b="1" dirty="0" err="1">
                <a:solidFill>
                  <a:srgbClr val="5E5E5E"/>
                </a:solidFill>
                <a:latin typeface="Nunito" pitchFamily="2" charset="0"/>
              </a:rPr>
              <a:t>animasinya</a:t>
            </a:r>
            <a:r>
              <a:rPr lang="en-US" sz="1200" b="1" dirty="0">
                <a:solidFill>
                  <a:srgbClr val="5E5E5E"/>
                </a:solidFill>
                <a:latin typeface="Nunito" pitchFamily="2" charset="0"/>
              </a:rPr>
              <a:t>. </a:t>
            </a:r>
            <a:r>
              <a:rPr lang="en-US" sz="1200" b="1" dirty="0" err="1">
                <a:solidFill>
                  <a:srgbClr val="5E5E5E"/>
                </a:solidFill>
                <a:latin typeface="Nunito" pitchFamily="2" charset="0"/>
              </a:rPr>
              <a:t>Barikut</a:t>
            </a:r>
            <a:r>
              <a:rPr lang="en-US" sz="1200" b="1" dirty="0">
                <a:solidFill>
                  <a:srgbClr val="5E5E5E"/>
                </a:solidFill>
                <a:latin typeface="Nunito" pitchFamily="2" charset="0"/>
              </a:rPr>
              <a:t> </a:t>
            </a:r>
            <a:r>
              <a:rPr lang="en-US" sz="1200" b="1" dirty="0" err="1">
                <a:solidFill>
                  <a:srgbClr val="5E5E5E"/>
                </a:solidFill>
                <a:latin typeface="Nunito" pitchFamily="2" charset="0"/>
              </a:rPr>
              <a:t>adalah</a:t>
            </a:r>
            <a:r>
              <a:rPr lang="en-US" sz="1200" b="1" dirty="0">
                <a:solidFill>
                  <a:srgbClr val="5E5E5E"/>
                </a:solidFill>
                <a:latin typeface="Nunito" pitchFamily="2" charset="0"/>
              </a:rPr>
              <a:t> 12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agar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terlihat</a:t>
            </a:r>
            <a:r>
              <a:rPr lang="en-US" sz="1200" b="1" dirty="0">
                <a:solidFill>
                  <a:srgbClr val="5E5E5E"/>
                </a:solidFill>
                <a:latin typeface="Nunito" pitchFamily="2" charset="0"/>
              </a:rPr>
              <a:t> </a:t>
            </a:r>
            <a:r>
              <a:rPr lang="en-US" sz="1200" b="1" dirty="0" err="1">
                <a:solidFill>
                  <a:srgbClr val="5E5E5E"/>
                </a:solidFill>
                <a:latin typeface="Nunito" pitchFamily="2" charset="0"/>
              </a:rPr>
              <a:t>seperti</a:t>
            </a:r>
            <a:r>
              <a:rPr lang="en-US" sz="1200" b="1" dirty="0">
                <a:solidFill>
                  <a:srgbClr val="5E5E5E"/>
                </a:solidFill>
                <a:latin typeface="Nunito" pitchFamily="2" charset="0"/>
              </a:rPr>
              <a:t> </a:t>
            </a:r>
            <a:r>
              <a:rPr lang="en-US" sz="1200" b="1" dirty="0" err="1">
                <a:solidFill>
                  <a:srgbClr val="5E5E5E"/>
                </a:solidFill>
                <a:latin typeface="Nunito" pitchFamily="2" charset="0"/>
              </a:rPr>
              <a:t>nyata</a:t>
            </a:r>
            <a:r>
              <a:rPr lang="en-US" sz="1200" b="1" dirty="0">
                <a:solidFill>
                  <a:srgbClr val="5E5E5E"/>
                </a:solidFill>
                <a:latin typeface="Nunito" pitchFamily="2" charset="0"/>
              </a:rPr>
              <a:t>:</a:t>
            </a:r>
            <a:endParaRPr lang="en-US" b="1" dirty="0"/>
          </a:p>
        </p:txBody>
      </p:sp>
      <p:pic>
        <p:nvPicPr>
          <p:cNvPr id="5122" name="Picture 2">
            <a:extLst>
              <a:ext uri="{FF2B5EF4-FFF2-40B4-BE49-F238E27FC236}">
                <a16:creationId xmlns:a16="http://schemas.microsoft.com/office/drawing/2014/main" id="{FF28F7BA-A19A-082D-7111-5AE9B6E75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1765259"/>
            <a:ext cx="1905000" cy="2005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4B25303-CAB8-EC73-D3D4-CFC8B64D3681}"/>
              </a:ext>
            </a:extLst>
          </p:cNvPr>
          <p:cNvSpPr txBox="1"/>
          <p:nvPr/>
        </p:nvSpPr>
        <p:spPr>
          <a:xfrm>
            <a:off x="238823" y="3021219"/>
            <a:ext cx="7024185" cy="2862322"/>
          </a:xfrm>
          <a:prstGeom prst="rect">
            <a:avLst/>
          </a:prstGeom>
          <a:noFill/>
        </p:spPr>
        <p:txBody>
          <a:bodyPr wrap="square">
            <a:spAutoFit/>
          </a:bodyPr>
          <a:lstStyle/>
          <a:p>
            <a:pPr algn="r"/>
            <a:r>
              <a:rPr lang="en-US" sz="2000" b="1" i="0" dirty="0" err="1">
                <a:solidFill>
                  <a:srgbClr val="5E5E5E"/>
                </a:solidFill>
                <a:effectLst/>
                <a:latin typeface="Nunito" pitchFamily="2" charset="0"/>
              </a:rPr>
              <a:t>Kemudian</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dimaksud</a:t>
            </a:r>
            <a:r>
              <a:rPr lang="en-US" sz="2000" b="1" i="0" dirty="0">
                <a:solidFill>
                  <a:srgbClr val="5E5E5E"/>
                </a:solidFill>
                <a:effectLst/>
                <a:latin typeface="Nunito" pitchFamily="2" charset="0"/>
              </a:rPr>
              <a:t> Overlapping action </a:t>
            </a:r>
            <a:r>
              <a:rPr lang="en-US" sz="2000" b="1" i="0" dirty="0" err="1">
                <a:solidFill>
                  <a:srgbClr val="5E5E5E"/>
                </a:solidFill>
                <a:effectLst/>
                <a:latin typeface="Nunito" pitchFamily="2" charset="0"/>
              </a:rPr>
              <a:t>dari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gerakan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tersebut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adalah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gerakan</a:t>
            </a:r>
            <a:r>
              <a:rPr lang="en-US" sz="2000" b="1" i="0" dirty="0">
                <a:solidFill>
                  <a:srgbClr val="5E5E5E"/>
                </a:solidFill>
                <a:effectLst/>
                <a:latin typeface="Nunito" pitchFamily="2" charset="0"/>
              </a:rPr>
              <a:t> baju </a:t>
            </a:r>
            <a:r>
              <a:rPr lang="en-US" sz="2000" b="1" i="0" dirty="0" err="1">
                <a:solidFill>
                  <a:srgbClr val="5E5E5E"/>
                </a:solidFill>
                <a:effectLst/>
                <a:latin typeface="Nunito" pitchFamily="2" charset="0"/>
              </a:rPr>
              <a:t>atau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rambut</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bergerak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akibat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gerakan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tadi</a:t>
            </a:r>
            <a:r>
              <a:rPr lang="en-US" sz="2000" b="1" i="0" dirty="0">
                <a:solidFill>
                  <a:srgbClr val="5E5E5E"/>
                </a:solidFill>
                <a:effectLst/>
                <a:latin typeface="Nunito" pitchFamily="2" charset="0"/>
              </a:rPr>
              <a:t>. Jadi </a:t>
            </a:r>
            <a:r>
              <a:rPr lang="en-US" sz="2000" b="1" i="0" dirty="0" err="1">
                <a:solidFill>
                  <a:srgbClr val="5E5E5E"/>
                </a:solidFill>
                <a:effectLst/>
                <a:latin typeface="Nunito" pitchFamily="2" charset="0"/>
              </a:rPr>
              <a:t>membuat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animasi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bukan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hanya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sekedar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asal</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bergerak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tetapi</a:t>
            </a:r>
            <a:r>
              <a:rPr lang="en-US" sz="2000" b="1" i="0" dirty="0">
                <a:solidFill>
                  <a:srgbClr val="5E5E5E"/>
                </a:solidFill>
                <a:effectLst/>
                <a:latin typeface="Nunito" pitchFamily="2" charset="0"/>
              </a:rPr>
              <a:t> juga </a:t>
            </a:r>
            <a:r>
              <a:rPr lang="en-US" sz="2000" b="1" i="0" dirty="0" err="1">
                <a:solidFill>
                  <a:srgbClr val="5E5E5E"/>
                </a:solidFill>
                <a:effectLst/>
                <a:latin typeface="Nunito" pitchFamily="2" charset="0"/>
              </a:rPr>
              <a:t>membuatnya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hidup</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dengan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hal-hal</a:t>
            </a:r>
            <a:r>
              <a:rPr lang="en-US" sz="2000" b="1" i="0" dirty="0">
                <a:solidFill>
                  <a:srgbClr val="5E5E5E"/>
                </a:solidFill>
                <a:effectLst/>
                <a:latin typeface="Nunito" pitchFamily="2" charset="0"/>
              </a:rPr>
              <a:t> detail </a:t>
            </a:r>
            <a:r>
              <a:rPr lang="en-US" sz="2000" b="1" i="0" dirty="0" err="1">
                <a:solidFill>
                  <a:srgbClr val="5E5E5E"/>
                </a:solidFill>
                <a:effectLst/>
                <a:latin typeface="Nunito" pitchFamily="2" charset="0"/>
              </a:rPr>
              <a:t>semacam</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ini</a:t>
            </a:r>
            <a:r>
              <a:rPr lang="en-US" sz="2000" b="1" i="0" dirty="0">
                <a:solidFill>
                  <a:srgbClr val="5E5E5E"/>
                </a:solidFill>
                <a:effectLst/>
                <a:latin typeface="Nunito" pitchFamily="2" charset="0"/>
              </a:rPr>
              <a:t>. Banyak yang </a:t>
            </a:r>
            <a:r>
              <a:rPr lang="en-US" sz="2000" b="1" i="0" dirty="0" err="1">
                <a:solidFill>
                  <a:srgbClr val="5E5E5E"/>
                </a:solidFill>
                <a:effectLst/>
                <a:latin typeface="Nunito" pitchFamily="2" charset="0"/>
              </a:rPr>
              <a:t>bisa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menggambar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sebuah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karakter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dengan</a:t>
            </a:r>
            <a:r>
              <a:rPr lang="en-US" sz="2000" b="1" i="0" dirty="0">
                <a:solidFill>
                  <a:srgbClr val="5E5E5E"/>
                </a:solidFill>
                <a:effectLst/>
                <a:latin typeface="Nunito" pitchFamily="2" charset="0"/>
              </a:rPr>
              <a:t> sangat detail, </a:t>
            </a:r>
            <a:r>
              <a:rPr lang="en-US" sz="2000" b="1" i="0" dirty="0" err="1">
                <a:solidFill>
                  <a:srgbClr val="5E5E5E"/>
                </a:solidFill>
                <a:effectLst/>
                <a:latin typeface="Nunito" pitchFamily="2" charset="0"/>
              </a:rPr>
              <a:t>tapi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banyak</a:t>
            </a:r>
            <a:r>
              <a:rPr lang="en-US" sz="2000" b="1" i="0" dirty="0">
                <a:solidFill>
                  <a:srgbClr val="5E5E5E"/>
                </a:solidFill>
                <a:effectLst/>
                <a:latin typeface="Nunito" pitchFamily="2" charset="0"/>
              </a:rPr>
              <a:t> juga yang </a:t>
            </a:r>
            <a:r>
              <a:rPr lang="en-US" sz="2000" b="1" i="0" dirty="0" err="1">
                <a:solidFill>
                  <a:srgbClr val="5E5E5E"/>
                </a:solidFill>
                <a:effectLst/>
                <a:latin typeface="Nunito" pitchFamily="2" charset="0"/>
              </a:rPr>
              <a:t>gagal</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menganimasikannya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karena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karakter</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digambar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terlalu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rumit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untuk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dianimasikan</a:t>
            </a:r>
            <a:r>
              <a:rPr lang="en-US" sz="2000" b="1" i="0" dirty="0">
                <a:solidFill>
                  <a:srgbClr val="5E5E5E"/>
                </a:solidFill>
                <a:effectLst/>
                <a:latin typeface="Nunito" pitchFamily="2" charset="0"/>
              </a:rPr>
              <a:t>.</a:t>
            </a:r>
            <a:endParaRPr lang="en-US" sz="2000" b="1" dirty="0"/>
          </a:p>
        </p:txBody>
      </p:sp>
    </p:spTree>
    <p:extLst>
      <p:ext uri="{BB962C8B-B14F-4D97-AF65-F5344CB8AC3E}">
        <p14:creationId xmlns:p14="http://schemas.microsoft.com/office/powerpoint/2010/main" val="3977301256"/>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101436" y="1765259"/>
            <a:ext cx="7842148" cy="639763"/>
          </a:xfrm>
        </p:spPr>
        <p:txBody>
          <a:bodyPr>
            <a:normAutofit/>
          </a:bodyPr>
          <a:lstStyle/>
          <a:p>
            <a:pPr algn="r"/>
            <a:r>
              <a:rPr lang="en-US" sz="2000" i="0" dirty="0">
                <a:solidFill>
                  <a:srgbClr val="5E5E5E"/>
                </a:solidFill>
                <a:effectLst/>
                <a:latin typeface="Nunito" pitchFamily="2" charset="0"/>
              </a:rPr>
              <a:t>6. Slow In and Slow Out (</a:t>
            </a:r>
            <a:r>
              <a:rPr lang="en-US" sz="2000" i="0" dirty="0" err="1">
                <a:solidFill>
                  <a:srgbClr val="5E5E5E"/>
                </a:solidFill>
                <a:effectLst/>
                <a:latin typeface="Nunito" pitchFamily="2" charset="0"/>
              </a:rPr>
              <a:t>Percepatan</a:t>
            </a:r>
            <a:r>
              <a:rPr lang="en-US" sz="2000" i="0" dirty="0">
                <a:solidFill>
                  <a:srgbClr val="5E5E5E"/>
                </a:solidFill>
                <a:effectLst/>
                <a:latin typeface="Nunito" pitchFamily="2" charset="0"/>
              </a:rPr>
              <a:t> dan </a:t>
            </a:r>
            <a:r>
              <a:rPr lang="en-US" sz="2000" i="0" dirty="0" err="1">
                <a:solidFill>
                  <a:srgbClr val="5E5E5E"/>
                </a:solidFill>
                <a:effectLst/>
                <a:latin typeface="Nunito" pitchFamily="2" charset="0"/>
              </a:rPr>
              <a:t>Pelambatan</a:t>
            </a:r>
            <a:r>
              <a:rPr lang="en-US" sz="2000" i="0" dirty="0">
                <a:solidFill>
                  <a:srgbClr val="5E5E5E"/>
                </a:solidFill>
                <a:effectLst/>
                <a:latin typeface="Nunito" pitchFamily="2" charset="0"/>
              </a:rPr>
              <a:t>)</a:t>
            </a:r>
            <a:endParaRPr lang="en-US" sz="2800" dirty="0"/>
          </a:p>
        </p:txBody>
      </p:sp>
      <p:sp>
        <p:nvSpPr>
          <p:cNvPr id="9" name="Title 1">
            <a:extLst>
              <a:ext uri="{FF2B5EF4-FFF2-40B4-BE49-F238E27FC236}">
                <a16:creationId xmlns:a16="http://schemas.microsoft.com/office/drawing/2014/main" id="{AF3BB8C6-B314-D930-38D9-98B19CE99E47}"/>
              </a:ext>
            </a:extLst>
          </p:cNvPr>
          <p:cNvSpPr txBox="1">
            <a:spLocks/>
          </p:cNvSpPr>
          <p:nvPr/>
        </p:nvSpPr>
        <p:spPr>
          <a:xfrm>
            <a:off x="238823" y="145973"/>
            <a:ext cx="8259098" cy="660241"/>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3600" kern="1200">
                <a:solidFill>
                  <a:srgbClr val="FF0000"/>
                </a:solidFill>
                <a:effectLst>
                  <a:outerShdw blurRad="50800" dist="38100" dir="2700000" algn="tl" rotWithShape="0">
                    <a:prstClr val="black">
                      <a:alpha val="40000"/>
                    </a:prstClr>
                  </a:outerShdw>
                </a:effectLst>
                <a:latin typeface="+mj-lt"/>
                <a:ea typeface="+mj-ea"/>
                <a:cs typeface="+mj-cs"/>
              </a:defRPr>
            </a:lvl1pPr>
          </a:lstStyle>
          <a:p>
            <a:r>
              <a:rPr lang="en-US" b="1" cap="all" dirty="0">
                <a:solidFill>
                  <a:srgbClr val="1C1C1C"/>
                </a:solidFill>
                <a:effectLst/>
                <a:latin typeface="Oswald" panose="00000500000000000000" pitchFamily="2" charset="0"/>
              </a:rPr>
              <a:t>MEMAHAMI PRINSIP - PRINSIP DASAR ANIMASI</a:t>
            </a:r>
            <a:endParaRPr lang="en-US" dirty="0"/>
          </a:p>
        </p:txBody>
      </p:sp>
      <p:sp>
        <p:nvSpPr>
          <p:cNvPr id="10" name="Content Placeholder 2">
            <a:extLst>
              <a:ext uri="{FF2B5EF4-FFF2-40B4-BE49-F238E27FC236}">
                <a16:creationId xmlns:a16="http://schemas.microsoft.com/office/drawing/2014/main" id="{F335BF8B-193C-BB4F-CE10-A6611C176696}"/>
              </a:ext>
            </a:extLst>
          </p:cNvPr>
          <p:cNvSpPr txBox="1">
            <a:spLocks/>
          </p:cNvSpPr>
          <p:nvPr/>
        </p:nvSpPr>
        <p:spPr>
          <a:xfrm>
            <a:off x="251851" y="955616"/>
            <a:ext cx="8246070" cy="6602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err="1">
                <a:solidFill>
                  <a:srgbClr val="5E5E5E"/>
                </a:solidFill>
                <a:latin typeface="Nunito" pitchFamily="2" charset="0"/>
              </a:rPr>
              <a:t>Seorang</a:t>
            </a:r>
            <a:r>
              <a:rPr lang="en-US" sz="1200" b="1" dirty="0">
                <a:solidFill>
                  <a:srgbClr val="5E5E5E"/>
                </a:solidFill>
                <a:latin typeface="Nunito" pitchFamily="2" charset="0"/>
              </a:rPr>
              <a:t> animator </a:t>
            </a:r>
            <a:r>
              <a:rPr lang="en-US" sz="1200" b="1" dirty="0" err="1">
                <a:solidFill>
                  <a:srgbClr val="5E5E5E"/>
                </a:solidFill>
                <a:latin typeface="Nunito" pitchFamily="2" charset="0"/>
              </a:rPr>
              <a:t>harus</a:t>
            </a:r>
            <a:r>
              <a:rPr lang="en-US" sz="1200" b="1" dirty="0">
                <a:solidFill>
                  <a:srgbClr val="5E5E5E"/>
                </a:solidFill>
                <a:latin typeface="Nunito" pitchFamily="2" charset="0"/>
              </a:rPr>
              <a:t> </a:t>
            </a:r>
            <a:r>
              <a:rPr lang="en-US" sz="1200" b="1" dirty="0" err="1">
                <a:solidFill>
                  <a:srgbClr val="5E5E5E"/>
                </a:solidFill>
                <a:latin typeface="Nunito" pitchFamily="2" charset="0"/>
              </a:rPr>
              <a:t>menguasai</a:t>
            </a:r>
            <a:r>
              <a:rPr lang="en-US" sz="1200" b="1" dirty="0">
                <a:solidFill>
                  <a:srgbClr val="5E5E5E"/>
                </a:solidFill>
                <a:latin typeface="Nunito" pitchFamily="2" charset="0"/>
              </a:rPr>
              <a:t>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ini</a:t>
            </a:r>
            <a:r>
              <a:rPr lang="en-US" sz="1200" b="1" dirty="0">
                <a:solidFill>
                  <a:srgbClr val="5E5E5E"/>
                </a:solidFill>
                <a:latin typeface="Nunito" pitchFamily="2" charset="0"/>
              </a:rPr>
              <a:t> </a:t>
            </a:r>
            <a:r>
              <a:rPr lang="en-US" sz="1200" b="1" dirty="0" err="1">
                <a:solidFill>
                  <a:srgbClr val="5E5E5E"/>
                </a:solidFill>
                <a:latin typeface="Nunito" pitchFamily="2" charset="0"/>
              </a:rPr>
              <a:t>untuk</a:t>
            </a:r>
            <a:r>
              <a:rPr lang="en-US" sz="1200" b="1" dirty="0">
                <a:solidFill>
                  <a:srgbClr val="5E5E5E"/>
                </a:solidFill>
                <a:latin typeface="Nunito" pitchFamily="2" charset="0"/>
              </a:rPr>
              <a:t> </a:t>
            </a:r>
            <a:r>
              <a:rPr lang="en-US" sz="1200" b="1" dirty="0" err="1">
                <a:solidFill>
                  <a:srgbClr val="5E5E5E"/>
                </a:solidFill>
                <a:latin typeface="Nunito" pitchFamily="2" charset="0"/>
              </a:rPr>
              <a:t>mendapatkan</a:t>
            </a:r>
            <a:r>
              <a:rPr lang="en-US" sz="1200" b="1" dirty="0">
                <a:solidFill>
                  <a:srgbClr val="5E5E5E"/>
                </a:solidFill>
                <a:latin typeface="Nunito" pitchFamily="2" charset="0"/>
              </a:rPr>
              <a:t> </a:t>
            </a:r>
            <a:r>
              <a:rPr lang="en-US" sz="1200" b="1" dirty="0" err="1">
                <a:solidFill>
                  <a:srgbClr val="5E5E5E"/>
                </a:solidFill>
                <a:latin typeface="Nunito" pitchFamily="2" charset="0"/>
              </a:rPr>
              <a:t>ilusi</a:t>
            </a:r>
            <a:r>
              <a:rPr lang="en-US" sz="1200" b="1" dirty="0">
                <a:solidFill>
                  <a:srgbClr val="5E5E5E"/>
                </a:solidFill>
                <a:latin typeface="Nunito" pitchFamily="2" charset="0"/>
              </a:rPr>
              <a:t> </a:t>
            </a:r>
            <a:r>
              <a:rPr lang="en-US" sz="1200" b="1" dirty="0" err="1">
                <a:solidFill>
                  <a:srgbClr val="5E5E5E"/>
                </a:solidFill>
                <a:latin typeface="Nunito" pitchFamily="2" charset="0"/>
              </a:rPr>
              <a:t>menghidupkan</a:t>
            </a:r>
            <a:r>
              <a:rPr lang="en-US" sz="1200" b="1" dirty="0">
                <a:solidFill>
                  <a:srgbClr val="5E5E5E"/>
                </a:solidFill>
                <a:latin typeface="Nunito" pitchFamily="2" charset="0"/>
              </a:rPr>
              <a:t> </a:t>
            </a:r>
            <a:r>
              <a:rPr lang="en-US" sz="1200" b="1" dirty="0" err="1">
                <a:solidFill>
                  <a:srgbClr val="5E5E5E"/>
                </a:solidFill>
                <a:latin typeface="Nunito" pitchFamily="2" charset="0"/>
              </a:rPr>
              <a:t>karakter</a:t>
            </a:r>
            <a:r>
              <a:rPr lang="en-US" sz="1200" b="1" dirty="0">
                <a:solidFill>
                  <a:srgbClr val="5E5E5E"/>
                </a:solidFill>
                <a:latin typeface="Nunito" pitchFamily="2" charset="0"/>
              </a:rPr>
              <a:t> </a:t>
            </a:r>
            <a:r>
              <a:rPr lang="en-US" sz="1200" b="1" dirty="0" err="1">
                <a:solidFill>
                  <a:srgbClr val="5E5E5E"/>
                </a:solidFill>
                <a:latin typeface="Nunito" pitchFamily="2" charset="0"/>
              </a:rPr>
              <a:t>animasinya</a:t>
            </a:r>
            <a:r>
              <a:rPr lang="en-US" sz="1200" b="1" dirty="0">
                <a:solidFill>
                  <a:srgbClr val="5E5E5E"/>
                </a:solidFill>
                <a:latin typeface="Nunito" pitchFamily="2" charset="0"/>
              </a:rPr>
              <a:t>. </a:t>
            </a:r>
            <a:r>
              <a:rPr lang="en-US" sz="1200" b="1" dirty="0" err="1">
                <a:solidFill>
                  <a:srgbClr val="5E5E5E"/>
                </a:solidFill>
                <a:latin typeface="Nunito" pitchFamily="2" charset="0"/>
              </a:rPr>
              <a:t>Barikut</a:t>
            </a:r>
            <a:r>
              <a:rPr lang="en-US" sz="1200" b="1" dirty="0">
                <a:solidFill>
                  <a:srgbClr val="5E5E5E"/>
                </a:solidFill>
                <a:latin typeface="Nunito" pitchFamily="2" charset="0"/>
              </a:rPr>
              <a:t> </a:t>
            </a:r>
            <a:r>
              <a:rPr lang="en-US" sz="1200" b="1" dirty="0" err="1">
                <a:solidFill>
                  <a:srgbClr val="5E5E5E"/>
                </a:solidFill>
                <a:latin typeface="Nunito" pitchFamily="2" charset="0"/>
              </a:rPr>
              <a:t>adalah</a:t>
            </a:r>
            <a:r>
              <a:rPr lang="en-US" sz="1200" b="1" dirty="0">
                <a:solidFill>
                  <a:srgbClr val="5E5E5E"/>
                </a:solidFill>
                <a:latin typeface="Nunito" pitchFamily="2" charset="0"/>
              </a:rPr>
              <a:t> 12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agar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terlihat</a:t>
            </a:r>
            <a:r>
              <a:rPr lang="en-US" sz="1200" b="1" dirty="0">
                <a:solidFill>
                  <a:srgbClr val="5E5E5E"/>
                </a:solidFill>
                <a:latin typeface="Nunito" pitchFamily="2" charset="0"/>
              </a:rPr>
              <a:t> </a:t>
            </a:r>
            <a:r>
              <a:rPr lang="en-US" sz="1200" b="1" dirty="0" err="1">
                <a:solidFill>
                  <a:srgbClr val="5E5E5E"/>
                </a:solidFill>
                <a:latin typeface="Nunito" pitchFamily="2" charset="0"/>
              </a:rPr>
              <a:t>seperti</a:t>
            </a:r>
            <a:r>
              <a:rPr lang="en-US" sz="1200" b="1" dirty="0">
                <a:solidFill>
                  <a:srgbClr val="5E5E5E"/>
                </a:solidFill>
                <a:latin typeface="Nunito" pitchFamily="2" charset="0"/>
              </a:rPr>
              <a:t> </a:t>
            </a:r>
            <a:r>
              <a:rPr lang="en-US" sz="1200" b="1" dirty="0" err="1">
                <a:solidFill>
                  <a:srgbClr val="5E5E5E"/>
                </a:solidFill>
                <a:latin typeface="Nunito" pitchFamily="2" charset="0"/>
              </a:rPr>
              <a:t>nyata</a:t>
            </a:r>
            <a:r>
              <a:rPr lang="en-US" sz="1200" b="1" dirty="0">
                <a:solidFill>
                  <a:srgbClr val="5E5E5E"/>
                </a:solidFill>
                <a:latin typeface="Nunito" pitchFamily="2" charset="0"/>
              </a:rPr>
              <a:t>:</a:t>
            </a:r>
            <a:endParaRPr lang="en-US" b="1" dirty="0"/>
          </a:p>
        </p:txBody>
      </p:sp>
      <p:pic>
        <p:nvPicPr>
          <p:cNvPr id="7172" name="Picture 4">
            <a:extLst>
              <a:ext uri="{FF2B5EF4-FFF2-40B4-BE49-F238E27FC236}">
                <a16:creationId xmlns:a16="http://schemas.microsoft.com/office/drawing/2014/main" id="{D9FAF830-25E4-7E2F-C12F-605E257B40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978" y="1662830"/>
            <a:ext cx="2515644" cy="228286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989F278-D129-5FE0-36CB-0A71E3893241}"/>
              </a:ext>
            </a:extLst>
          </p:cNvPr>
          <p:cNvSpPr txBox="1"/>
          <p:nvPr/>
        </p:nvSpPr>
        <p:spPr>
          <a:xfrm>
            <a:off x="4419600" y="2679114"/>
            <a:ext cx="4584526" cy="707886"/>
          </a:xfrm>
          <a:prstGeom prst="rect">
            <a:avLst/>
          </a:prstGeom>
          <a:noFill/>
        </p:spPr>
        <p:txBody>
          <a:bodyPr wrap="square">
            <a:spAutoFit/>
          </a:bodyPr>
          <a:lstStyle/>
          <a:p>
            <a:pPr algn="r"/>
            <a:r>
              <a:rPr lang="en-US" sz="2000" b="1" i="0" dirty="0" err="1">
                <a:solidFill>
                  <a:srgbClr val="5E5E5E"/>
                </a:solidFill>
                <a:effectLst/>
                <a:latin typeface="Nunito" pitchFamily="2" charset="0"/>
              </a:rPr>
              <a:t>Prinsip</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ini</a:t>
            </a:r>
            <a:r>
              <a:rPr lang="en-US" sz="2000" b="1" i="0" dirty="0">
                <a:solidFill>
                  <a:srgbClr val="5E5E5E"/>
                </a:solidFill>
                <a:effectLst/>
                <a:latin typeface="Nunito" pitchFamily="2" charset="0"/>
              </a:rPr>
              <a:t> juga paling </a:t>
            </a:r>
            <a:r>
              <a:rPr lang="en-US" sz="2000" b="1" i="0" dirty="0" err="1">
                <a:solidFill>
                  <a:srgbClr val="5E5E5E"/>
                </a:solidFill>
                <a:effectLst/>
                <a:latin typeface="Nunito" pitchFamily="2" charset="0"/>
              </a:rPr>
              <a:t>banyak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digunakan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dalam</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animasi</a:t>
            </a:r>
            <a:r>
              <a:rPr lang="en-US" sz="2000" b="1" i="0" dirty="0">
                <a:solidFill>
                  <a:srgbClr val="5E5E5E"/>
                </a:solidFill>
                <a:effectLst/>
                <a:latin typeface="Nunito" pitchFamily="2" charset="0"/>
              </a:rPr>
              <a:t>. </a:t>
            </a:r>
            <a:endParaRPr lang="en-US" sz="2000" b="1" dirty="0"/>
          </a:p>
        </p:txBody>
      </p:sp>
      <p:sp>
        <p:nvSpPr>
          <p:cNvPr id="13" name="TextBox 12">
            <a:extLst>
              <a:ext uri="{FF2B5EF4-FFF2-40B4-BE49-F238E27FC236}">
                <a16:creationId xmlns:a16="http://schemas.microsoft.com/office/drawing/2014/main" id="{ADF8BA53-82B8-A5BD-82A6-51329ED8A4FA}"/>
              </a:ext>
            </a:extLst>
          </p:cNvPr>
          <p:cNvSpPr txBox="1"/>
          <p:nvPr/>
        </p:nvSpPr>
        <p:spPr>
          <a:xfrm>
            <a:off x="3569918" y="3531591"/>
            <a:ext cx="5373666" cy="1015663"/>
          </a:xfrm>
          <a:prstGeom prst="rect">
            <a:avLst/>
          </a:prstGeom>
          <a:noFill/>
        </p:spPr>
        <p:txBody>
          <a:bodyPr wrap="square">
            <a:spAutoFit/>
          </a:bodyPr>
          <a:lstStyle/>
          <a:p>
            <a:pPr algn="r"/>
            <a:r>
              <a:rPr lang="sv-SE" sz="2000" b="1" i="0" dirty="0">
                <a:solidFill>
                  <a:srgbClr val="5E5E5E"/>
                </a:solidFill>
                <a:effectLst/>
                <a:latin typeface="Nunito" pitchFamily="2" charset="0"/>
              </a:rPr>
              <a:t>Pada saat sebuah bola di lempar ke atas, gerakan tersebut harus semakin lambat. Dan bola jatuh akan semaking cepat.</a:t>
            </a:r>
            <a:endParaRPr lang="en-US" sz="2000" b="1" dirty="0"/>
          </a:p>
        </p:txBody>
      </p:sp>
      <p:sp>
        <p:nvSpPr>
          <p:cNvPr id="15" name="TextBox 14">
            <a:extLst>
              <a:ext uri="{FF2B5EF4-FFF2-40B4-BE49-F238E27FC236}">
                <a16:creationId xmlns:a16="http://schemas.microsoft.com/office/drawing/2014/main" id="{F27CDA20-2DAB-3807-3958-DB0020CD1C03}"/>
              </a:ext>
            </a:extLst>
          </p:cNvPr>
          <p:cNvSpPr txBox="1"/>
          <p:nvPr/>
        </p:nvSpPr>
        <p:spPr>
          <a:xfrm>
            <a:off x="189978" y="4410513"/>
            <a:ext cx="7663841" cy="1015663"/>
          </a:xfrm>
          <a:prstGeom prst="rect">
            <a:avLst/>
          </a:prstGeom>
          <a:noFill/>
        </p:spPr>
        <p:txBody>
          <a:bodyPr wrap="square">
            <a:spAutoFit/>
          </a:bodyPr>
          <a:lstStyle/>
          <a:p>
            <a:r>
              <a:rPr lang="en-US" sz="2000" b="1" i="0" dirty="0" err="1">
                <a:solidFill>
                  <a:srgbClr val="5E5E5E"/>
                </a:solidFill>
                <a:effectLst/>
                <a:latin typeface="Nunito" pitchFamily="2" charset="0"/>
              </a:rPr>
              <a:t>Atau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gerakan</a:t>
            </a:r>
            <a:r>
              <a:rPr lang="en-US" sz="2000" b="1" i="0" dirty="0">
                <a:solidFill>
                  <a:srgbClr val="5E5E5E"/>
                </a:solidFill>
                <a:effectLst/>
                <a:latin typeface="Nunito" pitchFamily="2" charset="0"/>
              </a:rPr>
              <a:t> pada </a:t>
            </a:r>
            <a:r>
              <a:rPr lang="en-US" sz="2000" b="1" i="0" dirty="0" err="1">
                <a:solidFill>
                  <a:srgbClr val="5E5E5E"/>
                </a:solidFill>
                <a:effectLst/>
                <a:latin typeface="Nunito" pitchFamily="2" charset="0"/>
              </a:rPr>
              <a:t>saat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sebuah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kendaraan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berhenti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pemberhentian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kendaraan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tersebut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harus</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secara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perlahan-lahan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melambat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tidak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bisa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langsung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berhenti</a:t>
            </a:r>
            <a:r>
              <a:rPr lang="en-US" sz="2000" b="1" i="0" dirty="0">
                <a:solidFill>
                  <a:srgbClr val="5E5E5E"/>
                </a:solidFill>
                <a:effectLst/>
                <a:latin typeface="Nunito" pitchFamily="2" charset="0"/>
              </a:rPr>
              <a:t>. </a:t>
            </a:r>
            <a:endParaRPr lang="en-US" sz="2000" b="1" dirty="0"/>
          </a:p>
        </p:txBody>
      </p:sp>
      <p:sp>
        <p:nvSpPr>
          <p:cNvPr id="17" name="TextBox 16">
            <a:extLst>
              <a:ext uri="{FF2B5EF4-FFF2-40B4-BE49-F238E27FC236}">
                <a16:creationId xmlns:a16="http://schemas.microsoft.com/office/drawing/2014/main" id="{C23BACDA-5D15-09CA-E6AC-75D1079E0BA6}"/>
              </a:ext>
            </a:extLst>
          </p:cNvPr>
          <p:cNvSpPr txBox="1"/>
          <p:nvPr/>
        </p:nvSpPr>
        <p:spPr>
          <a:xfrm>
            <a:off x="0" y="5426176"/>
            <a:ext cx="8943584" cy="1323439"/>
          </a:xfrm>
          <a:prstGeom prst="rect">
            <a:avLst/>
          </a:prstGeom>
          <a:noFill/>
        </p:spPr>
        <p:txBody>
          <a:bodyPr wrap="square">
            <a:spAutoFit/>
          </a:bodyPr>
          <a:lstStyle/>
          <a:p>
            <a:pPr algn="r"/>
            <a:r>
              <a:rPr lang="en-US" sz="2000" b="1" i="0" dirty="0" err="1">
                <a:solidFill>
                  <a:srgbClr val="5E5E5E"/>
                </a:solidFill>
                <a:effectLst/>
                <a:latin typeface="Nunito" pitchFamily="2" charset="0"/>
              </a:rPr>
              <a:t>Kedua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prinsip</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ini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diperlukan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untuk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menegaskan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bahwa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setiap</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gerakan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memiliki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percepatan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atau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perlambatan</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berbeda-beda</a:t>
            </a:r>
            <a:r>
              <a:rPr lang="en-US" sz="2000" b="1" i="0" dirty="0">
                <a:solidFill>
                  <a:srgbClr val="5E5E5E"/>
                </a:solidFill>
                <a:effectLst/>
                <a:latin typeface="Nunito" pitchFamily="2" charset="0"/>
              </a:rPr>
              <a:t>. Slow in </a:t>
            </a:r>
            <a:r>
              <a:rPr lang="en-US" sz="2000" b="1" i="0" dirty="0" err="1">
                <a:solidFill>
                  <a:srgbClr val="5E5E5E"/>
                </a:solidFill>
                <a:effectLst/>
                <a:latin typeface="Nunito" pitchFamily="2" charset="0"/>
              </a:rPr>
              <a:t>terjadi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jika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gerakan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dimulai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secara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lambat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kemudian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menjadi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cepat</a:t>
            </a:r>
            <a:r>
              <a:rPr lang="en-US" sz="2000" b="1" i="0" dirty="0">
                <a:solidFill>
                  <a:srgbClr val="5E5E5E"/>
                </a:solidFill>
                <a:effectLst/>
                <a:latin typeface="Nunito" pitchFamily="2" charset="0"/>
              </a:rPr>
              <a:t>. Slow out </a:t>
            </a:r>
            <a:r>
              <a:rPr lang="en-US" sz="2000" b="1" i="0" dirty="0" err="1">
                <a:solidFill>
                  <a:srgbClr val="5E5E5E"/>
                </a:solidFill>
                <a:effectLst/>
                <a:latin typeface="Nunito" pitchFamily="2" charset="0"/>
              </a:rPr>
              <a:t>terjadi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jika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gerakan</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relatif</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cepat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kemudian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melambat</a:t>
            </a:r>
            <a:r>
              <a:rPr lang="en-US" sz="2000" b="1" i="0" dirty="0">
                <a:solidFill>
                  <a:srgbClr val="5E5E5E"/>
                </a:solidFill>
                <a:effectLst/>
                <a:latin typeface="Nunito" pitchFamily="2" charset="0"/>
              </a:rPr>
              <a:t>.</a:t>
            </a:r>
            <a:endParaRPr lang="en-US" sz="2000" b="1" dirty="0"/>
          </a:p>
        </p:txBody>
      </p:sp>
    </p:spTree>
    <p:extLst>
      <p:ext uri="{BB962C8B-B14F-4D97-AF65-F5344CB8AC3E}">
        <p14:creationId xmlns:p14="http://schemas.microsoft.com/office/powerpoint/2010/main" val="3039232709"/>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B214F19-3736-A70F-097B-1B483ABC50F2}"/>
              </a:ext>
            </a:extLst>
          </p:cNvPr>
          <p:cNvSpPr txBox="1">
            <a:spLocks/>
          </p:cNvSpPr>
          <p:nvPr/>
        </p:nvSpPr>
        <p:spPr>
          <a:xfrm>
            <a:off x="238823" y="145973"/>
            <a:ext cx="8259098" cy="660241"/>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3600" kern="1200">
                <a:solidFill>
                  <a:srgbClr val="FF0000"/>
                </a:solidFill>
                <a:effectLst>
                  <a:outerShdw blurRad="50800" dist="38100" dir="2700000" algn="tl" rotWithShape="0">
                    <a:prstClr val="black">
                      <a:alpha val="40000"/>
                    </a:prstClr>
                  </a:outerShdw>
                </a:effectLst>
                <a:latin typeface="+mj-lt"/>
                <a:ea typeface="+mj-ea"/>
                <a:cs typeface="+mj-cs"/>
              </a:defRPr>
            </a:lvl1pPr>
          </a:lstStyle>
          <a:p>
            <a:r>
              <a:rPr lang="en-US" b="1" cap="all" dirty="0">
                <a:solidFill>
                  <a:srgbClr val="1C1C1C"/>
                </a:solidFill>
                <a:effectLst/>
                <a:latin typeface="Oswald" panose="00000500000000000000" pitchFamily="2" charset="0"/>
              </a:rPr>
              <a:t>MEMAHAMI PRINSIP - PRINSIP DASAR ANIMASI</a:t>
            </a:r>
            <a:endParaRPr lang="en-US" dirty="0"/>
          </a:p>
        </p:txBody>
      </p:sp>
      <p:sp>
        <p:nvSpPr>
          <p:cNvPr id="8" name="Content Placeholder 2">
            <a:extLst>
              <a:ext uri="{FF2B5EF4-FFF2-40B4-BE49-F238E27FC236}">
                <a16:creationId xmlns:a16="http://schemas.microsoft.com/office/drawing/2014/main" id="{62DBC08E-AB26-EE15-6DBC-8B5235F5B7BA}"/>
              </a:ext>
            </a:extLst>
          </p:cNvPr>
          <p:cNvSpPr txBox="1">
            <a:spLocks/>
          </p:cNvSpPr>
          <p:nvPr/>
        </p:nvSpPr>
        <p:spPr>
          <a:xfrm>
            <a:off x="251851" y="955616"/>
            <a:ext cx="8246070" cy="6602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err="1">
                <a:solidFill>
                  <a:srgbClr val="5E5E5E"/>
                </a:solidFill>
                <a:latin typeface="Nunito" pitchFamily="2" charset="0"/>
              </a:rPr>
              <a:t>Seorang</a:t>
            </a:r>
            <a:r>
              <a:rPr lang="en-US" sz="1200" b="1" dirty="0">
                <a:solidFill>
                  <a:srgbClr val="5E5E5E"/>
                </a:solidFill>
                <a:latin typeface="Nunito" pitchFamily="2" charset="0"/>
              </a:rPr>
              <a:t> animator </a:t>
            </a:r>
            <a:r>
              <a:rPr lang="en-US" sz="1200" b="1" dirty="0" err="1">
                <a:solidFill>
                  <a:srgbClr val="5E5E5E"/>
                </a:solidFill>
                <a:latin typeface="Nunito" pitchFamily="2" charset="0"/>
              </a:rPr>
              <a:t>harus</a:t>
            </a:r>
            <a:r>
              <a:rPr lang="en-US" sz="1200" b="1" dirty="0">
                <a:solidFill>
                  <a:srgbClr val="5E5E5E"/>
                </a:solidFill>
                <a:latin typeface="Nunito" pitchFamily="2" charset="0"/>
              </a:rPr>
              <a:t> </a:t>
            </a:r>
            <a:r>
              <a:rPr lang="en-US" sz="1200" b="1" dirty="0" err="1">
                <a:solidFill>
                  <a:srgbClr val="5E5E5E"/>
                </a:solidFill>
                <a:latin typeface="Nunito" pitchFamily="2" charset="0"/>
              </a:rPr>
              <a:t>menguasai</a:t>
            </a:r>
            <a:r>
              <a:rPr lang="en-US" sz="1200" b="1" dirty="0">
                <a:solidFill>
                  <a:srgbClr val="5E5E5E"/>
                </a:solidFill>
                <a:latin typeface="Nunito" pitchFamily="2" charset="0"/>
              </a:rPr>
              <a:t>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ini</a:t>
            </a:r>
            <a:r>
              <a:rPr lang="en-US" sz="1200" b="1" dirty="0">
                <a:solidFill>
                  <a:srgbClr val="5E5E5E"/>
                </a:solidFill>
                <a:latin typeface="Nunito" pitchFamily="2" charset="0"/>
              </a:rPr>
              <a:t> </a:t>
            </a:r>
            <a:r>
              <a:rPr lang="en-US" sz="1200" b="1" dirty="0" err="1">
                <a:solidFill>
                  <a:srgbClr val="5E5E5E"/>
                </a:solidFill>
                <a:latin typeface="Nunito" pitchFamily="2" charset="0"/>
              </a:rPr>
              <a:t>untuk</a:t>
            </a:r>
            <a:r>
              <a:rPr lang="en-US" sz="1200" b="1" dirty="0">
                <a:solidFill>
                  <a:srgbClr val="5E5E5E"/>
                </a:solidFill>
                <a:latin typeface="Nunito" pitchFamily="2" charset="0"/>
              </a:rPr>
              <a:t> </a:t>
            </a:r>
            <a:r>
              <a:rPr lang="en-US" sz="1200" b="1" dirty="0" err="1">
                <a:solidFill>
                  <a:srgbClr val="5E5E5E"/>
                </a:solidFill>
                <a:latin typeface="Nunito" pitchFamily="2" charset="0"/>
              </a:rPr>
              <a:t>mendapatkan</a:t>
            </a:r>
            <a:r>
              <a:rPr lang="en-US" sz="1200" b="1" dirty="0">
                <a:solidFill>
                  <a:srgbClr val="5E5E5E"/>
                </a:solidFill>
                <a:latin typeface="Nunito" pitchFamily="2" charset="0"/>
              </a:rPr>
              <a:t> </a:t>
            </a:r>
            <a:r>
              <a:rPr lang="en-US" sz="1200" b="1" dirty="0" err="1">
                <a:solidFill>
                  <a:srgbClr val="5E5E5E"/>
                </a:solidFill>
                <a:latin typeface="Nunito" pitchFamily="2" charset="0"/>
              </a:rPr>
              <a:t>ilusi</a:t>
            </a:r>
            <a:r>
              <a:rPr lang="en-US" sz="1200" b="1" dirty="0">
                <a:solidFill>
                  <a:srgbClr val="5E5E5E"/>
                </a:solidFill>
                <a:latin typeface="Nunito" pitchFamily="2" charset="0"/>
              </a:rPr>
              <a:t> </a:t>
            </a:r>
            <a:r>
              <a:rPr lang="en-US" sz="1200" b="1" dirty="0" err="1">
                <a:solidFill>
                  <a:srgbClr val="5E5E5E"/>
                </a:solidFill>
                <a:latin typeface="Nunito" pitchFamily="2" charset="0"/>
              </a:rPr>
              <a:t>menghidupkan</a:t>
            </a:r>
            <a:r>
              <a:rPr lang="en-US" sz="1200" b="1" dirty="0">
                <a:solidFill>
                  <a:srgbClr val="5E5E5E"/>
                </a:solidFill>
                <a:latin typeface="Nunito" pitchFamily="2" charset="0"/>
              </a:rPr>
              <a:t> </a:t>
            </a:r>
            <a:r>
              <a:rPr lang="en-US" sz="1200" b="1" dirty="0" err="1">
                <a:solidFill>
                  <a:srgbClr val="5E5E5E"/>
                </a:solidFill>
                <a:latin typeface="Nunito" pitchFamily="2" charset="0"/>
              </a:rPr>
              <a:t>karakter</a:t>
            </a:r>
            <a:r>
              <a:rPr lang="en-US" sz="1200" b="1" dirty="0">
                <a:solidFill>
                  <a:srgbClr val="5E5E5E"/>
                </a:solidFill>
                <a:latin typeface="Nunito" pitchFamily="2" charset="0"/>
              </a:rPr>
              <a:t> </a:t>
            </a:r>
            <a:r>
              <a:rPr lang="en-US" sz="1200" b="1" dirty="0" err="1">
                <a:solidFill>
                  <a:srgbClr val="5E5E5E"/>
                </a:solidFill>
                <a:latin typeface="Nunito" pitchFamily="2" charset="0"/>
              </a:rPr>
              <a:t>animasinya</a:t>
            </a:r>
            <a:r>
              <a:rPr lang="en-US" sz="1200" b="1" dirty="0">
                <a:solidFill>
                  <a:srgbClr val="5E5E5E"/>
                </a:solidFill>
                <a:latin typeface="Nunito" pitchFamily="2" charset="0"/>
              </a:rPr>
              <a:t>. </a:t>
            </a:r>
            <a:r>
              <a:rPr lang="en-US" sz="1200" b="1" dirty="0" err="1">
                <a:solidFill>
                  <a:srgbClr val="5E5E5E"/>
                </a:solidFill>
                <a:latin typeface="Nunito" pitchFamily="2" charset="0"/>
              </a:rPr>
              <a:t>Barikut</a:t>
            </a:r>
            <a:r>
              <a:rPr lang="en-US" sz="1200" b="1" dirty="0">
                <a:solidFill>
                  <a:srgbClr val="5E5E5E"/>
                </a:solidFill>
                <a:latin typeface="Nunito" pitchFamily="2" charset="0"/>
              </a:rPr>
              <a:t> </a:t>
            </a:r>
            <a:r>
              <a:rPr lang="en-US" sz="1200" b="1" dirty="0" err="1">
                <a:solidFill>
                  <a:srgbClr val="5E5E5E"/>
                </a:solidFill>
                <a:latin typeface="Nunito" pitchFamily="2" charset="0"/>
              </a:rPr>
              <a:t>adalah</a:t>
            </a:r>
            <a:r>
              <a:rPr lang="en-US" sz="1200" b="1" dirty="0">
                <a:solidFill>
                  <a:srgbClr val="5E5E5E"/>
                </a:solidFill>
                <a:latin typeface="Nunito" pitchFamily="2" charset="0"/>
              </a:rPr>
              <a:t> 12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agar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terlihat</a:t>
            </a:r>
            <a:r>
              <a:rPr lang="en-US" sz="1200" b="1" dirty="0">
                <a:solidFill>
                  <a:srgbClr val="5E5E5E"/>
                </a:solidFill>
                <a:latin typeface="Nunito" pitchFamily="2" charset="0"/>
              </a:rPr>
              <a:t> </a:t>
            </a:r>
            <a:r>
              <a:rPr lang="en-US" sz="1200" b="1" dirty="0" err="1">
                <a:solidFill>
                  <a:srgbClr val="5E5E5E"/>
                </a:solidFill>
                <a:latin typeface="Nunito" pitchFamily="2" charset="0"/>
              </a:rPr>
              <a:t>seperti</a:t>
            </a:r>
            <a:r>
              <a:rPr lang="en-US" sz="1200" b="1" dirty="0">
                <a:solidFill>
                  <a:srgbClr val="5E5E5E"/>
                </a:solidFill>
                <a:latin typeface="Nunito" pitchFamily="2" charset="0"/>
              </a:rPr>
              <a:t> </a:t>
            </a:r>
            <a:r>
              <a:rPr lang="en-US" sz="1200" b="1" dirty="0" err="1">
                <a:solidFill>
                  <a:srgbClr val="5E5E5E"/>
                </a:solidFill>
                <a:latin typeface="Nunito" pitchFamily="2" charset="0"/>
              </a:rPr>
              <a:t>nyata</a:t>
            </a:r>
            <a:r>
              <a:rPr lang="en-US" sz="1200" b="1" dirty="0">
                <a:solidFill>
                  <a:srgbClr val="5E5E5E"/>
                </a:solidFill>
                <a:latin typeface="Nunito" pitchFamily="2" charset="0"/>
              </a:rPr>
              <a:t>:</a:t>
            </a:r>
            <a:endParaRPr lang="en-US" b="1" dirty="0"/>
          </a:p>
        </p:txBody>
      </p:sp>
      <p:sp>
        <p:nvSpPr>
          <p:cNvPr id="10" name="TextBox 9">
            <a:extLst>
              <a:ext uri="{FF2B5EF4-FFF2-40B4-BE49-F238E27FC236}">
                <a16:creationId xmlns:a16="http://schemas.microsoft.com/office/drawing/2014/main" id="{7454A012-7923-FF38-E9B7-93D9F12E5710}"/>
              </a:ext>
            </a:extLst>
          </p:cNvPr>
          <p:cNvSpPr txBox="1"/>
          <p:nvPr/>
        </p:nvSpPr>
        <p:spPr>
          <a:xfrm>
            <a:off x="112734" y="1919706"/>
            <a:ext cx="4584526" cy="400110"/>
          </a:xfrm>
          <a:prstGeom prst="rect">
            <a:avLst/>
          </a:prstGeom>
          <a:noFill/>
        </p:spPr>
        <p:txBody>
          <a:bodyPr wrap="square">
            <a:spAutoFit/>
          </a:bodyPr>
          <a:lstStyle/>
          <a:p>
            <a:r>
              <a:rPr lang="en-US" sz="2000" b="1" i="0" dirty="0">
                <a:solidFill>
                  <a:srgbClr val="5E5E5E"/>
                </a:solidFill>
                <a:effectLst/>
                <a:latin typeface="Nunito" pitchFamily="2" charset="0"/>
              </a:rPr>
              <a:t>7. Arcs (Gerakan </a:t>
            </a:r>
            <a:r>
              <a:rPr lang="en-US" sz="2000" b="1" i="0" dirty="0" err="1">
                <a:solidFill>
                  <a:srgbClr val="5E5E5E"/>
                </a:solidFill>
                <a:effectLst/>
                <a:latin typeface="Nunito" pitchFamily="2" charset="0"/>
              </a:rPr>
              <a:t>Lengkungan</a:t>
            </a:r>
            <a:r>
              <a:rPr lang="en-US" sz="2000" b="1" i="0" dirty="0">
                <a:solidFill>
                  <a:srgbClr val="5E5E5E"/>
                </a:solidFill>
                <a:effectLst/>
                <a:latin typeface="Nunito" pitchFamily="2" charset="0"/>
              </a:rPr>
              <a:t>)</a:t>
            </a:r>
            <a:endParaRPr lang="en-US" sz="2000" b="1" dirty="0"/>
          </a:p>
        </p:txBody>
      </p:sp>
      <p:pic>
        <p:nvPicPr>
          <p:cNvPr id="8194" name="Picture 2">
            <a:extLst>
              <a:ext uri="{FF2B5EF4-FFF2-40B4-BE49-F238E27FC236}">
                <a16:creationId xmlns:a16="http://schemas.microsoft.com/office/drawing/2014/main" id="{5D36ECC5-7A14-4E96-76B8-89E170C194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5791" y="1765259"/>
            <a:ext cx="1895475" cy="145393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83B712B-3373-8DC2-F739-B55F9274D6A5}"/>
              </a:ext>
            </a:extLst>
          </p:cNvPr>
          <p:cNvSpPr txBox="1"/>
          <p:nvPr/>
        </p:nvSpPr>
        <p:spPr>
          <a:xfrm>
            <a:off x="112734" y="2522299"/>
            <a:ext cx="6876789" cy="1938992"/>
          </a:xfrm>
          <a:prstGeom prst="rect">
            <a:avLst/>
          </a:prstGeom>
          <a:noFill/>
        </p:spPr>
        <p:txBody>
          <a:bodyPr wrap="square">
            <a:spAutoFit/>
          </a:bodyPr>
          <a:lstStyle/>
          <a:p>
            <a:pPr algn="r"/>
            <a:r>
              <a:rPr lang="en-US" sz="2000" b="1" i="0">
                <a:solidFill>
                  <a:srgbClr val="5E5E5E"/>
                </a:solidFill>
                <a:effectLst/>
                <a:latin typeface="Nunito" pitchFamily="2" charset="0"/>
              </a:rPr>
              <a:t>Tidak semua bergerak secara lurus, Banyak hal tidak bergerak secara garis lurus. Seperti bola dilempar, tidak akan pernah lurus, pasti ada sedikit pergeseran melengkung. Jadi diperlukan juga gerakan yang “tidak sempurna”, agak “dirusak” sedikit sehingga terlihat alami. </a:t>
            </a:r>
            <a:endParaRPr lang="en-US" sz="2000" b="1" dirty="0"/>
          </a:p>
        </p:txBody>
      </p:sp>
      <p:sp>
        <p:nvSpPr>
          <p:cNvPr id="14" name="TextBox 13">
            <a:extLst>
              <a:ext uri="{FF2B5EF4-FFF2-40B4-BE49-F238E27FC236}">
                <a16:creationId xmlns:a16="http://schemas.microsoft.com/office/drawing/2014/main" id="{BEE895E7-386A-8F70-E95A-4D07814B005F}"/>
              </a:ext>
            </a:extLst>
          </p:cNvPr>
          <p:cNvSpPr txBox="1"/>
          <p:nvPr/>
        </p:nvSpPr>
        <p:spPr>
          <a:xfrm>
            <a:off x="382044" y="4886721"/>
            <a:ext cx="8379912" cy="1015663"/>
          </a:xfrm>
          <a:prstGeom prst="rect">
            <a:avLst/>
          </a:prstGeom>
          <a:noFill/>
        </p:spPr>
        <p:txBody>
          <a:bodyPr wrap="square">
            <a:spAutoFit/>
          </a:bodyPr>
          <a:lstStyle/>
          <a:p>
            <a:r>
              <a:rPr lang="en-US" sz="2000" b="1" i="0" dirty="0">
                <a:solidFill>
                  <a:srgbClr val="5E5E5E"/>
                </a:solidFill>
                <a:effectLst/>
                <a:latin typeface="Nunito" pitchFamily="2" charset="0"/>
              </a:rPr>
              <a:t>Pada </a:t>
            </a:r>
            <a:r>
              <a:rPr lang="en-US" sz="2000" b="1" i="0" dirty="0" err="1">
                <a:solidFill>
                  <a:srgbClr val="5E5E5E"/>
                </a:solidFill>
                <a:effectLst/>
                <a:latin typeface="Nunito" pitchFamily="2" charset="0"/>
              </a:rPr>
              <a:t>animasi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seperti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pergerakan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tubuh</a:t>
            </a:r>
            <a:r>
              <a:rPr lang="en-US" sz="2000" b="1" i="0" dirty="0">
                <a:solidFill>
                  <a:srgbClr val="5E5E5E"/>
                </a:solidFill>
                <a:effectLst/>
                <a:latin typeface="Nunito" pitchFamily="2" charset="0"/>
              </a:rPr>
              <a:t> pada </a:t>
            </a:r>
            <a:r>
              <a:rPr lang="en-US" sz="2000" b="1" i="0" dirty="0" err="1">
                <a:solidFill>
                  <a:srgbClr val="5E5E5E"/>
                </a:solidFill>
                <a:effectLst/>
                <a:latin typeface="Nunito" pitchFamily="2" charset="0"/>
              </a:rPr>
              <a:t>manusia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binatang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atau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makhluk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hidup</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lainnya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saat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bergerak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mengikuti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pola</a:t>
            </a:r>
            <a:r>
              <a:rPr lang="en-US" sz="2000" b="1" i="0" dirty="0">
                <a:solidFill>
                  <a:srgbClr val="5E5E5E"/>
                </a:solidFill>
                <a:effectLst/>
                <a:latin typeface="Nunito" pitchFamily="2" charset="0"/>
              </a:rPr>
              <a:t>/</a:t>
            </a:r>
            <a:r>
              <a:rPr lang="en-US" sz="2000" b="1" i="0" dirty="0" err="1">
                <a:solidFill>
                  <a:srgbClr val="5E5E5E"/>
                </a:solidFill>
                <a:effectLst/>
                <a:latin typeface="Nunito" pitchFamily="2" charset="0"/>
              </a:rPr>
              <a:t>jalur</a:t>
            </a:r>
            <a:r>
              <a:rPr lang="en-US" sz="2000" b="1" i="0" dirty="0">
                <a:solidFill>
                  <a:srgbClr val="5E5E5E"/>
                </a:solidFill>
                <a:effectLst/>
                <a:latin typeface="Nunito" pitchFamily="2" charset="0"/>
              </a:rPr>
              <a:t> (maya) yang </a:t>
            </a:r>
            <a:r>
              <a:rPr lang="en-US" sz="2000" b="1" i="0" dirty="0" err="1">
                <a:solidFill>
                  <a:srgbClr val="5E5E5E"/>
                </a:solidFill>
                <a:effectLst/>
                <a:latin typeface="Nunito" pitchFamily="2" charset="0"/>
              </a:rPr>
              <a:t>disebut</a:t>
            </a:r>
            <a:r>
              <a:rPr lang="en-US" sz="2000" b="1" i="0" dirty="0">
                <a:solidFill>
                  <a:srgbClr val="5E5E5E"/>
                </a:solidFill>
                <a:effectLst/>
                <a:latin typeface="Nunito" pitchFamily="2" charset="0"/>
              </a:rPr>
              <a:t> Arcs.</a:t>
            </a:r>
            <a:endParaRPr lang="en-US" sz="2000" b="1" dirty="0"/>
          </a:p>
        </p:txBody>
      </p:sp>
    </p:spTree>
    <p:extLst>
      <p:ext uri="{BB962C8B-B14F-4D97-AF65-F5344CB8AC3E}">
        <p14:creationId xmlns:p14="http://schemas.microsoft.com/office/powerpoint/2010/main" val="104054162"/>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B214F19-3736-A70F-097B-1B483ABC50F2}"/>
              </a:ext>
            </a:extLst>
          </p:cNvPr>
          <p:cNvSpPr txBox="1">
            <a:spLocks/>
          </p:cNvSpPr>
          <p:nvPr/>
        </p:nvSpPr>
        <p:spPr>
          <a:xfrm>
            <a:off x="238823" y="145973"/>
            <a:ext cx="8259098" cy="660241"/>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3600" kern="1200">
                <a:solidFill>
                  <a:srgbClr val="FF0000"/>
                </a:solidFill>
                <a:effectLst>
                  <a:outerShdw blurRad="50800" dist="38100" dir="2700000" algn="tl" rotWithShape="0">
                    <a:prstClr val="black">
                      <a:alpha val="40000"/>
                    </a:prstClr>
                  </a:outerShdw>
                </a:effectLst>
                <a:latin typeface="+mj-lt"/>
                <a:ea typeface="+mj-ea"/>
                <a:cs typeface="+mj-cs"/>
              </a:defRPr>
            </a:lvl1pPr>
          </a:lstStyle>
          <a:p>
            <a:r>
              <a:rPr lang="en-US" b="1" cap="all" dirty="0">
                <a:solidFill>
                  <a:srgbClr val="1C1C1C"/>
                </a:solidFill>
                <a:effectLst/>
                <a:latin typeface="Oswald" panose="00000500000000000000" pitchFamily="2" charset="0"/>
              </a:rPr>
              <a:t>MEMAHAMI PRINSIP - PRINSIP DASAR ANIMASI</a:t>
            </a:r>
            <a:endParaRPr lang="en-US" dirty="0"/>
          </a:p>
        </p:txBody>
      </p:sp>
      <p:sp>
        <p:nvSpPr>
          <p:cNvPr id="8" name="Content Placeholder 2">
            <a:extLst>
              <a:ext uri="{FF2B5EF4-FFF2-40B4-BE49-F238E27FC236}">
                <a16:creationId xmlns:a16="http://schemas.microsoft.com/office/drawing/2014/main" id="{62DBC08E-AB26-EE15-6DBC-8B5235F5B7BA}"/>
              </a:ext>
            </a:extLst>
          </p:cNvPr>
          <p:cNvSpPr txBox="1">
            <a:spLocks/>
          </p:cNvSpPr>
          <p:nvPr/>
        </p:nvSpPr>
        <p:spPr>
          <a:xfrm>
            <a:off x="251851" y="955616"/>
            <a:ext cx="8246070" cy="6602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err="1">
                <a:solidFill>
                  <a:srgbClr val="5E5E5E"/>
                </a:solidFill>
                <a:latin typeface="Nunito" pitchFamily="2" charset="0"/>
              </a:rPr>
              <a:t>Seorang</a:t>
            </a:r>
            <a:r>
              <a:rPr lang="en-US" sz="1200" b="1" dirty="0">
                <a:solidFill>
                  <a:srgbClr val="5E5E5E"/>
                </a:solidFill>
                <a:latin typeface="Nunito" pitchFamily="2" charset="0"/>
              </a:rPr>
              <a:t> animator </a:t>
            </a:r>
            <a:r>
              <a:rPr lang="en-US" sz="1200" b="1" dirty="0" err="1">
                <a:solidFill>
                  <a:srgbClr val="5E5E5E"/>
                </a:solidFill>
                <a:latin typeface="Nunito" pitchFamily="2" charset="0"/>
              </a:rPr>
              <a:t>harus</a:t>
            </a:r>
            <a:r>
              <a:rPr lang="en-US" sz="1200" b="1" dirty="0">
                <a:solidFill>
                  <a:srgbClr val="5E5E5E"/>
                </a:solidFill>
                <a:latin typeface="Nunito" pitchFamily="2" charset="0"/>
              </a:rPr>
              <a:t> </a:t>
            </a:r>
            <a:r>
              <a:rPr lang="en-US" sz="1200" b="1" dirty="0" err="1">
                <a:solidFill>
                  <a:srgbClr val="5E5E5E"/>
                </a:solidFill>
                <a:latin typeface="Nunito" pitchFamily="2" charset="0"/>
              </a:rPr>
              <a:t>menguasai</a:t>
            </a:r>
            <a:r>
              <a:rPr lang="en-US" sz="1200" b="1" dirty="0">
                <a:solidFill>
                  <a:srgbClr val="5E5E5E"/>
                </a:solidFill>
                <a:latin typeface="Nunito" pitchFamily="2" charset="0"/>
              </a:rPr>
              <a:t>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ini</a:t>
            </a:r>
            <a:r>
              <a:rPr lang="en-US" sz="1200" b="1" dirty="0">
                <a:solidFill>
                  <a:srgbClr val="5E5E5E"/>
                </a:solidFill>
                <a:latin typeface="Nunito" pitchFamily="2" charset="0"/>
              </a:rPr>
              <a:t> </a:t>
            </a:r>
            <a:r>
              <a:rPr lang="en-US" sz="1200" b="1" dirty="0" err="1">
                <a:solidFill>
                  <a:srgbClr val="5E5E5E"/>
                </a:solidFill>
                <a:latin typeface="Nunito" pitchFamily="2" charset="0"/>
              </a:rPr>
              <a:t>untuk</a:t>
            </a:r>
            <a:r>
              <a:rPr lang="en-US" sz="1200" b="1" dirty="0">
                <a:solidFill>
                  <a:srgbClr val="5E5E5E"/>
                </a:solidFill>
                <a:latin typeface="Nunito" pitchFamily="2" charset="0"/>
              </a:rPr>
              <a:t> </a:t>
            </a:r>
            <a:r>
              <a:rPr lang="en-US" sz="1200" b="1" dirty="0" err="1">
                <a:solidFill>
                  <a:srgbClr val="5E5E5E"/>
                </a:solidFill>
                <a:latin typeface="Nunito" pitchFamily="2" charset="0"/>
              </a:rPr>
              <a:t>mendapatkan</a:t>
            </a:r>
            <a:r>
              <a:rPr lang="en-US" sz="1200" b="1" dirty="0">
                <a:solidFill>
                  <a:srgbClr val="5E5E5E"/>
                </a:solidFill>
                <a:latin typeface="Nunito" pitchFamily="2" charset="0"/>
              </a:rPr>
              <a:t> </a:t>
            </a:r>
            <a:r>
              <a:rPr lang="en-US" sz="1200" b="1" dirty="0" err="1">
                <a:solidFill>
                  <a:srgbClr val="5E5E5E"/>
                </a:solidFill>
                <a:latin typeface="Nunito" pitchFamily="2" charset="0"/>
              </a:rPr>
              <a:t>ilusi</a:t>
            </a:r>
            <a:r>
              <a:rPr lang="en-US" sz="1200" b="1" dirty="0">
                <a:solidFill>
                  <a:srgbClr val="5E5E5E"/>
                </a:solidFill>
                <a:latin typeface="Nunito" pitchFamily="2" charset="0"/>
              </a:rPr>
              <a:t> </a:t>
            </a:r>
            <a:r>
              <a:rPr lang="en-US" sz="1200" b="1" dirty="0" err="1">
                <a:solidFill>
                  <a:srgbClr val="5E5E5E"/>
                </a:solidFill>
                <a:latin typeface="Nunito" pitchFamily="2" charset="0"/>
              </a:rPr>
              <a:t>menghidupkan</a:t>
            </a:r>
            <a:r>
              <a:rPr lang="en-US" sz="1200" b="1" dirty="0">
                <a:solidFill>
                  <a:srgbClr val="5E5E5E"/>
                </a:solidFill>
                <a:latin typeface="Nunito" pitchFamily="2" charset="0"/>
              </a:rPr>
              <a:t> </a:t>
            </a:r>
            <a:r>
              <a:rPr lang="en-US" sz="1200" b="1" dirty="0" err="1">
                <a:solidFill>
                  <a:srgbClr val="5E5E5E"/>
                </a:solidFill>
                <a:latin typeface="Nunito" pitchFamily="2" charset="0"/>
              </a:rPr>
              <a:t>karakter</a:t>
            </a:r>
            <a:r>
              <a:rPr lang="en-US" sz="1200" b="1" dirty="0">
                <a:solidFill>
                  <a:srgbClr val="5E5E5E"/>
                </a:solidFill>
                <a:latin typeface="Nunito" pitchFamily="2" charset="0"/>
              </a:rPr>
              <a:t> </a:t>
            </a:r>
            <a:r>
              <a:rPr lang="en-US" sz="1200" b="1" dirty="0" err="1">
                <a:solidFill>
                  <a:srgbClr val="5E5E5E"/>
                </a:solidFill>
                <a:latin typeface="Nunito" pitchFamily="2" charset="0"/>
              </a:rPr>
              <a:t>animasinya</a:t>
            </a:r>
            <a:r>
              <a:rPr lang="en-US" sz="1200" b="1" dirty="0">
                <a:solidFill>
                  <a:srgbClr val="5E5E5E"/>
                </a:solidFill>
                <a:latin typeface="Nunito" pitchFamily="2" charset="0"/>
              </a:rPr>
              <a:t>. </a:t>
            </a:r>
            <a:r>
              <a:rPr lang="en-US" sz="1200" b="1" dirty="0" err="1">
                <a:solidFill>
                  <a:srgbClr val="5E5E5E"/>
                </a:solidFill>
                <a:latin typeface="Nunito" pitchFamily="2" charset="0"/>
              </a:rPr>
              <a:t>Barikut</a:t>
            </a:r>
            <a:r>
              <a:rPr lang="en-US" sz="1200" b="1" dirty="0">
                <a:solidFill>
                  <a:srgbClr val="5E5E5E"/>
                </a:solidFill>
                <a:latin typeface="Nunito" pitchFamily="2" charset="0"/>
              </a:rPr>
              <a:t> </a:t>
            </a:r>
            <a:r>
              <a:rPr lang="en-US" sz="1200" b="1" dirty="0" err="1">
                <a:solidFill>
                  <a:srgbClr val="5E5E5E"/>
                </a:solidFill>
                <a:latin typeface="Nunito" pitchFamily="2" charset="0"/>
              </a:rPr>
              <a:t>adalah</a:t>
            </a:r>
            <a:r>
              <a:rPr lang="en-US" sz="1200" b="1" dirty="0">
                <a:solidFill>
                  <a:srgbClr val="5E5E5E"/>
                </a:solidFill>
                <a:latin typeface="Nunito" pitchFamily="2" charset="0"/>
              </a:rPr>
              <a:t> 12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agar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terlihat</a:t>
            </a:r>
            <a:r>
              <a:rPr lang="en-US" sz="1200" b="1" dirty="0">
                <a:solidFill>
                  <a:srgbClr val="5E5E5E"/>
                </a:solidFill>
                <a:latin typeface="Nunito" pitchFamily="2" charset="0"/>
              </a:rPr>
              <a:t> </a:t>
            </a:r>
            <a:r>
              <a:rPr lang="en-US" sz="1200" b="1" dirty="0" err="1">
                <a:solidFill>
                  <a:srgbClr val="5E5E5E"/>
                </a:solidFill>
                <a:latin typeface="Nunito" pitchFamily="2" charset="0"/>
              </a:rPr>
              <a:t>seperti</a:t>
            </a:r>
            <a:r>
              <a:rPr lang="en-US" sz="1200" b="1" dirty="0">
                <a:solidFill>
                  <a:srgbClr val="5E5E5E"/>
                </a:solidFill>
                <a:latin typeface="Nunito" pitchFamily="2" charset="0"/>
              </a:rPr>
              <a:t> </a:t>
            </a:r>
            <a:r>
              <a:rPr lang="en-US" sz="1200" b="1" dirty="0" err="1">
                <a:solidFill>
                  <a:srgbClr val="5E5E5E"/>
                </a:solidFill>
                <a:latin typeface="Nunito" pitchFamily="2" charset="0"/>
              </a:rPr>
              <a:t>nyata</a:t>
            </a:r>
            <a:r>
              <a:rPr lang="en-US" sz="1200" b="1" dirty="0">
                <a:solidFill>
                  <a:srgbClr val="5E5E5E"/>
                </a:solidFill>
                <a:latin typeface="Nunito" pitchFamily="2" charset="0"/>
              </a:rPr>
              <a:t>:</a:t>
            </a:r>
            <a:endParaRPr lang="en-US" b="1" dirty="0"/>
          </a:p>
        </p:txBody>
      </p:sp>
      <p:sp>
        <p:nvSpPr>
          <p:cNvPr id="10" name="TextBox 9">
            <a:extLst>
              <a:ext uri="{FF2B5EF4-FFF2-40B4-BE49-F238E27FC236}">
                <a16:creationId xmlns:a16="http://schemas.microsoft.com/office/drawing/2014/main" id="{7454A012-7923-FF38-E9B7-93D9F12E5710}"/>
              </a:ext>
            </a:extLst>
          </p:cNvPr>
          <p:cNvSpPr txBox="1"/>
          <p:nvPr/>
        </p:nvSpPr>
        <p:spPr>
          <a:xfrm>
            <a:off x="112734" y="1919706"/>
            <a:ext cx="4584526" cy="400110"/>
          </a:xfrm>
          <a:prstGeom prst="rect">
            <a:avLst/>
          </a:prstGeom>
          <a:noFill/>
        </p:spPr>
        <p:txBody>
          <a:bodyPr wrap="square">
            <a:spAutoFit/>
          </a:bodyPr>
          <a:lstStyle/>
          <a:p>
            <a:r>
              <a:rPr lang="en-US" sz="2000" b="1" i="0" dirty="0">
                <a:solidFill>
                  <a:srgbClr val="5E5E5E"/>
                </a:solidFill>
                <a:effectLst/>
                <a:latin typeface="Nunito" pitchFamily="2" charset="0"/>
              </a:rPr>
              <a:t>7. Arcs (Gerakan </a:t>
            </a:r>
            <a:r>
              <a:rPr lang="en-US" sz="2000" b="1" i="0" dirty="0" err="1">
                <a:solidFill>
                  <a:srgbClr val="5E5E5E"/>
                </a:solidFill>
                <a:effectLst/>
                <a:latin typeface="Nunito" pitchFamily="2" charset="0"/>
              </a:rPr>
              <a:t>Lengkungan</a:t>
            </a:r>
            <a:r>
              <a:rPr lang="en-US" sz="2000" b="1" i="0" dirty="0">
                <a:solidFill>
                  <a:srgbClr val="5E5E5E"/>
                </a:solidFill>
                <a:effectLst/>
                <a:latin typeface="Nunito" pitchFamily="2" charset="0"/>
              </a:rPr>
              <a:t>)</a:t>
            </a:r>
            <a:endParaRPr lang="en-US" sz="2000" b="1" dirty="0"/>
          </a:p>
        </p:txBody>
      </p:sp>
      <p:pic>
        <p:nvPicPr>
          <p:cNvPr id="8194" name="Picture 2">
            <a:extLst>
              <a:ext uri="{FF2B5EF4-FFF2-40B4-BE49-F238E27FC236}">
                <a16:creationId xmlns:a16="http://schemas.microsoft.com/office/drawing/2014/main" id="{5D36ECC5-7A14-4E96-76B8-89E170C194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5791" y="1765259"/>
            <a:ext cx="1895475" cy="14539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D31F09F-AD63-4C32-637E-F7454B86DC4C}"/>
              </a:ext>
            </a:extLst>
          </p:cNvPr>
          <p:cNvSpPr txBox="1"/>
          <p:nvPr/>
        </p:nvSpPr>
        <p:spPr>
          <a:xfrm>
            <a:off x="238823" y="2903558"/>
            <a:ext cx="7107550" cy="2246769"/>
          </a:xfrm>
          <a:prstGeom prst="rect">
            <a:avLst/>
          </a:prstGeom>
          <a:noFill/>
        </p:spPr>
        <p:txBody>
          <a:bodyPr wrap="square">
            <a:spAutoFit/>
          </a:bodyPr>
          <a:lstStyle/>
          <a:p>
            <a:r>
              <a:rPr lang="en-US" sz="2000" b="1" i="0" dirty="0">
                <a:solidFill>
                  <a:srgbClr val="5E5E5E"/>
                </a:solidFill>
                <a:effectLst/>
                <a:latin typeface="Nunito" pitchFamily="2" charset="0"/>
              </a:rPr>
              <a:t>Hal </a:t>
            </a:r>
            <a:r>
              <a:rPr lang="en-US" sz="2000" b="1" i="0" dirty="0" err="1">
                <a:solidFill>
                  <a:srgbClr val="5E5E5E"/>
                </a:solidFill>
                <a:effectLst/>
                <a:latin typeface="Nunito" pitchFamily="2" charset="0"/>
              </a:rPr>
              <a:t>ini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kemudian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memungkinkan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makhluk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hidup</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bergerak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secara</a:t>
            </a:r>
            <a:r>
              <a:rPr lang="en-US" sz="2000" b="1" i="0" dirty="0">
                <a:solidFill>
                  <a:srgbClr val="5E5E5E"/>
                </a:solidFill>
                <a:effectLst/>
                <a:latin typeface="Nunito" pitchFamily="2" charset="0"/>
              </a:rPr>
              <a:t> ‘smooth’ dan </a:t>
            </a:r>
            <a:r>
              <a:rPr lang="en-US" sz="2000" b="1" i="0" dirty="0" err="1">
                <a:solidFill>
                  <a:srgbClr val="5E5E5E"/>
                </a:solidFill>
                <a:effectLst/>
                <a:latin typeface="Nunito" pitchFamily="2" charset="0"/>
              </a:rPr>
              <a:t>lebih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realistik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karena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pergerakannya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mengikuti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suatu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pola</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berbentuk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lengkung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termasuk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lingkaran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elips</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atau</a:t>
            </a:r>
            <a:r>
              <a:rPr lang="en-US" sz="2000" b="1" i="0" dirty="0">
                <a:solidFill>
                  <a:srgbClr val="5E5E5E"/>
                </a:solidFill>
                <a:effectLst/>
                <a:latin typeface="Nunito" pitchFamily="2" charset="0"/>
              </a:rPr>
              <a:t> parabola). </a:t>
            </a:r>
            <a:r>
              <a:rPr lang="en-US" sz="2000" b="1" i="0" dirty="0" err="1">
                <a:solidFill>
                  <a:srgbClr val="5E5E5E"/>
                </a:solidFill>
                <a:effectLst/>
                <a:latin typeface="Nunito" pitchFamily="2" charset="0"/>
              </a:rPr>
              <a:t>Sebagai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contoh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prinsip</a:t>
            </a:r>
            <a:r>
              <a:rPr lang="en-US" sz="2000" b="1" i="0" dirty="0">
                <a:solidFill>
                  <a:srgbClr val="5E5E5E"/>
                </a:solidFill>
                <a:effectLst/>
                <a:latin typeface="Nunito" pitchFamily="2" charset="0"/>
              </a:rPr>
              <a:t> Arcs </a:t>
            </a:r>
            <a:r>
              <a:rPr lang="en-US" sz="2000" b="1" i="0" dirty="0" err="1">
                <a:solidFill>
                  <a:srgbClr val="5E5E5E"/>
                </a:solidFill>
                <a:effectLst/>
                <a:latin typeface="Nunito" pitchFamily="2" charset="0"/>
              </a:rPr>
              <a:t>ditunjukkan</a:t>
            </a:r>
            <a:r>
              <a:rPr lang="en-US" sz="2000" b="1" i="0" dirty="0">
                <a:solidFill>
                  <a:srgbClr val="5E5E5E"/>
                </a:solidFill>
                <a:effectLst/>
                <a:latin typeface="Nunito" pitchFamily="2" charset="0"/>
              </a:rPr>
              <a:t> pada </a:t>
            </a:r>
            <a:r>
              <a:rPr lang="en-US" sz="2000" b="1" i="0" dirty="0" err="1">
                <a:solidFill>
                  <a:srgbClr val="5E5E5E"/>
                </a:solidFill>
                <a:effectLst/>
                <a:latin typeface="Nunito" pitchFamily="2" charset="0"/>
              </a:rPr>
              <a:t>lintasan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ayunan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tangan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saat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melempar</a:t>
            </a:r>
            <a:r>
              <a:rPr lang="en-US" sz="2000" b="1" i="0" dirty="0">
                <a:solidFill>
                  <a:srgbClr val="5E5E5E"/>
                </a:solidFill>
                <a:effectLst/>
                <a:latin typeface="Nunito" pitchFamily="2" charset="0"/>
              </a:rPr>
              <a:t> bola dan </a:t>
            </a:r>
            <a:r>
              <a:rPr lang="en-US" sz="2000" b="1" i="0" dirty="0" err="1">
                <a:solidFill>
                  <a:srgbClr val="5E5E5E"/>
                </a:solidFill>
                <a:effectLst/>
                <a:latin typeface="Nunito" pitchFamily="2" charset="0"/>
              </a:rPr>
              <a:t>lintasan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gerakan</a:t>
            </a:r>
            <a:r>
              <a:rPr lang="en-US" sz="2000" b="1" i="0" dirty="0">
                <a:solidFill>
                  <a:srgbClr val="5E5E5E"/>
                </a:solidFill>
                <a:effectLst/>
                <a:latin typeface="Nunito" pitchFamily="2" charset="0"/>
              </a:rPr>
              <a:t> bola di </a:t>
            </a:r>
            <a:r>
              <a:rPr lang="en-US" sz="2000" b="1" i="0" dirty="0" err="1">
                <a:solidFill>
                  <a:srgbClr val="5E5E5E"/>
                </a:solidFill>
                <a:effectLst/>
                <a:latin typeface="Nunito" pitchFamily="2" charset="0"/>
              </a:rPr>
              <a:t>udara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hasil</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lemparan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tersebut</a:t>
            </a:r>
            <a:r>
              <a:rPr lang="en-US" sz="2000" b="1" i="0" dirty="0">
                <a:solidFill>
                  <a:srgbClr val="5E5E5E"/>
                </a:solidFill>
                <a:effectLst/>
                <a:latin typeface="Nunito" pitchFamily="2" charset="0"/>
              </a:rPr>
              <a:t>.</a:t>
            </a:r>
            <a:endParaRPr lang="en-US" sz="2000" b="1" dirty="0"/>
          </a:p>
        </p:txBody>
      </p:sp>
    </p:spTree>
    <p:extLst>
      <p:ext uri="{BB962C8B-B14F-4D97-AF65-F5344CB8AC3E}">
        <p14:creationId xmlns:p14="http://schemas.microsoft.com/office/powerpoint/2010/main" val="3424554995"/>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B214F19-3736-A70F-097B-1B483ABC50F2}"/>
              </a:ext>
            </a:extLst>
          </p:cNvPr>
          <p:cNvSpPr txBox="1">
            <a:spLocks/>
          </p:cNvSpPr>
          <p:nvPr/>
        </p:nvSpPr>
        <p:spPr>
          <a:xfrm>
            <a:off x="238823" y="145973"/>
            <a:ext cx="8259098" cy="660241"/>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3600" kern="1200">
                <a:solidFill>
                  <a:srgbClr val="FF0000"/>
                </a:solidFill>
                <a:effectLst>
                  <a:outerShdw blurRad="50800" dist="38100" dir="2700000" algn="tl" rotWithShape="0">
                    <a:prstClr val="black">
                      <a:alpha val="40000"/>
                    </a:prstClr>
                  </a:outerShdw>
                </a:effectLst>
                <a:latin typeface="+mj-lt"/>
                <a:ea typeface="+mj-ea"/>
                <a:cs typeface="+mj-cs"/>
              </a:defRPr>
            </a:lvl1pPr>
          </a:lstStyle>
          <a:p>
            <a:r>
              <a:rPr lang="en-US" b="1" cap="all" dirty="0">
                <a:solidFill>
                  <a:srgbClr val="1C1C1C"/>
                </a:solidFill>
                <a:effectLst/>
                <a:latin typeface="Oswald" panose="00000500000000000000" pitchFamily="2" charset="0"/>
              </a:rPr>
              <a:t>MEMAHAMI PRINSIP - PRINSIP DASAR ANIMASI</a:t>
            </a:r>
            <a:endParaRPr lang="en-US" dirty="0"/>
          </a:p>
        </p:txBody>
      </p:sp>
      <p:sp>
        <p:nvSpPr>
          <p:cNvPr id="8" name="Content Placeholder 2">
            <a:extLst>
              <a:ext uri="{FF2B5EF4-FFF2-40B4-BE49-F238E27FC236}">
                <a16:creationId xmlns:a16="http://schemas.microsoft.com/office/drawing/2014/main" id="{62DBC08E-AB26-EE15-6DBC-8B5235F5B7BA}"/>
              </a:ext>
            </a:extLst>
          </p:cNvPr>
          <p:cNvSpPr txBox="1">
            <a:spLocks/>
          </p:cNvSpPr>
          <p:nvPr/>
        </p:nvSpPr>
        <p:spPr>
          <a:xfrm>
            <a:off x="251851" y="955616"/>
            <a:ext cx="8246070" cy="6602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err="1">
                <a:solidFill>
                  <a:srgbClr val="5E5E5E"/>
                </a:solidFill>
                <a:latin typeface="Nunito" pitchFamily="2" charset="0"/>
              </a:rPr>
              <a:t>Seorang</a:t>
            </a:r>
            <a:r>
              <a:rPr lang="en-US" sz="1200" b="1" dirty="0">
                <a:solidFill>
                  <a:srgbClr val="5E5E5E"/>
                </a:solidFill>
                <a:latin typeface="Nunito" pitchFamily="2" charset="0"/>
              </a:rPr>
              <a:t> animator </a:t>
            </a:r>
            <a:r>
              <a:rPr lang="en-US" sz="1200" b="1" dirty="0" err="1">
                <a:solidFill>
                  <a:srgbClr val="5E5E5E"/>
                </a:solidFill>
                <a:latin typeface="Nunito" pitchFamily="2" charset="0"/>
              </a:rPr>
              <a:t>harus</a:t>
            </a:r>
            <a:r>
              <a:rPr lang="en-US" sz="1200" b="1" dirty="0">
                <a:solidFill>
                  <a:srgbClr val="5E5E5E"/>
                </a:solidFill>
                <a:latin typeface="Nunito" pitchFamily="2" charset="0"/>
              </a:rPr>
              <a:t> </a:t>
            </a:r>
            <a:r>
              <a:rPr lang="en-US" sz="1200" b="1" dirty="0" err="1">
                <a:solidFill>
                  <a:srgbClr val="5E5E5E"/>
                </a:solidFill>
                <a:latin typeface="Nunito" pitchFamily="2" charset="0"/>
              </a:rPr>
              <a:t>menguasai</a:t>
            </a:r>
            <a:r>
              <a:rPr lang="en-US" sz="1200" b="1" dirty="0">
                <a:solidFill>
                  <a:srgbClr val="5E5E5E"/>
                </a:solidFill>
                <a:latin typeface="Nunito" pitchFamily="2" charset="0"/>
              </a:rPr>
              <a:t>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ini</a:t>
            </a:r>
            <a:r>
              <a:rPr lang="en-US" sz="1200" b="1" dirty="0">
                <a:solidFill>
                  <a:srgbClr val="5E5E5E"/>
                </a:solidFill>
                <a:latin typeface="Nunito" pitchFamily="2" charset="0"/>
              </a:rPr>
              <a:t> </a:t>
            </a:r>
            <a:r>
              <a:rPr lang="en-US" sz="1200" b="1" dirty="0" err="1">
                <a:solidFill>
                  <a:srgbClr val="5E5E5E"/>
                </a:solidFill>
                <a:latin typeface="Nunito" pitchFamily="2" charset="0"/>
              </a:rPr>
              <a:t>untuk</a:t>
            </a:r>
            <a:r>
              <a:rPr lang="en-US" sz="1200" b="1" dirty="0">
                <a:solidFill>
                  <a:srgbClr val="5E5E5E"/>
                </a:solidFill>
                <a:latin typeface="Nunito" pitchFamily="2" charset="0"/>
              </a:rPr>
              <a:t> </a:t>
            </a:r>
            <a:r>
              <a:rPr lang="en-US" sz="1200" b="1" dirty="0" err="1">
                <a:solidFill>
                  <a:srgbClr val="5E5E5E"/>
                </a:solidFill>
                <a:latin typeface="Nunito" pitchFamily="2" charset="0"/>
              </a:rPr>
              <a:t>mendapatkan</a:t>
            </a:r>
            <a:r>
              <a:rPr lang="en-US" sz="1200" b="1" dirty="0">
                <a:solidFill>
                  <a:srgbClr val="5E5E5E"/>
                </a:solidFill>
                <a:latin typeface="Nunito" pitchFamily="2" charset="0"/>
              </a:rPr>
              <a:t> </a:t>
            </a:r>
            <a:r>
              <a:rPr lang="en-US" sz="1200" b="1" dirty="0" err="1">
                <a:solidFill>
                  <a:srgbClr val="5E5E5E"/>
                </a:solidFill>
                <a:latin typeface="Nunito" pitchFamily="2" charset="0"/>
              </a:rPr>
              <a:t>ilusi</a:t>
            </a:r>
            <a:r>
              <a:rPr lang="en-US" sz="1200" b="1" dirty="0">
                <a:solidFill>
                  <a:srgbClr val="5E5E5E"/>
                </a:solidFill>
                <a:latin typeface="Nunito" pitchFamily="2" charset="0"/>
              </a:rPr>
              <a:t> </a:t>
            </a:r>
            <a:r>
              <a:rPr lang="en-US" sz="1200" b="1" dirty="0" err="1">
                <a:solidFill>
                  <a:srgbClr val="5E5E5E"/>
                </a:solidFill>
                <a:latin typeface="Nunito" pitchFamily="2" charset="0"/>
              </a:rPr>
              <a:t>menghidupkan</a:t>
            </a:r>
            <a:r>
              <a:rPr lang="en-US" sz="1200" b="1" dirty="0">
                <a:solidFill>
                  <a:srgbClr val="5E5E5E"/>
                </a:solidFill>
                <a:latin typeface="Nunito" pitchFamily="2" charset="0"/>
              </a:rPr>
              <a:t> </a:t>
            </a:r>
            <a:r>
              <a:rPr lang="en-US" sz="1200" b="1" dirty="0" err="1">
                <a:solidFill>
                  <a:srgbClr val="5E5E5E"/>
                </a:solidFill>
                <a:latin typeface="Nunito" pitchFamily="2" charset="0"/>
              </a:rPr>
              <a:t>karakter</a:t>
            </a:r>
            <a:r>
              <a:rPr lang="en-US" sz="1200" b="1" dirty="0">
                <a:solidFill>
                  <a:srgbClr val="5E5E5E"/>
                </a:solidFill>
                <a:latin typeface="Nunito" pitchFamily="2" charset="0"/>
              </a:rPr>
              <a:t> </a:t>
            </a:r>
            <a:r>
              <a:rPr lang="en-US" sz="1200" b="1" dirty="0" err="1">
                <a:solidFill>
                  <a:srgbClr val="5E5E5E"/>
                </a:solidFill>
                <a:latin typeface="Nunito" pitchFamily="2" charset="0"/>
              </a:rPr>
              <a:t>animasinya</a:t>
            </a:r>
            <a:r>
              <a:rPr lang="en-US" sz="1200" b="1" dirty="0">
                <a:solidFill>
                  <a:srgbClr val="5E5E5E"/>
                </a:solidFill>
                <a:latin typeface="Nunito" pitchFamily="2" charset="0"/>
              </a:rPr>
              <a:t>. </a:t>
            </a:r>
            <a:r>
              <a:rPr lang="en-US" sz="1200" b="1" dirty="0" err="1">
                <a:solidFill>
                  <a:srgbClr val="5E5E5E"/>
                </a:solidFill>
                <a:latin typeface="Nunito" pitchFamily="2" charset="0"/>
              </a:rPr>
              <a:t>Barikut</a:t>
            </a:r>
            <a:r>
              <a:rPr lang="en-US" sz="1200" b="1" dirty="0">
                <a:solidFill>
                  <a:srgbClr val="5E5E5E"/>
                </a:solidFill>
                <a:latin typeface="Nunito" pitchFamily="2" charset="0"/>
              </a:rPr>
              <a:t> </a:t>
            </a:r>
            <a:r>
              <a:rPr lang="en-US" sz="1200" b="1" dirty="0" err="1">
                <a:solidFill>
                  <a:srgbClr val="5E5E5E"/>
                </a:solidFill>
                <a:latin typeface="Nunito" pitchFamily="2" charset="0"/>
              </a:rPr>
              <a:t>adalah</a:t>
            </a:r>
            <a:r>
              <a:rPr lang="en-US" sz="1200" b="1" dirty="0">
                <a:solidFill>
                  <a:srgbClr val="5E5E5E"/>
                </a:solidFill>
                <a:latin typeface="Nunito" pitchFamily="2" charset="0"/>
              </a:rPr>
              <a:t> 12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agar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terlihat</a:t>
            </a:r>
            <a:r>
              <a:rPr lang="en-US" sz="1200" b="1" dirty="0">
                <a:solidFill>
                  <a:srgbClr val="5E5E5E"/>
                </a:solidFill>
                <a:latin typeface="Nunito" pitchFamily="2" charset="0"/>
              </a:rPr>
              <a:t> </a:t>
            </a:r>
            <a:r>
              <a:rPr lang="en-US" sz="1200" b="1" dirty="0" err="1">
                <a:solidFill>
                  <a:srgbClr val="5E5E5E"/>
                </a:solidFill>
                <a:latin typeface="Nunito" pitchFamily="2" charset="0"/>
              </a:rPr>
              <a:t>seperti</a:t>
            </a:r>
            <a:r>
              <a:rPr lang="en-US" sz="1200" b="1" dirty="0">
                <a:solidFill>
                  <a:srgbClr val="5E5E5E"/>
                </a:solidFill>
                <a:latin typeface="Nunito" pitchFamily="2" charset="0"/>
              </a:rPr>
              <a:t> </a:t>
            </a:r>
            <a:r>
              <a:rPr lang="en-US" sz="1200" b="1" dirty="0" err="1">
                <a:solidFill>
                  <a:srgbClr val="5E5E5E"/>
                </a:solidFill>
                <a:latin typeface="Nunito" pitchFamily="2" charset="0"/>
              </a:rPr>
              <a:t>nyata</a:t>
            </a:r>
            <a:r>
              <a:rPr lang="en-US" sz="1200" b="1" dirty="0">
                <a:solidFill>
                  <a:srgbClr val="5E5E5E"/>
                </a:solidFill>
                <a:latin typeface="Nunito" pitchFamily="2" charset="0"/>
              </a:rPr>
              <a:t>:</a:t>
            </a:r>
            <a:endParaRPr lang="en-US" b="1" dirty="0"/>
          </a:p>
        </p:txBody>
      </p:sp>
      <p:sp>
        <p:nvSpPr>
          <p:cNvPr id="10" name="TextBox 9">
            <a:extLst>
              <a:ext uri="{FF2B5EF4-FFF2-40B4-BE49-F238E27FC236}">
                <a16:creationId xmlns:a16="http://schemas.microsoft.com/office/drawing/2014/main" id="{7454A012-7923-FF38-E9B7-93D9F12E5710}"/>
              </a:ext>
            </a:extLst>
          </p:cNvPr>
          <p:cNvSpPr txBox="1"/>
          <p:nvPr/>
        </p:nvSpPr>
        <p:spPr>
          <a:xfrm>
            <a:off x="112734" y="1919706"/>
            <a:ext cx="6501008" cy="400110"/>
          </a:xfrm>
          <a:prstGeom prst="rect">
            <a:avLst/>
          </a:prstGeom>
          <a:noFill/>
        </p:spPr>
        <p:txBody>
          <a:bodyPr wrap="square">
            <a:spAutoFit/>
          </a:bodyPr>
          <a:lstStyle/>
          <a:p>
            <a:r>
              <a:rPr lang="en-US" sz="2000" b="1" i="0" dirty="0">
                <a:solidFill>
                  <a:srgbClr val="5E5E5E"/>
                </a:solidFill>
                <a:effectLst/>
                <a:latin typeface="Nunito" pitchFamily="2" charset="0"/>
              </a:rPr>
              <a:t>8. Secondary Action (Gerakan </a:t>
            </a:r>
            <a:r>
              <a:rPr lang="en-US" sz="2000" b="1" i="0" dirty="0" err="1">
                <a:solidFill>
                  <a:srgbClr val="5E5E5E"/>
                </a:solidFill>
                <a:effectLst/>
                <a:latin typeface="Nunito" pitchFamily="2" charset="0"/>
              </a:rPr>
              <a:t>Pelengkap</a:t>
            </a:r>
            <a:r>
              <a:rPr lang="en-US" sz="2000" b="1" i="0" dirty="0">
                <a:solidFill>
                  <a:srgbClr val="5E5E5E"/>
                </a:solidFill>
                <a:effectLst/>
                <a:latin typeface="Nunito" pitchFamily="2" charset="0"/>
              </a:rPr>
              <a:t>)</a:t>
            </a:r>
            <a:endParaRPr lang="en-US" sz="2000" b="1" dirty="0"/>
          </a:p>
        </p:txBody>
      </p:sp>
      <p:pic>
        <p:nvPicPr>
          <p:cNvPr id="6" name="Picture 5">
            <a:extLst>
              <a:ext uri="{FF2B5EF4-FFF2-40B4-BE49-F238E27FC236}">
                <a16:creationId xmlns:a16="http://schemas.microsoft.com/office/drawing/2014/main" id="{4B40AF2F-0D84-FA5B-F47E-B7DF70EE9ECB}"/>
              </a:ext>
            </a:extLst>
          </p:cNvPr>
          <p:cNvPicPr>
            <a:picLocks noChangeAspect="1"/>
          </p:cNvPicPr>
          <p:nvPr/>
        </p:nvPicPr>
        <p:blipFill>
          <a:blip r:embed="rId2"/>
          <a:stretch>
            <a:fillRect/>
          </a:stretch>
        </p:blipFill>
        <p:spPr>
          <a:xfrm>
            <a:off x="6751113" y="1650304"/>
            <a:ext cx="2392887" cy="2217612"/>
          </a:xfrm>
          <a:prstGeom prst="rect">
            <a:avLst/>
          </a:prstGeom>
        </p:spPr>
      </p:pic>
      <p:sp>
        <p:nvSpPr>
          <p:cNvPr id="11" name="TextBox 10">
            <a:extLst>
              <a:ext uri="{FF2B5EF4-FFF2-40B4-BE49-F238E27FC236}">
                <a16:creationId xmlns:a16="http://schemas.microsoft.com/office/drawing/2014/main" id="{6C503837-7557-83C6-5234-CE648D80DFE2}"/>
              </a:ext>
            </a:extLst>
          </p:cNvPr>
          <p:cNvSpPr txBox="1"/>
          <p:nvPr/>
        </p:nvSpPr>
        <p:spPr>
          <a:xfrm>
            <a:off x="238823" y="2415043"/>
            <a:ext cx="6374919" cy="2554545"/>
          </a:xfrm>
          <a:prstGeom prst="rect">
            <a:avLst/>
          </a:prstGeom>
          <a:noFill/>
        </p:spPr>
        <p:txBody>
          <a:bodyPr wrap="square">
            <a:spAutoFit/>
          </a:bodyPr>
          <a:lstStyle/>
          <a:p>
            <a:pPr algn="r"/>
            <a:r>
              <a:rPr lang="en-US" sz="2000" b="1" i="0" dirty="0">
                <a:solidFill>
                  <a:srgbClr val="5E5E5E"/>
                </a:solidFill>
                <a:effectLst/>
                <a:latin typeface="Nunito" pitchFamily="2" charset="0"/>
              </a:rPr>
              <a:t>Gerakan </a:t>
            </a:r>
            <a:r>
              <a:rPr lang="en-US" sz="2000" b="1" i="0" dirty="0" err="1">
                <a:solidFill>
                  <a:srgbClr val="5E5E5E"/>
                </a:solidFill>
                <a:effectLst/>
                <a:latin typeface="Nunito" pitchFamily="2" charset="0"/>
              </a:rPr>
              <a:t>Ini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bukanlah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gerakan</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sebenarnya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karena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hanya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sebagai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pemanis</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atau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pelengkap</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semisal</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figuran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misalkan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saat</a:t>
            </a:r>
            <a:r>
              <a:rPr lang="en-US" sz="2000" b="1" i="0" dirty="0">
                <a:solidFill>
                  <a:srgbClr val="5E5E5E"/>
                </a:solidFill>
                <a:effectLst/>
                <a:latin typeface="Nunito" pitchFamily="2" charset="0"/>
              </a:rPr>
              <a:t> di </a:t>
            </a:r>
            <a:r>
              <a:rPr lang="en-US" sz="2000" b="1" i="0" dirty="0" err="1">
                <a:solidFill>
                  <a:srgbClr val="5E5E5E"/>
                </a:solidFill>
                <a:effectLst/>
                <a:latin typeface="Nunito" pitchFamily="2" charset="0"/>
              </a:rPr>
              <a:t>ruang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tunggu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dokter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ada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tokoh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utama</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sedang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membaca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tetapi</a:t>
            </a:r>
            <a:r>
              <a:rPr lang="en-US" sz="2000" b="1" i="0" dirty="0">
                <a:solidFill>
                  <a:srgbClr val="5E5E5E"/>
                </a:solidFill>
                <a:effectLst/>
                <a:latin typeface="Nunito" pitchFamily="2" charset="0"/>
              </a:rPr>
              <a:t> di </a:t>
            </a:r>
            <a:r>
              <a:rPr lang="en-US" sz="2000" b="1" i="0" dirty="0" err="1">
                <a:solidFill>
                  <a:srgbClr val="5E5E5E"/>
                </a:solidFill>
                <a:effectLst/>
                <a:latin typeface="Nunito" pitchFamily="2" charset="0"/>
              </a:rPr>
              <a:t>latar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belakang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ada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pemeran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pendukung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seperti</a:t>
            </a:r>
            <a:r>
              <a:rPr lang="en-US" sz="2000" b="1" i="0" dirty="0">
                <a:solidFill>
                  <a:srgbClr val="5E5E5E"/>
                </a:solidFill>
                <a:effectLst/>
                <a:latin typeface="Nunito" pitchFamily="2" charset="0"/>
              </a:rPr>
              <a:t> orang </a:t>
            </a:r>
            <a:r>
              <a:rPr lang="en-US" sz="2000" b="1" i="0" dirty="0" err="1">
                <a:solidFill>
                  <a:srgbClr val="5E5E5E"/>
                </a:solidFill>
                <a:effectLst/>
                <a:latin typeface="Nunito" pitchFamily="2" charset="0"/>
              </a:rPr>
              <a:t>merokok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sedang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mengobrol</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atau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apapun</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membuatnya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terlihat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alami</a:t>
            </a:r>
            <a:r>
              <a:rPr lang="en-US" sz="2000" b="1" i="0" dirty="0">
                <a:solidFill>
                  <a:srgbClr val="5E5E5E"/>
                </a:solidFill>
                <a:effectLst/>
                <a:latin typeface="Nunito" pitchFamily="2" charset="0"/>
              </a:rPr>
              <a:t>. </a:t>
            </a:r>
            <a:endParaRPr lang="en-US" sz="2000" b="1" dirty="0"/>
          </a:p>
        </p:txBody>
      </p:sp>
      <p:sp>
        <p:nvSpPr>
          <p:cNvPr id="13" name="TextBox 12">
            <a:extLst>
              <a:ext uri="{FF2B5EF4-FFF2-40B4-BE49-F238E27FC236}">
                <a16:creationId xmlns:a16="http://schemas.microsoft.com/office/drawing/2014/main" id="{72F1CE39-CB37-2F8E-378C-0A638C9DD2AD}"/>
              </a:ext>
            </a:extLst>
          </p:cNvPr>
          <p:cNvSpPr txBox="1"/>
          <p:nvPr/>
        </p:nvSpPr>
        <p:spPr>
          <a:xfrm>
            <a:off x="525808" y="5394552"/>
            <a:ext cx="8342334" cy="1015663"/>
          </a:xfrm>
          <a:prstGeom prst="rect">
            <a:avLst/>
          </a:prstGeom>
          <a:noFill/>
        </p:spPr>
        <p:txBody>
          <a:bodyPr wrap="square">
            <a:spAutoFit/>
          </a:bodyPr>
          <a:lstStyle/>
          <a:p>
            <a:r>
              <a:rPr lang="en-US" sz="2000" b="1" i="0" dirty="0">
                <a:solidFill>
                  <a:srgbClr val="5E5E5E"/>
                </a:solidFill>
                <a:effectLst/>
                <a:latin typeface="Nunito" pitchFamily="2" charset="0"/>
              </a:rPr>
              <a:t>Secondary action </a:t>
            </a:r>
            <a:r>
              <a:rPr lang="en-US" sz="2000" b="1" i="0" dirty="0" err="1">
                <a:solidFill>
                  <a:srgbClr val="5E5E5E"/>
                </a:solidFill>
                <a:effectLst/>
                <a:latin typeface="Nunito" pitchFamily="2" charset="0"/>
              </a:rPr>
              <a:t>ini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merupakan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gerakan</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ditambahkan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dengan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maksud</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untuk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memperkuat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gerakan</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utama</a:t>
            </a:r>
            <a:r>
              <a:rPr lang="en-US" sz="2000" b="1" i="0" dirty="0">
                <a:solidFill>
                  <a:srgbClr val="5E5E5E"/>
                </a:solidFill>
                <a:effectLst/>
                <a:latin typeface="Nunito" pitchFamily="2" charset="0"/>
              </a:rPr>
              <a:t> agar </a:t>
            </a:r>
            <a:r>
              <a:rPr lang="en-US" sz="2000" b="1" i="0" dirty="0" err="1">
                <a:solidFill>
                  <a:srgbClr val="5E5E5E"/>
                </a:solidFill>
                <a:effectLst/>
                <a:latin typeface="Nunito" pitchFamily="2" charset="0"/>
              </a:rPr>
              <a:t>sebuah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animasi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tampak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lebih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realistik</a:t>
            </a:r>
            <a:r>
              <a:rPr lang="en-US" sz="2000" b="1" i="0" dirty="0">
                <a:solidFill>
                  <a:srgbClr val="5E5E5E"/>
                </a:solidFill>
                <a:effectLst/>
                <a:latin typeface="Nunito" pitchFamily="2" charset="0"/>
              </a:rPr>
              <a:t>.</a:t>
            </a:r>
            <a:endParaRPr lang="en-US" sz="2000" b="1" dirty="0"/>
          </a:p>
        </p:txBody>
      </p:sp>
    </p:spTree>
    <p:extLst>
      <p:ext uri="{BB962C8B-B14F-4D97-AF65-F5344CB8AC3E}">
        <p14:creationId xmlns:p14="http://schemas.microsoft.com/office/powerpoint/2010/main" val="552957248"/>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B214F19-3736-A70F-097B-1B483ABC50F2}"/>
              </a:ext>
            </a:extLst>
          </p:cNvPr>
          <p:cNvSpPr txBox="1">
            <a:spLocks/>
          </p:cNvSpPr>
          <p:nvPr/>
        </p:nvSpPr>
        <p:spPr>
          <a:xfrm>
            <a:off x="238823" y="145973"/>
            <a:ext cx="8259098" cy="660241"/>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3600" kern="1200">
                <a:solidFill>
                  <a:srgbClr val="FF0000"/>
                </a:solidFill>
                <a:effectLst>
                  <a:outerShdw blurRad="50800" dist="38100" dir="2700000" algn="tl" rotWithShape="0">
                    <a:prstClr val="black">
                      <a:alpha val="40000"/>
                    </a:prstClr>
                  </a:outerShdw>
                </a:effectLst>
                <a:latin typeface="+mj-lt"/>
                <a:ea typeface="+mj-ea"/>
                <a:cs typeface="+mj-cs"/>
              </a:defRPr>
            </a:lvl1pPr>
          </a:lstStyle>
          <a:p>
            <a:r>
              <a:rPr lang="en-US" b="1" cap="all" dirty="0">
                <a:solidFill>
                  <a:srgbClr val="1C1C1C"/>
                </a:solidFill>
                <a:effectLst/>
                <a:latin typeface="Oswald" panose="00000500000000000000" pitchFamily="2" charset="0"/>
              </a:rPr>
              <a:t>MEMAHAMI PRINSIP - PRINSIP DASAR ANIMASI</a:t>
            </a:r>
            <a:endParaRPr lang="en-US" dirty="0"/>
          </a:p>
        </p:txBody>
      </p:sp>
      <p:sp>
        <p:nvSpPr>
          <p:cNvPr id="8" name="Content Placeholder 2">
            <a:extLst>
              <a:ext uri="{FF2B5EF4-FFF2-40B4-BE49-F238E27FC236}">
                <a16:creationId xmlns:a16="http://schemas.microsoft.com/office/drawing/2014/main" id="{62DBC08E-AB26-EE15-6DBC-8B5235F5B7BA}"/>
              </a:ext>
            </a:extLst>
          </p:cNvPr>
          <p:cNvSpPr txBox="1">
            <a:spLocks/>
          </p:cNvSpPr>
          <p:nvPr/>
        </p:nvSpPr>
        <p:spPr>
          <a:xfrm>
            <a:off x="251851" y="955616"/>
            <a:ext cx="8246070" cy="6602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err="1">
                <a:solidFill>
                  <a:srgbClr val="5E5E5E"/>
                </a:solidFill>
                <a:latin typeface="Nunito" pitchFamily="2" charset="0"/>
              </a:rPr>
              <a:t>Seorang</a:t>
            </a:r>
            <a:r>
              <a:rPr lang="en-US" sz="1200" b="1" dirty="0">
                <a:solidFill>
                  <a:srgbClr val="5E5E5E"/>
                </a:solidFill>
                <a:latin typeface="Nunito" pitchFamily="2" charset="0"/>
              </a:rPr>
              <a:t> animator </a:t>
            </a:r>
            <a:r>
              <a:rPr lang="en-US" sz="1200" b="1" dirty="0" err="1">
                <a:solidFill>
                  <a:srgbClr val="5E5E5E"/>
                </a:solidFill>
                <a:latin typeface="Nunito" pitchFamily="2" charset="0"/>
              </a:rPr>
              <a:t>harus</a:t>
            </a:r>
            <a:r>
              <a:rPr lang="en-US" sz="1200" b="1" dirty="0">
                <a:solidFill>
                  <a:srgbClr val="5E5E5E"/>
                </a:solidFill>
                <a:latin typeface="Nunito" pitchFamily="2" charset="0"/>
              </a:rPr>
              <a:t> </a:t>
            </a:r>
            <a:r>
              <a:rPr lang="en-US" sz="1200" b="1" dirty="0" err="1">
                <a:solidFill>
                  <a:srgbClr val="5E5E5E"/>
                </a:solidFill>
                <a:latin typeface="Nunito" pitchFamily="2" charset="0"/>
              </a:rPr>
              <a:t>menguasai</a:t>
            </a:r>
            <a:r>
              <a:rPr lang="en-US" sz="1200" b="1" dirty="0">
                <a:solidFill>
                  <a:srgbClr val="5E5E5E"/>
                </a:solidFill>
                <a:latin typeface="Nunito" pitchFamily="2" charset="0"/>
              </a:rPr>
              <a:t>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ini</a:t>
            </a:r>
            <a:r>
              <a:rPr lang="en-US" sz="1200" b="1" dirty="0">
                <a:solidFill>
                  <a:srgbClr val="5E5E5E"/>
                </a:solidFill>
                <a:latin typeface="Nunito" pitchFamily="2" charset="0"/>
              </a:rPr>
              <a:t> </a:t>
            </a:r>
            <a:r>
              <a:rPr lang="en-US" sz="1200" b="1" dirty="0" err="1">
                <a:solidFill>
                  <a:srgbClr val="5E5E5E"/>
                </a:solidFill>
                <a:latin typeface="Nunito" pitchFamily="2" charset="0"/>
              </a:rPr>
              <a:t>untuk</a:t>
            </a:r>
            <a:r>
              <a:rPr lang="en-US" sz="1200" b="1" dirty="0">
                <a:solidFill>
                  <a:srgbClr val="5E5E5E"/>
                </a:solidFill>
                <a:latin typeface="Nunito" pitchFamily="2" charset="0"/>
              </a:rPr>
              <a:t> </a:t>
            </a:r>
            <a:r>
              <a:rPr lang="en-US" sz="1200" b="1" dirty="0" err="1">
                <a:solidFill>
                  <a:srgbClr val="5E5E5E"/>
                </a:solidFill>
                <a:latin typeface="Nunito" pitchFamily="2" charset="0"/>
              </a:rPr>
              <a:t>mendapatkan</a:t>
            </a:r>
            <a:r>
              <a:rPr lang="en-US" sz="1200" b="1" dirty="0">
                <a:solidFill>
                  <a:srgbClr val="5E5E5E"/>
                </a:solidFill>
                <a:latin typeface="Nunito" pitchFamily="2" charset="0"/>
              </a:rPr>
              <a:t> </a:t>
            </a:r>
            <a:r>
              <a:rPr lang="en-US" sz="1200" b="1" dirty="0" err="1">
                <a:solidFill>
                  <a:srgbClr val="5E5E5E"/>
                </a:solidFill>
                <a:latin typeface="Nunito" pitchFamily="2" charset="0"/>
              </a:rPr>
              <a:t>ilusi</a:t>
            </a:r>
            <a:r>
              <a:rPr lang="en-US" sz="1200" b="1" dirty="0">
                <a:solidFill>
                  <a:srgbClr val="5E5E5E"/>
                </a:solidFill>
                <a:latin typeface="Nunito" pitchFamily="2" charset="0"/>
              </a:rPr>
              <a:t> </a:t>
            </a:r>
            <a:r>
              <a:rPr lang="en-US" sz="1200" b="1" dirty="0" err="1">
                <a:solidFill>
                  <a:srgbClr val="5E5E5E"/>
                </a:solidFill>
                <a:latin typeface="Nunito" pitchFamily="2" charset="0"/>
              </a:rPr>
              <a:t>menghidupkan</a:t>
            </a:r>
            <a:r>
              <a:rPr lang="en-US" sz="1200" b="1" dirty="0">
                <a:solidFill>
                  <a:srgbClr val="5E5E5E"/>
                </a:solidFill>
                <a:latin typeface="Nunito" pitchFamily="2" charset="0"/>
              </a:rPr>
              <a:t> </a:t>
            </a:r>
            <a:r>
              <a:rPr lang="en-US" sz="1200" b="1" dirty="0" err="1">
                <a:solidFill>
                  <a:srgbClr val="5E5E5E"/>
                </a:solidFill>
                <a:latin typeface="Nunito" pitchFamily="2" charset="0"/>
              </a:rPr>
              <a:t>karakter</a:t>
            </a:r>
            <a:r>
              <a:rPr lang="en-US" sz="1200" b="1" dirty="0">
                <a:solidFill>
                  <a:srgbClr val="5E5E5E"/>
                </a:solidFill>
                <a:latin typeface="Nunito" pitchFamily="2" charset="0"/>
              </a:rPr>
              <a:t> </a:t>
            </a:r>
            <a:r>
              <a:rPr lang="en-US" sz="1200" b="1" dirty="0" err="1">
                <a:solidFill>
                  <a:srgbClr val="5E5E5E"/>
                </a:solidFill>
                <a:latin typeface="Nunito" pitchFamily="2" charset="0"/>
              </a:rPr>
              <a:t>animasinya</a:t>
            </a:r>
            <a:r>
              <a:rPr lang="en-US" sz="1200" b="1" dirty="0">
                <a:solidFill>
                  <a:srgbClr val="5E5E5E"/>
                </a:solidFill>
                <a:latin typeface="Nunito" pitchFamily="2" charset="0"/>
              </a:rPr>
              <a:t>. </a:t>
            </a:r>
            <a:r>
              <a:rPr lang="en-US" sz="1200" b="1" dirty="0" err="1">
                <a:solidFill>
                  <a:srgbClr val="5E5E5E"/>
                </a:solidFill>
                <a:latin typeface="Nunito" pitchFamily="2" charset="0"/>
              </a:rPr>
              <a:t>Barikut</a:t>
            </a:r>
            <a:r>
              <a:rPr lang="en-US" sz="1200" b="1" dirty="0">
                <a:solidFill>
                  <a:srgbClr val="5E5E5E"/>
                </a:solidFill>
                <a:latin typeface="Nunito" pitchFamily="2" charset="0"/>
              </a:rPr>
              <a:t> </a:t>
            </a:r>
            <a:r>
              <a:rPr lang="en-US" sz="1200" b="1" dirty="0" err="1">
                <a:solidFill>
                  <a:srgbClr val="5E5E5E"/>
                </a:solidFill>
                <a:latin typeface="Nunito" pitchFamily="2" charset="0"/>
              </a:rPr>
              <a:t>adalah</a:t>
            </a:r>
            <a:r>
              <a:rPr lang="en-US" sz="1200" b="1" dirty="0">
                <a:solidFill>
                  <a:srgbClr val="5E5E5E"/>
                </a:solidFill>
                <a:latin typeface="Nunito" pitchFamily="2" charset="0"/>
              </a:rPr>
              <a:t> 12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agar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terlihat</a:t>
            </a:r>
            <a:r>
              <a:rPr lang="en-US" sz="1200" b="1" dirty="0">
                <a:solidFill>
                  <a:srgbClr val="5E5E5E"/>
                </a:solidFill>
                <a:latin typeface="Nunito" pitchFamily="2" charset="0"/>
              </a:rPr>
              <a:t> </a:t>
            </a:r>
            <a:r>
              <a:rPr lang="en-US" sz="1200" b="1" dirty="0" err="1">
                <a:solidFill>
                  <a:srgbClr val="5E5E5E"/>
                </a:solidFill>
                <a:latin typeface="Nunito" pitchFamily="2" charset="0"/>
              </a:rPr>
              <a:t>seperti</a:t>
            </a:r>
            <a:r>
              <a:rPr lang="en-US" sz="1200" b="1" dirty="0">
                <a:solidFill>
                  <a:srgbClr val="5E5E5E"/>
                </a:solidFill>
                <a:latin typeface="Nunito" pitchFamily="2" charset="0"/>
              </a:rPr>
              <a:t> </a:t>
            </a:r>
            <a:r>
              <a:rPr lang="en-US" sz="1200" b="1" dirty="0" err="1">
                <a:solidFill>
                  <a:srgbClr val="5E5E5E"/>
                </a:solidFill>
                <a:latin typeface="Nunito" pitchFamily="2" charset="0"/>
              </a:rPr>
              <a:t>nyata</a:t>
            </a:r>
            <a:r>
              <a:rPr lang="en-US" sz="1200" b="1" dirty="0">
                <a:solidFill>
                  <a:srgbClr val="5E5E5E"/>
                </a:solidFill>
                <a:latin typeface="Nunito" pitchFamily="2" charset="0"/>
              </a:rPr>
              <a:t>:</a:t>
            </a:r>
            <a:endParaRPr lang="en-US" b="1" dirty="0"/>
          </a:p>
        </p:txBody>
      </p:sp>
      <p:sp>
        <p:nvSpPr>
          <p:cNvPr id="10" name="TextBox 9">
            <a:extLst>
              <a:ext uri="{FF2B5EF4-FFF2-40B4-BE49-F238E27FC236}">
                <a16:creationId xmlns:a16="http://schemas.microsoft.com/office/drawing/2014/main" id="{7454A012-7923-FF38-E9B7-93D9F12E5710}"/>
              </a:ext>
            </a:extLst>
          </p:cNvPr>
          <p:cNvSpPr txBox="1"/>
          <p:nvPr/>
        </p:nvSpPr>
        <p:spPr>
          <a:xfrm>
            <a:off x="112734" y="1919706"/>
            <a:ext cx="6501008" cy="400110"/>
          </a:xfrm>
          <a:prstGeom prst="rect">
            <a:avLst/>
          </a:prstGeom>
          <a:noFill/>
        </p:spPr>
        <p:txBody>
          <a:bodyPr wrap="square">
            <a:spAutoFit/>
          </a:bodyPr>
          <a:lstStyle/>
          <a:p>
            <a:r>
              <a:rPr lang="en-US" sz="2000" b="1" i="0" dirty="0">
                <a:solidFill>
                  <a:srgbClr val="5E5E5E"/>
                </a:solidFill>
                <a:effectLst/>
                <a:latin typeface="Nunito" pitchFamily="2" charset="0"/>
              </a:rPr>
              <a:t>8. Secondary Action (Gerakan </a:t>
            </a:r>
            <a:r>
              <a:rPr lang="en-US" sz="2000" b="1" i="0" dirty="0" err="1">
                <a:solidFill>
                  <a:srgbClr val="5E5E5E"/>
                </a:solidFill>
                <a:effectLst/>
                <a:latin typeface="Nunito" pitchFamily="2" charset="0"/>
              </a:rPr>
              <a:t>Pelengkap</a:t>
            </a:r>
            <a:r>
              <a:rPr lang="en-US" sz="2000" b="1" i="0" dirty="0">
                <a:solidFill>
                  <a:srgbClr val="5E5E5E"/>
                </a:solidFill>
                <a:effectLst/>
                <a:latin typeface="Nunito" pitchFamily="2" charset="0"/>
              </a:rPr>
              <a:t>)</a:t>
            </a:r>
            <a:endParaRPr lang="en-US" sz="2000" b="1" dirty="0"/>
          </a:p>
        </p:txBody>
      </p:sp>
      <p:pic>
        <p:nvPicPr>
          <p:cNvPr id="6" name="Picture 5">
            <a:extLst>
              <a:ext uri="{FF2B5EF4-FFF2-40B4-BE49-F238E27FC236}">
                <a16:creationId xmlns:a16="http://schemas.microsoft.com/office/drawing/2014/main" id="{4B40AF2F-0D84-FA5B-F47E-B7DF70EE9ECB}"/>
              </a:ext>
            </a:extLst>
          </p:cNvPr>
          <p:cNvPicPr>
            <a:picLocks noChangeAspect="1"/>
          </p:cNvPicPr>
          <p:nvPr/>
        </p:nvPicPr>
        <p:blipFill>
          <a:blip r:embed="rId2"/>
          <a:stretch>
            <a:fillRect/>
          </a:stretch>
        </p:blipFill>
        <p:spPr>
          <a:xfrm>
            <a:off x="6751113" y="1650304"/>
            <a:ext cx="2392887" cy="2217612"/>
          </a:xfrm>
          <a:prstGeom prst="rect">
            <a:avLst/>
          </a:prstGeom>
        </p:spPr>
      </p:pic>
      <p:sp>
        <p:nvSpPr>
          <p:cNvPr id="3" name="TextBox 2">
            <a:extLst>
              <a:ext uri="{FF2B5EF4-FFF2-40B4-BE49-F238E27FC236}">
                <a16:creationId xmlns:a16="http://schemas.microsoft.com/office/drawing/2014/main" id="{FF52248F-D5B9-2AA5-A2D1-31320AFD192D}"/>
              </a:ext>
            </a:extLst>
          </p:cNvPr>
          <p:cNvSpPr txBox="1"/>
          <p:nvPr/>
        </p:nvSpPr>
        <p:spPr>
          <a:xfrm>
            <a:off x="446809" y="2616172"/>
            <a:ext cx="6404928" cy="1938992"/>
          </a:xfrm>
          <a:prstGeom prst="rect">
            <a:avLst/>
          </a:prstGeom>
          <a:noFill/>
        </p:spPr>
        <p:txBody>
          <a:bodyPr wrap="square">
            <a:spAutoFit/>
          </a:bodyPr>
          <a:lstStyle/>
          <a:p>
            <a:r>
              <a:rPr lang="en-US" sz="2000" b="1" i="0" dirty="0">
                <a:solidFill>
                  <a:srgbClr val="5E5E5E"/>
                </a:solidFill>
                <a:effectLst/>
                <a:latin typeface="Nunito" pitchFamily="2" charset="0"/>
              </a:rPr>
              <a:t>Secondary action </a:t>
            </a:r>
            <a:r>
              <a:rPr lang="en-US" sz="2000" b="1" i="0" dirty="0" err="1">
                <a:solidFill>
                  <a:srgbClr val="5E5E5E"/>
                </a:solidFill>
                <a:effectLst/>
                <a:latin typeface="Nunito" pitchFamily="2" charset="0"/>
              </a:rPr>
              <a:t>tidak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dibuat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untuk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menjadikan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gerakan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ini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sebagai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pusat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perhatian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sehingga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mengaburkan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atau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mengalihkan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perhatian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dari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gerakan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utama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Kemunculan</a:t>
            </a:r>
            <a:r>
              <a:rPr lang="en-US" sz="2000" b="1" i="0" dirty="0">
                <a:solidFill>
                  <a:srgbClr val="5E5E5E"/>
                </a:solidFill>
                <a:effectLst/>
                <a:latin typeface="Nunito" pitchFamily="2" charset="0"/>
              </a:rPr>
              <a:t> secondary action </a:t>
            </a:r>
            <a:r>
              <a:rPr lang="en-US" sz="2000" b="1" i="0" dirty="0" err="1">
                <a:solidFill>
                  <a:srgbClr val="5E5E5E"/>
                </a:solidFill>
                <a:effectLst/>
                <a:latin typeface="Nunito" pitchFamily="2" charset="0"/>
              </a:rPr>
              <a:t>lebih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berfungsi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memberikan</a:t>
            </a:r>
            <a:r>
              <a:rPr lang="en-US" sz="2000" b="1" i="0" dirty="0">
                <a:solidFill>
                  <a:srgbClr val="5E5E5E"/>
                </a:solidFill>
                <a:effectLst/>
                <a:latin typeface="Nunito" pitchFamily="2" charset="0"/>
              </a:rPr>
              <a:t> emphasize </a:t>
            </a:r>
            <a:r>
              <a:rPr lang="en-US" sz="2000" b="1" i="0" dirty="0" err="1">
                <a:solidFill>
                  <a:srgbClr val="5E5E5E"/>
                </a:solidFill>
                <a:effectLst/>
                <a:latin typeface="Nunito" pitchFamily="2" charset="0"/>
              </a:rPr>
              <a:t>atau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penekanan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untuk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memperkuat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gerakan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utama</a:t>
            </a:r>
            <a:r>
              <a:rPr lang="en-US" sz="2000" b="1" i="0" dirty="0">
                <a:solidFill>
                  <a:srgbClr val="5E5E5E"/>
                </a:solidFill>
                <a:effectLst/>
                <a:latin typeface="Nunito" pitchFamily="2" charset="0"/>
              </a:rPr>
              <a:t>.</a:t>
            </a:r>
            <a:endParaRPr lang="en-US" sz="2000" b="1" dirty="0"/>
          </a:p>
        </p:txBody>
      </p:sp>
      <p:sp>
        <p:nvSpPr>
          <p:cNvPr id="5" name="TextBox 4">
            <a:extLst>
              <a:ext uri="{FF2B5EF4-FFF2-40B4-BE49-F238E27FC236}">
                <a16:creationId xmlns:a16="http://schemas.microsoft.com/office/drawing/2014/main" id="{66A6B8E4-D8B3-B307-A0E7-DF6E5A81716D}"/>
              </a:ext>
            </a:extLst>
          </p:cNvPr>
          <p:cNvSpPr txBox="1"/>
          <p:nvPr/>
        </p:nvSpPr>
        <p:spPr>
          <a:xfrm>
            <a:off x="251851" y="4953845"/>
            <a:ext cx="8755693" cy="1631216"/>
          </a:xfrm>
          <a:prstGeom prst="rect">
            <a:avLst/>
          </a:prstGeom>
          <a:noFill/>
        </p:spPr>
        <p:txBody>
          <a:bodyPr wrap="square">
            <a:spAutoFit/>
          </a:bodyPr>
          <a:lstStyle/>
          <a:p>
            <a:pPr algn="r"/>
            <a:r>
              <a:rPr lang="en-US" sz="2000" b="1" i="0" dirty="0" err="1">
                <a:solidFill>
                  <a:srgbClr val="5E5E5E"/>
                </a:solidFill>
                <a:effectLst/>
                <a:latin typeface="Nunito" pitchFamily="2" charset="0"/>
              </a:rPr>
              <a:t>Contoh</a:t>
            </a:r>
            <a:r>
              <a:rPr lang="en-US" sz="2000" b="1" i="0" dirty="0">
                <a:solidFill>
                  <a:srgbClr val="5E5E5E"/>
                </a:solidFill>
                <a:effectLst/>
                <a:latin typeface="Nunito" pitchFamily="2" charset="0"/>
              </a:rPr>
              <a:t>: pada </a:t>
            </a:r>
            <a:r>
              <a:rPr lang="en-US" sz="2000" b="1" i="0" dirty="0" err="1">
                <a:solidFill>
                  <a:srgbClr val="5E5E5E"/>
                </a:solidFill>
                <a:effectLst/>
                <a:latin typeface="Nunito" pitchFamily="2" charset="0"/>
              </a:rPr>
              <a:t>saat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seseorang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sedang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berjalan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gerakan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utamanya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tentu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adalah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melangkahkan</a:t>
            </a:r>
            <a:r>
              <a:rPr lang="en-US" sz="2000" b="1" i="0" dirty="0">
                <a:solidFill>
                  <a:srgbClr val="5E5E5E"/>
                </a:solidFill>
                <a:effectLst/>
                <a:latin typeface="Nunito" pitchFamily="2" charset="0"/>
              </a:rPr>
              <a:t> kaki </a:t>
            </a:r>
            <a:r>
              <a:rPr lang="en-US" sz="2000" b="1" i="0" dirty="0" err="1">
                <a:solidFill>
                  <a:srgbClr val="5E5E5E"/>
                </a:solidFill>
                <a:effectLst/>
                <a:latin typeface="Nunito" pitchFamily="2" charset="0"/>
              </a:rPr>
              <a:t>sebagaimana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berjalan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seharusnya</a:t>
            </a:r>
            <a:r>
              <a:rPr lang="en-US" sz="2000" b="1" i="0" dirty="0">
                <a:solidFill>
                  <a:srgbClr val="5E5E5E"/>
                </a:solidFill>
                <a:effectLst/>
                <a:latin typeface="Nunito" pitchFamily="2" charset="0"/>
              </a:rPr>
              <a:t>. Tapi di </a:t>
            </a:r>
            <a:r>
              <a:rPr lang="en-US" sz="2000" b="1" i="0" dirty="0" err="1">
                <a:solidFill>
                  <a:srgbClr val="5E5E5E"/>
                </a:solidFill>
                <a:effectLst/>
                <a:latin typeface="Nunito" pitchFamily="2" charset="0"/>
              </a:rPr>
              <a:t>sini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diperlukan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gerakan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tangan</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mengayun-ngayun</a:t>
            </a:r>
            <a:r>
              <a:rPr lang="en-US" sz="2000" b="1" i="0" dirty="0">
                <a:solidFill>
                  <a:srgbClr val="5E5E5E"/>
                </a:solidFill>
                <a:effectLst/>
                <a:latin typeface="Nunito" pitchFamily="2" charset="0"/>
              </a:rPr>
              <a:t>. Nah, yang </a:t>
            </a:r>
            <a:r>
              <a:rPr lang="en-US" sz="2000" b="1" i="0" dirty="0" err="1">
                <a:solidFill>
                  <a:srgbClr val="5E5E5E"/>
                </a:solidFill>
                <a:effectLst/>
                <a:latin typeface="Nunito" pitchFamily="2" charset="0"/>
              </a:rPr>
              <a:t>dimaksud</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dengan</a:t>
            </a:r>
            <a:r>
              <a:rPr lang="en-US" sz="2000" b="1" i="0" dirty="0">
                <a:solidFill>
                  <a:srgbClr val="5E5E5E"/>
                </a:solidFill>
                <a:effectLst/>
                <a:latin typeface="Nunito" pitchFamily="2" charset="0"/>
              </a:rPr>
              <a:t> secondary action </a:t>
            </a:r>
            <a:r>
              <a:rPr lang="en-US" sz="2000" b="1" i="0" dirty="0" err="1">
                <a:solidFill>
                  <a:srgbClr val="5E5E5E"/>
                </a:solidFill>
                <a:effectLst/>
                <a:latin typeface="Nunito" pitchFamily="2" charset="0"/>
              </a:rPr>
              <a:t>untuk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gerakan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berjalan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ini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adalah</a:t>
            </a:r>
            <a:r>
              <a:rPr lang="en-US" sz="2000" b="1" i="0" dirty="0">
                <a:solidFill>
                  <a:srgbClr val="5E5E5E"/>
                </a:solidFill>
                <a:effectLst/>
                <a:latin typeface="Nunito" pitchFamily="2" charset="0"/>
              </a:rPr>
              <a:t> Gerakan </a:t>
            </a:r>
            <a:r>
              <a:rPr lang="en-US" sz="2000" b="1" i="0" dirty="0" err="1">
                <a:solidFill>
                  <a:srgbClr val="5E5E5E"/>
                </a:solidFill>
                <a:effectLst/>
                <a:latin typeface="Nunito" pitchFamily="2" charset="0"/>
              </a:rPr>
              <a:t>mengayun-ayunkan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tangan</a:t>
            </a:r>
            <a:r>
              <a:rPr lang="en-US" sz="2000" b="1" i="0" dirty="0">
                <a:solidFill>
                  <a:srgbClr val="5E5E5E"/>
                </a:solidFill>
                <a:effectLst/>
                <a:latin typeface="Nunito" pitchFamily="2" charset="0"/>
              </a:rPr>
              <a:t>.</a:t>
            </a:r>
            <a:endParaRPr lang="en-US" sz="2000" b="1" dirty="0"/>
          </a:p>
        </p:txBody>
      </p:sp>
    </p:spTree>
    <p:extLst>
      <p:ext uri="{BB962C8B-B14F-4D97-AF65-F5344CB8AC3E}">
        <p14:creationId xmlns:p14="http://schemas.microsoft.com/office/powerpoint/2010/main" val="2497715355"/>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CA322D3E-F77F-FB77-2446-401953BFCA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63" y="1765258"/>
            <a:ext cx="1905000" cy="199254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0AE73841-6E30-23A3-EC1F-5774BB61737F}"/>
              </a:ext>
            </a:extLst>
          </p:cNvPr>
          <p:cNvSpPr txBox="1">
            <a:spLocks/>
          </p:cNvSpPr>
          <p:nvPr/>
        </p:nvSpPr>
        <p:spPr>
          <a:xfrm>
            <a:off x="238823" y="145973"/>
            <a:ext cx="8259098" cy="660241"/>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3600" kern="1200">
                <a:solidFill>
                  <a:srgbClr val="FF0000"/>
                </a:solidFill>
                <a:effectLst>
                  <a:outerShdw blurRad="50800" dist="38100" dir="2700000" algn="tl" rotWithShape="0">
                    <a:prstClr val="black">
                      <a:alpha val="40000"/>
                    </a:prstClr>
                  </a:outerShdw>
                </a:effectLst>
                <a:latin typeface="+mj-lt"/>
                <a:ea typeface="+mj-ea"/>
                <a:cs typeface="+mj-cs"/>
              </a:defRPr>
            </a:lvl1pPr>
          </a:lstStyle>
          <a:p>
            <a:r>
              <a:rPr lang="en-US" b="1" cap="all" dirty="0">
                <a:solidFill>
                  <a:srgbClr val="1C1C1C"/>
                </a:solidFill>
                <a:effectLst/>
                <a:latin typeface="Oswald" panose="00000500000000000000" pitchFamily="2" charset="0"/>
              </a:rPr>
              <a:t>MEMAHAMI PRINSIP - PRINSIP DASAR ANIMASI</a:t>
            </a:r>
            <a:endParaRPr lang="en-US" dirty="0"/>
          </a:p>
        </p:txBody>
      </p:sp>
      <p:sp>
        <p:nvSpPr>
          <p:cNvPr id="8" name="Content Placeholder 2">
            <a:extLst>
              <a:ext uri="{FF2B5EF4-FFF2-40B4-BE49-F238E27FC236}">
                <a16:creationId xmlns:a16="http://schemas.microsoft.com/office/drawing/2014/main" id="{0A03A0EE-CE75-0BA9-776A-6F9638AF1958}"/>
              </a:ext>
            </a:extLst>
          </p:cNvPr>
          <p:cNvSpPr txBox="1">
            <a:spLocks/>
          </p:cNvSpPr>
          <p:nvPr/>
        </p:nvSpPr>
        <p:spPr>
          <a:xfrm>
            <a:off x="251851" y="955616"/>
            <a:ext cx="8246070" cy="6602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err="1">
                <a:solidFill>
                  <a:srgbClr val="5E5E5E"/>
                </a:solidFill>
                <a:latin typeface="Nunito" pitchFamily="2" charset="0"/>
              </a:rPr>
              <a:t>Seorang</a:t>
            </a:r>
            <a:r>
              <a:rPr lang="en-US" sz="1200" b="1" dirty="0">
                <a:solidFill>
                  <a:srgbClr val="5E5E5E"/>
                </a:solidFill>
                <a:latin typeface="Nunito" pitchFamily="2" charset="0"/>
              </a:rPr>
              <a:t> animator </a:t>
            </a:r>
            <a:r>
              <a:rPr lang="en-US" sz="1200" b="1" dirty="0" err="1">
                <a:solidFill>
                  <a:srgbClr val="5E5E5E"/>
                </a:solidFill>
                <a:latin typeface="Nunito" pitchFamily="2" charset="0"/>
              </a:rPr>
              <a:t>harus</a:t>
            </a:r>
            <a:r>
              <a:rPr lang="en-US" sz="1200" b="1" dirty="0">
                <a:solidFill>
                  <a:srgbClr val="5E5E5E"/>
                </a:solidFill>
                <a:latin typeface="Nunito" pitchFamily="2" charset="0"/>
              </a:rPr>
              <a:t> </a:t>
            </a:r>
            <a:r>
              <a:rPr lang="en-US" sz="1200" b="1" dirty="0" err="1">
                <a:solidFill>
                  <a:srgbClr val="5E5E5E"/>
                </a:solidFill>
                <a:latin typeface="Nunito" pitchFamily="2" charset="0"/>
              </a:rPr>
              <a:t>menguasai</a:t>
            </a:r>
            <a:r>
              <a:rPr lang="en-US" sz="1200" b="1" dirty="0">
                <a:solidFill>
                  <a:srgbClr val="5E5E5E"/>
                </a:solidFill>
                <a:latin typeface="Nunito" pitchFamily="2" charset="0"/>
              </a:rPr>
              <a:t>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ini</a:t>
            </a:r>
            <a:r>
              <a:rPr lang="en-US" sz="1200" b="1" dirty="0">
                <a:solidFill>
                  <a:srgbClr val="5E5E5E"/>
                </a:solidFill>
                <a:latin typeface="Nunito" pitchFamily="2" charset="0"/>
              </a:rPr>
              <a:t> </a:t>
            </a:r>
            <a:r>
              <a:rPr lang="en-US" sz="1200" b="1" dirty="0" err="1">
                <a:solidFill>
                  <a:srgbClr val="5E5E5E"/>
                </a:solidFill>
                <a:latin typeface="Nunito" pitchFamily="2" charset="0"/>
              </a:rPr>
              <a:t>untuk</a:t>
            </a:r>
            <a:r>
              <a:rPr lang="en-US" sz="1200" b="1" dirty="0">
                <a:solidFill>
                  <a:srgbClr val="5E5E5E"/>
                </a:solidFill>
                <a:latin typeface="Nunito" pitchFamily="2" charset="0"/>
              </a:rPr>
              <a:t> </a:t>
            </a:r>
            <a:r>
              <a:rPr lang="en-US" sz="1200" b="1" dirty="0" err="1">
                <a:solidFill>
                  <a:srgbClr val="5E5E5E"/>
                </a:solidFill>
                <a:latin typeface="Nunito" pitchFamily="2" charset="0"/>
              </a:rPr>
              <a:t>mendapatkan</a:t>
            </a:r>
            <a:r>
              <a:rPr lang="en-US" sz="1200" b="1" dirty="0">
                <a:solidFill>
                  <a:srgbClr val="5E5E5E"/>
                </a:solidFill>
                <a:latin typeface="Nunito" pitchFamily="2" charset="0"/>
              </a:rPr>
              <a:t> </a:t>
            </a:r>
            <a:r>
              <a:rPr lang="en-US" sz="1200" b="1" dirty="0" err="1">
                <a:solidFill>
                  <a:srgbClr val="5E5E5E"/>
                </a:solidFill>
                <a:latin typeface="Nunito" pitchFamily="2" charset="0"/>
              </a:rPr>
              <a:t>ilusi</a:t>
            </a:r>
            <a:r>
              <a:rPr lang="en-US" sz="1200" b="1" dirty="0">
                <a:solidFill>
                  <a:srgbClr val="5E5E5E"/>
                </a:solidFill>
                <a:latin typeface="Nunito" pitchFamily="2" charset="0"/>
              </a:rPr>
              <a:t> </a:t>
            </a:r>
            <a:r>
              <a:rPr lang="en-US" sz="1200" b="1" dirty="0" err="1">
                <a:solidFill>
                  <a:srgbClr val="5E5E5E"/>
                </a:solidFill>
                <a:latin typeface="Nunito" pitchFamily="2" charset="0"/>
              </a:rPr>
              <a:t>menghidupkan</a:t>
            </a:r>
            <a:r>
              <a:rPr lang="en-US" sz="1200" b="1" dirty="0">
                <a:solidFill>
                  <a:srgbClr val="5E5E5E"/>
                </a:solidFill>
                <a:latin typeface="Nunito" pitchFamily="2" charset="0"/>
              </a:rPr>
              <a:t> </a:t>
            </a:r>
            <a:r>
              <a:rPr lang="en-US" sz="1200" b="1" dirty="0" err="1">
                <a:solidFill>
                  <a:srgbClr val="5E5E5E"/>
                </a:solidFill>
                <a:latin typeface="Nunito" pitchFamily="2" charset="0"/>
              </a:rPr>
              <a:t>karakter</a:t>
            </a:r>
            <a:r>
              <a:rPr lang="en-US" sz="1200" b="1" dirty="0">
                <a:solidFill>
                  <a:srgbClr val="5E5E5E"/>
                </a:solidFill>
                <a:latin typeface="Nunito" pitchFamily="2" charset="0"/>
              </a:rPr>
              <a:t> </a:t>
            </a:r>
            <a:r>
              <a:rPr lang="en-US" sz="1200" b="1" dirty="0" err="1">
                <a:solidFill>
                  <a:srgbClr val="5E5E5E"/>
                </a:solidFill>
                <a:latin typeface="Nunito" pitchFamily="2" charset="0"/>
              </a:rPr>
              <a:t>animasinya</a:t>
            </a:r>
            <a:r>
              <a:rPr lang="en-US" sz="1200" b="1" dirty="0">
                <a:solidFill>
                  <a:srgbClr val="5E5E5E"/>
                </a:solidFill>
                <a:latin typeface="Nunito" pitchFamily="2" charset="0"/>
              </a:rPr>
              <a:t>. </a:t>
            </a:r>
            <a:r>
              <a:rPr lang="en-US" sz="1200" b="1" dirty="0" err="1">
                <a:solidFill>
                  <a:srgbClr val="5E5E5E"/>
                </a:solidFill>
                <a:latin typeface="Nunito" pitchFamily="2" charset="0"/>
              </a:rPr>
              <a:t>Barikut</a:t>
            </a:r>
            <a:r>
              <a:rPr lang="en-US" sz="1200" b="1" dirty="0">
                <a:solidFill>
                  <a:srgbClr val="5E5E5E"/>
                </a:solidFill>
                <a:latin typeface="Nunito" pitchFamily="2" charset="0"/>
              </a:rPr>
              <a:t> </a:t>
            </a:r>
            <a:r>
              <a:rPr lang="en-US" sz="1200" b="1" dirty="0" err="1">
                <a:solidFill>
                  <a:srgbClr val="5E5E5E"/>
                </a:solidFill>
                <a:latin typeface="Nunito" pitchFamily="2" charset="0"/>
              </a:rPr>
              <a:t>adalah</a:t>
            </a:r>
            <a:r>
              <a:rPr lang="en-US" sz="1200" b="1" dirty="0">
                <a:solidFill>
                  <a:srgbClr val="5E5E5E"/>
                </a:solidFill>
                <a:latin typeface="Nunito" pitchFamily="2" charset="0"/>
              </a:rPr>
              <a:t> 12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agar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terlihat</a:t>
            </a:r>
            <a:r>
              <a:rPr lang="en-US" sz="1200" b="1" dirty="0">
                <a:solidFill>
                  <a:srgbClr val="5E5E5E"/>
                </a:solidFill>
                <a:latin typeface="Nunito" pitchFamily="2" charset="0"/>
              </a:rPr>
              <a:t> </a:t>
            </a:r>
            <a:r>
              <a:rPr lang="en-US" sz="1200" b="1" dirty="0" err="1">
                <a:solidFill>
                  <a:srgbClr val="5E5E5E"/>
                </a:solidFill>
                <a:latin typeface="Nunito" pitchFamily="2" charset="0"/>
              </a:rPr>
              <a:t>seperti</a:t>
            </a:r>
            <a:r>
              <a:rPr lang="en-US" sz="1200" b="1" dirty="0">
                <a:solidFill>
                  <a:srgbClr val="5E5E5E"/>
                </a:solidFill>
                <a:latin typeface="Nunito" pitchFamily="2" charset="0"/>
              </a:rPr>
              <a:t> </a:t>
            </a:r>
            <a:r>
              <a:rPr lang="en-US" sz="1200" b="1" dirty="0" err="1">
                <a:solidFill>
                  <a:srgbClr val="5E5E5E"/>
                </a:solidFill>
                <a:latin typeface="Nunito" pitchFamily="2" charset="0"/>
              </a:rPr>
              <a:t>nyata</a:t>
            </a:r>
            <a:r>
              <a:rPr lang="en-US" sz="1200" b="1" dirty="0">
                <a:solidFill>
                  <a:srgbClr val="5E5E5E"/>
                </a:solidFill>
                <a:latin typeface="Nunito" pitchFamily="2" charset="0"/>
              </a:rPr>
              <a:t>:</a:t>
            </a:r>
            <a:endParaRPr lang="en-US" b="1" dirty="0"/>
          </a:p>
        </p:txBody>
      </p:sp>
      <p:sp>
        <p:nvSpPr>
          <p:cNvPr id="10" name="TextBox 9">
            <a:extLst>
              <a:ext uri="{FF2B5EF4-FFF2-40B4-BE49-F238E27FC236}">
                <a16:creationId xmlns:a16="http://schemas.microsoft.com/office/drawing/2014/main" id="{460CDB26-205D-CCB7-9DCD-E0175EEC5849}"/>
              </a:ext>
            </a:extLst>
          </p:cNvPr>
          <p:cNvSpPr txBox="1"/>
          <p:nvPr/>
        </p:nvSpPr>
        <p:spPr>
          <a:xfrm>
            <a:off x="237994" y="1765259"/>
            <a:ext cx="8668011" cy="400110"/>
          </a:xfrm>
          <a:prstGeom prst="rect">
            <a:avLst/>
          </a:prstGeom>
          <a:noFill/>
        </p:spPr>
        <p:txBody>
          <a:bodyPr wrap="square">
            <a:spAutoFit/>
          </a:bodyPr>
          <a:lstStyle/>
          <a:p>
            <a:pPr algn="r"/>
            <a:r>
              <a:rPr lang="nl-NL" sz="2000" b="1" i="0" dirty="0">
                <a:solidFill>
                  <a:srgbClr val="5E5E5E"/>
                </a:solidFill>
                <a:effectLst/>
                <a:latin typeface="Nunito" pitchFamily="2" charset="0"/>
              </a:rPr>
              <a:t>9. Timing (Waktu) dan Spacing (percepatan dan perlambatan)</a:t>
            </a:r>
            <a:endParaRPr lang="en-US" sz="2000" b="1" dirty="0"/>
          </a:p>
        </p:txBody>
      </p:sp>
      <p:sp>
        <p:nvSpPr>
          <p:cNvPr id="12" name="TextBox 11">
            <a:extLst>
              <a:ext uri="{FF2B5EF4-FFF2-40B4-BE49-F238E27FC236}">
                <a16:creationId xmlns:a16="http://schemas.microsoft.com/office/drawing/2014/main" id="{181F5C04-74D0-F930-A4F4-86D090792167}"/>
              </a:ext>
            </a:extLst>
          </p:cNvPr>
          <p:cNvSpPr txBox="1"/>
          <p:nvPr/>
        </p:nvSpPr>
        <p:spPr>
          <a:xfrm>
            <a:off x="2555310" y="2574902"/>
            <a:ext cx="6350695" cy="707886"/>
          </a:xfrm>
          <a:prstGeom prst="rect">
            <a:avLst/>
          </a:prstGeom>
          <a:noFill/>
        </p:spPr>
        <p:txBody>
          <a:bodyPr wrap="square">
            <a:spAutoFit/>
          </a:bodyPr>
          <a:lstStyle/>
          <a:p>
            <a:pPr algn="r"/>
            <a:r>
              <a:rPr lang="en-US" sz="2000" b="1" i="0" dirty="0" err="1">
                <a:solidFill>
                  <a:srgbClr val="5E5E5E"/>
                </a:solidFill>
                <a:effectLst/>
                <a:latin typeface="Nunito" pitchFamily="2" charset="0"/>
              </a:rPr>
              <a:t>Ini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menentukan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apakah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gerakan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tersebut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alami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atau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tidak</a:t>
            </a:r>
            <a:r>
              <a:rPr lang="en-US" sz="2000" b="1" i="0" dirty="0">
                <a:solidFill>
                  <a:srgbClr val="5E5E5E"/>
                </a:solidFill>
                <a:effectLst/>
                <a:latin typeface="Nunito" pitchFamily="2" charset="0"/>
              </a:rPr>
              <a:t>.</a:t>
            </a:r>
            <a:endParaRPr lang="en-US" sz="2000" b="1" dirty="0"/>
          </a:p>
        </p:txBody>
      </p:sp>
      <p:sp>
        <p:nvSpPr>
          <p:cNvPr id="14" name="TextBox 13">
            <a:extLst>
              <a:ext uri="{FF2B5EF4-FFF2-40B4-BE49-F238E27FC236}">
                <a16:creationId xmlns:a16="http://schemas.microsoft.com/office/drawing/2014/main" id="{A0CD7393-DE08-2FEC-B145-2349E8BE1B21}"/>
              </a:ext>
            </a:extLst>
          </p:cNvPr>
          <p:cNvSpPr txBox="1"/>
          <p:nvPr/>
        </p:nvSpPr>
        <p:spPr>
          <a:xfrm>
            <a:off x="463463" y="3907209"/>
            <a:ext cx="8442541" cy="1323439"/>
          </a:xfrm>
          <a:prstGeom prst="rect">
            <a:avLst/>
          </a:prstGeom>
          <a:noFill/>
        </p:spPr>
        <p:txBody>
          <a:bodyPr wrap="square">
            <a:spAutoFit/>
          </a:bodyPr>
          <a:lstStyle/>
          <a:p>
            <a:pPr algn="r"/>
            <a:r>
              <a:rPr lang="en-US" sz="2000" b="1" i="0" dirty="0" err="1">
                <a:solidFill>
                  <a:srgbClr val="5E5E5E"/>
                </a:solidFill>
                <a:effectLst/>
                <a:latin typeface="Nunito" pitchFamily="2" charset="0"/>
              </a:rPr>
              <a:t>Misalkan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gerakan</a:t>
            </a:r>
            <a:r>
              <a:rPr lang="en-US" sz="2000" b="1" i="0" dirty="0">
                <a:solidFill>
                  <a:srgbClr val="5E5E5E"/>
                </a:solidFill>
                <a:effectLst/>
                <a:latin typeface="Nunito" pitchFamily="2" charset="0"/>
              </a:rPr>
              <a:t> orang </a:t>
            </a:r>
            <a:r>
              <a:rPr lang="en-US" sz="2000" b="1" i="0" dirty="0" err="1">
                <a:solidFill>
                  <a:srgbClr val="5E5E5E"/>
                </a:solidFill>
                <a:effectLst/>
                <a:latin typeface="Nunito" pitchFamily="2" charset="0"/>
              </a:rPr>
              <a:t>berjalan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terlalu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lambat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sedangkan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latar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belakang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terlalu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cepat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bergerak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Atau</a:t>
            </a:r>
            <a:r>
              <a:rPr lang="en-US" sz="2000" b="1" i="0" dirty="0">
                <a:solidFill>
                  <a:srgbClr val="5E5E5E"/>
                </a:solidFill>
                <a:effectLst/>
                <a:latin typeface="Nunito" pitchFamily="2" charset="0"/>
              </a:rPr>
              <a:t> bola yang </a:t>
            </a:r>
            <a:r>
              <a:rPr lang="en-US" sz="2000" b="1" i="0" dirty="0" err="1">
                <a:solidFill>
                  <a:srgbClr val="5E5E5E"/>
                </a:solidFill>
                <a:effectLst/>
                <a:latin typeface="Nunito" pitchFamily="2" charset="0"/>
              </a:rPr>
              <a:t>bergerak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memantul</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ke</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tanah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tetapi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sebelum</a:t>
            </a:r>
            <a:r>
              <a:rPr lang="en-US" sz="2000" b="1" i="0" dirty="0">
                <a:solidFill>
                  <a:srgbClr val="5E5E5E"/>
                </a:solidFill>
                <a:effectLst/>
                <a:latin typeface="Nunito" pitchFamily="2" charset="0"/>
              </a:rPr>
              <a:t> bola </a:t>
            </a:r>
            <a:r>
              <a:rPr lang="en-US" sz="2000" b="1" i="0" dirty="0" err="1">
                <a:solidFill>
                  <a:srgbClr val="5E5E5E"/>
                </a:solidFill>
                <a:effectLst/>
                <a:latin typeface="Nunito" pitchFamily="2" charset="0"/>
              </a:rPr>
              <a:t>tersebut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memantul</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efek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suara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dari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pantulan</a:t>
            </a:r>
            <a:r>
              <a:rPr lang="en-US" sz="2000" b="1" i="0" dirty="0">
                <a:solidFill>
                  <a:srgbClr val="5E5E5E"/>
                </a:solidFill>
                <a:effectLst/>
                <a:latin typeface="Nunito" pitchFamily="2" charset="0"/>
              </a:rPr>
              <a:t> bola </a:t>
            </a:r>
            <a:r>
              <a:rPr lang="en-US" sz="2000" b="1" i="0" dirty="0" err="1">
                <a:solidFill>
                  <a:srgbClr val="5E5E5E"/>
                </a:solidFill>
                <a:effectLst/>
                <a:latin typeface="Nunito" pitchFamily="2" charset="0"/>
              </a:rPr>
              <a:t>sudah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terdengar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lebih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dahulu</a:t>
            </a:r>
            <a:r>
              <a:rPr lang="en-US" sz="2000" b="1" i="0" dirty="0">
                <a:solidFill>
                  <a:srgbClr val="5E5E5E"/>
                </a:solidFill>
                <a:effectLst/>
                <a:latin typeface="Nunito" pitchFamily="2" charset="0"/>
              </a:rPr>
              <a:t>.</a:t>
            </a:r>
            <a:endParaRPr lang="en-US" sz="2000" b="1" dirty="0"/>
          </a:p>
        </p:txBody>
      </p:sp>
    </p:spTree>
    <p:extLst>
      <p:ext uri="{BB962C8B-B14F-4D97-AF65-F5344CB8AC3E}">
        <p14:creationId xmlns:p14="http://schemas.microsoft.com/office/powerpoint/2010/main" val="404517384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F632198-73E5-DB3D-1B45-B9B7A7656063}"/>
              </a:ext>
            </a:extLst>
          </p:cNvPr>
          <p:cNvSpPr>
            <a:spLocks noGrp="1" noChangeArrowheads="1"/>
          </p:cNvSpPr>
          <p:nvPr>
            <p:ph type="title" idx="4294967295"/>
          </p:nvPr>
        </p:nvSpPr>
        <p:spPr bwMode="auto">
          <a:xfrm>
            <a:off x="457200" y="319088"/>
            <a:ext cx="7010400" cy="671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fontScale="90000"/>
          </a:bodyPr>
          <a:lstStyle/>
          <a:p>
            <a:pPr eaLnBrk="1" hangingPunct="1"/>
            <a:r>
              <a:rPr lang="en-US" altLang="en-US" b="1" dirty="0">
                <a:solidFill>
                  <a:srgbClr val="0D0D0D"/>
                </a:solidFill>
              </a:rPr>
              <a:t>ANIMASI</a:t>
            </a:r>
          </a:p>
        </p:txBody>
      </p:sp>
      <p:sp>
        <p:nvSpPr>
          <p:cNvPr id="6148" name="Rectangle 25">
            <a:extLst>
              <a:ext uri="{FF2B5EF4-FFF2-40B4-BE49-F238E27FC236}">
                <a16:creationId xmlns:a16="http://schemas.microsoft.com/office/drawing/2014/main" id="{91727635-8288-EC74-957A-3C6A1144BB36}"/>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solidFill>
                <a:srgbClr val="0D0D0D"/>
              </a:solidFill>
            </a:endParaRPr>
          </a:p>
        </p:txBody>
      </p:sp>
      <p:sp>
        <p:nvSpPr>
          <p:cNvPr id="6149" name="Rectangle 26">
            <a:extLst>
              <a:ext uri="{FF2B5EF4-FFF2-40B4-BE49-F238E27FC236}">
                <a16:creationId xmlns:a16="http://schemas.microsoft.com/office/drawing/2014/main" id="{8483DB63-E413-09D4-4867-234E07B5422D}"/>
              </a:ext>
            </a:extLst>
          </p:cNvPr>
          <p:cNvSpPr>
            <a:spLocks noChangeArrowheads="1"/>
          </p:cNvSpPr>
          <p:nvPr/>
        </p:nvSpPr>
        <p:spPr bwMode="auto">
          <a:xfrm>
            <a:off x="0" y="0"/>
            <a:ext cx="0" cy="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6150" name="Rectangle 27">
            <a:extLst>
              <a:ext uri="{FF2B5EF4-FFF2-40B4-BE49-F238E27FC236}">
                <a16:creationId xmlns:a16="http://schemas.microsoft.com/office/drawing/2014/main" id="{4514B161-B886-421B-9C47-FDF5073D0D55}"/>
              </a:ext>
            </a:extLst>
          </p:cNvPr>
          <p:cNvSpPr>
            <a:spLocks noChangeArrowheads="1"/>
          </p:cNvSpPr>
          <p:nvPr/>
        </p:nvSpPr>
        <p:spPr bwMode="auto">
          <a:xfrm>
            <a:off x="0" y="1152525"/>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sz="1100">
                <a:solidFill>
                  <a:srgbClr val="0D0D0D"/>
                </a:solidFill>
                <a:latin typeface="Arial" panose="020B0604020202020204" pitchFamily="34" charset="0"/>
                <a:cs typeface="Times New Roman" panose="02020603050405020304" pitchFamily="18" charset="0"/>
              </a:rPr>
              <a:t> </a:t>
            </a:r>
            <a:endParaRPr lang="en-US" altLang="en-US">
              <a:solidFill>
                <a:srgbClr val="0D0D0D"/>
              </a:solidFill>
            </a:endParaRPr>
          </a:p>
        </p:txBody>
      </p:sp>
      <p:sp>
        <p:nvSpPr>
          <p:cNvPr id="6151" name="Rectangle 28">
            <a:extLst>
              <a:ext uri="{FF2B5EF4-FFF2-40B4-BE49-F238E27FC236}">
                <a16:creationId xmlns:a16="http://schemas.microsoft.com/office/drawing/2014/main" id="{A4965D50-A546-9FFB-7242-8D83FC419D69}"/>
              </a:ext>
            </a:extLst>
          </p:cNvPr>
          <p:cNvSpPr>
            <a:spLocks noChangeArrowheads="1"/>
          </p:cNvSpPr>
          <p:nvPr/>
        </p:nvSpPr>
        <p:spPr bwMode="auto">
          <a:xfrm>
            <a:off x="0" y="230505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sz="1100">
                <a:solidFill>
                  <a:srgbClr val="0D0D0D"/>
                </a:solidFill>
                <a:latin typeface="Arial" panose="020B0604020202020204" pitchFamily="34" charset="0"/>
                <a:cs typeface="Times New Roman" panose="02020603050405020304" pitchFamily="18" charset="0"/>
              </a:rPr>
              <a:t> </a:t>
            </a:r>
            <a:endParaRPr lang="en-US" altLang="en-US">
              <a:solidFill>
                <a:srgbClr val="0D0D0D"/>
              </a:solidFill>
            </a:endParaRPr>
          </a:p>
        </p:txBody>
      </p:sp>
      <p:sp>
        <p:nvSpPr>
          <p:cNvPr id="6152" name="Rectangle 29">
            <a:extLst>
              <a:ext uri="{FF2B5EF4-FFF2-40B4-BE49-F238E27FC236}">
                <a16:creationId xmlns:a16="http://schemas.microsoft.com/office/drawing/2014/main" id="{FCFA4242-4355-9B6D-7689-58C898418DBC}"/>
              </a:ext>
            </a:extLst>
          </p:cNvPr>
          <p:cNvSpPr>
            <a:spLocks noChangeArrowheads="1"/>
          </p:cNvSpPr>
          <p:nvPr/>
        </p:nvSpPr>
        <p:spPr bwMode="auto">
          <a:xfrm>
            <a:off x="0" y="3457575"/>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sz="1100">
                <a:solidFill>
                  <a:srgbClr val="0D0D0D"/>
                </a:solidFill>
                <a:latin typeface="Arial" panose="020B0604020202020204" pitchFamily="34" charset="0"/>
                <a:cs typeface="Times New Roman" panose="02020603050405020304" pitchFamily="18" charset="0"/>
              </a:rPr>
              <a:t> </a:t>
            </a:r>
            <a:endParaRPr lang="en-US" altLang="en-US">
              <a:solidFill>
                <a:srgbClr val="0D0D0D"/>
              </a:solidFill>
            </a:endParaRPr>
          </a:p>
        </p:txBody>
      </p:sp>
      <p:sp>
        <p:nvSpPr>
          <p:cNvPr id="6153" name="Rectangle 30">
            <a:extLst>
              <a:ext uri="{FF2B5EF4-FFF2-40B4-BE49-F238E27FC236}">
                <a16:creationId xmlns:a16="http://schemas.microsoft.com/office/drawing/2014/main" id="{D2E777B1-2120-8BDE-6539-1E3872430A0B}"/>
              </a:ext>
            </a:extLst>
          </p:cNvPr>
          <p:cNvSpPr>
            <a:spLocks noChangeArrowheads="1"/>
          </p:cNvSpPr>
          <p:nvPr/>
        </p:nvSpPr>
        <p:spPr bwMode="auto">
          <a:xfrm>
            <a:off x="0" y="461010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sz="1100">
                <a:solidFill>
                  <a:srgbClr val="0D0D0D"/>
                </a:solidFill>
                <a:latin typeface="Arial" panose="020B0604020202020204" pitchFamily="34" charset="0"/>
                <a:cs typeface="Times New Roman" panose="02020603050405020304" pitchFamily="18" charset="0"/>
              </a:rPr>
              <a:t> </a:t>
            </a:r>
            <a:endParaRPr lang="en-US" altLang="en-US">
              <a:solidFill>
                <a:srgbClr val="0D0D0D"/>
              </a:solidFill>
            </a:endParaRPr>
          </a:p>
        </p:txBody>
      </p:sp>
      <p:sp>
        <p:nvSpPr>
          <p:cNvPr id="6154" name="Rectangle 31">
            <a:extLst>
              <a:ext uri="{FF2B5EF4-FFF2-40B4-BE49-F238E27FC236}">
                <a16:creationId xmlns:a16="http://schemas.microsoft.com/office/drawing/2014/main" id="{66FFE34A-7FCB-3EA8-CE53-C94D14DA0D38}"/>
              </a:ext>
            </a:extLst>
          </p:cNvPr>
          <p:cNvSpPr>
            <a:spLocks noChangeArrowheads="1"/>
          </p:cNvSpPr>
          <p:nvPr/>
        </p:nvSpPr>
        <p:spPr bwMode="auto">
          <a:xfrm>
            <a:off x="0" y="5762625"/>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sz="1100">
                <a:solidFill>
                  <a:srgbClr val="0D0D0D"/>
                </a:solidFill>
                <a:latin typeface="Arial" panose="020B0604020202020204" pitchFamily="34" charset="0"/>
                <a:cs typeface="Times New Roman" panose="02020603050405020304" pitchFamily="18" charset="0"/>
              </a:rPr>
              <a:t> </a:t>
            </a:r>
            <a:endParaRPr lang="en-US" altLang="en-US">
              <a:solidFill>
                <a:srgbClr val="0D0D0D"/>
              </a:solidFill>
            </a:endParaRPr>
          </a:p>
        </p:txBody>
      </p:sp>
      <p:sp>
        <p:nvSpPr>
          <p:cNvPr id="6155" name="Rectangle 3">
            <a:extLst>
              <a:ext uri="{FF2B5EF4-FFF2-40B4-BE49-F238E27FC236}">
                <a16:creationId xmlns:a16="http://schemas.microsoft.com/office/drawing/2014/main" id="{2FAA24DB-1914-8209-FBF3-F7FAE0ED622E}"/>
              </a:ext>
            </a:extLst>
          </p:cNvPr>
          <p:cNvSpPr txBox="1">
            <a:spLocks noChangeArrowheads="1"/>
          </p:cNvSpPr>
          <p:nvPr/>
        </p:nvSpPr>
        <p:spPr bwMode="auto">
          <a:xfrm>
            <a:off x="304800" y="1676400"/>
            <a:ext cx="8724900" cy="424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marL="0" indent="0" eaLnBrk="1" hangingPunct="1">
              <a:spcBef>
                <a:spcPct val="20000"/>
              </a:spcBef>
              <a:buClr>
                <a:schemeClr val="hlink"/>
              </a:buClr>
            </a:pPr>
            <a:r>
              <a:rPr lang="en-ID" altLang="en-US" sz="2400" b="1" dirty="0" err="1">
                <a:solidFill>
                  <a:srgbClr val="0D0D0D"/>
                </a:solidFill>
              </a:rPr>
              <a:t>Ditemukannya</a:t>
            </a:r>
            <a:r>
              <a:rPr lang="en-ID" altLang="en-US" sz="2400" b="1" dirty="0">
                <a:solidFill>
                  <a:srgbClr val="0D0D0D"/>
                </a:solidFill>
              </a:rPr>
              <a:t> </a:t>
            </a:r>
            <a:r>
              <a:rPr lang="en-ID" altLang="en-US" sz="2400" b="1" dirty="0" err="1">
                <a:solidFill>
                  <a:srgbClr val="0D0D0D"/>
                </a:solidFill>
              </a:rPr>
              <a:t>prinsip</a:t>
            </a:r>
            <a:r>
              <a:rPr lang="en-ID" altLang="en-US" sz="2400" b="1" dirty="0">
                <a:solidFill>
                  <a:srgbClr val="0D0D0D"/>
                </a:solidFill>
              </a:rPr>
              <a:t> </a:t>
            </a:r>
            <a:r>
              <a:rPr lang="en-ID" altLang="en-US" sz="2400" b="1" dirty="0" err="1">
                <a:solidFill>
                  <a:srgbClr val="0D0D0D"/>
                </a:solidFill>
              </a:rPr>
              <a:t>dasar</a:t>
            </a:r>
            <a:r>
              <a:rPr lang="en-ID" altLang="en-US" sz="2400" b="1" dirty="0">
                <a:solidFill>
                  <a:srgbClr val="0D0D0D"/>
                </a:solidFill>
              </a:rPr>
              <a:t> </a:t>
            </a:r>
            <a:r>
              <a:rPr lang="en-ID" altLang="en-US" sz="2400" b="1" dirty="0" err="1">
                <a:solidFill>
                  <a:srgbClr val="0D0D0D"/>
                </a:solidFill>
              </a:rPr>
              <a:t>animasi</a:t>
            </a:r>
            <a:r>
              <a:rPr lang="en-ID" altLang="en-US" sz="2400" b="1" dirty="0">
                <a:solidFill>
                  <a:srgbClr val="0D0D0D"/>
                </a:solidFill>
              </a:rPr>
              <a:t> </a:t>
            </a:r>
            <a:r>
              <a:rPr lang="en-ID" altLang="en-US" sz="2400" b="1" dirty="0" err="1">
                <a:solidFill>
                  <a:srgbClr val="0D0D0D"/>
                </a:solidFill>
              </a:rPr>
              <a:t>adalah</a:t>
            </a:r>
            <a:r>
              <a:rPr lang="en-ID" altLang="en-US" sz="2400" b="1" dirty="0">
                <a:solidFill>
                  <a:srgbClr val="0D0D0D"/>
                </a:solidFill>
              </a:rPr>
              <a:t> </a:t>
            </a:r>
            <a:r>
              <a:rPr lang="en-ID" altLang="en-US" sz="2400" b="1" dirty="0" err="1">
                <a:solidFill>
                  <a:srgbClr val="0D0D0D"/>
                </a:solidFill>
              </a:rPr>
              <a:t>dari</a:t>
            </a:r>
            <a:r>
              <a:rPr lang="en-ID" altLang="en-US" sz="2400" b="1" dirty="0">
                <a:solidFill>
                  <a:srgbClr val="0D0D0D"/>
                </a:solidFill>
              </a:rPr>
              <a:t> </a:t>
            </a:r>
            <a:r>
              <a:rPr lang="en-ID" altLang="en-US" sz="2400" b="1" dirty="0" err="1">
                <a:solidFill>
                  <a:srgbClr val="0D0D0D"/>
                </a:solidFill>
              </a:rPr>
              <a:t>karakter</a:t>
            </a:r>
            <a:r>
              <a:rPr lang="en-ID" altLang="en-US" sz="2400" b="1" dirty="0">
                <a:solidFill>
                  <a:srgbClr val="0D0D0D"/>
                </a:solidFill>
              </a:rPr>
              <a:t> </a:t>
            </a:r>
            <a:r>
              <a:rPr lang="en-ID" altLang="en-US" sz="2400" b="1" dirty="0" err="1">
                <a:solidFill>
                  <a:srgbClr val="0D0D0D"/>
                </a:solidFill>
              </a:rPr>
              <a:t>mata</a:t>
            </a:r>
            <a:r>
              <a:rPr lang="en-ID" altLang="en-US" sz="2400" b="1" dirty="0">
                <a:solidFill>
                  <a:srgbClr val="0D0D0D"/>
                </a:solidFill>
              </a:rPr>
              <a:t> </a:t>
            </a:r>
            <a:r>
              <a:rPr lang="en-ID" altLang="en-US" sz="2400" b="1" dirty="0" err="1">
                <a:solidFill>
                  <a:srgbClr val="0D0D0D"/>
                </a:solidFill>
              </a:rPr>
              <a:t>manusia</a:t>
            </a:r>
            <a:r>
              <a:rPr lang="en-ID" altLang="en-US" sz="2400" b="1" dirty="0">
                <a:solidFill>
                  <a:srgbClr val="0D0D0D"/>
                </a:solidFill>
              </a:rPr>
              <a:t> </a:t>
            </a:r>
            <a:r>
              <a:rPr lang="en-ID" altLang="en-US" sz="2400" b="1" dirty="0" err="1">
                <a:solidFill>
                  <a:srgbClr val="0D0D0D"/>
                </a:solidFill>
              </a:rPr>
              <a:t>yaitu</a:t>
            </a:r>
            <a:r>
              <a:rPr lang="en-ID" altLang="en-US" sz="2400" b="1" dirty="0">
                <a:solidFill>
                  <a:srgbClr val="0D0D0D"/>
                </a:solidFill>
              </a:rPr>
              <a:t> : </a:t>
            </a:r>
            <a:r>
              <a:rPr lang="en-ID" altLang="en-US" sz="2400" b="1" i="1" dirty="0" err="1">
                <a:solidFill>
                  <a:srgbClr val="0D0D0D"/>
                </a:solidFill>
              </a:rPr>
              <a:t>persistance</a:t>
            </a:r>
            <a:r>
              <a:rPr lang="en-ID" altLang="en-US" sz="2400" b="1" i="1" dirty="0">
                <a:solidFill>
                  <a:srgbClr val="0D0D0D"/>
                </a:solidFill>
              </a:rPr>
              <a:t> of vision </a:t>
            </a:r>
            <a:r>
              <a:rPr lang="en-ID" altLang="en-US" sz="2400" b="1" dirty="0">
                <a:solidFill>
                  <a:srgbClr val="0D0D0D"/>
                </a:solidFill>
              </a:rPr>
              <a:t>(</a:t>
            </a:r>
            <a:r>
              <a:rPr lang="en-ID" altLang="en-US" sz="2400" b="1" dirty="0" err="1">
                <a:solidFill>
                  <a:srgbClr val="0D0D0D"/>
                </a:solidFill>
              </a:rPr>
              <a:t>pola</a:t>
            </a:r>
            <a:r>
              <a:rPr lang="en-ID" altLang="en-US" sz="2400" b="1" dirty="0">
                <a:solidFill>
                  <a:srgbClr val="0D0D0D"/>
                </a:solidFill>
              </a:rPr>
              <a:t> </a:t>
            </a:r>
            <a:r>
              <a:rPr lang="en-ID" altLang="en-US" sz="2400" b="1" dirty="0" err="1">
                <a:solidFill>
                  <a:srgbClr val="0D0D0D"/>
                </a:solidFill>
              </a:rPr>
              <a:t>penglihatan</a:t>
            </a:r>
            <a:r>
              <a:rPr lang="en-ID" altLang="en-US" sz="2400" b="1" dirty="0">
                <a:solidFill>
                  <a:srgbClr val="0D0D0D"/>
                </a:solidFill>
              </a:rPr>
              <a:t> yang </a:t>
            </a:r>
            <a:r>
              <a:rPr lang="en-ID" altLang="en-US" sz="2400" b="1" dirty="0" err="1">
                <a:solidFill>
                  <a:srgbClr val="0D0D0D"/>
                </a:solidFill>
              </a:rPr>
              <a:t>teratur</a:t>
            </a:r>
            <a:r>
              <a:rPr lang="en-ID" altLang="en-US" sz="2400" b="1" dirty="0">
                <a:solidFill>
                  <a:srgbClr val="0D0D0D"/>
                </a:solidFill>
              </a:rPr>
              <a:t>). </a:t>
            </a:r>
          </a:p>
          <a:p>
            <a:pPr eaLnBrk="1" hangingPunct="1">
              <a:spcBef>
                <a:spcPct val="20000"/>
              </a:spcBef>
              <a:buClr>
                <a:schemeClr val="hlink"/>
              </a:buClr>
            </a:pPr>
            <a:endParaRPr lang="en-ID" altLang="en-US" sz="2400" b="1" dirty="0">
              <a:solidFill>
                <a:srgbClr val="0D0D0D"/>
              </a:solidFill>
            </a:endParaRPr>
          </a:p>
          <a:p>
            <a:pPr marL="0" indent="0" eaLnBrk="1" hangingPunct="1">
              <a:spcBef>
                <a:spcPct val="20000"/>
              </a:spcBef>
              <a:buClr>
                <a:schemeClr val="hlink"/>
              </a:buClr>
            </a:pPr>
            <a:r>
              <a:rPr lang="en-ID" altLang="en-US" sz="2400" b="1" dirty="0">
                <a:solidFill>
                  <a:srgbClr val="0D0D0D"/>
                </a:solidFill>
              </a:rPr>
              <a:t>Paul Roget, Joseph Plateau dan Pierre </a:t>
            </a:r>
            <a:r>
              <a:rPr lang="en-ID" altLang="en-US" sz="2400" b="1" dirty="0" err="1">
                <a:solidFill>
                  <a:srgbClr val="0D0D0D"/>
                </a:solidFill>
              </a:rPr>
              <a:t>Desvigenes</a:t>
            </a:r>
            <a:r>
              <a:rPr lang="en-ID" altLang="en-US" sz="2400" b="1" dirty="0">
                <a:solidFill>
                  <a:srgbClr val="0D0D0D"/>
                </a:solidFill>
              </a:rPr>
              <a:t>, </a:t>
            </a:r>
            <a:r>
              <a:rPr lang="en-ID" altLang="en-US" sz="2400" b="1" dirty="0" err="1">
                <a:solidFill>
                  <a:srgbClr val="0D0D0D"/>
                </a:solidFill>
              </a:rPr>
              <a:t>melalui</a:t>
            </a:r>
            <a:r>
              <a:rPr lang="en-ID" altLang="en-US" sz="2400" b="1" dirty="0">
                <a:solidFill>
                  <a:srgbClr val="0D0D0D"/>
                </a:solidFill>
              </a:rPr>
              <a:t> </a:t>
            </a:r>
            <a:r>
              <a:rPr lang="en-ID" altLang="en-US" sz="2400" b="1" dirty="0" err="1">
                <a:solidFill>
                  <a:srgbClr val="0D0D0D"/>
                </a:solidFill>
              </a:rPr>
              <a:t>peralatan</a:t>
            </a:r>
            <a:r>
              <a:rPr lang="en-ID" altLang="en-US" sz="2400" b="1" dirty="0">
                <a:solidFill>
                  <a:srgbClr val="0D0D0D"/>
                </a:solidFill>
              </a:rPr>
              <a:t> </a:t>
            </a:r>
            <a:r>
              <a:rPr lang="en-ID" altLang="en-US" sz="2400" b="1" dirty="0" err="1">
                <a:solidFill>
                  <a:srgbClr val="0D0D0D"/>
                </a:solidFill>
              </a:rPr>
              <a:t>optik</a:t>
            </a:r>
            <a:r>
              <a:rPr lang="en-ID" altLang="en-US" sz="2400" b="1" dirty="0">
                <a:solidFill>
                  <a:srgbClr val="0D0D0D"/>
                </a:solidFill>
              </a:rPr>
              <a:t> yang </a:t>
            </a:r>
            <a:r>
              <a:rPr lang="en-ID" altLang="en-US" sz="2400" b="1" dirty="0" err="1">
                <a:solidFill>
                  <a:srgbClr val="0D0D0D"/>
                </a:solidFill>
              </a:rPr>
              <a:t>mereka</a:t>
            </a:r>
            <a:r>
              <a:rPr lang="en-ID" altLang="en-US" sz="2400" b="1" dirty="0">
                <a:solidFill>
                  <a:srgbClr val="0D0D0D"/>
                </a:solidFill>
              </a:rPr>
              <a:t> </a:t>
            </a:r>
            <a:r>
              <a:rPr lang="en-ID" altLang="en-US" sz="2400" b="1" dirty="0" err="1">
                <a:solidFill>
                  <a:srgbClr val="0D0D0D"/>
                </a:solidFill>
              </a:rPr>
              <a:t>ciptakan</a:t>
            </a:r>
            <a:r>
              <a:rPr lang="en-ID" altLang="en-US" sz="2400" b="1" dirty="0">
                <a:solidFill>
                  <a:srgbClr val="0D0D0D"/>
                </a:solidFill>
              </a:rPr>
              <a:t>, </a:t>
            </a:r>
            <a:r>
              <a:rPr lang="en-ID" altLang="en-US" sz="2400" b="1" dirty="0" err="1">
                <a:solidFill>
                  <a:srgbClr val="0D0D0D"/>
                </a:solidFill>
              </a:rPr>
              <a:t>berhasil</a:t>
            </a:r>
            <a:r>
              <a:rPr lang="en-ID" altLang="en-US" sz="2400" b="1" dirty="0">
                <a:solidFill>
                  <a:srgbClr val="0D0D0D"/>
                </a:solidFill>
              </a:rPr>
              <a:t> </a:t>
            </a:r>
            <a:r>
              <a:rPr lang="en-ID" altLang="en-US" sz="2400" b="1" dirty="0" err="1">
                <a:solidFill>
                  <a:srgbClr val="0D0D0D"/>
                </a:solidFill>
              </a:rPr>
              <a:t>membuktikan</a:t>
            </a:r>
            <a:r>
              <a:rPr lang="en-ID" altLang="en-US" sz="2400" b="1" dirty="0">
                <a:solidFill>
                  <a:srgbClr val="0D0D0D"/>
                </a:solidFill>
              </a:rPr>
              <a:t> </a:t>
            </a:r>
            <a:r>
              <a:rPr lang="en-ID" altLang="en-US" sz="2400" b="1" dirty="0" err="1">
                <a:solidFill>
                  <a:srgbClr val="0D0D0D"/>
                </a:solidFill>
              </a:rPr>
              <a:t>bahwa</a:t>
            </a:r>
            <a:r>
              <a:rPr lang="en-ID" altLang="en-US" sz="2400" b="1" dirty="0">
                <a:solidFill>
                  <a:srgbClr val="0D0D0D"/>
                </a:solidFill>
              </a:rPr>
              <a:t> </a:t>
            </a:r>
            <a:r>
              <a:rPr lang="en-ID" altLang="en-US" sz="2400" b="1" dirty="0" err="1">
                <a:solidFill>
                  <a:srgbClr val="0D0D0D"/>
                </a:solidFill>
              </a:rPr>
              <a:t>mata</a:t>
            </a:r>
            <a:r>
              <a:rPr lang="en-ID" altLang="en-US" sz="2400" b="1" dirty="0">
                <a:solidFill>
                  <a:srgbClr val="0D0D0D"/>
                </a:solidFill>
              </a:rPr>
              <a:t> </a:t>
            </a:r>
            <a:r>
              <a:rPr lang="en-ID" altLang="en-US" sz="2400" b="1" dirty="0" err="1">
                <a:solidFill>
                  <a:srgbClr val="0D0D0D"/>
                </a:solidFill>
              </a:rPr>
              <a:t>manusia</a:t>
            </a:r>
            <a:r>
              <a:rPr lang="en-ID" altLang="en-US" sz="2400" b="1" dirty="0">
                <a:solidFill>
                  <a:srgbClr val="0D0D0D"/>
                </a:solidFill>
              </a:rPr>
              <a:t> </a:t>
            </a:r>
            <a:r>
              <a:rPr lang="en-ID" altLang="en-US" sz="2400" b="1" dirty="0" err="1">
                <a:solidFill>
                  <a:srgbClr val="0D0D0D"/>
                </a:solidFill>
              </a:rPr>
              <a:t>cenderung</a:t>
            </a:r>
            <a:r>
              <a:rPr lang="en-ID" altLang="en-US" sz="2400" b="1" dirty="0">
                <a:solidFill>
                  <a:srgbClr val="0D0D0D"/>
                </a:solidFill>
              </a:rPr>
              <a:t> </a:t>
            </a:r>
            <a:r>
              <a:rPr lang="en-ID" altLang="en-US" sz="2400" b="1" dirty="0" err="1">
                <a:solidFill>
                  <a:srgbClr val="0D0D0D"/>
                </a:solidFill>
              </a:rPr>
              <a:t>menangkap</a:t>
            </a:r>
            <a:r>
              <a:rPr lang="en-ID" altLang="en-US" sz="2400" b="1" dirty="0">
                <a:solidFill>
                  <a:srgbClr val="0D0D0D"/>
                </a:solidFill>
              </a:rPr>
              <a:t> </a:t>
            </a:r>
            <a:r>
              <a:rPr lang="en-ID" altLang="en-US" sz="2400" b="1" dirty="0" err="1">
                <a:solidFill>
                  <a:srgbClr val="0D0D0D"/>
                </a:solidFill>
              </a:rPr>
              <a:t>urutan</a:t>
            </a:r>
            <a:r>
              <a:rPr lang="en-ID" altLang="en-US" sz="2400" b="1" dirty="0">
                <a:solidFill>
                  <a:srgbClr val="0D0D0D"/>
                </a:solidFill>
              </a:rPr>
              <a:t> </a:t>
            </a:r>
            <a:r>
              <a:rPr lang="en-ID" altLang="en-US" sz="2400" b="1" dirty="0" err="1">
                <a:solidFill>
                  <a:srgbClr val="0D0D0D"/>
                </a:solidFill>
              </a:rPr>
              <a:t>gambar-gambar</a:t>
            </a:r>
            <a:r>
              <a:rPr lang="en-ID" altLang="en-US" sz="2400" b="1" dirty="0">
                <a:solidFill>
                  <a:srgbClr val="0D0D0D"/>
                </a:solidFill>
              </a:rPr>
              <a:t> pada </a:t>
            </a:r>
            <a:r>
              <a:rPr lang="en-ID" altLang="en-US" sz="2400" b="1" dirty="0" err="1">
                <a:solidFill>
                  <a:srgbClr val="0D0D0D"/>
                </a:solidFill>
              </a:rPr>
              <a:t>tenggang</a:t>
            </a:r>
            <a:r>
              <a:rPr lang="en-ID" altLang="en-US" sz="2400" b="1" dirty="0">
                <a:solidFill>
                  <a:srgbClr val="0D0D0D"/>
                </a:solidFill>
              </a:rPr>
              <a:t> </a:t>
            </a:r>
            <a:r>
              <a:rPr lang="en-ID" altLang="en-US" sz="2400" b="1" dirty="0" err="1">
                <a:solidFill>
                  <a:srgbClr val="0D0D0D"/>
                </a:solidFill>
              </a:rPr>
              <a:t>waktu</a:t>
            </a:r>
            <a:r>
              <a:rPr lang="en-ID" altLang="en-US" sz="2400" b="1" dirty="0">
                <a:solidFill>
                  <a:srgbClr val="0D0D0D"/>
                </a:solidFill>
              </a:rPr>
              <a:t> </a:t>
            </a:r>
            <a:r>
              <a:rPr lang="en-ID" altLang="en-US" sz="2400" b="1" dirty="0" err="1">
                <a:solidFill>
                  <a:srgbClr val="0D0D0D"/>
                </a:solidFill>
              </a:rPr>
              <a:t>tertentu</a:t>
            </a:r>
            <a:r>
              <a:rPr lang="en-ID" altLang="en-US" sz="2400" b="1" dirty="0">
                <a:solidFill>
                  <a:srgbClr val="0D0D0D"/>
                </a:solidFill>
              </a:rPr>
              <a:t> </a:t>
            </a:r>
            <a:r>
              <a:rPr lang="en-ID" altLang="en-US" sz="2400" b="1" dirty="0" err="1">
                <a:solidFill>
                  <a:srgbClr val="0D0D0D"/>
                </a:solidFill>
              </a:rPr>
              <a:t>sebagai</a:t>
            </a:r>
            <a:r>
              <a:rPr lang="en-ID" altLang="en-US" sz="2400" b="1" dirty="0">
                <a:solidFill>
                  <a:srgbClr val="0D0D0D"/>
                </a:solidFill>
              </a:rPr>
              <a:t> </a:t>
            </a:r>
            <a:r>
              <a:rPr lang="en-ID" altLang="en-US" sz="2400" b="1" dirty="0" err="1">
                <a:solidFill>
                  <a:srgbClr val="0D0D0D"/>
                </a:solidFill>
              </a:rPr>
              <a:t>suatu</a:t>
            </a:r>
            <a:r>
              <a:rPr lang="en-ID" altLang="en-US" sz="2400" b="1" dirty="0">
                <a:solidFill>
                  <a:srgbClr val="0D0D0D"/>
                </a:solidFill>
              </a:rPr>
              <a:t> </a:t>
            </a:r>
            <a:r>
              <a:rPr lang="en-ID" altLang="en-US" sz="2400" b="1" dirty="0" err="1">
                <a:solidFill>
                  <a:srgbClr val="0D0D0D"/>
                </a:solidFill>
              </a:rPr>
              <a:t>pola</a:t>
            </a:r>
            <a:endParaRPr lang="en-US" altLang="en-US" sz="2000" b="1" dirty="0">
              <a:solidFill>
                <a:srgbClr val="0D0D0D"/>
              </a:solidFill>
            </a:endParaRPr>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CA322D3E-F77F-FB77-2446-401953BFCA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63" y="1765258"/>
            <a:ext cx="1905000" cy="199254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0AE73841-6E30-23A3-EC1F-5774BB61737F}"/>
              </a:ext>
            </a:extLst>
          </p:cNvPr>
          <p:cNvSpPr txBox="1">
            <a:spLocks/>
          </p:cNvSpPr>
          <p:nvPr/>
        </p:nvSpPr>
        <p:spPr>
          <a:xfrm>
            <a:off x="238823" y="145973"/>
            <a:ext cx="8259098" cy="660241"/>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3600" kern="1200">
                <a:solidFill>
                  <a:srgbClr val="FF0000"/>
                </a:solidFill>
                <a:effectLst>
                  <a:outerShdw blurRad="50800" dist="38100" dir="2700000" algn="tl" rotWithShape="0">
                    <a:prstClr val="black">
                      <a:alpha val="40000"/>
                    </a:prstClr>
                  </a:outerShdw>
                </a:effectLst>
                <a:latin typeface="+mj-lt"/>
                <a:ea typeface="+mj-ea"/>
                <a:cs typeface="+mj-cs"/>
              </a:defRPr>
            </a:lvl1pPr>
          </a:lstStyle>
          <a:p>
            <a:r>
              <a:rPr lang="en-US" b="1" cap="all" dirty="0">
                <a:solidFill>
                  <a:srgbClr val="1C1C1C"/>
                </a:solidFill>
                <a:effectLst/>
                <a:latin typeface="Oswald" panose="00000500000000000000" pitchFamily="2" charset="0"/>
              </a:rPr>
              <a:t>MEMAHAMI PRINSIP - PRINSIP DASAR ANIMASI</a:t>
            </a:r>
            <a:endParaRPr lang="en-US" dirty="0"/>
          </a:p>
        </p:txBody>
      </p:sp>
      <p:sp>
        <p:nvSpPr>
          <p:cNvPr id="8" name="Content Placeholder 2">
            <a:extLst>
              <a:ext uri="{FF2B5EF4-FFF2-40B4-BE49-F238E27FC236}">
                <a16:creationId xmlns:a16="http://schemas.microsoft.com/office/drawing/2014/main" id="{0A03A0EE-CE75-0BA9-776A-6F9638AF1958}"/>
              </a:ext>
            </a:extLst>
          </p:cNvPr>
          <p:cNvSpPr txBox="1">
            <a:spLocks/>
          </p:cNvSpPr>
          <p:nvPr/>
        </p:nvSpPr>
        <p:spPr>
          <a:xfrm>
            <a:off x="251851" y="955616"/>
            <a:ext cx="8246070" cy="6602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err="1">
                <a:solidFill>
                  <a:srgbClr val="5E5E5E"/>
                </a:solidFill>
                <a:latin typeface="Nunito" pitchFamily="2" charset="0"/>
              </a:rPr>
              <a:t>Seorang</a:t>
            </a:r>
            <a:r>
              <a:rPr lang="en-US" sz="1200" b="1" dirty="0">
                <a:solidFill>
                  <a:srgbClr val="5E5E5E"/>
                </a:solidFill>
                <a:latin typeface="Nunito" pitchFamily="2" charset="0"/>
              </a:rPr>
              <a:t> animator </a:t>
            </a:r>
            <a:r>
              <a:rPr lang="en-US" sz="1200" b="1" dirty="0" err="1">
                <a:solidFill>
                  <a:srgbClr val="5E5E5E"/>
                </a:solidFill>
                <a:latin typeface="Nunito" pitchFamily="2" charset="0"/>
              </a:rPr>
              <a:t>harus</a:t>
            </a:r>
            <a:r>
              <a:rPr lang="en-US" sz="1200" b="1" dirty="0">
                <a:solidFill>
                  <a:srgbClr val="5E5E5E"/>
                </a:solidFill>
                <a:latin typeface="Nunito" pitchFamily="2" charset="0"/>
              </a:rPr>
              <a:t> </a:t>
            </a:r>
            <a:r>
              <a:rPr lang="en-US" sz="1200" b="1" dirty="0" err="1">
                <a:solidFill>
                  <a:srgbClr val="5E5E5E"/>
                </a:solidFill>
                <a:latin typeface="Nunito" pitchFamily="2" charset="0"/>
              </a:rPr>
              <a:t>menguasai</a:t>
            </a:r>
            <a:r>
              <a:rPr lang="en-US" sz="1200" b="1" dirty="0">
                <a:solidFill>
                  <a:srgbClr val="5E5E5E"/>
                </a:solidFill>
                <a:latin typeface="Nunito" pitchFamily="2" charset="0"/>
              </a:rPr>
              <a:t>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ini</a:t>
            </a:r>
            <a:r>
              <a:rPr lang="en-US" sz="1200" b="1" dirty="0">
                <a:solidFill>
                  <a:srgbClr val="5E5E5E"/>
                </a:solidFill>
                <a:latin typeface="Nunito" pitchFamily="2" charset="0"/>
              </a:rPr>
              <a:t> </a:t>
            </a:r>
            <a:r>
              <a:rPr lang="en-US" sz="1200" b="1" dirty="0" err="1">
                <a:solidFill>
                  <a:srgbClr val="5E5E5E"/>
                </a:solidFill>
                <a:latin typeface="Nunito" pitchFamily="2" charset="0"/>
              </a:rPr>
              <a:t>untuk</a:t>
            </a:r>
            <a:r>
              <a:rPr lang="en-US" sz="1200" b="1" dirty="0">
                <a:solidFill>
                  <a:srgbClr val="5E5E5E"/>
                </a:solidFill>
                <a:latin typeface="Nunito" pitchFamily="2" charset="0"/>
              </a:rPr>
              <a:t> </a:t>
            </a:r>
            <a:r>
              <a:rPr lang="en-US" sz="1200" b="1" dirty="0" err="1">
                <a:solidFill>
                  <a:srgbClr val="5E5E5E"/>
                </a:solidFill>
                <a:latin typeface="Nunito" pitchFamily="2" charset="0"/>
              </a:rPr>
              <a:t>mendapatkan</a:t>
            </a:r>
            <a:r>
              <a:rPr lang="en-US" sz="1200" b="1" dirty="0">
                <a:solidFill>
                  <a:srgbClr val="5E5E5E"/>
                </a:solidFill>
                <a:latin typeface="Nunito" pitchFamily="2" charset="0"/>
              </a:rPr>
              <a:t> </a:t>
            </a:r>
            <a:r>
              <a:rPr lang="en-US" sz="1200" b="1" dirty="0" err="1">
                <a:solidFill>
                  <a:srgbClr val="5E5E5E"/>
                </a:solidFill>
                <a:latin typeface="Nunito" pitchFamily="2" charset="0"/>
              </a:rPr>
              <a:t>ilusi</a:t>
            </a:r>
            <a:r>
              <a:rPr lang="en-US" sz="1200" b="1" dirty="0">
                <a:solidFill>
                  <a:srgbClr val="5E5E5E"/>
                </a:solidFill>
                <a:latin typeface="Nunito" pitchFamily="2" charset="0"/>
              </a:rPr>
              <a:t> </a:t>
            </a:r>
            <a:r>
              <a:rPr lang="en-US" sz="1200" b="1" dirty="0" err="1">
                <a:solidFill>
                  <a:srgbClr val="5E5E5E"/>
                </a:solidFill>
                <a:latin typeface="Nunito" pitchFamily="2" charset="0"/>
              </a:rPr>
              <a:t>menghidupkan</a:t>
            </a:r>
            <a:r>
              <a:rPr lang="en-US" sz="1200" b="1" dirty="0">
                <a:solidFill>
                  <a:srgbClr val="5E5E5E"/>
                </a:solidFill>
                <a:latin typeface="Nunito" pitchFamily="2" charset="0"/>
              </a:rPr>
              <a:t> </a:t>
            </a:r>
            <a:r>
              <a:rPr lang="en-US" sz="1200" b="1" dirty="0" err="1">
                <a:solidFill>
                  <a:srgbClr val="5E5E5E"/>
                </a:solidFill>
                <a:latin typeface="Nunito" pitchFamily="2" charset="0"/>
              </a:rPr>
              <a:t>karakter</a:t>
            </a:r>
            <a:r>
              <a:rPr lang="en-US" sz="1200" b="1" dirty="0">
                <a:solidFill>
                  <a:srgbClr val="5E5E5E"/>
                </a:solidFill>
                <a:latin typeface="Nunito" pitchFamily="2" charset="0"/>
              </a:rPr>
              <a:t> </a:t>
            </a:r>
            <a:r>
              <a:rPr lang="en-US" sz="1200" b="1" dirty="0" err="1">
                <a:solidFill>
                  <a:srgbClr val="5E5E5E"/>
                </a:solidFill>
                <a:latin typeface="Nunito" pitchFamily="2" charset="0"/>
              </a:rPr>
              <a:t>animasinya</a:t>
            </a:r>
            <a:r>
              <a:rPr lang="en-US" sz="1200" b="1" dirty="0">
                <a:solidFill>
                  <a:srgbClr val="5E5E5E"/>
                </a:solidFill>
                <a:latin typeface="Nunito" pitchFamily="2" charset="0"/>
              </a:rPr>
              <a:t>. </a:t>
            </a:r>
            <a:r>
              <a:rPr lang="en-US" sz="1200" b="1" dirty="0" err="1">
                <a:solidFill>
                  <a:srgbClr val="5E5E5E"/>
                </a:solidFill>
                <a:latin typeface="Nunito" pitchFamily="2" charset="0"/>
              </a:rPr>
              <a:t>Barikut</a:t>
            </a:r>
            <a:r>
              <a:rPr lang="en-US" sz="1200" b="1" dirty="0">
                <a:solidFill>
                  <a:srgbClr val="5E5E5E"/>
                </a:solidFill>
                <a:latin typeface="Nunito" pitchFamily="2" charset="0"/>
              </a:rPr>
              <a:t> </a:t>
            </a:r>
            <a:r>
              <a:rPr lang="en-US" sz="1200" b="1" dirty="0" err="1">
                <a:solidFill>
                  <a:srgbClr val="5E5E5E"/>
                </a:solidFill>
                <a:latin typeface="Nunito" pitchFamily="2" charset="0"/>
              </a:rPr>
              <a:t>adalah</a:t>
            </a:r>
            <a:r>
              <a:rPr lang="en-US" sz="1200" b="1" dirty="0">
                <a:solidFill>
                  <a:srgbClr val="5E5E5E"/>
                </a:solidFill>
                <a:latin typeface="Nunito" pitchFamily="2" charset="0"/>
              </a:rPr>
              <a:t> 12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agar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terlihat</a:t>
            </a:r>
            <a:r>
              <a:rPr lang="en-US" sz="1200" b="1" dirty="0">
                <a:solidFill>
                  <a:srgbClr val="5E5E5E"/>
                </a:solidFill>
                <a:latin typeface="Nunito" pitchFamily="2" charset="0"/>
              </a:rPr>
              <a:t> </a:t>
            </a:r>
            <a:r>
              <a:rPr lang="en-US" sz="1200" b="1" dirty="0" err="1">
                <a:solidFill>
                  <a:srgbClr val="5E5E5E"/>
                </a:solidFill>
                <a:latin typeface="Nunito" pitchFamily="2" charset="0"/>
              </a:rPr>
              <a:t>seperti</a:t>
            </a:r>
            <a:r>
              <a:rPr lang="en-US" sz="1200" b="1" dirty="0">
                <a:solidFill>
                  <a:srgbClr val="5E5E5E"/>
                </a:solidFill>
                <a:latin typeface="Nunito" pitchFamily="2" charset="0"/>
              </a:rPr>
              <a:t> </a:t>
            </a:r>
            <a:r>
              <a:rPr lang="en-US" sz="1200" b="1" dirty="0" err="1">
                <a:solidFill>
                  <a:srgbClr val="5E5E5E"/>
                </a:solidFill>
                <a:latin typeface="Nunito" pitchFamily="2" charset="0"/>
              </a:rPr>
              <a:t>nyata</a:t>
            </a:r>
            <a:r>
              <a:rPr lang="en-US" sz="1200" b="1" dirty="0">
                <a:solidFill>
                  <a:srgbClr val="5E5E5E"/>
                </a:solidFill>
                <a:latin typeface="Nunito" pitchFamily="2" charset="0"/>
              </a:rPr>
              <a:t>:</a:t>
            </a:r>
            <a:endParaRPr lang="en-US" b="1" dirty="0"/>
          </a:p>
        </p:txBody>
      </p:sp>
      <p:sp>
        <p:nvSpPr>
          <p:cNvPr id="10" name="TextBox 9">
            <a:extLst>
              <a:ext uri="{FF2B5EF4-FFF2-40B4-BE49-F238E27FC236}">
                <a16:creationId xmlns:a16="http://schemas.microsoft.com/office/drawing/2014/main" id="{460CDB26-205D-CCB7-9DCD-E0175EEC5849}"/>
              </a:ext>
            </a:extLst>
          </p:cNvPr>
          <p:cNvSpPr txBox="1"/>
          <p:nvPr/>
        </p:nvSpPr>
        <p:spPr>
          <a:xfrm>
            <a:off x="2080363" y="1765259"/>
            <a:ext cx="6825642" cy="707886"/>
          </a:xfrm>
          <a:prstGeom prst="rect">
            <a:avLst/>
          </a:prstGeom>
          <a:noFill/>
        </p:spPr>
        <p:txBody>
          <a:bodyPr wrap="square">
            <a:spAutoFit/>
          </a:bodyPr>
          <a:lstStyle/>
          <a:p>
            <a:pPr algn="r"/>
            <a:r>
              <a:rPr lang="nl-NL" sz="2000" b="1" i="0" dirty="0">
                <a:solidFill>
                  <a:srgbClr val="5E5E5E"/>
                </a:solidFill>
                <a:effectLst/>
                <a:latin typeface="Nunito" pitchFamily="2" charset="0"/>
              </a:rPr>
              <a:t>9. Timing (Waktu) dan Spacing (percepatan dan perlambatan)</a:t>
            </a:r>
            <a:endParaRPr lang="en-US" sz="2000" b="1" dirty="0"/>
          </a:p>
        </p:txBody>
      </p:sp>
      <p:sp>
        <p:nvSpPr>
          <p:cNvPr id="3" name="TextBox 2">
            <a:extLst>
              <a:ext uri="{FF2B5EF4-FFF2-40B4-BE49-F238E27FC236}">
                <a16:creationId xmlns:a16="http://schemas.microsoft.com/office/drawing/2014/main" id="{D3500A9D-C5D5-E33F-DCC3-AB10F9B3B6DD}"/>
              </a:ext>
            </a:extLst>
          </p:cNvPr>
          <p:cNvSpPr txBox="1"/>
          <p:nvPr/>
        </p:nvSpPr>
        <p:spPr>
          <a:xfrm>
            <a:off x="2267732" y="2574902"/>
            <a:ext cx="6450904" cy="1938992"/>
          </a:xfrm>
          <a:prstGeom prst="rect">
            <a:avLst/>
          </a:prstGeom>
          <a:noFill/>
        </p:spPr>
        <p:txBody>
          <a:bodyPr wrap="square">
            <a:spAutoFit/>
          </a:bodyPr>
          <a:lstStyle/>
          <a:p>
            <a:r>
              <a:rPr lang="en-US" sz="2000" b="1" i="0" dirty="0" err="1">
                <a:solidFill>
                  <a:srgbClr val="5E5E5E"/>
                </a:solidFill>
                <a:effectLst/>
                <a:latin typeface="Nunito" pitchFamily="2" charset="0"/>
              </a:rPr>
              <a:t>Misalkan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gerakan</a:t>
            </a:r>
            <a:r>
              <a:rPr lang="en-US" sz="2000" b="1" i="0" dirty="0">
                <a:solidFill>
                  <a:srgbClr val="5E5E5E"/>
                </a:solidFill>
                <a:effectLst/>
                <a:latin typeface="Nunito" pitchFamily="2" charset="0"/>
              </a:rPr>
              <a:t> orang </a:t>
            </a:r>
            <a:r>
              <a:rPr lang="en-US" sz="2000" b="1" i="0" dirty="0" err="1">
                <a:solidFill>
                  <a:srgbClr val="5E5E5E"/>
                </a:solidFill>
                <a:effectLst/>
                <a:latin typeface="Nunito" pitchFamily="2" charset="0"/>
              </a:rPr>
              <a:t>berjalan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terlalu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lambat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sedangkan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latar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belakang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terlalu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cepat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bergerak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Atau</a:t>
            </a:r>
            <a:r>
              <a:rPr lang="en-US" sz="2000" b="1" i="0" dirty="0">
                <a:solidFill>
                  <a:srgbClr val="5E5E5E"/>
                </a:solidFill>
                <a:effectLst/>
                <a:latin typeface="Nunito" pitchFamily="2" charset="0"/>
              </a:rPr>
              <a:t> bola yang </a:t>
            </a:r>
            <a:r>
              <a:rPr lang="en-US" sz="2000" b="1" i="0" dirty="0" err="1">
                <a:solidFill>
                  <a:srgbClr val="5E5E5E"/>
                </a:solidFill>
                <a:effectLst/>
                <a:latin typeface="Nunito" pitchFamily="2" charset="0"/>
              </a:rPr>
              <a:t>bergerak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memantul</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ke</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tanah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tetapi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sebelum</a:t>
            </a:r>
            <a:r>
              <a:rPr lang="en-US" sz="2000" b="1" i="0" dirty="0">
                <a:solidFill>
                  <a:srgbClr val="5E5E5E"/>
                </a:solidFill>
                <a:effectLst/>
                <a:latin typeface="Nunito" pitchFamily="2" charset="0"/>
              </a:rPr>
              <a:t> bola </a:t>
            </a:r>
            <a:r>
              <a:rPr lang="en-US" sz="2000" b="1" i="0" dirty="0" err="1">
                <a:solidFill>
                  <a:srgbClr val="5E5E5E"/>
                </a:solidFill>
                <a:effectLst/>
                <a:latin typeface="Nunito" pitchFamily="2" charset="0"/>
              </a:rPr>
              <a:t>tersebut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memantul</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efek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suara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dari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pantulan</a:t>
            </a:r>
            <a:r>
              <a:rPr lang="en-US" sz="2000" b="1" i="0" dirty="0">
                <a:solidFill>
                  <a:srgbClr val="5E5E5E"/>
                </a:solidFill>
                <a:effectLst/>
                <a:latin typeface="Nunito" pitchFamily="2" charset="0"/>
              </a:rPr>
              <a:t> bola </a:t>
            </a:r>
            <a:r>
              <a:rPr lang="en-US" sz="2000" b="1" i="0" dirty="0" err="1">
                <a:solidFill>
                  <a:srgbClr val="5E5E5E"/>
                </a:solidFill>
                <a:effectLst/>
                <a:latin typeface="Nunito" pitchFamily="2" charset="0"/>
              </a:rPr>
              <a:t>sudah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terdengar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lebih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dahulu</a:t>
            </a:r>
            <a:r>
              <a:rPr lang="en-US" sz="2000" b="1" i="0" dirty="0">
                <a:solidFill>
                  <a:srgbClr val="5E5E5E"/>
                </a:solidFill>
                <a:effectLst/>
                <a:latin typeface="Nunito" pitchFamily="2" charset="0"/>
              </a:rPr>
              <a:t>.</a:t>
            </a:r>
            <a:endParaRPr lang="en-US" sz="2000" b="1" dirty="0"/>
          </a:p>
        </p:txBody>
      </p:sp>
      <p:sp>
        <p:nvSpPr>
          <p:cNvPr id="5" name="TextBox 4">
            <a:extLst>
              <a:ext uri="{FF2B5EF4-FFF2-40B4-BE49-F238E27FC236}">
                <a16:creationId xmlns:a16="http://schemas.microsoft.com/office/drawing/2014/main" id="{836271CA-6D5F-70AF-7820-ED54715D1238}"/>
              </a:ext>
            </a:extLst>
          </p:cNvPr>
          <p:cNvSpPr txBox="1"/>
          <p:nvPr/>
        </p:nvSpPr>
        <p:spPr>
          <a:xfrm>
            <a:off x="583447" y="4956654"/>
            <a:ext cx="8322558" cy="707886"/>
          </a:xfrm>
          <a:prstGeom prst="rect">
            <a:avLst/>
          </a:prstGeom>
          <a:noFill/>
        </p:spPr>
        <p:txBody>
          <a:bodyPr wrap="square">
            <a:spAutoFit/>
          </a:bodyPr>
          <a:lstStyle/>
          <a:p>
            <a:r>
              <a:rPr lang="en-US" sz="2000" b="1" i="0" dirty="0" err="1">
                <a:solidFill>
                  <a:srgbClr val="5E5E5E"/>
                </a:solidFill>
                <a:effectLst/>
                <a:latin typeface="Nunito" pitchFamily="2" charset="0"/>
              </a:rPr>
              <a:t>Seorang</a:t>
            </a:r>
            <a:r>
              <a:rPr lang="en-US" sz="2000" b="1" i="0" dirty="0">
                <a:solidFill>
                  <a:srgbClr val="5E5E5E"/>
                </a:solidFill>
                <a:effectLst/>
                <a:latin typeface="Nunito" pitchFamily="2" charset="0"/>
              </a:rPr>
              <a:t> animator Disney </a:t>
            </a:r>
            <a:r>
              <a:rPr lang="en-US" sz="2000" b="1" i="0" dirty="0" err="1">
                <a:solidFill>
                  <a:srgbClr val="5E5E5E"/>
                </a:solidFill>
                <a:effectLst/>
                <a:latin typeface="Nunito" pitchFamily="2" charset="0"/>
              </a:rPr>
              <a:t>bernama</a:t>
            </a:r>
            <a:r>
              <a:rPr lang="en-US" sz="2000" b="1" i="0" dirty="0">
                <a:solidFill>
                  <a:srgbClr val="5E5E5E"/>
                </a:solidFill>
                <a:effectLst/>
                <a:latin typeface="Nunito" pitchFamily="2" charset="0"/>
              </a:rPr>
              <a:t> Grim </a:t>
            </a:r>
            <a:r>
              <a:rPr lang="en-US" sz="2000" b="1" i="0" dirty="0" err="1">
                <a:solidFill>
                  <a:srgbClr val="5E5E5E"/>
                </a:solidFill>
                <a:effectLst/>
                <a:latin typeface="Nunito" pitchFamily="2" charset="0"/>
              </a:rPr>
              <a:t>Natwick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pernah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berkata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Animasi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adalah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tentang</a:t>
            </a:r>
            <a:r>
              <a:rPr lang="en-US" sz="2000" b="1" i="0" dirty="0">
                <a:solidFill>
                  <a:srgbClr val="5E5E5E"/>
                </a:solidFill>
                <a:effectLst/>
                <a:latin typeface="Nunito" pitchFamily="2" charset="0"/>
              </a:rPr>
              <a:t> timing dan spacing”.</a:t>
            </a:r>
            <a:endParaRPr lang="en-US" sz="2000" b="1" dirty="0"/>
          </a:p>
        </p:txBody>
      </p:sp>
    </p:spTree>
    <p:extLst>
      <p:ext uri="{BB962C8B-B14F-4D97-AF65-F5344CB8AC3E}">
        <p14:creationId xmlns:p14="http://schemas.microsoft.com/office/powerpoint/2010/main" val="3146164037"/>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CA322D3E-F77F-FB77-2446-401953BFCA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63" y="1765258"/>
            <a:ext cx="1905000" cy="199254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0AE73841-6E30-23A3-EC1F-5774BB61737F}"/>
              </a:ext>
            </a:extLst>
          </p:cNvPr>
          <p:cNvSpPr txBox="1">
            <a:spLocks/>
          </p:cNvSpPr>
          <p:nvPr/>
        </p:nvSpPr>
        <p:spPr>
          <a:xfrm>
            <a:off x="238823" y="145973"/>
            <a:ext cx="8259098" cy="660241"/>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3600" kern="1200">
                <a:solidFill>
                  <a:srgbClr val="FF0000"/>
                </a:solidFill>
                <a:effectLst>
                  <a:outerShdw blurRad="50800" dist="38100" dir="2700000" algn="tl" rotWithShape="0">
                    <a:prstClr val="black">
                      <a:alpha val="40000"/>
                    </a:prstClr>
                  </a:outerShdw>
                </a:effectLst>
                <a:latin typeface="+mj-lt"/>
                <a:ea typeface="+mj-ea"/>
                <a:cs typeface="+mj-cs"/>
              </a:defRPr>
            </a:lvl1pPr>
          </a:lstStyle>
          <a:p>
            <a:r>
              <a:rPr lang="en-US" b="1" cap="all" dirty="0">
                <a:solidFill>
                  <a:srgbClr val="1C1C1C"/>
                </a:solidFill>
                <a:effectLst/>
                <a:latin typeface="Oswald" panose="00000500000000000000" pitchFamily="2" charset="0"/>
              </a:rPr>
              <a:t>MEMAHAMI PRINSIP - PRINSIP DASAR ANIMASI</a:t>
            </a:r>
            <a:endParaRPr lang="en-US" dirty="0"/>
          </a:p>
        </p:txBody>
      </p:sp>
      <p:sp>
        <p:nvSpPr>
          <p:cNvPr id="8" name="Content Placeholder 2">
            <a:extLst>
              <a:ext uri="{FF2B5EF4-FFF2-40B4-BE49-F238E27FC236}">
                <a16:creationId xmlns:a16="http://schemas.microsoft.com/office/drawing/2014/main" id="{0A03A0EE-CE75-0BA9-776A-6F9638AF1958}"/>
              </a:ext>
            </a:extLst>
          </p:cNvPr>
          <p:cNvSpPr txBox="1">
            <a:spLocks/>
          </p:cNvSpPr>
          <p:nvPr/>
        </p:nvSpPr>
        <p:spPr>
          <a:xfrm>
            <a:off x="251851" y="955616"/>
            <a:ext cx="8246070" cy="6602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err="1">
                <a:solidFill>
                  <a:srgbClr val="5E5E5E"/>
                </a:solidFill>
                <a:latin typeface="Nunito" pitchFamily="2" charset="0"/>
              </a:rPr>
              <a:t>Seorang</a:t>
            </a:r>
            <a:r>
              <a:rPr lang="en-US" sz="1200" b="1" dirty="0">
                <a:solidFill>
                  <a:srgbClr val="5E5E5E"/>
                </a:solidFill>
                <a:latin typeface="Nunito" pitchFamily="2" charset="0"/>
              </a:rPr>
              <a:t> animator </a:t>
            </a:r>
            <a:r>
              <a:rPr lang="en-US" sz="1200" b="1" dirty="0" err="1">
                <a:solidFill>
                  <a:srgbClr val="5E5E5E"/>
                </a:solidFill>
                <a:latin typeface="Nunito" pitchFamily="2" charset="0"/>
              </a:rPr>
              <a:t>harus</a:t>
            </a:r>
            <a:r>
              <a:rPr lang="en-US" sz="1200" b="1" dirty="0">
                <a:solidFill>
                  <a:srgbClr val="5E5E5E"/>
                </a:solidFill>
                <a:latin typeface="Nunito" pitchFamily="2" charset="0"/>
              </a:rPr>
              <a:t> </a:t>
            </a:r>
            <a:r>
              <a:rPr lang="en-US" sz="1200" b="1" dirty="0" err="1">
                <a:solidFill>
                  <a:srgbClr val="5E5E5E"/>
                </a:solidFill>
                <a:latin typeface="Nunito" pitchFamily="2" charset="0"/>
              </a:rPr>
              <a:t>menguasai</a:t>
            </a:r>
            <a:r>
              <a:rPr lang="en-US" sz="1200" b="1" dirty="0">
                <a:solidFill>
                  <a:srgbClr val="5E5E5E"/>
                </a:solidFill>
                <a:latin typeface="Nunito" pitchFamily="2" charset="0"/>
              </a:rPr>
              <a:t>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ini</a:t>
            </a:r>
            <a:r>
              <a:rPr lang="en-US" sz="1200" b="1" dirty="0">
                <a:solidFill>
                  <a:srgbClr val="5E5E5E"/>
                </a:solidFill>
                <a:latin typeface="Nunito" pitchFamily="2" charset="0"/>
              </a:rPr>
              <a:t> </a:t>
            </a:r>
            <a:r>
              <a:rPr lang="en-US" sz="1200" b="1" dirty="0" err="1">
                <a:solidFill>
                  <a:srgbClr val="5E5E5E"/>
                </a:solidFill>
                <a:latin typeface="Nunito" pitchFamily="2" charset="0"/>
              </a:rPr>
              <a:t>untuk</a:t>
            </a:r>
            <a:r>
              <a:rPr lang="en-US" sz="1200" b="1" dirty="0">
                <a:solidFill>
                  <a:srgbClr val="5E5E5E"/>
                </a:solidFill>
                <a:latin typeface="Nunito" pitchFamily="2" charset="0"/>
              </a:rPr>
              <a:t> </a:t>
            </a:r>
            <a:r>
              <a:rPr lang="en-US" sz="1200" b="1" dirty="0" err="1">
                <a:solidFill>
                  <a:srgbClr val="5E5E5E"/>
                </a:solidFill>
                <a:latin typeface="Nunito" pitchFamily="2" charset="0"/>
              </a:rPr>
              <a:t>mendapatkan</a:t>
            </a:r>
            <a:r>
              <a:rPr lang="en-US" sz="1200" b="1" dirty="0">
                <a:solidFill>
                  <a:srgbClr val="5E5E5E"/>
                </a:solidFill>
                <a:latin typeface="Nunito" pitchFamily="2" charset="0"/>
              </a:rPr>
              <a:t> </a:t>
            </a:r>
            <a:r>
              <a:rPr lang="en-US" sz="1200" b="1" dirty="0" err="1">
                <a:solidFill>
                  <a:srgbClr val="5E5E5E"/>
                </a:solidFill>
                <a:latin typeface="Nunito" pitchFamily="2" charset="0"/>
              </a:rPr>
              <a:t>ilusi</a:t>
            </a:r>
            <a:r>
              <a:rPr lang="en-US" sz="1200" b="1" dirty="0">
                <a:solidFill>
                  <a:srgbClr val="5E5E5E"/>
                </a:solidFill>
                <a:latin typeface="Nunito" pitchFamily="2" charset="0"/>
              </a:rPr>
              <a:t> </a:t>
            </a:r>
            <a:r>
              <a:rPr lang="en-US" sz="1200" b="1" dirty="0" err="1">
                <a:solidFill>
                  <a:srgbClr val="5E5E5E"/>
                </a:solidFill>
                <a:latin typeface="Nunito" pitchFamily="2" charset="0"/>
              </a:rPr>
              <a:t>menghidupkan</a:t>
            </a:r>
            <a:r>
              <a:rPr lang="en-US" sz="1200" b="1" dirty="0">
                <a:solidFill>
                  <a:srgbClr val="5E5E5E"/>
                </a:solidFill>
                <a:latin typeface="Nunito" pitchFamily="2" charset="0"/>
              </a:rPr>
              <a:t> </a:t>
            </a:r>
            <a:r>
              <a:rPr lang="en-US" sz="1200" b="1" dirty="0" err="1">
                <a:solidFill>
                  <a:srgbClr val="5E5E5E"/>
                </a:solidFill>
                <a:latin typeface="Nunito" pitchFamily="2" charset="0"/>
              </a:rPr>
              <a:t>karakter</a:t>
            </a:r>
            <a:r>
              <a:rPr lang="en-US" sz="1200" b="1" dirty="0">
                <a:solidFill>
                  <a:srgbClr val="5E5E5E"/>
                </a:solidFill>
                <a:latin typeface="Nunito" pitchFamily="2" charset="0"/>
              </a:rPr>
              <a:t> </a:t>
            </a:r>
            <a:r>
              <a:rPr lang="en-US" sz="1200" b="1" dirty="0" err="1">
                <a:solidFill>
                  <a:srgbClr val="5E5E5E"/>
                </a:solidFill>
                <a:latin typeface="Nunito" pitchFamily="2" charset="0"/>
              </a:rPr>
              <a:t>animasinya</a:t>
            </a:r>
            <a:r>
              <a:rPr lang="en-US" sz="1200" b="1" dirty="0">
                <a:solidFill>
                  <a:srgbClr val="5E5E5E"/>
                </a:solidFill>
                <a:latin typeface="Nunito" pitchFamily="2" charset="0"/>
              </a:rPr>
              <a:t>. </a:t>
            </a:r>
            <a:r>
              <a:rPr lang="en-US" sz="1200" b="1" dirty="0" err="1">
                <a:solidFill>
                  <a:srgbClr val="5E5E5E"/>
                </a:solidFill>
                <a:latin typeface="Nunito" pitchFamily="2" charset="0"/>
              </a:rPr>
              <a:t>Barikut</a:t>
            </a:r>
            <a:r>
              <a:rPr lang="en-US" sz="1200" b="1" dirty="0">
                <a:solidFill>
                  <a:srgbClr val="5E5E5E"/>
                </a:solidFill>
                <a:latin typeface="Nunito" pitchFamily="2" charset="0"/>
              </a:rPr>
              <a:t> </a:t>
            </a:r>
            <a:r>
              <a:rPr lang="en-US" sz="1200" b="1" dirty="0" err="1">
                <a:solidFill>
                  <a:srgbClr val="5E5E5E"/>
                </a:solidFill>
                <a:latin typeface="Nunito" pitchFamily="2" charset="0"/>
              </a:rPr>
              <a:t>adalah</a:t>
            </a:r>
            <a:r>
              <a:rPr lang="en-US" sz="1200" b="1" dirty="0">
                <a:solidFill>
                  <a:srgbClr val="5E5E5E"/>
                </a:solidFill>
                <a:latin typeface="Nunito" pitchFamily="2" charset="0"/>
              </a:rPr>
              <a:t> 12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agar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terlihat</a:t>
            </a:r>
            <a:r>
              <a:rPr lang="en-US" sz="1200" b="1" dirty="0">
                <a:solidFill>
                  <a:srgbClr val="5E5E5E"/>
                </a:solidFill>
                <a:latin typeface="Nunito" pitchFamily="2" charset="0"/>
              </a:rPr>
              <a:t> </a:t>
            </a:r>
            <a:r>
              <a:rPr lang="en-US" sz="1200" b="1" dirty="0" err="1">
                <a:solidFill>
                  <a:srgbClr val="5E5E5E"/>
                </a:solidFill>
                <a:latin typeface="Nunito" pitchFamily="2" charset="0"/>
              </a:rPr>
              <a:t>seperti</a:t>
            </a:r>
            <a:r>
              <a:rPr lang="en-US" sz="1200" b="1" dirty="0">
                <a:solidFill>
                  <a:srgbClr val="5E5E5E"/>
                </a:solidFill>
                <a:latin typeface="Nunito" pitchFamily="2" charset="0"/>
              </a:rPr>
              <a:t> </a:t>
            </a:r>
            <a:r>
              <a:rPr lang="en-US" sz="1200" b="1" dirty="0" err="1">
                <a:solidFill>
                  <a:srgbClr val="5E5E5E"/>
                </a:solidFill>
                <a:latin typeface="Nunito" pitchFamily="2" charset="0"/>
              </a:rPr>
              <a:t>nyata</a:t>
            </a:r>
            <a:r>
              <a:rPr lang="en-US" sz="1200" b="1" dirty="0">
                <a:solidFill>
                  <a:srgbClr val="5E5E5E"/>
                </a:solidFill>
                <a:latin typeface="Nunito" pitchFamily="2" charset="0"/>
              </a:rPr>
              <a:t>:</a:t>
            </a:r>
            <a:endParaRPr lang="en-US" b="1" dirty="0"/>
          </a:p>
        </p:txBody>
      </p:sp>
      <p:sp>
        <p:nvSpPr>
          <p:cNvPr id="10" name="TextBox 9">
            <a:extLst>
              <a:ext uri="{FF2B5EF4-FFF2-40B4-BE49-F238E27FC236}">
                <a16:creationId xmlns:a16="http://schemas.microsoft.com/office/drawing/2014/main" id="{460CDB26-205D-CCB7-9DCD-E0175EEC5849}"/>
              </a:ext>
            </a:extLst>
          </p:cNvPr>
          <p:cNvSpPr txBox="1"/>
          <p:nvPr/>
        </p:nvSpPr>
        <p:spPr>
          <a:xfrm>
            <a:off x="237994" y="1765259"/>
            <a:ext cx="8668011" cy="400110"/>
          </a:xfrm>
          <a:prstGeom prst="rect">
            <a:avLst/>
          </a:prstGeom>
          <a:noFill/>
        </p:spPr>
        <p:txBody>
          <a:bodyPr wrap="square">
            <a:spAutoFit/>
          </a:bodyPr>
          <a:lstStyle/>
          <a:p>
            <a:pPr algn="r"/>
            <a:r>
              <a:rPr lang="nl-NL" sz="2000" b="1" i="0" dirty="0">
                <a:solidFill>
                  <a:srgbClr val="5E5E5E"/>
                </a:solidFill>
                <a:effectLst/>
                <a:latin typeface="Nunito" pitchFamily="2" charset="0"/>
              </a:rPr>
              <a:t>9. Timing (Waktu) dan Spacing (percepatan dan perlambatan)</a:t>
            </a:r>
            <a:endParaRPr lang="en-US" sz="2000" b="1" dirty="0"/>
          </a:p>
        </p:txBody>
      </p:sp>
      <p:sp>
        <p:nvSpPr>
          <p:cNvPr id="5" name="TextBox 4">
            <a:extLst>
              <a:ext uri="{FF2B5EF4-FFF2-40B4-BE49-F238E27FC236}">
                <a16:creationId xmlns:a16="http://schemas.microsoft.com/office/drawing/2014/main" id="{836271CA-6D5F-70AF-7820-ED54715D1238}"/>
              </a:ext>
            </a:extLst>
          </p:cNvPr>
          <p:cNvSpPr txBox="1"/>
          <p:nvPr/>
        </p:nvSpPr>
        <p:spPr>
          <a:xfrm>
            <a:off x="175363" y="3947443"/>
            <a:ext cx="8322558" cy="707886"/>
          </a:xfrm>
          <a:prstGeom prst="rect">
            <a:avLst/>
          </a:prstGeom>
          <a:noFill/>
        </p:spPr>
        <p:txBody>
          <a:bodyPr wrap="square">
            <a:spAutoFit/>
          </a:bodyPr>
          <a:lstStyle/>
          <a:p>
            <a:r>
              <a:rPr lang="en-US" sz="2000" b="1" i="0" dirty="0" err="1">
                <a:solidFill>
                  <a:srgbClr val="00B050"/>
                </a:solidFill>
                <a:effectLst/>
                <a:latin typeface="Nunito" pitchFamily="2" charset="0"/>
              </a:rPr>
              <a:t>Seorang</a:t>
            </a:r>
            <a:r>
              <a:rPr lang="en-US" sz="2000" b="1" i="0" dirty="0">
                <a:solidFill>
                  <a:srgbClr val="00B050"/>
                </a:solidFill>
                <a:effectLst/>
                <a:latin typeface="Nunito" pitchFamily="2" charset="0"/>
              </a:rPr>
              <a:t> animator Disney </a:t>
            </a:r>
            <a:r>
              <a:rPr lang="en-US" sz="2000" b="1" i="0" dirty="0" err="1">
                <a:solidFill>
                  <a:srgbClr val="00B050"/>
                </a:solidFill>
                <a:effectLst/>
                <a:latin typeface="Nunito" pitchFamily="2" charset="0"/>
              </a:rPr>
              <a:t>bernama</a:t>
            </a:r>
            <a:r>
              <a:rPr lang="en-US" sz="2000" b="1" i="0" dirty="0">
                <a:solidFill>
                  <a:srgbClr val="00B050"/>
                </a:solidFill>
                <a:effectLst/>
                <a:latin typeface="Nunito" pitchFamily="2" charset="0"/>
              </a:rPr>
              <a:t> Grim </a:t>
            </a:r>
            <a:r>
              <a:rPr lang="en-US" sz="2000" b="1" i="0" dirty="0" err="1">
                <a:solidFill>
                  <a:srgbClr val="00B050"/>
                </a:solidFill>
                <a:effectLst/>
                <a:latin typeface="Nunito" pitchFamily="2" charset="0"/>
              </a:rPr>
              <a:t>Natwick</a:t>
            </a:r>
            <a:r>
              <a:rPr lang="en-US" sz="2000" b="1" i="0" dirty="0">
                <a:solidFill>
                  <a:srgbClr val="00B050"/>
                </a:solidFill>
                <a:effectLst/>
                <a:latin typeface="Nunito" pitchFamily="2" charset="0"/>
              </a:rPr>
              <a:t> </a:t>
            </a:r>
            <a:r>
              <a:rPr lang="en-US" sz="2000" b="1" i="0" dirty="0" err="1">
                <a:solidFill>
                  <a:srgbClr val="00B050"/>
                </a:solidFill>
                <a:effectLst/>
                <a:latin typeface="Nunito" pitchFamily="2" charset="0"/>
              </a:rPr>
              <a:t>pernah</a:t>
            </a:r>
            <a:r>
              <a:rPr lang="en-US" sz="2000" b="1" i="0" dirty="0">
                <a:solidFill>
                  <a:srgbClr val="00B050"/>
                </a:solidFill>
                <a:effectLst/>
                <a:latin typeface="Nunito" pitchFamily="2" charset="0"/>
              </a:rPr>
              <a:t> </a:t>
            </a:r>
            <a:r>
              <a:rPr lang="en-US" sz="2000" b="1" i="0" dirty="0" err="1">
                <a:solidFill>
                  <a:srgbClr val="00B050"/>
                </a:solidFill>
                <a:effectLst/>
                <a:latin typeface="Nunito" pitchFamily="2" charset="0"/>
              </a:rPr>
              <a:t>berkata</a:t>
            </a:r>
            <a:r>
              <a:rPr lang="en-US" sz="2000" b="1" i="0" dirty="0">
                <a:solidFill>
                  <a:srgbClr val="00B050"/>
                </a:solidFill>
                <a:effectLst/>
                <a:latin typeface="Nunito" pitchFamily="2" charset="0"/>
              </a:rPr>
              <a:t>, “</a:t>
            </a:r>
            <a:r>
              <a:rPr lang="en-US" sz="2000" b="1" i="0" dirty="0" err="1">
                <a:solidFill>
                  <a:srgbClr val="00B050"/>
                </a:solidFill>
                <a:effectLst/>
                <a:latin typeface="Nunito" pitchFamily="2" charset="0"/>
              </a:rPr>
              <a:t>Animasi</a:t>
            </a:r>
            <a:r>
              <a:rPr lang="en-US" sz="2000" b="1" i="0" dirty="0">
                <a:solidFill>
                  <a:srgbClr val="00B050"/>
                </a:solidFill>
                <a:effectLst/>
                <a:latin typeface="Nunito" pitchFamily="2" charset="0"/>
              </a:rPr>
              <a:t> </a:t>
            </a:r>
            <a:r>
              <a:rPr lang="en-US" sz="2000" b="1" i="0" dirty="0" err="1">
                <a:solidFill>
                  <a:srgbClr val="00B050"/>
                </a:solidFill>
                <a:effectLst/>
                <a:latin typeface="Nunito" pitchFamily="2" charset="0"/>
              </a:rPr>
              <a:t>adalah</a:t>
            </a:r>
            <a:r>
              <a:rPr lang="en-US" sz="2000" b="1" i="0" dirty="0">
                <a:solidFill>
                  <a:srgbClr val="00B050"/>
                </a:solidFill>
                <a:effectLst/>
                <a:latin typeface="Nunito" pitchFamily="2" charset="0"/>
              </a:rPr>
              <a:t> </a:t>
            </a:r>
            <a:r>
              <a:rPr lang="en-US" sz="2000" b="1" i="0" dirty="0" err="1">
                <a:solidFill>
                  <a:srgbClr val="00B050"/>
                </a:solidFill>
                <a:effectLst/>
                <a:latin typeface="Nunito" pitchFamily="2" charset="0"/>
              </a:rPr>
              <a:t>tentang</a:t>
            </a:r>
            <a:r>
              <a:rPr lang="en-US" sz="2000" b="1" i="0" dirty="0">
                <a:solidFill>
                  <a:srgbClr val="00B050"/>
                </a:solidFill>
                <a:effectLst/>
                <a:latin typeface="Nunito" pitchFamily="2" charset="0"/>
              </a:rPr>
              <a:t> timing dan spacing”.</a:t>
            </a:r>
            <a:endParaRPr lang="en-US" sz="2000" b="1" dirty="0">
              <a:solidFill>
                <a:srgbClr val="00B050"/>
              </a:solidFill>
            </a:endParaRPr>
          </a:p>
        </p:txBody>
      </p:sp>
      <p:sp>
        <p:nvSpPr>
          <p:cNvPr id="4" name="TextBox 3">
            <a:extLst>
              <a:ext uri="{FF2B5EF4-FFF2-40B4-BE49-F238E27FC236}">
                <a16:creationId xmlns:a16="http://schemas.microsoft.com/office/drawing/2014/main" id="{9F11F199-8B9F-6D80-D937-08A50A229981}"/>
              </a:ext>
            </a:extLst>
          </p:cNvPr>
          <p:cNvSpPr txBox="1"/>
          <p:nvPr/>
        </p:nvSpPr>
        <p:spPr>
          <a:xfrm>
            <a:off x="2379945" y="2216473"/>
            <a:ext cx="6526060" cy="1631216"/>
          </a:xfrm>
          <a:prstGeom prst="rect">
            <a:avLst/>
          </a:prstGeom>
          <a:noFill/>
        </p:spPr>
        <p:txBody>
          <a:bodyPr wrap="square">
            <a:spAutoFit/>
          </a:bodyPr>
          <a:lstStyle/>
          <a:p>
            <a:pPr algn="r"/>
            <a:r>
              <a:rPr lang="en-US" sz="2000" b="1" i="0" dirty="0">
                <a:solidFill>
                  <a:srgbClr val="5E5E5E"/>
                </a:solidFill>
                <a:effectLst/>
                <a:latin typeface="Nunito" pitchFamily="2" charset="0"/>
              </a:rPr>
              <a:t>Timing </a:t>
            </a:r>
            <a:r>
              <a:rPr lang="en-US" sz="2000" b="1" i="0" dirty="0" err="1">
                <a:solidFill>
                  <a:srgbClr val="5E5E5E"/>
                </a:solidFill>
                <a:effectLst/>
                <a:latin typeface="Nunito" pitchFamily="2" charset="0"/>
              </a:rPr>
              <a:t>adalah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berbicara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tentang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menentukan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waktu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kapan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sebuah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gerakan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harus</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dilakukan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sementara</a:t>
            </a:r>
            <a:r>
              <a:rPr lang="en-US" sz="2000" b="1" i="0" dirty="0">
                <a:solidFill>
                  <a:srgbClr val="5E5E5E"/>
                </a:solidFill>
                <a:effectLst/>
                <a:latin typeface="Nunito" pitchFamily="2" charset="0"/>
              </a:rPr>
              <a:t> spacing </a:t>
            </a:r>
            <a:r>
              <a:rPr lang="en-US" sz="2000" b="1" i="0" dirty="0" err="1">
                <a:solidFill>
                  <a:srgbClr val="5E5E5E"/>
                </a:solidFill>
                <a:effectLst/>
                <a:latin typeface="Nunito" pitchFamily="2" charset="0"/>
              </a:rPr>
              <a:t>adalah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berbicara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tentang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menentukan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percepatan</a:t>
            </a:r>
            <a:r>
              <a:rPr lang="en-US" sz="2000" b="1" i="0" dirty="0">
                <a:solidFill>
                  <a:srgbClr val="5E5E5E"/>
                </a:solidFill>
                <a:effectLst/>
                <a:latin typeface="Nunito" pitchFamily="2" charset="0"/>
              </a:rPr>
              <a:t> dan </a:t>
            </a:r>
            <a:r>
              <a:rPr lang="en-US" sz="2000" b="1" i="0" dirty="0" err="1">
                <a:solidFill>
                  <a:srgbClr val="5E5E5E"/>
                </a:solidFill>
                <a:effectLst/>
                <a:latin typeface="Nunito" pitchFamily="2" charset="0"/>
              </a:rPr>
              <a:t>perlambatan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dari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bermacam</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macam</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jenis</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gerak</a:t>
            </a:r>
            <a:r>
              <a:rPr lang="en-US" sz="2000" b="1" i="0" dirty="0">
                <a:solidFill>
                  <a:srgbClr val="5E5E5E"/>
                </a:solidFill>
                <a:effectLst/>
                <a:latin typeface="Nunito" pitchFamily="2" charset="0"/>
              </a:rPr>
              <a:t>.</a:t>
            </a:r>
            <a:endParaRPr lang="en-US" sz="2000" b="1" dirty="0"/>
          </a:p>
        </p:txBody>
      </p:sp>
      <p:sp>
        <p:nvSpPr>
          <p:cNvPr id="9" name="TextBox 8">
            <a:extLst>
              <a:ext uri="{FF2B5EF4-FFF2-40B4-BE49-F238E27FC236}">
                <a16:creationId xmlns:a16="http://schemas.microsoft.com/office/drawing/2014/main" id="{0CCA37D1-B09E-E51F-084F-9453B82E4C85}"/>
              </a:ext>
            </a:extLst>
          </p:cNvPr>
          <p:cNvSpPr txBox="1"/>
          <p:nvPr/>
        </p:nvSpPr>
        <p:spPr>
          <a:xfrm>
            <a:off x="109773" y="4755084"/>
            <a:ext cx="8530226" cy="707886"/>
          </a:xfrm>
          <a:prstGeom prst="rect">
            <a:avLst/>
          </a:prstGeom>
          <a:noFill/>
        </p:spPr>
        <p:txBody>
          <a:bodyPr wrap="square">
            <a:spAutoFit/>
          </a:bodyPr>
          <a:lstStyle/>
          <a:p>
            <a:r>
              <a:rPr lang="en-US" sz="2000" b="1" i="0" dirty="0" err="1">
                <a:solidFill>
                  <a:srgbClr val="5E5E5E"/>
                </a:solidFill>
                <a:effectLst/>
                <a:latin typeface="Nunito" pitchFamily="2" charset="0"/>
              </a:rPr>
              <a:t>Contoh</a:t>
            </a:r>
            <a:r>
              <a:rPr lang="en-US" sz="2000" b="1" i="0" dirty="0">
                <a:solidFill>
                  <a:srgbClr val="5E5E5E"/>
                </a:solidFill>
                <a:effectLst/>
                <a:latin typeface="Nunito" pitchFamily="2" charset="0"/>
              </a:rPr>
              <a:t> Timing: </a:t>
            </a:r>
            <a:r>
              <a:rPr lang="en-US" sz="2000" b="1" i="0" dirty="0" err="1">
                <a:solidFill>
                  <a:srgbClr val="5E5E5E"/>
                </a:solidFill>
                <a:effectLst/>
                <a:latin typeface="Nunito" pitchFamily="2" charset="0"/>
              </a:rPr>
              <a:t>Menentukan</a:t>
            </a:r>
            <a:r>
              <a:rPr lang="en-US" sz="2000" b="1" i="0" dirty="0">
                <a:solidFill>
                  <a:srgbClr val="5E5E5E"/>
                </a:solidFill>
                <a:effectLst/>
                <a:latin typeface="Nunito" pitchFamily="2" charset="0"/>
              </a:rPr>
              <a:t> pada </a:t>
            </a:r>
            <a:r>
              <a:rPr lang="en-US" sz="2000" b="1" i="0" dirty="0" err="1">
                <a:solidFill>
                  <a:srgbClr val="5E5E5E"/>
                </a:solidFill>
                <a:effectLst/>
                <a:latin typeface="Nunito" pitchFamily="2" charset="0"/>
              </a:rPr>
              <a:t>detik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keberapa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sebuah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karakter</a:t>
            </a:r>
            <a:r>
              <a:rPr lang="en-US" sz="2000" b="1" i="0" dirty="0">
                <a:solidFill>
                  <a:srgbClr val="5E5E5E"/>
                </a:solidFill>
                <a:effectLst/>
                <a:latin typeface="Nunito" pitchFamily="2" charset="0"/>
              </a:rPr>
              <a:t>/</a:t>
            </a:r>
            <a:r>
              <a:rPr lang="en-US" sz="2000" b="1" i="0" dirty="0" err="1">
                <a:solidFill>
                  <a:srgbClr val="5E5E5E"/>
                </a:solidFill>
                <a:effectLst/>
                <a:latin typeface="Nunito" pitchFamily="2" charset="0"/>
              </a:rPr>
              <a:t>objek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berjalan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atau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bergerak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sampai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ke</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tujuan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atau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berhenti</a:t>
            </a:r>
            <a:r>
              <a:rPr lang="en-US" sz="2000" b="1" i="0" dirty="0">
                <a:solidFill>
                  <a:srgbClr val="5E5E5E"/>
                </a:solidFill>
                <a:effectLst/>
                <a:latin typeface="Nunito" pitchFamily="2" charset="0"/>
              </a:rPr>
              <a:t>.</a:t>
            </a:r>
            <a:endParaRPr lang="en-US" sz="2000" b="1" dirty="0"/>
          </a:p>
        </p:txBody>
      </p:sp>
      <p:sp>
        <p:nvSpPr>
          <p:cNvPr id="12" name="TextBox 11">
            <a:extLst>
              <a:ext uri="{FF2B5EF4-FFF2-40B4-BE49-F238E27FC236}">
                <a16:creationId xmlns:a16="http://schemas.microsoft.com/office/drawing/2014/main" id="{4E86EE9B-89C7-FB7F-DD7A-BB823B8B7F90}"/>
              </a:ext>
            </a:extLst>
          </p:cNvPr>
          <p:cNvSpPr txBox="1"/>
          <p:nvPr/>
        </p:nvSpPr>
        <p:spPr>
          <a:xfrm>
            <a:off x="251851" y="5752361"/>
            <a:ext cx="8668011" cy="707886"/>
          </a:xfrm>
          <a:prstGeom prst="rect">
            <a:avLst/>
          </a:prstGeom>
          <a:noFill/>
        </p:spPr>
        <p:txBody>
          <a:bodyPr wrap="square">
            <a:spAutoFit/>
          </a:bodyPr>
          <a:lstStyle/>
          <a:p>
            <a:pPr algn="r"/>
            <a:r>
              <a:rPr lang="en-US" sz="2000" b="1" i="0" dirty="0" err="1">
                <a:solidFill>
                  <a:srgbClr val="5E5E5E"/>
                </a:solidFill>
                <a:effectLst/>
                <a:latin typeface="Nunito" pitchFamily="2" charset="0"/>
              </a:rPr>
              <a:t>Contoh</a:t>
            </a:r>
            <a:r>
              <a:rPr lang="en-US" sz="2000" b="1" i="0" dirty="0">
                <a:solidFill>
                  <a:srgbClr val="5E5E5E"/>
                </a:solidFill>
                <a:effectLst/>
                <a:latin typeface="Nunito" pitchFamily="2" charset="0"/>
              </a:rPr>
              <a:t> Spacing: </a:t>
            </a:r>
            <a:r>
              <a:rPr lang="en-US" sz="2000" b="1" i="0" dirty="0" err="1">
                <a:solidFill>
                  <a:srgbClr val="5E5E5E"/>
                </a:solidFill>
                <a:effectLst/>
                <a:latin typeface="Nunito" pitchFamily="2" charset="0"/>
              </a:rPr>
              <a:t>Menentukan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kepadatan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gambar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animasi</a:t>
            </a:r>
            <a:r>
              <a:rPr lang="en-US" sz="2000" b="1" i="0" dirty="0">
                <a:solidFill>
                  <a:srgbClr val="5E5E5E"/>
                </a:solidFill>
                <a:effectLst/>
                <a:latin typeface="Nunito" pitchFamily="2" charset="0"/>
              </a:rPr>
              <a:t>(yang pada </a:t>
            </a:r>
            <a:r>
              <a:rPr lang="en-US" sz="2000" b="1" i="0" dirty="0" err="1">
                <a:solidFill>
                  <a:srgbClr val="5E5E5E"/>
                </a:solidFill>
                <a:effectLst/>
                <a:latin typeface="Nunito" pitchFamily="2" charset="0"/>
              </a:rPr>
              <a:t>animasi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berpengaruh</a:t>
            </a:r>
            <a:r>
              <a:rPr lang="en-US" sz="2000" b="1" i="0" dirty="0">
                <a:solidFill>
                  <a:srgbClr val="5E5E5E"/>
                </a:solidFill>
                <a:effectLst/>
                <a:latin typeface="Nunito" pitchFamily="2" charset="0"/>
              </a:rPr>
              <a:t> pada </a:t>
            </a:r>
            <a:r>
              <a:rPr lang="en-US" sz="2000" b="1" i="0" dirty="0" err="1">
                <a:solidFill>
                  <a:srgbClr val="5E5E5E"/>
                </a:solidFill>
                <a:effectLst/>
                <a:latin typeface="Nunito" pitchFamily="2" charset="0"/>
              </a:rPr>
              <a:t>kecepatan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gerak</a:t>
            </a:r>
            <a:r>
              <a:rPr lang="en-US" sz="2000" b="1" i="0" dirty="0">
                <a:solidFill>
                  <a:srgbClr val="5E5E5E"/>
                </a:solidFill>
                <a:effectLst/>
                <a:latin typeface="Nunito" pitchFamily="2" charset="0"/>
              </a:rPr>
              <a:t>)</a:t>
            </a:r>
            <a:endParaRPr lang="en-US" sz="2000" b="1" dirty="0"/>
          </a:p>
        </p:txBody>
      </p:sp>
    </p:spTree>
    <p:extLst>
      <p:ext uri="{BB962C8B-B14F-4D97-AF65-F5344CB8AC3E}">
        <p14:creationId xmlns:p14="http://schemas.microsoft.com/office/powerpoint/2010/main" val="3329799562"/>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AE73841-6E30-23A3-EC1F-5774BB61737F}"/>
              </a:ext>
            </a:extLst>
          </p:cNvPr>
          <p:cNvSpPr txBox="1">
            <a:spLocks/>
          </p:cNvSpPr>
          <p:nvPr/>
        </p:nvSpPr>
        <p:spPr>
          <a:xfrm>
            <a:off x="238823" y="145973"/>
            <a:ext cx="8259098" cy="660241"/>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3600" kern="1200">
                <a:solidFill>
                  <a:srgbClr val="FF0000"/>
                </a:solidFill>
                <a:effectLst>
                  <a:outerShdw blurRad="50800" dist="38100" dir="2700000" algn="tl" rotWithShape="0">
                    <a:prstClr val="black">
                      <a:alpha val="40000"/>
                    </a:prstClr>
                  </a:outerShdw>
                </a:effectLst>
                <a:latin typeface="+mj-lt"/>
                <a:ea typeface="+mj-ea"/>
                <a:cs typeface="+mj-cs"/>
              </a:defRPr>
            </a:lvl1pPr>
          </a:lstStyle>
          <a:p>
            <a:r>
              <a:rPr lang="en-US" b="1" cap="all" dirty="0">
                <a:solidFill>
                  <a:srgbClr val="1C1C1C"/>
                </a:solidFill>
                <a:effectLst/>
                <a:latin typeface="Oswald" panose="00000500000000000000" pitchFamily="2" charset="0"/>
              </a:rPr>
              <a:t>MEMAHAMI PRINSIP - PRINSIP DASAR ANIMASI</a:t>
            </a:r>
            <a:endParaRPr lang="en-US" dirty="0"/>
          </a:p>
        </p:txBody>
      </p:sp>
      <p:sp>
        <p:nvSpPr>
          <p:cNvPr id="8" name="Content Placeholder 2">
            <a:extLst>
              <a:ext uri="{FF2B5EF4-FFF2-40B4-BE49-F238E27FC236}">
                <a16:creationId xmlns:a16="http://schemas.microsoft.com/office/drawing/2014/main" id="{0A03A0EE-CE75-0BA9-776A-6F9638AF1958}"/>
              </a:ext>
            </a:extLst>
          </p:cNvPr>
          <p:cNvSpPr txBox="1">
            <a:spLocks/>
          </p:cNvSpPr>
          <p:nvPr/>
        </p:nvSpPr>
        <p:spPr>
          <a:xfrm>
            <a:off x="251851" y="955616"/>
            <a:ext cx="8246070" cy="6602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err="1">
                <a:solidFill>
                  <a:srgbClr val="5E5E5E"/>
                </a:solidFill>
                <a:latin typeface="Nunito" pitchFamily="2" charset="0"/>
              </a:rPr>
              <a:t>Seorang</a:t>
            </a:r>
            <a:r>
              <a:rPr lang="en-US" sz="1200" b="1" dirty="0">
                <a:solidFill>
                  <a:srgbClr val="5E5E5E"/>
                </a:solidFill>
                <a:latin typeface="Nunito" pitchFamily="2" charset="0"/>
              </a:rPr>
              <a:t> animator </a:t>
            </a:r>
            <a:r>
              <a:rPr lang="en-US" sz="1200" b="1" dirty="0" err="1">
                <a:solidFill>
                  <a:srgbClr val="5E5E5E"/>
                </a:solidFill>
                <a:latin typeface="Nunito" pitchFamily="2" charset="0"/>
              </a:rPr>
              <a:t>harus</a:t>
            </a:r>
            <a:r>
              <a:rPr lang="en-US" sz="1200" b="1" dirty="0">
                <a:solidFill>
                  <a:srgbClr val="5E5E5E"/>
                </a:solidFill>
                <a:latin typeface="Nunito" pitchFamily="2" charset="0"/>
              </a:rPr>
              <a:t> </a:t>
            </a:r>
            <a:r>
              <a:rPr lang="en-US" sz="1200" b="1" dirty="0" err="1">
                <a:solidFill>
                  <a:srgbClr val="5E5E5E"/>
                </a:solidFill>
                <a:latin typeface="Nunito" pitchFamily="2" charset="0"/>
              </a:rPr>
              <a:t>menguasai</a:t>
            </a:r>
            <a:r>
              <a:rPr lang="en-US" sz="1200" b="1" dirty="0">
                <a:solidFill>
                  <a:srgbClr val="5E5E5E"/>
                </a:solidFill>
                <a:latin typeface="Nunito" pitchFamily="2" charset="0"/>
              </a:rPr>
              <a:t>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ini</a:t>
            </a:r>
            <a:r>
              <a:rPr lang="en-US" sz="1200" b="1" dirty="0">
                <a:solidFill>
                  <a:srgbClr val="5E5E5E"/>
                </a:solidFill>
                <a:latin typeface="Nunito" pitchFamily="2" charset="0"/>
              </a:rPr>
              <a:t> </a:t>
            </a:r>
            <a:r>
              <a:rPr lang="en-US" sz="1200" b="1" dirty="0" err="1">
                <a:solidFill>
                  <a:srgbClr val="5E5E5E"/>
                </a:solidFill>
                <a:latin typeface="Nunito" pitchFamily="2" charset="0"/>
              </a:rPr>
              <a:t>untuk</a:t>
            </a:r>
            <a:r>
              <a:rPr lang="en-US" sz="1200" b="1" dirty="0">
                <a:solidFill>
                  <a:srgbClr val="5E5E5E"/>
                </a:solidFill>
                <a:latin typeface="Nunito" pitchFamily="2" charset="0"/>
              </a:rPr>
              <a:t> </a:t>
            </a:r>
            <a:r>
              <a:rPr lang="en-US" sz="1200" b="1" dirty="0" err="1">
                <a:solidFill>
                  <a:srgbClr val="5E5E5E"/>
                </a:solidFill>
                <a:latin typeface="Nunito" pitchFamily="2" charset="0"/>
              </a:rPr>
              <a:t>mendapatkan</a:t>
            </a:r>
            <a:r>
              <a:rPr lang="en-US" sz="1200" b="1" dirty="0">
                <a:solidFill>
                  <a:srgbClr val="5E5E5E"/>
                </a:solidFill>
                <a:latin typeface="Nunito" pitchFamily="2" charset="0"/>
              </a:rPr>
              <a:t> </a:t>
            </a:r>
            <a:r>
              <a:rPr lang="en-US" sz="1200" b="1" dirty="0" err="1">
                <a:solidFill>
                  <a:srgbClr val="5E5E5E"/>
                </a:solidFill>
                <a:latin typeface="Nunito" pitchFamily="2" charset="0"/>
              </a:rPr>
              <a:t>ilusi</a:t>
            </a:r>
            <a:r>
              <a:rPr lang="en-US" sz="1200" b="1" dirty="0">
                <a:solidFill>
                  <a:srgbClr val="5E5E5E"/>
                </a:solidFill>
                <a:latin typeface="Nunito" pitchFamily="2" charset="0"/>
              </a:rPr>
              <a:t> </a:t>
            </a:r>
            <a:r>
              <a:rPr lang="en-US" sz="1200" b="1" dirty="0" err="1">
                <a:solidFill>
                  <a:srgbClr val="5E5E5E"/>
                </a:solidFill>
                <a:latin typeface="Nunito" pitchFamily="2" charset="0"/>
              </a:rPr>
              <a:t>menghidupkan</a:t>
            </a:r>
            <a:r>
              <a:rPr lang="en-US" sz="1200" b="1" dirty="0">
                <a:solidFill>
                  <a:srgbClr val="5E5E5E"/>
                </a:solidFill>
                <a:latin typeface="Nunito" pitchFamily="2" charset="0"/>
              </a:rPr>
              <a:t> </a:t>
            </a:r>
            <a:r>
              <a:rPr lang="en-US" sz="1200" b="1" dirty="0" err="1">
                <a:solidFill>
                  <a:srgbClr val="5E5E5E"/>
                </a:solidFill>
                <a:latin typeface="Nunito" pitchFamily="2" charset="0"/>
              </a:rPr>
              <a:t>karakter</a:t>
            </a:r>
            <a:r>
              <a:rPr lang="en-US" sz="1200" b="1" dirty="0">
                <a:solidFill>
                  <a:srgbClr val="5E5E5E"/>
                </a:solidFill>
                <a:latin typeface="Nunito" pitchFamily="2" charset="0"/>
              </a:rPr>
              <a:t> </a:t>
            </a:r>
            <a:r>
              <a:rPr lang="en-US" sz="1200" b="1" dirty="0" err="1">
                <a:solidFill>
                  <a:srgbClr val="5E5E5E"/>
                </a:solidFill>
                <a:latin typeface="Nunito" pitchFamily="2" charset="0"/>
              </a:rPr>
              <a:t>animasinya</a:t>
            </a:r>
            <a:r>
              <a:rPr lang="en-US" sz="1200" b="1" dirty="0">
                <a:solidFill>
                  <a:srgbClr val="5E5E5E"/>
                </a:solidFill>
                <a:latin typeface="Nunito" pitchFamily="2" charset="0"/>
              </a:rPr>
              <a:t>. </a:t>
            </a:r>
            <a:r>
              <a:rPr lang="en-US" sz="1200" b="1" dirty="0" err="1">
                <a:solidFill>
                  <a:srgbClr val="5E5E5E"/>
                </a:solidFill>
                <a:latin typeface="Nunito" pitchFamily="2" charset="0"/>
              </a:rPr>
              <a:t>Barikut</a:t>
            </a:r>
            <a:r>
              <a:rPr lang="en-US" sz="1200" b="1" dirty="0">
                <a:solidFill>
                  <a:srgbClr val="5E5E5E"/>
                </a:solidFill>
                <a:latin typeface="Nunito" pitchFamily="2" charset="0"/>
              </a:rPr>
              <a:t> </a:t>
            </a:r>
            <a:r>
              <a:rPr lang="en-US" sz="1200" b="1" dirty="0" err="1">
                <a:solidFill>
                  <a:srgbClr val="5E5E5E"/>
                </a:solidFill>
                <a:latin typeface="Nunito" pitchFamily="2" charset="0"/>
              </a:rPr>
              <a:t>adalah</a:t>
            </a:r>
            <a:r>
              <a:rPr lang="en-US" sz="1200" b="1" dirty="0">
                <a:solidFill>
                  <a:srgbClr val="5E5E5E"/>
                </a:solidFill>
                <a:latin typeface="Nunito" pitchFamily="2" charset="0"/>
              </a:rPr>
              <a:t> 12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agar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terlihat</a:t>
            </a:r>
            <a:r>
              <a:rPr lang="en-US" sz="1200" b="1" dirty="0">
                <a:solidFill>
                  <a:srgbClr val="5E5E5E"/>
                </a:solidFill>
                <a:latin typeface="Nunito" pitchFamily="2" charset="0"/>
              </a:rPr>
              <a:t> </a:t>
            </a:r>
            <a:r>
              <a:rPr lang="en-US" sz="1200" b="1" dirty="0" err="1">
                <a:solidFill>
                  <a:srgbClr val="5E5E5E"/>
                </a:solidFill>
                <a:latin typeface="Nunito" pitchFamily="2" charset="0"/>
              </a:rPr>
              <a:t>seperti</a:t>
            </a:r>
            <a:r>
              <a:rPr lang="en-US" sz="1200" b="1" dirty="0">
                <a:solidFill>
                  <a:srgbClr val="5E5E5E"/>
                </a:solidFill>
                <a:latin typeface="Nunito" pitchFamily="2" charset="0"/>
              </a:rPr>
              <a:t> </a:t>
            </a:r>
            <a:r>
              <a:rPr lang="en-US" sz="1200" b="1" dirty="0" err="1">
                <a:solidFill>
                  <a:srgbClr val="5E5E5E"/>
                </a:solidFill>
                <a:latin typeface="Nunito" pitchFamily="2" charset="0"/>
              </a:rPr>
              <a:t>nyata</a:t>
            </a:r>
            <a:r>
              <a:rPr lang="en-US" sz="1200" b="1" dirty="0">
                <a:solidFill>
                  <a:srgbClr val="5E5E5E"/>
                </a:solidFill>
                <a:latin typeface="Nunito" pitchFamily="2" charset="0"/>
              </a:rPr>
              <a:t>:</a:t>
            </a:r>
            <a:endParaRPr lang="en-US" b="1" dirty="0"/>
          </a:p>
        </p:txBody>
      </p:sp>
      <p:sp>
        <p:nvSpPr>
          <p:cNvPr id="10" name="TextBox 9">
            <a:extLst>
              <a:ext uri="{FF2B5EF4-FFF2-40B4-BE49-F238E27FC236}">
                <a16:creationId xmlns:a16="http://schemas.microsoft.com/office/drawing/2014/main" id="{460CDB26-205D-CCB7-9DCD-E0175EEC5849}"/>
              </a:ext>
            </a:extLst>
          </p:cNvPr>
          <p:cNvSpPr txBox="1"/>
          <p:nvPr/>
        </p:nvSpPr>
        <p:spPr>
          <a:xfrm>
            <a:off x="237994" y="1765259"/>
            <a:ext cx="8668011" cy="400110"/>
          </a:xfrm>
          <a:prstGeom prst="rect">
            <a:avLst/>
          </a:prstGeom>
          <a:noFill/>
        </p:spPr>
        <p:txBody>
          <a:bodyPr wrap="square">
            <a:spAutoFit/>
          </a:bodyPr>
          <a:lstStyle/>
          <a:p>
            <a:pPr algn="r"/>
            <a:r>
              <a:rPr lang="en-US" sz="2000" b="1" i="0" dirty="0">
                <a:solidFill>
                  <a:srgbClr val="5E5E5E"/>
                </a:solidFill>
                <a:effectLst/>
                <a:latin typeface="Nunito" pitchFamily="2" charset="0"/>
              </a:rPr>
              <a:t>10. Exaggeration (</a:t>
            </a:r>
            <a:r>
              <a:rPr lang="en-US" sz="2000" b="1" i="0" dirty="0" err="1">
                <a:solidFill>
                  <a:srgbClr val="5E5E5E"/>
                </a:solidFill>
                <a:effectLst/>
                <a:latin typeface="Nunito" pitchFamily="2" charset="0"/>
              </a:rPr>
              <a:t>Melebih-lebihkan</a:t>
            </a:r>
            <a:r>
              <a:rPr lang="en-US" sz="2000" b="1" i="0" dirty="0">
                <a:solidFill>
                  <a:srgbClr val="5E5E5E"/>
                </a:solidFill>
                <a:effectLst/>
                <a:latin typeface="Nunito" pitchFamily="2" charset="0"/>
              </a:rPr>
              <a:t>)</a:t>
            </a:r>
            <a:endParaRPr lang="en-US" sz="2000" b="1" dirty="0"/>
          </a:p>
        </p:txBody>
      </p:sp>
      <p:pic>
        <p:nvPicPr>
          <p:cNvPr id="11266" name="Picture 2">
            <a:extLst>
              <a:ext uri="{FF2B5EF4-FFF2-40B4-BE49-F238E27FC236}">
                <a16:creationId xmlns:a16="http://schemas.microsoft.com/office/drawing/2014/main" id="{9E2200DA-543C-4764-82AF-39FEE36EAC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63" y="1829458"/>
            <a:ext cx="1905000" cy="200059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BA03560-E675-E761-D695-D769E8A2173F}"/>
              </a:ext>
            </a:extLst>
          </p:cNvPr>
          <p:cNvSpPr txBox="1"/>
          <p:nvPr/>
        </p:nvSpPr>
        <p:spPr>
          <a:xfrm>
            <a:off x="2367419" y="2368092"/>
            <a:ext cx="6438378" cy="1015663"/>
          </a:xfrm>
          <a:prstGeom prst="rect">
            <a:avLst/>
          </a:prstGeom>
          <a:noFill/>
        </p:spPr>
        <p:txBody>
          <a:bodyPr wrap="square">
            <a:spAutoFit/>
          </a:bodyPr>
          <a:lstStyle/>
          <a:p>
            <a:pPr algn="r"/>
            <a:r>
              <a:rPr lang="en-US" sz="2000" b="1" i="0" dirty="0">
                <a:solidFill>
                  <a:srgbClr val="5E5E5E"/>
                </a:solidFill>
                <a:effectLst/>
                <a:latin typeface="Nunito" pitchFamily="2" charset="0"/>
              </a:rPr>
              <a:t>Pada </a:t>
            </a:r>
            <a:r>
              <a:rPr lang="en-US" sz="2000" b="1" i="0" dirty="0" err="1">
                <a:solidFill>
                  <a:srgbClr val="5E5E5E"/>
                </a:solidFill>
                <a:effectLst/>
                <a:latin typeface="Nunito" pitchFamily="2" charset="0"/>
              </a:rPr>
              <a:t>sebuah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animasi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sering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terjadi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hal</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dilebih-lebihkan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baik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dengan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musik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latar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belakang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atau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gambar</a:t>
            </a:r>
            <a:r>
              <a:rPr lang="en-US" sz="2000" b="1" i="0" dirty="0">
                <a:solidFill>
                  <a:srgbClr val="5E5E5E"/>
                </a:solidFill>
                <a:effectLst/>
                <a:latin typeface="Nunito" pitchFamily="2" charset="0"/>
              </a:rPr>
              <a:t>. </a:t>
            </a:r>
            <a:endParaRPr lang="en-US" sz="2000" b="1" dirty="0"/>
          </a:p>
        </p:txBody>
      </p:sp>
      <p:sp>
        <p:nvSpPr>
          <p:cNvPr id="11" name="TextBox 10">
            <a:extLst>
              <a:ext uri="{FF2B5EF4-FFF2-40B4-BE49-F238E27FC236}">
                <a16:creationId xmlns:a16="http://schemas.microsoft.com/office/drawing/2014/main" id="{117F56F9-36EE-F7D0-FD96-01B76CF641D6}"/>
              </a:ext>
            </a:extLst>
          </p:cNvPr>
          <p:cNvSpPr txBox="1"/>
          <p:nvPr/>
        </p:nvSpPr>
        <p:spPr>
          <a:xfrm>
            <a:off x="2267211" y="3308669"/>
            <a:ext cx="6588690" cy="707886"/>
          </a:xfrm>
          <a:prstGeom prst="rect">
            <a:avLst/>
          </a:prstGeom>
          <a:noFill/>
        </p:spPr>
        <p:txBody>
          <a:bodyPr wrap="square">
            <a:spAutoFit/>
          </a:bodyPr>
          <a:lstStyle/>
          <a:p>
            <a:r>
              <a:rPr lang="en-US" sz="2000" b="1" i="0" dirty="0" err="1">
                <a:solidFill>
                  <a:srgbClr val="5E5E5E"/>
                </a:solidFill>
                <a:effectLst/>
                <a:latin typeface="Nunito" pitchFamily="2" charset="0"/>
              </a:rPr>
              <a:t>Seperti</a:t>
            </a:r>
            <a:r>
              <a:rPr lang="en-US" sz="2000" b="1" i="0" dirty="0">
                <a:solidFill>
                  <a:srgbClr val="5E5E5E"/>
                </a:solidFill>
                <a:effectLst/>
                <a:latin typeface="Nunito" pitchFamily="2" charset="0"/>
              </a:rPr>
              <a:t> Orang </a:t>
            </a:r>
            <a:r>
              <a:rPr lang="en-US" sz="2000" b="1" i="0" dirty="0" err="1">
                <a:solidFill>
                  <a:srgbClr val="5E5E5E"/>
                </a:solidFill>
                <a:effectLst/>
                <a:latin typeface="Nunito" pitchFamily="2" charset="0"/>
              </a:rPr>
              <a:t>digambarkan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dengan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mata</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besar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untuk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menunjukkan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keterkejutan</a:t>
            </a:r>
            <a:r>
              <a:rPr lang="en-US" sz="2000" b="1" i="0" dirty="0">
                <a:solidFill>
                  <a:srgbClr val="5E5E5E"/>
                </a:solidFill>
                <a:effectLst/>
                <a:latin typeface="Nunito" pitchFamily="2" charset="0"/>
              </a:rPr>
              <a:t>.</a:t>
            </a:r>
            <a:endParaRPr lang="en-US" sz="2000" b="1" dirty="0"/>
          </a:p>
        </p:txBody>
      </p:sp>
      <p:sp>
        <p:nvSpPr>
          <p:cNvPr id="14" name="TextBox 13">
            <a:extLst>
              <a:ext uri="{FF2B5EF4-FFF2-40B4-BE49-F238E27FC236}">
                <a16:creationId xmlns:a16="http://schemas.microsoft.com/office/drawing/2014/main" id="{F07FA7E7-257D-2BA9-1AE6-462988E253A9}"/>
              </a:ext>
            </a:extLst>
          </p:cNvPr>
          <p:cNvSpPr txBox="1"/>
          <p:nvPr/>
        </p:nvSpPr>
        <p:spPr>
          <a:xfrm>
            <a:off x="251851" y="4391635"/>
            <a:ext cx="8246070" cy="1015663"/>
          </a:xfrm>
          <a:prstGeom prst="rect">
            <a:avLst/>
          </a:prstGeom>
          <a:noFill/>
        </p:spPr>
        <p:txBody>
          <a:bodyPr wrap="square">
            <a:spAutoFit/>
          </a:bodyPr>
          <a:lstStyle/>
          <a:p>
            <a:r>
              <a:rPr lang="en-US" sz="2000" b="1" i="0" dirty="0" err="1">
                <a:solidFill>
                  <a:srgbClr val="5E5E5E"/>
                </a:solidFill>
                <a:effectLst/>
                <a:latin typeface="Nunito" pitchFamily="2" charset="0"/>
              </a:rPr>
              <a:t>Prinsip</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Ini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biasa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kita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lihat</a:t>
            </a:r>
            <a:r>
              <a:rPr lang="en-US" sz="2000" b="1" i="0" dirty="0">
                <a:solidFill>
                  <a:srgbClr val="5E5E5E"/>
                </a:solidFill>
                <a:effectLst/>
                <a:latin typeface="Nunito" pitchFamily="2" charset="0"/>
              </a:rPr>
              <a:t> di film-film </a:t>
            </a:r>
            <a:r>
              <a:rPr lang="en-US" sz="2000" b="1" i="0" dirty="0" err="1">
                <a:solidFill>
                  <a:srgbClr val="5E5E5E"/>
                </a:solidFill>
                <a:effectLst/>
                <a:latin typeface="Nunito" pitchFamily="2" charset="0"/>
              </a:rPr>
              <a:t>kartun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jepang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bagaimana</a:t>
            </a:r>
            <a:r>
              <a:rPr lang="en-US" sz="2000" b="1" i="0" dirty="0">
                <a:solidFill>
                  <a:srgbClr val="5E5E5E"/>
                </a:solidFill>
                <a:effectLst/>
                <a:latin typeface="Nunito" pitchFamily="2" charset="0"/>
              </a:rPr>
              <a:t> orang </a:t>
            </a:r>
            <a:r>
              <a:rPr lang="en-US" sz="2000" b="1" i="0" dirty="0" err="1">
                <a:solidFill>
                  <a:srgbClr val="5E5E5E"/>
                </a:solidFill>
                <a:effectLst/>
                <a:latin typeface="Nunito" pitchFamily="2" charset="0"/>
              </a:rPr>
              <a:t>berlari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tetapi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ada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gambar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seekor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chitah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besar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sebagai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latarnya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untuk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menunjukkan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kecepatan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lari</a:t>
            </a:r>
            <a:r>
              <a:rPr lang="en-US" sz="2000" b="1" i="0" dirty="0">
                <a:solidFill>
                  <a:srgbClr val="5E5E5E"/>
                </a:solidFill>
                <a:effectLst/>
                <a:latin typeface="Nunito" pitchFamily="2" charset="0"/>
              </a:rPr>
              <a:t> orang </a:t>
            </a:r>
            <a:r>
              <a:rPr lang="en-US" sz="2000" b="1" i="0" dirty="0" err="1">
                <a:solidFill>
                  <a:srgbClr val="5E5E5E"/>
                </a:solidFill>
                <a:effectLst/>
                <a:latin typeface="Nunito" pitchFamily="2" charset="0"/>
              </a:rPr>
              <a:t>tersebut</a:t>
            </a:r>
            <a:r>
              <a:rPr lang="en-US" sz="2000" b="1" i="0" dirty="0">
                <a:solidFill>
                  <a:srgbClr val="5E5E5E"/>
                </a:solidFill>
                <a:effectLst/>
                <a:latin typeface="Nunito" pitchFamily="2" charset="0"/>
              </a:rPr>
              <a:t>. </a:t>
            </a:r>
            <a:endParaRPr lang="en-US" sz="2000" b="1" dirty="0"/>
          </a:p>
        </p:txBody>
      </p:sp>
    </p:spTree>
    <p:extLst>
      <p:ext uri="{BB962C8B-B14F-4D97-AF65-F5344CB8AC3E}">
        <p14:creationId xmlns:p14="http://schemas.microsoft.com/office/powerpoint/2010/main" val="2141223622"/>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AE73841-6E30-23A3-EC1F-5774BB61737F}"/>
              </a:ext>
            </a:extLst>
          </p:cNvPr>
          <p:cNvSpPr txBox="1">
            <a:spLocks/>
          </p:cNvSpPr>
          <p:nvPr/>
        </p:nvSpPr>
        <p:spPr>
          <a:xfrm>
            <a:off x="238823" y="145973"/>
            <a:ext cx="8259098" cy="660241"/>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3600" kern="1200">
                <a:solidFill>
                  <a:srgbClr val="FF0000"/>
                </a:solidFill>
                <a:effectLst>
                  <a:outerShdw blurRad="50800" dist="38100" dir="2700000" algn="tl" rotWithShape="0">
                    <a:prstClr val="black">
                      <a:alpha val="40000"/>
                    </a:prstClr>
                  </a:outerShdw>
                </a:effectLst>
                <a:latin typeface="+mj-lt"/>
                <a:ea typeface="+mj-ea"/>
                <a:cs typeface="+mj-cs"/>
              </a:defRPr>
            </a:lvl1pPr>
          </a:lstStyle>
          <a:p>
            <a:r>
              <a:rPr lang="en-US" b="1" cap="all" dirty="0">
                <a:solidFill>
                  <a:srgbClr val="1C1C1C"/>
                </a:solidFill>
                <a:effectLst/>
                <a:latin typeface="Oswald" panose="00000500000000000000" pitchFamily="2" charset="0"/>
              </a:rPr>
              <a:t>MEMAHAMI PRINSIP - PRINSIP DASAR ANIMASI</a:t>
            </a:r>
            <a:endParaRPr lang="en-US" dirty="0"/>
          </a:p>
        </p:txBody>
      </p:sp>
      <p:sp>
        <p:nvSpPr>
          <p:cNvPr id="8" name="Content Placeholder 2">
            <a:extLst>
              <a:ext uri="{FF2B5EF4-FFF2-40B4-BE49-F238E27FC236}">
                <a16:creationId xmlns:a16="http://schemas.microsoft.com/office/drawing/2014/main" id="{0A03A0EE-CE75-0BA9-776A-6F9638AF1958}"/>
              </a:ext>
            </a:extLst>
          </p:cNvPr>
          <p:cNvSpPr txBox="1">
            <a:spLocks/>
          </p:cNvSpPr>
          <p:nvPr/>
        </p:nvSpPr>
        <p:spPr>
          <a:xfrm>
            <a:off x="251851" y="955616"/>
            <a:ext cx="8246070" cy="6602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err="1">
                <a:solidFill>
                  <a:srgbClr val="5E5E5E"/>
                </a:solidFill>
                <a:latin typeface="Nunito" pitchFamily="2" charset="0"/>
              </a:rPr>
              <a:t>Seorang</a:t>
            </a:r>
            <a:r>
              <a:rPr lang="en-US" sz="1200" b="1" dirty="0">
                <a:solidFill>
                  <a:srgbClr val="5E5E5E"/>
                </a:solidFill>
                <a:latin typeface="Nunito" pitchFamily="2" charset="0"/>
              </a:rPr>
              <a:t> animator </a:t>
            </a:r>
            <a:r>
              <a:rPr lang="en-US" sz="1200" b="1" dirty="0" err="1">
                <a:solidFill>
                  <a:srgbClr val="5E5E5E"/>
                </a:solidFill>
                <a:latin typeface="Nunito" pitchFamily="2" charset="0"/>
              </a:rPr>
              <a:t>harus</a:t>
            </a:r>
            <a:r>
              <a:rPr lang="en-US" sz="1200" b="1" dirty="0">
                <a:solidFill>
                  <a:srgbClr val="5E5E5E"/>
                </a:solidFill>
                <a:latin typeface="Nunito" pitchFamily="2" charset="0"/>
              </a:rPr>
              <a:t> </a:t>
            </a:r>
            <a:r>
              <a:rPr lang="en-US" sz="1200" b="1" dirty="0" err="1">
                <a:solidFill>
                  <a:srgbClr val="5E5E5E"/>
                </a:solidFill>
                <a:latin typeface="Nunito" pitchFamily="2" charset="0"/>
              </a:rPr>
              <a:t>menguasai</a:t>
            </a:r>
            <a:r>
              <a:rPr lang="en-US" sz="1200" b="1" dirty="0">
                <a:solidFill>
                  <a:srgbClr val="5E5E5E"/>
                </a:solidFill>
                <a:latin typeface="Nunito" pitchFamily="2" charset="0"/>
              </a:rPr>
              <a:t>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ini</a:t>
            </a:r>
            <a:r>
              <a:rPr lang="en-US" sz="1200" b="1" dirty="0">
                <a:solidFill>
                  <a:srgbClr val="5E5E5E"/>
                </a:solidFill>
                <a:latin typeface="Nunito" pitchFamily="2" charset="0"/>
              </a:rPr>
              <a:t> </a:t>
            </a:r>
            <a:r>
              <a:rPr lang="en-US" sz="1200" b="1" dirty="0" err="1">
                <a:solidFill>
                  <a:srgbClr val="5E5E5E"/>
                </a:solidFill>
                <a:latin typeface="Nunito" pitchFamily="2" charset="0"/>
              </a:rPr>
              <a:t>untuk</a:t>
            </a:r>
            <a:r>
              <a:rPr lang="en-US" sz="1200" b="1" dirty="0">
                <a:solidFill>
                  <a:srgbClr val="5E5E5E"/>
                </a:solidFill>
                <a:latin typeface="Nunito" pitchFamily="2" charset="0"/>
              </a:rPr>
              <a:t> </a:t>
            </a:r>
            <a:r>
              <a:rPr lang="en-US" sz="1200" b="1" dirty="0" err="1">
                <a:solidFill>
                  <a:srgbClr val="5E5E5E"/>
                </a:solidFill>
                <a:latin typeface="Nunito" pitchFamily="2" charset="0"/>
              </a:rPr>
              <a:t>mendapatkan</a:t>
            </a:r>
            <a:r>
              <a:rPr lang="en-US" sz="1200" b="1" dirty="0">
                <a:solidFill>
                  <a:srgbClr val="5E5E5E"/>
                </a:solidFill>
                <a:latin typeface="Nunito" pitchFamily="2" charset="0"/>
              </a:rPr>
              <a:t> </a:t>
            </a:r>
            <a:r>
              <a:rPr lang="en-US" sz="1200" b="1" dirty="0" err="1">
                <a:solidFill>
                  <a:srgbClr val="5E5E5E"/>
                </a:solidFill>
                <a:latin typeface="Nunito" pitchFamily="2" charset="0"/>
              </a:rPr>
              <a:t>ilusi</a:t>
            </a:r>
            <a:r>
              <a:rPr lang="en-US" sz="1200" b="1" dirty="0">
                <a:solidFill>
                  <a:srgbClr val="5E5E5E"/>
                </a:solidFill>
                <a:latin typeface="Nunito" pitchFamily="2" charset="0"/>
              </a:rPr>
              <a:t> </a:t>
            </a:r>
            <a:r>
              <a:rPr lang="en-US" sz="1200" b="1" dirty="0" err="1">
                <a:solidFill>
                  <a:srgbClr val="5E5E5E"/>
                </a:solidFill>
                <a:latin typeface="Nunito" pitchFamily="2" charset="0"/>
              </a:rPr>
              <a:t>menghidupkan</a:t>
            </a:r>
            <a:r>
              <a:rPr lang="en-US" sz="1200" b="1" dirty="0">
                <a:solidFill>
                  <a:srgbClr val="5E5E5E"/>
                </a:solidFill>
                <a:latin typeface="Nunito" pitchFamily="2" charset="0"/>
              </a:rPr>
              <a:t> </a:t>
            </a:r>
            <a:r>
              <a:rPr lang="en-US" sz="1200" b="1" dirty="0" err="1">
                <a:solidFill>
                  <a:srgbClr val="5E5E5E"/>
                </a:solidFill>
                <a:latin typeface="Nunito" pitchFamily="2" charset="0"/>
              </a:rPr>
              <a:t>karakter</a:t>
            </a:r>
            <a:r>
              <a:rPr lang="en-US" sz="1200" b="1" dirty="0">
                <a:solidFill>
                  <a:srgbClr val="5E5E5E"/>
                </a:solidFill>
                <a:latin typeface="Nunito" pitchFamily="2" charset="0"/>
              </a:rPr>
              <a:t> </a:t>
            </a:r>
            <a:r>
              <a:rPr lang="en-US" sz="1200" b="1" dirty="0" err="1">
                <a:solidFill>
                  <a:srgbClr val="5E5E5E"/>
                </a:solidFill>
                <a:latin typeface="Nunito" pitchFamily="2" charset="0"/>
              </a:rPr>
              <a:t>animasinya</a:t>
            </a:r>
            <a:r>
              <a:rPr lang="en-US" sz="1200" b="1" dirty="0">
                <a:solidFill>
                  <a:srgbClr val="5E5E5E"/>
                </a:solidFill>
                <a:latin typeface="Nunito" pitchFamily="2" charset="0"/>
              </a:rPr>
              <a:t>. </a:t>
            </a:r>
            <a:r>
              <a:rPr lang="en-US" sz="1200" b="1" dirty="0" err="1">
                <a:solidFill>
                  <a:srgbClr val="5E5E5E"/>
                </a:solidFill>
                <a:latin typeface="Nunito" pitchFamily="2" charset="0"/>
              </a:rPr>
              <a:t>Barikut</a:t>
            </a:r>
            <a:r>
              <a:rPr lang="en-US" sz="1200" b="1" dirty="0">
                <a:solidFill>
                  <a:srgbClr val="5E5E5E"/>
                </a:solidFill>
                <a:latin typeface="Nunito" pitchFamily="2" charset="0"/>
              </a:rPr>
              <a:t> </a:t>
            </a:r>
            <a:r>
              <a:rPr lang="en-US" sz="1200" b="1" dirty="0" err="1">
                <a:solidFill>
                  <a:srgbClr val="5E5E5E"/>
                </a:solidFill>
                <a:latin typeface="Nunito" pitchFamily="2" charset="0"/>
              </a:rPr>
              <a:t>adalah</a:t>
            </a:r>
            <a:r>
              <a:rPr lang="en-US" sz="1200" b="1" dirty="0">
                <a:solidFill>
                  <a:srgbClr val="5E5E5E"/>
                </a:solidFill>
                <a:latin typeface="Nunito" pitchFamily="2" charset="0"/>
              </a:rPr>
              <a:t> 12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agar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terlihat</a:t>
            </a:r>
            <a:r>
              <a:rPr lang="en-US" sz="1200" b="1" dirty="0">
                <a:solidFill>
                  <a:srgbClr val="5E5E5E"/>
                </a:solidFill>
                <a:latin typeface="Nunito" pitchFamily="2" charset="0"/>
              </a:rPr>
              <a:t> </a:t>
            </a:r>
            <a:r>
              <a:rPr lang="en-US" sz="1200" b="1" dirty="0" err="1">
                <a:solidFill>
                  <a:srgbClr val="5E5E5E"/>
                </a:solidFill>
                <a:latin typeface="Nunito" pitchFamily="2" charset="0"/>
              </a:rPr>
              <a:t>seperti</a:t>
            </a:r>
            <a:r>
              <a:rPr lang="en-US" sz="1200" b="1" dirty="0">
                <a:solidFill>
                  <a:srgbClr val="5E5E5E"/>
                </a:solidFill>
                <a:latin typeface="Nunito" pitchFamily="2" charset="0"/>
              </a:rPr>
              <a:t> </a:t>
            </a:r>
            <a:r>
              <a:rPr lang="en-US" sz="1200" b="1" dirty="0" err="1">
                <a:solidFill>
                  <a:srgbClr val="5E5E5E"/>
                </a:solidFill>
                <a:latin typeface="Nunito" pitchFamily="2" charset="0"/>
              </a:rPr>
              <a:t>nyata</a:t>
            </a:r>
            <a:r>
              <a:rPr lang="en-US" sz="1200" b="1" dirty="0">
                <a:solidFill>
                  <a:srgbClr val="5E5E5E"/>
                </a:solidFill>
                <a:latin typeface="Nunito" pitchFamily="2" charset="0"/>
              </a:rPr>
              <a:t>:</a:t>
            </a:r>
            <a:endParaRPr lang="en-US" b="1" dirty="0"/>
          </a:p>
        </p:txBody>
      </p:sp>
      <p:sp>
        <p:nvSpPr>
          <p:cNvPr id="10" name="TextBox 9">
            <a:extLst>
              <a:ext uri="{FF2B5EF4-FFF2-40B4-BE49-F238E27FC236}">
                <a16:creationId xmlns:a16="http://schemas.microsoft.com/office/drawing/2014/main" id="{460CDB26-205D-CCB7-9DCD-E0175EEC5849}"/>
              </a:ext>
            </a:extLst>
          </p:cNvPr>
          <p:cNvSpPr txBox="1"/>
          <p:nvPr/>
        </p:nvSpPr>
        <p:spPr>
          <a:xfrm>
            <a:off x="237994" y="1765259"/>
            <a:ext cx="8668011" cy="400110"/>
          </a:xfrm>
          <a:prstGeom prst="rect">
            <a:avLst/>
          </a:prstGeom>
          <a:noFill/>
        </p:spPr>
        <p:txBody>
          <a:bodyPr wrap="square">
            <a:spAutoFit/>
          </a:bodyPr>
          <a:lstStyle/>
          <a:p>
            <a:pPr algn="r"/>
            <a:r>
              <a:rPr lang="en-US" sz="2000" b="1" i="0" dirty="0">
                <a:solidFill>
                  <a:srgbClr val="5E5E5E"/>
                </a:solidFill>
                <a:effectLst/>
                <a:latin typeface="Nunito" pitchFamily="2" charset="0"/>
              </a:rPr>
              <a:t>10. Exaggeration (</a:t>
            </a:r>
            <a:r>
              <a:rPr lang="en-US" sz="2000" b="1" i="0" dirty="0" err="1">
                <a:solidFill>
                  <a:srgbClr val="5E5E5E"/>
                </a:solidFill>
                <a:effectLst/>
                <a:latin typeface="Nunito" pitchFamily="2" charset="0"/>
              </a:rPr>
              <a:t>Melebih-lebihkan</a:t>
            </a:r>
            <a:r>
              <a:rPr lang="en-US" sz="2000" b="1" i="0" dirty="0">
                <a:solidFill>
                  <a:srgbClr val="5E5E5E"/>
                </a:solidFill>
                <a:effectLst/>
                <a:latin typeface="Nunito" pitchFamily="2" charset="0"/>
              </a:rPr>
              <a:t>)</a:t>
            </a:r>
            <a:endParaRPr lang="en-US" sz="2000" b="1" dirty="0"/>
          </a:p>
        </p:txBody>
      </p:sp>
      <p:pic>
        <p:nvPicPr>
          <p:cNvPr id="11266" name="Picture 2">
            <a:extLst>
              <a:ext uri="{FF2B5EF4-FFF2-40B4-BE49-F238E27FC236}">
                <a16:creationId xmlns:a16="http://schemas.microsoft.com/office/drawing/2014/main" id="{9E2200DA-543C-4764-82AF-39FEE36EAC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63" y="1829458"/>
            <a:ext cx="1905000" cy="20005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9D6DCC6-46D3-A141-68C4-F38BFBFDC3F1}"/>
              </a:ext>
            </a:extLst>
          </p:cNvPr>
          <p:cNvSpPr txBox="1"/>
          <p:nvPr/>
        </p:nvSpPr>
        <p:spPr>
          <a:xfrm>
            <a:off x="2192055" y="2305914"/>
            <a:ext cx="6713950" cy="1323439"/>
          </a:xfrm>
          <a:prstGeom prst="rect">
            <a:avLst/>
          </a:prstGeom>
          <a:noFill/>
        </p:spPr>
        <p:txBody>
          <a:bodyPr wrap="square">
            <a:spAutoFit/>
          </a:bodyPr>
          <a:lstStyle/>
          <a:p>
            <a:r>
              <a:rPr lang="en-US" sz="2000" b="1" i="0" dirty="0" err="1">
                <a:solidFill>
                  <a:srgbClr val="5E5E5E"/>
                </a:solidFill>
                <a:effectLst/>
                <a:latin typeface="Nunito" pitchFamily="2" charset="0"/>
              </a:rPr>
              <a:t>Prinsip</a:t>
            </a:r>
            <a:r>
              <a:rPr lang="en-US" sz="2000" b="1" i="0" dirty="0">
                <a:solidFill>
                  <a:srgbClr val="5E5E5E"/>
                </a:solidFill>
                <a:effectLst/>
                <a:latin typeface="Nunito" pitchFamily="2" charset="0"/>
              </a:rPr>
              <a:t> exaggeration </a:t>
            </a:r>
            <a:r>
              <a:rPr lang="en-US" sz="2000" b="1" i="0" dirty="0" err="1">
                <a:solidFill>
                  <a:srgbClr val="5E5E5E"/>
                </a:solidFill>
                <a:effectLst/>
                <a:latin typeface="Nunito" pitchFamily="2" charset="0"/>
              </a:rPr>
              <a:t>ini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merupakan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satu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bentuk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upaya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untuk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mendramatisir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sebuah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adegan</a:t>
            </a:r>
            <a:r>
              <a:rPr lang="en-US" sz="2000" b="1" i="0" dirty="0">
                <a:solidFill>
                  <a:srgbClr val="5E5E5E"/>
                </a:solidFill>
                <a:effectLst/>
                <a:latin typeface="Nunito" pitchFamily="2" charset="0"/>
              </a:rPr>
              <a:t> pada  </a:t>
            </a:r>
            <a:r>
              <a:rPr lang="en-US" sz="2000" b="1" i="0" dirty="0" err="1">
                <a:solidFill>
                  <a:srgbClr val="5E5E5E"/>
                </a:solidFill>
                <a:effectLst/>
                <a:latin typeface="Nunito" pitchFamily="2" charset="0"/>
              </a:rPr>
              <a:t>animasi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dalam</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bentuk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rekayasa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gambar</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sifatnya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hiperbolis</a:t>
            </a:r>
            <a:r>
              <a:rPr lang="en-US" sz="2000" b="1" i="0" dirty="0">
                <a:solidFill>
                  <a:srgbClr val="5E5E5E"/>
                </a:solidFill>
                <a:effectLst/>
                <a:latin typeface="Nunito" pitchFamily="2" charset="0"/>
              </a:rPr>
              <a:t>. </a:t>
            </a:r>
            <a:endParaRPr lang="en-US" sz="2000" b="1" dirty="0"/>
          </a:p>
        </p:txBody>
      </p:sp>
      <p:sp>
        <p:nvSpPr>
          <p:cNvPr id="6" name="TextBox 5">
            <a:extLst>
              <a:ext uri="{FF2B5EF4-FFF2-40B4-BE49-F238E27FC236}">
                <a16:creationId xmlns:a16="http://schemas.microsoft.com/office/drawing/2014/main" id="{58220C74-99EA-68C6-8A6F-66CCC706A6B1}"/>
              </a:ext>
            </a:extLst>
          </p:cNvPr>
          <p:cNvSpPr txBox="1"/>
          <p:nvPr/>
        </p:nvSpPr>
        <p:spPr>
          <a:xfrm>
            <a:off x="175362" y="3894255"/>
            <a:ext cx="8668011" cy="1015663"/>
          </a:xfrm>
          <a:prstGeom prst="rect">
            <a:avLst/>
          </a:prstGeom>
          <a:noFill/>
        </p:spPr>
        <p:txBody>
          <a:bodyPr wrap="square">
            <a:spAutoFit/>
          </a:bodyPr>
          <a:lstStyle/>
          <a:p>
            <a:r>
              <a:rPr lang="en-US" sz="2000" b="1" i="0" dirty="0">
                <a:solidFill>
                  <a:srgbClr val="5E5E5E"/>
                </a:solidFill>
                <a:effectLst/>
                <a:latin typeface="Nunito" pitchFamily="2" charset="0"/>
              </a:rPr>
              <a:t>Gerakan </a:t>
            </a:r>
            <a:r>
              <a:rPr lang="en-US" sz="2000" b="1" i="0" dirty="0" err="1">
                <a:solidFill>
                  <a:srgbClr val="5E5E5E"/>
                </a:solidFill>
                <a:effectLst/>
                <a:latin typeface="Nunito" pitchFamily="2" charset="0"/>
              </a:rPr>
              <a:t>animasi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dibuat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sedemikian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rupa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sehingga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terlihat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sebagai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bentuk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ekstrimitas</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dari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ekspresi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tertentu</a:t>
            </a:r>
            <a:r>
              <a:rPr lang="en-US" sz="2000" b="1" i="0" dirty="0">
                <a:solidFill>
                  <a:srgbClr val="5E5E5E"/>
                </a:solidFill>
                <a:effectLst/>
                <a:latin typeface="Nunito" pitchFamily="2" charset="0"/>
              </a:rPr>
              <a:t> dan </a:t>
            </a:r>
            <a:r>
              <a:rPr lang="en-US" sz="2000" b="1" i="0" dirty="0" err="1">
                <a:solidFill>
                  <a:srgbClr val="5E5E5E"/>
                </a:solidFill>
                <a:effectLst/>
                <a:latin typeface="Nunito" pitchFamily="2" charset="0"/>
              </a:rPr>
              <a:t>biasanya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digunakan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untuk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keperluan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komedi</a:t>
            </a:r>
            <a:r>
              <a:rPr lang="en-US" sz="2000" b="1" i="0" dirty="0">
                <a:solidFill>
                  <a:srgbClr val="5E5E5E"/>
                </a:solidFill>
                <a:effectLst/>
                <a:latin typeface="Nunito" pitchFamily="2" charset="0"/>
              </a:rPr>
              <a:t>. </a:t>
            </a:r>
            <a:endParaRPr lang="en-US" sz="2000" b="1" dirty="0"/>
          </a:p>
        </p:txBody>
      </p:sp>
      <p:sp>
        <p:nvSpPr>
          <p:cNvPr id="15" name="TextBox 14">
            <a:extLst>
              <a:ext uri="{FF2B5EF4-FFF2-40B4-BE49-F238E27FC236}">
                <a16:creationId xmlns:a16="http://schemas.microsoft.com/office/drawing/2014/main" id="{F92A0C8E-E43D-6C33-18D9-A0CF7E062B80}"/>
              </a:ext>
            </a:extLst>
          </p:cNvPr>
          <p:cNvSpPr txBox="1"/>
          <p:nvPr/>
        </p:nvSpPr>
        <p:spPr>
          <a:xfrm>
            <a:off x="251851" y="4931888"/>
            <a:ext cx="8654154" cy="1015663"/>
          </a:xfrm>
          <a:prstGeom prst="rect">
            <a:avLst/>
          </a:prstGeom>
          <a:noFill/>
        </p:spPr>
        <p:txBody>
          <a:bodyPr wrap="square">
            <a:spAutoFit/>
          </a:bodyPr>
          <a:lstStyle/>
          <a:p>
            <a:pPr algn="r"/>
            <a:r>
              <a:rPr lang="en-US" sz="2000" b="1" i="0" dirty="0">
                <a:solidFill>
                  <a:srgbClr val="5E5E5E"/>
                </a:solidFill>
                <a:effectLst/>
                <a:latin typeface="Nunito" pitchFamily="2" charset="0"/>
              </a:rPr>
              <a:t>Kita </a:t>
            </a:r>
            <a:r>
              <a:rPr lang="en-US" sz="2000" b="1" i="0" dirty="0" err="1">
                <a:solidFill>
                  <a:srgbClr val="5E5E5E"/>
                </a:solidFill>
                <a:effectLst/>
                <a:latin typeface="Nunito" pitchFamily="2" charset="0"/>
              </a:rPr>
              <a:t>sering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menemukan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penggunaan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prinsip</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ini</a:t>
            </a:r>
            <a:r>
              <a:rPr lang="en-US" sz="2000" b="1" i="0" dirty="0">
                <a:solidFill>
                  <a:srgbClr val="5E5E5E"/>
                </a:solidFill>
                <a:effectLst/>
                <a:latin typeface="Nunito" pitchFamily="2" charset="0"/>
              </a:rPr>
              <a:t> pada film-film </a:t>
            </a:r>
            <a:r>
              <a:rPr lang="en-US" sz="2000" b="1" i="0" dirty="0" err="1">
                <a:solidFill>
                  <a:srgbClr val="5E5E5E"/>
                </a:solidFill>
                <a:effectLst/>
                <a:latin typeface="Nunito" pitchFamily="2" charset="0"/>
              </a:rPr>
              <a:t>animasi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anak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segala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usia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seperti</a:t>
            </a:r>
            <a:r>
              <a:rPr lang="en-US" sz="2000" b="1" i="0" dirty="0">
                <a:solidFill>
                  <a:srgbClr val="5E5E5E"/>
                </a:solidFill>
                <a:effectLst/>
                <a:latin typeface="Nunito" pitchFamily="2" charset="0"/>
              </a:rPr>
              <a:t> Tom &amp; Jery, Donald Duck, Mickey Mouse, </a:t>
            </a:r>
            <a:r>
              <a:rPr lang="en-US" sz="2000" b="1" i="0" dirty="0" err="1">
                <a:solidFill>
                  <a:srgbClr val="5E5E5E"/>
                </a:solidFill>
                <a:effectLst/>
                <a:latin typeface="Nunito" pitchFamily="2" charset="0"/>
              </a:rPr>
              <a:t>Sinchan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dsb</a:t>
            </a:r>
            <a:r>
              <a:rPr lang="en-US" sz="2000" b="1" i="0" dirty="0">
                <a:solidFill>
                  <a:srgbClr val="5E5E5E"/>
                </a:solidFill>
                <a:effectLst/>
                <a:latin typeface="Nunito" pitchFamily="2" charset="0"/>
              </a:rPr>
              <a:t>.</a:t>
            </a:r>
            <a:endParaRPr lang="en-US" sz="2000" b="1" dirty="0"/>
          </a:p>
        </p:txBody>
      </p:sp>
      <p:sp>
        <p:nvSpPr>
          <p:cNvPr id="17" name="TextBox 16">
            <a:extLst>
              <a:ext uri="{FF2B5EF4-FFF2-40B4-BE49-F238E27FC236}">
                <a16:creationId xmlns:a16="http://schemas.microsoft.com/office/drawing/2014/main" id="{5C7357F4-4EB3-72A5-2F6F-C5E09942A6E7}"/>
              </a:ext>
            </a:extLst>
          </p:cNvPr>
          <p:cNvSpPr txBox="1"/>
          <p:nvPr/>
        </p:nvSpPr>
        <p:spPr>
          <a:xfrm>
            <a:off x="251851" y="5788697"/>
            <a:ext cx="8591522" cy="707886"/>
          </a:xfrm>
          <a:prstGeom prst="rect">
            <a:avLst/>
          </a:prstGeom>
          <a:noFill/>
        </p:spPr>
        <p:txBody>
          <a:bodyPr wrap="square">
            <a:spAutoFit/>
          </a:bodyPr>
          <a:lstStyle/>
          <a:p>
            <a:r>
              <a:rPr lang="en-US" sz="2000" b="1" i="0" dirty="0" err="1">
                <a:solidFill>
                  <a:srgbClr val="5E5E5E"/>
                </a:solidFill>
                <a:effectLst/>
                <a:latin typeface="Nunito" pitchFamily="2" charset="0"/>
              </a:rPr>
              <a:t>Contoh</a:t>
            </a:r>
            <a:r>
              <a:rPr lang="en-US" sz="2000" b="1" i="0" dirty="0">
                <a:solidFill>
                  <a:srgbClr val="5E5E5E"/>
                </a:solidFill>
                <a:effectLst/>
                <a:latin typeface="Nunito" pitchFamily="2" charset="0"/>
              </a:rPr>
              <a:t> : </a:t>
            </a:r>
            <a:r>
              <a:rPr lang="en-US" sz="2000" b="1" i="0" dirty="0" err="1">
                <a:solidFill>
                  <a:srgbClr val="5E5E5E"/>
                </a:solidFill>
                <a:effectLst/>
                <a:latin typeface="Nunito" pitchFamily="2" charset="0"/>
              </a:rPr>
              <a:t>Tubuh</a:t>
            </a:r>
            <a:r>
              <a:rPr lang="en-US" sz="2000" b="1" i="0" dirty="0">
                <a:solidFill>
                  <a:srgbClr val="5E5E5E"/>
                </a:solidFill>
                <a:effectLst/>
                <a:latin typeface="Nunito" pitchFamily="2" charset="0"/>
              </a:rPr>
              <a:t> Jerry mouse </a:t>
            </a:r>
            <a:r>
              <a:rPr lang="en-US" sz="2000" b="1" i="0" dirty="0" err="1">
                <a:solidFill>
                  <a:srgbClr val="5E5E5E"/>
                </a:solidFill>
                <a:effectLst/>
                <a:latin typeface="Nunito" pitchFamily="2" charset="0"/>
              </a:rPr>
              <a:t>melayang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mengikuti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sumber</a:t>
            </a:r>
            <a:r>
              <a:rPr lang="en-US" sz="2000" b="1" i="0" dirty="0">
                <a:solidFill>
                  <a:srgbClr val="5E5E5E"/>
                </a:solidFill>
                <a:effectLst/>
                <a:latin typeface="Nunito" pitchFamily="2" charset="0"/>
              </a:rPr>
              <a:t> asap </a:t>
            </a:r>
            <a:r>
              <a:rPr lang="en-US" sz="2000" b="1" i="0" dirty="0" err="1">
                <a:solidFill>
                  <a:srgbClr val="5E5E5E"/>
                </a:solidFill>
                <a:effectLst/>
                <a:latin typeface="Nunito" pitchFamily="2" charset="0"/>
              </a:rPr>
              <a:t>saat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hidungnya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mencium</a:t>
            </a:r>
            <a:r>
              <a:rPr lang="en-US" sz="2000" b="1" i="0" dirty="0">
                <a:solidFill>
                  <a:srgbClr val="5E5E5E"/>
                </a:solidFill>
                <a:effectLst/>
                <a:latin typeface="Nunito" pitchFamily="2" charset="0"/>
              </a:rPr>
              <a:t> aroma </a:t>
            </a:r>
            <a:r>
              <a:rPr lang="en-US" sz="2000" b="1" i="0" dirty="0" err="1">
                <a:solidFill>
                  <a:srgbClr val="5E5E5E"/>
                </a:solidFill>
                <a:effectLst/>
                <a:latin typeface="Nunito" pitchFamily="2" charset="0"/>
              </a:rPr>
              <a:t>masakan</a:t>
            </a:r>
            <a:r>
              <a:rPr lang="en-US" sz="2000" b="1" i="0" dirty="0">
                <a:solidFill>
                  <a:srgbClr val="5E5E5E"/>
                </a:solidFill>
                <a:effectLst/>
                <a:latin typeface="Nunito" pitchFamily="2" charset="0"/>
              </a:rPr>
              <a:t>/</a:t>
            </a:r>
            <a:r>
              <a:rPr lang="en-US" sz="2000" b="1" i="0" dirty="0" err="1">
                <a:solidFill>
                  <a:srgbClr val="5E5E5E"/>
                </a:solidFill>
                <a:effectLst/>
                <a:latin typeface="Nunito" pitchFamily="2" charset="0"/>
              </a:rPr>
              <a:t>makanan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lezat</a:t>
            </a:r>
            <a:endParaRPr lang="en-US" sz="2000" b="1" dirty="0"/>
          </a:p>
        </p:txBody>
      </p:sp>
    </p:spTree>
    <p:extLst>
      <p:ext uri="{BB962C8B-B14F-4D97-AF65-F5344CB8AC3E}">
        <p14:creationId xmlns:p14="http://schemas.microsoft.com/office/powerpoint/2010/main" val="1553942420"/>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AE73841-6E30-23A3-EC1F-5774BB61737F}"/>
              </a:ext>
            </a:extLst>
          </p:cNvPr>
          <p:cNvSpPr txBox="1">
            <a:spLocks/>
          </p:cNvSpPr>
          <p:nvPr/>
        </p:nvSpPr>
        <p:spPr>
          <a:xfrm>
            <a:off x="238823" y="145973"/>
            <a:ext cx="8259098" cy="660241"/>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3600" kern="1200">
                <a:solidFill>
                  <a:srgbClr val="FF0000"/>
                </a:solidFill>
                <a:effectLst>
                  <a:outerShdw blurRad="50800" dist="38100" dir="2700000" algn="tl" rotWithShape="0">
                    <a:prstClr val="black">
                      <a:alpha val="40000"/>
                    </a:prstClr>
                  </a:outerShdw>
                </a:effectLst>
                <a:latin typeface="+mj-lt"/>
                <a:ea typeface="+mj-ea"/>
                <a:cs typeface="+mj-cs"/>
              </a:defRPr>
            </a:lvl1pPr>
          </a:lstStyle>
          <a:p>
            <a:r>
              <a:rPr lang="en-US" b="1" cap="all" dirty="0">
                <a:solidFill>
                  <a:srgbClr val="1C1C1C"/>
                </a:solidFill>
                <a:effectLst/>
                <a:latin typeface="Oswald" panose="00000500000000000000" pitchFamily="2" charset="0"/>
              </a:rPr>
              <a:t>MEMAHAMI PRINSIP - PRINSIP DASAR ANIMASI</a:t>
            </a:r>
            <a:endParaRPr lang="en-US" dirty="0"/>
          </a:p>
        </p:txBody>
      </p:sp>
      <p:sp>
        <p:nvSpPr>
          <p:cNvPr id="8" name="Content Placeholder 2">
            <a:extLst>
              <a:ext uri="{FF2B5EF4-FFF2-40B4-BE49-F238E27FC236}">
                <a16:creationId xmlns:a16="http://schemas.microsoft.com/office/drawing/2014/main" id="{0A03A0EE-CE75-0BA9-776A-6F9638AF1958}"/>
              </a:ext>
            </a:extLst>
          </p:cNvPr>
          <p:cNvSpPr txBox="1">
            <a:spLocks/>
          </p:cNvSpPr>
          <p:nvPr/>
        </p:nvSpPr>
        <p:spPr>
          <a:xfrm>
            <a:off x="251851" y="955616"/>
            <a:ext cx="8246070" cy="6602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err="1">
                <a:solidFill>
                  <a:srgbClr val="5E5E5E"/>
                </a:solidFill>
                <a:latin typeface="Nunito" pitchFamily="2" charset="0"/>
              </a:rPr>
              <a:t>Seorang</a:t>
            </a:r>
            <a:r>
              <a:rPr lang="en-US" sz="1200" b="1" dirty="0">
                <a:solidFill>
                  <a:srgbClr val="5E5E5E"/>
                </a:solidFill>
                <a:latin typeface="Nunito" pitchFamily="2" charset="0"/>
              </a:rPr>
              <a:t> animator </a:t>
            </a:r>
            <a:r>
              <a:rPr lang="en-US" sz="1200" b="1" dirty="0" err="1">
                <a:solidFill>
                  <a:srgbClr val="5E5E5E"/>
                </a:solidFill>
                <a:latin typeface="Nunito" pitchFamily="2" charset="0"/>
              </a:rPr>
              <a:t>harus</a:t>
            </a:r>
            <a:r>
              <a:rPr lang="en-US" sz="1200" b="1" dirty="0">
                <a:solidFill>
                  <a:srgbClr val="5E5E5E"/>
                </a:solidFill>
                <a:latin typeface="Nunito" pitchFamily="2" charset="0"/>
              </a:rPr>
              <a:t> </a:t>
            </a:r>
            <a:r>
              <a:rPr lang="en-US" sz="1200" b="1" dirty="0" err="1">
                <a:solidFill>
                  <a:srgbClr val="5E5E5E"/>
                </a:solidFill>
                <a:latin typeface="Nunito" pitchFamily="2" charset="0"/>
              </a:rPr>
              <a:t>menguasai</a:t>
            </a:r>
            <a:r>
              <a:rPr lang="en-US" sz="1200" b="1" dirty="0">
                <a:solidFill>
                  <a:srgbClr val="5E5E5E"/>
                </a:solidFill>
                <a:latin typeface="Nunito" pitchFamily="2" charset="0"/>
              </a:rPr>
              <a:t>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ini</a:t>
            </a:r>
            <a:r>
              <a:rPr lang="en-US" sz="1200" b="1" dirty="0">
                <a:solidFill>
                  <a:srgbClr val="5E5E5E"/>
                </a:solidFill>
                <a:latin typeface="Nunito" pitchFamily="2" charset="0"/>
              </a:rPr>
              <a:t> </a:t>
            </a:r>
            <a:r>
              <a:rPr lang="en-US" sz="1200" b="1" dirty="0" err="1">
                <a:solidFill>
                  <a:srgbClr val="5E5E5E"/>
                </a:solidFill>
                <a:latin typeface="Nunito" pitchFamily="2" charset="0"/>
              </a:rPr>
              <a:t>untuk</a:t>
            </a:r>
            <a:r>
              <a:rPr lang="en-US" sz="1200" b="1" dirty="0">
                <a:solidFill>
                  <a:srgbClr val="5E5E5E"/>
                </a:solidFill>
                <a:latin typeface="Nunito" pitchFamily="2" charset="0"/>
              </a:rPr>
              <a:t> </a:t>
            </a:r>
            <a:r>
              <a:rPr lang="en-US" sz="1200" b="1" dirty="0" err="1">
                <a:solidFill>
                  <a:srgbClr val="5E5E5E"/>
                </a:solidFill>
                <a:latin typeface="Nunito" pitchFamily="2" charset="0"/>
              </a:rPr>
              <a:t>mendapatkan</a:t>
            </a:r>
            <a:r>
              <a:rPr lang="en-US" sz="1200" b="1" dirty="0">
                <a:solidFill>
                  <a:srgbClr val="5E5E5E"/>
                </a:solidFill>
                <a:latin typeface="Nunito" pitchFamily="2" charset="0"/>
              </a:rPr>
              <a:t> </a:t>
            </a:r>
            <a:r>
              <a:rPr lang="en-US" sz="1200" b="1" dirty="0" err="1">
                <a:solidFill>
                  <a:srgbClr val="5E5E5E"/>
                </a:solidFill>
                <a:latin typeface="Nunito" pitchFamily="2" charset="0"/>
              </a:rPr>
              <a:t>ilusi</a:t>
            </a:r>
            <a:r>
              <a:rPr lang="en-US" sz="1200" b="1" dirty="0">
                <a:solidFill>
                  <a:srgbClr val="5E5E5E"/>
                </a:solidFill>
                <a:latin typeface="Nunito" pitchFamily="2" charset="0"/>
              </a:rPr>
              <a:t> </a:t>
            </a:r>
            <a:r>
              <a:rPr lang="en-US" sz="1200" b="1" dirty="0" err="1">
                <a:solidFill>
                  <a:srgbClr val="5E5E5E"/>
                </a:solidFill>
                <a:latin typeface="Nunito" pitchFamily="2" charset="0"/>
              </a:rPr>
              <a:t>menghidupkan</a:t>
            </a:r>
            <a:r>
              <a:rPr lang="en-US" sz="1200" b="1" dirty="0">
                <a:solidFill>
                  <a:srgbClr val="5E5E5E"/>
                </a:solidFill>
                <a:latin typeface="Nunito" pitchFamily="2" charset="0"/>
              </a:rPr>
              <a:t> </a:t>
            </a:r>
            <a:r>
              <a:rPr lang="en-US" sz="1200" b="1" dirty="0" err="1">
                <a:solidFill>
                  <a:srgbClr val="5E5E5E"/>
                </a:solidFill>
                <a:latin typeface="Nunito" pitchFamily="2" charset="0"/>
              </a:rPr>
              <a:t>karakter</a:t>
            </a:r>
            <a:r>
              <a:rPr lang="en-US" sz="1200" b="1" dirty="0">
                <a:solidFill>
                  <a:srgbClr val="5E5E5E"/>
                </a:solidFill>
                <a:latin typeface="Nunito" pitchFamily="2" charset="0"/>
              </a:rPr>
              <a:t> </a:t>
            </a:r>
            <a:r>
              <a:rPr lang="en-US" sz="1200" b="1" dirty="0" err="1">
                <a:solidFill>
                  <a:srgbClr val="5E5E5E"/>
                </a:solidFill>
                <a:latin typeface="Nunito" pitchFamily="2" charset="0"/>
              </a:rPr>
              <a:t>animasinya</a:t>
            </a:r>
            <a:r>
              <a:rPr lang="en-US" sz="1200" b="1" dirty="0">
                <a:solidFill>
                  <a:srgbClr val="5E5E5E"/>
                </a:solidFill>
                <a:latin typeface="Nunito" pitchFamily="2" charset="0"/>
              </a:rPr>
              <a:t>. </a:t>
            </a:r>
            <a:r>
              <a:rPr lang="en-US" sz="1200" b="1" dirty="0" err="1">
                <a:solidFill>
                  <a:srgbClr val="5E5E5E"/>
                </a:solidFill>
                <a:latin typeface="Nunito" pitchFamily="2" charset="0"/>
              </a:rPr>
              <a:t>Barikut</a:t>
            </a:r>
            <a:r>
              <a:rPr lang="en-US" sz="1200" b="1" dirty="0">
                <a:solidFill>
                  <a:srgbClr val="5E5E5E"/>
                </a:solidFill>
                <a:latin typeface="Nunito" pitchFamily="2" charset="0"/>
              </a:rPr>
              <a:t> </a:t>
            </a:r>
            <a:r>
              <a:rPr lang="en-US" sz="1200" b="1" dirty="0" err="1">
                <a:solidFill>
                  <a:srgbClr val="5E5E5E"/>
                </a:solidFill>
                <a:latin typeface="Nunito" pitchFamily="2" charset="0"/>
              </a:rPr>
              <a:t>adalah</a:t>
            </a:r>
            <a:r>
              <a:rPr lang="en-US" sz="1200" b="1" dirty="0">
                <a:solidFill>
                  <a:srgbClr val="5E5E5E"/>
                </a:solidFill>
                <a:latin typeface="Nunito" pitchFamily="2" charset="0"/>
              </a:rPr>
              <a:t> 12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agar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terlihat</a:t>
            </a:r>
            <a:r>
              <a:rPr lang="en-US" sz="1200" b="1" dirty="0">
                <a:solidFill>
                  <a:srgbClr val="5E5E5E"/>
                </a:solidFill>
                <a:latin typeface="Nunito" pitchFamily="2" charset="0"/>
              </a:rPr>
              <a:t> </a:t>
            </a:r>
            <a:r>
              <a:rPr lang="en-US" sz="1200" b="1" dirty="0" err="1">
                <a:solidFill>
                  <a:srgbClr val="5E5E5E"/>
                </a:solidFill>
                <a:latin typeface="Nunito" pitchFamily="2" charset="0"/>
              </a:rPr>
              <a:t>seperti</a:t>
            </a:r>
            <a:r>
              <a:rPr lang="en-US" sz="1200" b="1" dirty="0">
                <a:solidFill>
                  <a:srgbClr val="5E5E5E"/>
                </a:solidFill>
                <a:latin typeface="Nunito" pitchFamily="2" charset="0"/>
              </a:rPr>
              <a:t> </a:t>
            </a:r>
            <a:r>
              <a:rPr lang="en-US" sz="1200" b="1" dirty="0" err="1">
                <a:solidFill>
                  <a:srgbClr val="5E5E5E"/>
                </a:solidFill>
                <a:latin typeface="Nunito" pitchFamily="2" charset="0"/>
              </a:rPr>
              <a:t>nyata</a:t>
            </a:r>
            <a:r>
              <a:rPr lang="en-US" sz="1200" b="1" dirty="0">
                <a:solidFill>
                  <a:srgbClr val="5E5E5E"/>
                </a:solidFill>
                <a:latin typeface="Nunito" pitchFamily="2" charset="0"/>
              </a:rPr>
              <a:t>:</a:t>
            </a:r>
            <a:endParaRPr lang="en-US" b="1" dirty="0"/>
          </a:p>
        </p:txBody>
      </p:sp>
      <p:sp>
        <p:nvSpPr>
          <p:cNvPr id="3" name="TextBox 2">
            <a:extLst>
              <a:ext uri="{FF2B5EF4-FFF2-40B4-BE49-F238E27FC236}">
                <a16:creationId xmlns:a16="http://schemas.microsoft.com/office/drawing/2014/main" id="{F459EF4E-493C-6388-241F-D9A5F746C821}"/>
              </a:ext>
            </a:extLst>
          </p:cNvPr>
          <p:cNvSpPr txBox="1"/>
          <p:nvPr/>
        </p:nvSpPr>
        <p:spPr>
          <a:xfrm>
            <a:off x="400833" y="1882128"/>
            <a:ext cx="4584526" cy="400110"/>
          </a:xfrm>
          <a:prstGeom prst="rect">
            <a:avLst/>
          </a:prstGeom>
          <a:noFill/>
        </p:spPr>
        <p:txBody>
          <a:bodyPr wrap="square">
            <a:spAutoFit/>
          </a:bodyPr>
          <a:lstStyle/>
          <a:p>
            <a:r>
              <a:rPr lang="en-US" sz="2000" b="1" i="0" dirty="0">
                <a:solidFill>
                  <a:srgbClr val="5E5E5E"/>
                </a:solidFill>
                <a:effectLst/>
                <a:latin typeface="Nunito" pitchFamily="2" charset="0"/>
              </a:rPr>
              <a:t>11. Solid Drawing</a:t>
            </a:r>
            <a:endParaRPr lang="en-US" sz="2000" b="1" dirty="0"/>
          </a:p>
        </p:txBody>
      </p:sp>
      <p:pic>
        <p:nvPicPr>
          <p:cNvPr id="13314" name="Picture 2">
            <a:extLst>
              <a:ext uri="{FF2B5EF4-FFF2-40B4-BE49-F238E27FC236}">
                <a16:creationId xmlns:a16="http://schemas.microsoft.com/office/drawing/2014/main" id="{612847EC-C448-3467-D646-E9D2DC8CD2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7205" y="1762127"/>
            <a:ext cx="2066795" cy="166687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FA255E0-66A8-BBB8-1C94-43FA3BD72B7C}"/>
              </a:ext>
            </a:extLst>
          </p:cNvPr>
          <p:cNvSpPr txBox="1"/>
          <p:nvPr/>
        </p:nvSpPr>
        <p:spPr>
          <a:xfrm>
            <a:off x="137786" y="2379604"/>
            <a:ext cx="6939419" cy="1631216"/>
          </a:xfrm>
          <a:prstGeom prst="rect">
            <a:avLst/>
          </a:prstGeom>
          <a:noFill/>
        </p:spPr>
        <p:txBody>
          <a:bodyPr wrap="square">
            <a:spAutoFit/>
          </a:bodyPr>
          <a:lstStyle/>
          <a:p>
            <a:pPr algn="r"/>
            <a:r>
              <a:rPr lang="en-US" sz="2000" b="1" i="0" dirty="0" err="1">
                <a:solidFill>
                  <a:srgbClr val="5E5E5E"/>
                </a:solidFill>
                <a:effectLst/>
                <a:latin typeface="Nunito" pitchFamily="2" charset="0"/>
              </a:rPr>
              <a:t>Prinsip</a:t>
            </a:r>
            <a:r>
              <a:rPr lang="en-US" sz="2000" b="1" i="0" dirty="0">
                <a:solidFill>
                  <a:srgbClr val="5E5E5E"/>
                </a:solidFill>
                <a:effectLst/>
                <a:latin typeface="Nunito" pitchFamily="2" charset="0"/>
              </a:rPr>
              <a:t> solid drawing </a:t>
            </a:r>
            <a:r>
              <a:rPr lang="en-US" sz="2000" b="1" i="0" dirty="0" err="1">
                <a:solidFill>
                  <a:srgbClr val="5E5E5E"/>
                </a:solidFill>
                <a:effectLst/>
                <a:latin typeface="Nunito" pitchFamily="2" charset="0"/>
              </a:rPr>
              <a:t>yaitu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suatu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kemampuan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menggambar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karakter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dalam</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berbagai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sudut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pengambilan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gambar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sehingga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karakter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tersebut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terlihat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memiliki</a:t>
            </a:r>
            <a:r>
              <a:rPr lang="en-US" sz="2000" b="1" i="0" dirty="0">
                <a:solidFill>
                  <a:srgbClr val="5E5E5E"/>
                </a:solidFill>
                <a:effectLst/>
                <a:latin typeface="Nunito" pitchFamily="2" charset="0"/>
              </a:rPr>
              <a:t> volume dan </a:t>
            </a:r>
            <a:r>
              <a:rPr lang="en-US" sz="2000" b="1" i="0" dirty="0" err="1">
                <a:solidFill>
                  <a:srgbClr val="5E5E5E"/>
                </a:solidFill>
                <a:effectLst/>
                <a:latin typeface="Nunito" pitchFamily="2" charset="0"/>
              </a:rPr>
              <a:t>konsisten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dalam</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setiap</a:t>
            </a:r>
            <a:r>
              <a:rPr lang="en-US" sz="2000" b="1" i="0" dirty="0">
                <a:solidFill>
                  <a:srgbClr val="5E5E5E"/>
                </a:solidFill>
                <a:effectLst/>
                <a:latin typeface="Nunito" pitchFamily="2" charset="0"/>
              </a:rPr>
              <a:t> frame </a:t>
            </a:r>
            <a:r>
              <a:rPr lang="en-US" sz="2000" b="1" i="0" dirty="0" err="1">
                <a:solidFill>
                  <a:srgbClr val="5E5E5E"/>
                </a:solidFill>
                <a:effectLst/>
                <a:latin typeface="Nunito" pitchFamily="2" charset="0"/>
              </a:rPr>
              <a:t>animasi</a:t>
            </a:r>
            <a:r>
              <a:rPr lang="en-US" sz="2000" b="1" i="0" dirty="0">
                <a:solidFill>
                  <a:srgbClr val="5E5E5E"/>
                </a:solidFill>
                <a:effectLst/>
                <a:latin typeface="Nunito" pitchFamily="2" charset="0"/>
              </a:rPr>
              <a:t>. </a:t>
            </a:r>
            <a:endParaRPr lang="en-US" sz="2000" b="1" dirty="0"/>
          </a:p>
        </p:txBody>
      </p:sp>
      <p:sp>
        <p:nvSpPr>
          <p:cNvPr id="12" name="TextBox 11">
            <a:extLst>
              <a:ext uri="{FF2B5EF4-FFF2-40B4-BE49-F238E27FC236}">
                <a16:creationId xmlns:a16="http://schemas.microsoft.com/office/drawing/2014/main" id="{EB9E1B8A-F1C3-5D22-C992-980D635D24A9}"/>
              </a:ext>
            </a:extLst>
          </p:cNvPr>
          <p:cNvSpPr txBox="1"/>
          <p:nvPr/>
        </p:nvSpPr>
        <p:spPr>
          <a:xfrm>
            <a:off x="251851" y="4274354"/>
            <a:ext cx="8478790" cy="707886"/>
          </a:xfrm>
          <a:prstGeom prst="rect">
            <a:avLst/>
          </a:prstGeom>
          <a:noFill/>
        </p:spPr>
        <p:txBody>
          <a:bodyPr wrap="square">
            <a:spAutoFit/>
          </a:bodyPr>
          <a:lstStyle/>
          <a:p>
            <a:r>
              <a:rPr lang="en-US" sz="2000" b="1" i="0" dirty="0" err="1">
                <a:solidFill>
                  <a:srgbClr val="5E5E5E"/>
                </a:solidFill>
                <a:effectLst/>
                <a:latin typeface="Nunito" pitchFamily="2" charset="0"/>
              </a:rPr>
              <a:t>Semua</a:t>
            </a:r>
            <a:r>
              <a:rPr lang="en-US" sz="2000" b="1" i="0" dirty="0">
                <a:solidFill>
                  <a:srgbClr val="5E5E5E"/>
                </a:solidFill>
                <a:effectLst/>
                <a:latin typeface="Nunito" pitchFamily="2" charset="0"/>
              </a:rPr>
              <a:t> element yang </a:t>
            </a:r>
            <a:r>
              <a:rPr lang="en-US" sz="2000" b="1" i="0" dirty="0" err="1">
                <a:solidFill>
                  <a:srgbClr val="5E5E5E"/>
                </a:solidFill>
                <a:effectLst/>
                <a:latin typeface="Nunito" pitchFamily="2" charset="0"/>
              </a:rPr>
              <a:t>ada</a:t>
            </a:r>
            <a:r>
              <a:rPr lang="en-US" sz="2000" b="1" i="0" dirty="0">
                <a:solidFill>
                  <a:srgbClr val="5E5E5E"/>
                </a:solidFill>
                <a:effectLst/>
                <a:latin typeface="Nunito" pitchFamily="2" charset="0"/>
              </a:rPr>
              <a:t> pada </a:t>
            </a:r>
            <a:r>
              <a:rPr lang="en-US" sz="2000" b="1" i="0" dirty="0" err="1">
                <a:solidFill>
                  <a:srgbClr val="5E5E5E"/>
                </a:solidFill>
                <a:effectLst/>
                <a:latin typeface="Nunito" pitchFamily="2" charset="0"/>
              </a:rPr>
              <a:t>karakter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tersebut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tetap</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konsisten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bentuk</a:t>
            </a:r>
            <a:r>
              <a:rPr lang="en-US" sz="2000" b="1" i="0" dirty="0">
                <a:solidFill>
                  <a:srgbClr val="5E5E5E"/>
                </a:solidFill>
                <a:effectLst/>
                <a:latin typeface="Nunito" pitchFamily="2" charset="0"/>
              </a:rPr>
              <a:t> dan </a:t>
            </a:r>
            <a:r>
              <a:rPr lang="en-US" sz="2000" b="1" i="0" dirty="0" err="1">
                <a:solidFill>
                  <a:srgbClr val="5E5E5E"/>
                </a:solidFill>
                <a:effectLst/>
                <a:latin typeface="Nunito" pitchFamily="2" charset="0"/>
              </a:rPr>
              <a:t>letaknya</a:t>
            </a:r>
            <a:r>
              <a:rPr lang="en-US" sz="2000" b="1" i="0" dirty="0">
                <a:solidFill>
                  <a:srgbClr val="5E5E5E"/>
                </a:solidFill>
                <a:effectLst/>
                <a:latin typeface="Nunito" pitchFamily="2" charset="0"/>
              </a:rPr>
              <a:t>. </a:t>
            </a:r>
            <a:endParaRPr lang="en-US" sz="2000" b="1" dirty="0"/>
          </a:p>
        </p:txBody>
      </p:sp>
      <p:sp>
        <p:nvSpPr>
          <p:cNvPr id="14" name="TextBox 13">
            <a:extLst>
              <a:ext uri="{FF2B5EF4-FFF2-40B4-BE49-F238E27FC236}">
                <a16:creationId xmlns:a16="http://schemas.microsoft.com/office/drawing/2014/main" id="{43CBD5A6-C541-9B82-4C9D-CB2F886FBACC}"/>
              </a:ext>
            </a:extLst>
          </p:cNvPr>
          <p:cNvSpPr txBox="1"/>
          <p:nvPr/>
        </p:nvSpPr>
        <p:spPr>
          <a:xfrm>
            <a:off x="781888" y="5153323"/>
            <a:ext cx="7716033" cy="1631216"/>
          </a:xfrm>
          <a:prstGeom prst="rect">
            <a:avLst/>
          </a:prstGeom>
          <a:noFill/>
        </p:spPr>
        <p:txBody>
          <a:bodyPr wrap="square">
            <a:spAutoFit/>
          </a:bodyPr>
          <a:lstStyle/>
          <a:p>
            <a:pPr algn="r"/>
            <a:r>
              <a:rPr lang="en-US" sz="2000" b="1" i="0" dirty="0" err="1">
                <a:solidFill>
                  <a:srgbClr val="5E5E5E"/>
                </a:solidFill>
                <a:effectLst/>
                <a:latin typeface="Nunito" pitchFamily="2" charset="0"/>
              </a:rPr>
              <a:t>Prinsip</a:t>
            </a:r>
            <a:r>
              <a:rPr lang="en-US" sz="2000" b="1" i="0" dirty="0">
                <a:solidFill>
                  <a:srgbClr val="5E5E5E"/>
                </a:solidFill>
                <a:effectLst/>
                <a:latin typeface="Nunito" pitchFamily="2" charset="0"/>
              </a:rPr>
              <a:t> solid drawing </a:t>
            </a:r>
            <a:r>
              <a:rPr lang="en-US" sz="2000" b="1" i="0" dirty="0" err="1">
                <a:solidFill>
                  <a:srgbClr val="5E5E5E"/>
                </a:solidFill>
                <a:effectLst/>
                <a:latin typeface="Nunito" pitchFamily="2" charset="0"/>
              </a:rPr>
              <a:t>ini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lebih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terfocus</a:t>
            </a:r>
            <a:r>
              <a:rPr lang="en-US" sz="2000" b="1" i="0" dirty="0">
                <a:solidFill>
                  <a:srgbClr val="5E5E5E"/>
                </a:solidFill>
                <a:effectLst/>
                <a:latin typeface="Nunito" pitchFamily="2" charset="0"/>
              </a:rPr>
              <a:t> pada </a:t>
            </a:r>
            <a:r>
              <a:rPr lang="en-US" sz="2000" b="1" i="0" dirty="0" err="1">
                <a:solidFill>
                  <a:srgbClr val="5E5E5E"/>
                </a:solidFill>
                <a:effectLst/>
                <a:latin typeface="Nunito" pitchFamily="2" charset="0"/>
              </a:rPr>
              <a:t>bagaimana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sebuah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karakter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tersebut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bisa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dengan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baik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dianimasikan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dalam</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visualisasi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ruang</a:t>
            </a:r>
            <a:r>
              <a:rPr lang="en-US" sz="2000" b="1" i="0" dirty="0">
                <a:solidFill>
                  <a:srgbClr val="5E5E5E"/>
                </a:solidFill>
                <a:effectLst/>
                <a:latin typeface="Nunito" pitchFamily="2" charset="0"/>
              </a:rPr>
              <a:t> 3D. </a:t>
            </a:r>
            <a:r>
              <a:rPr lang="en-US" sz="2000" b="1" i="0" dirty="0" err="1">
                <a:solidFill>
                  <a:srgbClr val="5E5E5E"/>
                </a:solidFill>
                <a:effectLst/>
                <a:latin typeface="Nunito" pitchFamily="2" charset="0"/>
              </a:rPr>
              <a:t>Membuat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sedetail</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mungkin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kepribadian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dari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karakter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animasi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Penjiwaan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karakter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membuat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penonton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mengenali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karakter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tersebut</a:t>
            </a:r>
            <a:r>
              <a:rPr lang="en-US" sz="2000" b="1" i="0" dirty="0">
                <a:solidFill>
                  <a:srgbClr val="5E5E5E"/>
                </a:solidFill>
                <a:effectLst/>
                <a:latin typeface="Nunito" pitchFamily="2" charset="0"/>
              </a:rPr>
              <a:t>.</a:t>
            </a:r>
            <a:endParaRPr lang="en-US" sz="2000" b="1" dirty="0"/>
          </a:p>
        </p:txBody>
      </p:sp>
    </p:spTree>
    <p:extLst>
      <p:ext uri="{BB962C8B-B14F-4D97-AF65-F5344CB8AC3E}">
        <p14:creationId xmlns:p14="http://schemas.microsoft.com/office/powerpoint/2010/main" val="2661422049"/>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AE73841-6E30-23A3-EC1F-5774BB61737F}"/>
              </a:ext>
            </a:extLst>
          </p:cNvPr>
          <p:cNvSpPr txBox="1">
            <a:spLocks/>
          </p:cNvSpPr>
          <p:nvPr/>
        </p:nvSpPr>
        <p:spPr>
          <a:xfrm>
            <a:off x="238823" y="145973"/>
            <a:ext cx="8259098" cy="660241"/>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3600" kern="1200">
                <a:solidFill>
                  <a:srgbClr val="FF0000"/>
                </a:solidFill>
                <a:effectLst>
                  <a:outerShdw blurRad="50800" dist="38100" dir="2700000" algn="tl" rotWithShape="0">
                    <a:prstClr val="black">
                      <a:alpha val="40000"/>
                    </a:prstClr>
                  </a:outerShdw>
                </a:effectLst>
                <a:latin typeface="+mj-lt"/>
                <a:ea typeface="+mj-ea"/>
                <a:cs typeface="+mj-cs"/>
              </a:defRPr>
            </a:lvl1pPr>
          </a:lstStyle>
          <a:p>
            <a:r>
              <a:rPr lang="en-US" b="1" cap="all" dirty="0">
                <a:solidFill>
                  <a:srgbClr val="1C1C1C"/>
                </a:solidFill>
                <a:effectLst/>
                <a:latin typeface="Oswald" panose="00000500000000000000" pitchFamily="2" charset="0"/>
              </a:rPr>
              <a:t>MEMAHAMI PRINSIP - PRINSIP DASAR ANIMASI</a:t>
            </a:r>
            <a:endParaRPr lang="en-US" dirty="0"/>
          </a:p>
        </p:txBody>
      </p:sp>
      <p:sp>
        <p:nvSpPr>
          <p:cNvPr id="8" name="Content Placeholder 2">
            <a:extLst>
              <a:ext uri="{FF2B5EF4-FFF2-40B4-BE49-F238E27FC236}">
                <a16:creationId xmlns:a16="http://schemas.microsoft.com/office/drawing/2014/main" id="{0A03A0EE-CE75-0BA9-776A-6F9638AF1958}"/>
              </a:ext>
            </a:extLst>
          </p:cNvPr>
          <p:cNvSpPr txBox="1">
            <a:spLocks/>
          </p:cNvSpPr>
          <p:nvPr/>
        </p:nvSpPr>
        <p:spPr>
          <a:xfrm>
            <a:off x="251851" y="955616"/>
            <a:ext cx="8246070" cy="6602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err="1">
                <a:solidFill>
                  <a:srgbClr val="5E5E5E"/>
                </a:solidFill>
                <a:latin typeface="Nunito" pitchFamily="2" charset="0"/>
              </a:rPr>
              <a:t>Seorang</a:t>
            </a:r>
            <a:r>
              <a:rPr lang="en-US" sz="1200" b="1" dirty="0">
                <a:solidFill>
                  <a:srgbClr val="5E5E5E"/>
                </a:solidFill>
                <a:latin typeface="Nunito" pitchFamily="2" charset="0"/>
              </a:rPr>
              <a:t> animator </a:t>
            </a:r>
            <a:r>
              <a:rPr lang="en-US" sz="1200" b="1" dirty="0" err="1">
                <a:solidFill>
                  <a:srgbClr val="5E5E5E"/>
                </a:solidFill>
                <a:latin typeface="Nunito" pitchFamily="2" charset="0"/>
              </a:rPr>
              <a:t>harus</a:t>
            </a:r>
            <a:r>
              <a:rPr lang="en-US" sz="1200" b="1" dirty="0">
                <a:solidFill>
                  <a:srgbClr val="5E5E5E"/>
                </a:solidFill>
                <a:latin typeface="Nunito" pitchFamily="2" charset="0"/>
              </a:rPr>
              <a:t> </a:t>
            </a:r>
            <a:r>
              <a:rPr lang="en-US" sz="1200" b="1" dirty="0" err="1">
                <a:solidFill>
                  <a:srgbClr val="5E5E5E"/>
                </a:solidFill>
                <a:latin typeface="Nunito" pitchFamily="2" charset="0"/>
              </a:rPr>
              <a:t>menguasai</a:t>
            </a:r>
            <a:r>
              <a:rPr lang="en-US" sz="1200" b="1" dirty="0">
                <a:solidFill>
                  <a:srgbClr val="5E5E5E"/>
                </a:solidFill>
                <a:latin typeface="Nunito" pitchFamily="2" charset="0"/>
              </a:rPr>
              <a:t>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ini</a:t>
            </a:r>
            <a:r>
              <a:rPr lang="en-US" sz="1200" b="1" dirty="0">
                <a:solidFill>
                  <a:srgbClr val="5E5E5E"/>
                </a:solidFill>
                <a:latin typeface="Nunito" pitchFamily="2" charset="0"/>
              </a:rPr>
              <a:t> </a:t>
            </a:r>
            <a:r>
              <a:rPr lang="en-US" sz="1200" b="1" dirty="0" err="1">
                <a:solidFill>
                  <a:srgbClr val="5E5E5E"/>
                </a:solidFill>
                <a:latin typeface="Nunito" pitchFamily="2" charset="0"/>
              </a:rPr>
              <a:t>untuk</a:t>
            </a:r>
            <a:r>
              <a:rPr lang="en-US" sz="1200" b="1" dirty="0">
                <a:solidFill>
                  <a:srgbClr val="5E5E5E"/>
                </a:solidFill>
                <a:latin typeface="Nunito" pitchFamily="2" charset="0"/>
              </a:rPr>
              <a:t> </a:t>
            </a:r>
            <a:r>
              <a:rPr lang="en-US" sz="1200" b="1" dirty="0" err="1">
                <a:solidFill>
                  <a:srgbClr val="5E5E5E"/>
                </a:solidFill>
                <a:latin typeface="Nunito" pitchFamily="2" charset="0"/>
              </a:rPr>
              <a:t>mendapatkan</a:t>
            </a:r>
            <a:r>
              <a:rPr lang="en-US" sz="1200" b="1" dirty="0">
                <a:solidFill>
                  <a:srgbClr val="5E5E5E"/>
                </a:solidFill>
                <a:latin typeface="Nunito" pitchFamily="2" charset="0"/>
              </a:rPr>
              <a:t> </a:t>
            </a:r>
            <a:r>
              <a:rPr lang="en-US" sz="1200" b="1" dirty="0" err="1">
                <a:solidFill>
                  <a:srgbClr val="5E5E5E"/>
                </a:solidFill>
                <a:latin typeface="Nunito" pitchFamily="2" charset="0"/>
              </a:rPr>
              <a:t>ilusi</a:t>
            </a:r>
            <a:r>
              <a:rPr lang="en-US" sz="1200" b="1" dirty="0">
                <a:solidFill>
                  <a:srgbClr val="5E5E5E"/>
                </a:solidFill>
                <a:latin typeface="Nunito" pitchFamily="2" charset="0"/>
              </a:rPr>
              <a:t> </a:t>
            </a:r>
            <a:r>
              <a:rPr lang="en-US" sz="1200" b="1" dirty="0" err="1">
                <a:solidFill>
                  <a:srgbClr val="5E5E5E"/>
                </a:solidFill>
                <a:latin typeface="Nunito" pitchFamily="2" charset="0"/>
              </a:rPr>
              <a:t>menghidupkan</a:t>
            </a:r>
            <a:r>
              <a:rPr lang="en-US" sz="1200" b="1" dirty="0">
                <a:solidFill>
                  <a:srgbClr val="5E5E5E"/>
                </a:solidFill>
                <a:latin typeface="Nunito" pitchFamily="2" charset="0"/>
              </a:rPr>
              <a:t> </a:t>
            </a:r>
            <a:r>
              <a:rPr lang="en-US" sz="1200" b="1" dirty="0" err="1">
                <a:solidFill>
                  <a:srgbClr val="5E5E5E"/>
                </a:solidFill>
                <a:latin typeface="Nunito" pitchFamily="2" charset="0"/>
              </a:rPr>
              <a:t>karakter</a:t>
            </a:r>
            <a:r>
              <a:rPr lang="en-US" sz="1200" b="1" dirty="0">
                <a:solidFill>
                  <a:srgbClr val="5E5E5E"/>
                </a:solidFill>
                <a:latin typeface="Nunito" pitchFamily="2" charset="0"/>
              </a:rPr>
              <a:t> </a:t>
            </a:r>
            <a:r>
              <a:rPr lang="en-US" sz="1200" b="1" dirty="0" err="1">
                <a:solidFill>
                  <a:srgbClr val="5E5E5E"/>
                </a:solidFill>
                <a:latin typeface="Nunito" pitchFamily="2" charset="0"/>
              </a:rPr>
              <a:t>animasinya</a:t>
            </a:r>
            <a:r>
              <a:rPr lang="en-US" sz="1200" b="1" dirty="0">
                <a:solidFill>
                  <a:srgbClr val="5E5E5E"/>
                </a:solidFill>
                <a:latin typeface="Nunito" pitchFamily="2" charset="0"/>
              </a:rPr>
              <a:t>. </a:t>
            </a:r>
            <a:r>
              <a:rPr lang="en-US" sz="1200" b="1" dirty="0" err="1">
                <a:solidFill>
                  <a:srgbClr val="5E5E5E"/>
                </a:solidFill>
                <a:latin typeface="Nunito" pitchFamily="2" charset="0"/>
              </a:rPr>
              <a:t>Barikut</a:t>
            </a:r>
            <a:r>
              <a:rPr lang="en-US" sz="1200" b="1" dirty="0">
                <a:solidFill>
                  <a:srgbClr val="5E5E5E"/>
                </a:solidFill>
                <a:latin typeface="Nunito" pitchFamily="2" charset="0"/>
              </a:rPr>
              <a:t> </a:t>
            </a:r>
            <a:r>
              <a:rPr lang="en-US" sz="1200" b="1" dirty="0" err="1">
                <a:solidFill>
                  <a:srgbClr val="5E5E5E"/>
                </a:solidFill>
                <a:latin typeface="Nunito" pitchFamily="2" charset="0"/>
              </a:rPr>
              <a:t>adalah</a:t>
            </a:r>
            <a:r>
              <a:rPr lang="en-US" sz="1200" b="1" dirty="0">
                <a:solidFill>
                  <a:srgbClr val="5E5E5E"/>
                </a:solidFill>
                <a:latin typeface="Nunito" pitchFamily="2" charset="0"/>
              </a:rPr>
              <a:t> 12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agar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terlihat</a:t>
            </a:r>
            <a:r>
              <a:rPr lang="en-US" sz="1200" b="1" dirty="0">
                <a:solidFill>
                  <a:srgbClr val="5E5E5E"/>
                </a:solidFill>
                <a:latin typeface="Nunito" pitchFamily="2" charset="0"/>
              </a:rPr>
              <a:t> </a:t>
            </a:r>
            <a:r>
              <a:rPr lang="en-US" sz="1200" b="1" dirty="0" err="1">
                <a:solidFill>
                  <a:srgbClr val="5E5E5E"/>
                </a:solidFill>
                <a:latin typeface="Nunito" pitchFamily="2" charset="0"/>
              </a:rPr>
              <a:t>seperti</a:t>
            </a:r>
            <a:r>
              <a:rPr lang="en-US" sz="1200" b="1" dirty="0">
                <a:solidFill>
                  <a:srgbClr val="5E5E5E"/>
                </a:solidFill>
                <a:latin typeface="Nunito" pitchFamily="2" charset="0"/>
              </a:rPr>
              <a:t> </a:t>
            </a:r>
            <a:r>
              <a:rPr lang="en-US" sz="1200" b="1" dirty="0" err="1">
                <a:solidFill>
                  <a:srgbClr val="5E5E5E"/>
                </a:solidFill>
                <a:latin typeface="Nunito" pitchFamily="2" charset="0"/>
              </a:rPr>
              <a:t>nyata</a:t>
            </a:r>
            <a:r>
              <a:rPr lang="en-US" sz="1200" b="1" dirty="0">
                <a:solidFill>
                  <a:srgbClr val="5E5E5E"/>
                </a:solidFill>
                <a:latin typeface="Nunito" pitchFamily="2" charset="0"/>
              </a:rPr>
              <a:t>:</a:t>
            </a:r>
            <a:endParaRPr lang="en-US" b="1" dirty="0"/>
          </a:p>
        </p:txBody>
      </p:sp>
      <p:sp>
        <p:nvSpPr>
          <p:cNvPr id="5" name="TextBox 4">
            <a:extLst>
              <a:ext uri="{FF2B5EF4-FFF2-40B4-BE49-F238E27FC236}">
                <a16:creationId xmlns:a16="http://schemas.microsoft.com/office/drawing/2014/main" id="{9B96DF99-8D9C-B5AE-10B5-E8E1FC14FD2A}"/>
              </a:ext>
            </a:extLst>
          </p:cNvPr>
          <p:cNvSpPr txBox="1"/>
          <p:nvPr/>
        </p:nvSpPr>
        <p:spPr>
          <a:xfrm>
            <a:off x="4374886" y="1919706"/>
            <a:ext cx="4584526" cy="400110"/>
          </a:xfrm>
          <a:prstGeom prst="rect">
            <a:avLst/>
          </a:prstGeom>
          <a:noFill/>
        </p:spPr>
        <p:txBody>
          <a:bodyPr wrap="square">
            <a:spAutoFit/>
          </a:bodyPr>
          <a:lstStyle/>
          <a:p>
            <a:pPr algn="r"/>
            <a:r>
              <a:rPr lang="en-US" sz="2000" b="1" i="0" dirty="0">
                <a:solidFill>
                  <a:srgbClr val="5E5E5E"/>
                </a:solidFill>
                <a:effectLst/>
                <a:latin typeface="Nunito" pitchFamily="2" charset="0"/>
              </a:rPr>
              <a:t>12. Appeal (Daya </a:t>
            </a:r>
            <a:r>
              <a:rPr lang="en-US" sz="2000" b="1" i="0" dirty="0" err="1">
                <a:solidFill>
                  <a:srgbClr val="5E5E5E"/>
                </a:solidFill>
                <a:effectLst/>
                <a:latin typeface="Nunito" pitchFamily="2" charset="0"/>
              </a:rPr>
              <a:t>tarik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karakter</a:t>
            </a:r>
            <a:r>
              <a:rPr lang="en-US" sz="2000" b="1" i="0" dirty="0">
                <a:solidFill>
                  <a:srgbClr val="5E5E5E"/>
                </a:solidFill>
                <a:effectLst/>
                <a:latin typeface="Nunito" pitchFamily="2" charset="0"/>
              </a:rPr>
              <a:t>)</a:t>
            </a:r>
            <a:endParaRPr lang="en-US" sz="2000" b="1" dirty="0"/>
          </a:p>
        </p:txBody>
      </p:sp>
      <p:pic>
        <p:nvPicPr>
          <p:cNvPr id="14339" name="Picture 3">
            <a:extLst>
              <a:ext uri="{FF2B5EF4-FFF2-40B4-BE49-F238E27FC236}">
                <a16:creationId xmlns:a16="http://schemas.microsoft.com/office/drawing/2014/main" id="{686A50A6-316F-972D-FAA3-FAF8D32A9F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5748" y="2430979"/>
            <a:ext cx="2583664" cy="213798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833CAE0-DF8C-8867-633D-8F2E706DC6AC}"/>
              </a:ext>
            </a:extLst>
          </p:cNvPr>
          <p:cNvSpPr txBox="1"/>
          <p:nvPr/>
        </p:nvSpPr>
        <p:spPr>
          <a:xfrm>
            <a:off x="184588" y="2310959"/>
            <a:ext cx="5489702" cy="707886"/>
          </a:xfrm>
          <a:prstGeom prst="rect">
            <a:avLst/>
          </a:prstGeom>
          <a:noFill/>
        </p:spPr>
        <p:txBody>
          <a:bodyPr wrap="square">
            <a:spAutoFit/>
          </a:bodyPr>
          <a:lstStyle/>
          <a:p>
            <a:r>
              <a:rPr lang="en-US" sz="2000" b="1" i="0" dirty="0">
                <a:solidFill>
                  <a:srgbClr val="5E5E5E"/>
                </a:solidFill>
                <a:effectLst/>
                <a:latin typeface="Nunito" pitchFamily="2" charset="0"/>
              </a:rPr>
              <a:t>Appeal </a:t>
            </a:r>
            <a:r>
              <a:rPr lang="en-US" sz="2000" b="1" i="0" dirty="0" err="1">
                <a:solidFill>
                  <a:srgbClr val="5E5E5E"/>
                </a:solidFill>
                <a:effectLst/>
                <a:latin typeface="Nunito" pitchFamily="2" charset="0"/>
              </a:rPr>
              <a:t>berkaitan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dengan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keseluruhan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gaya</a:t>
            </a:r>
            <a:r>
              <a:rPr lang="en-US" sz="2000" b="1" i="0" dirty="0">
                <a:solidFill>
                  <a:srgbClr val="5E5E5E"/>
                </a:solidFill>
                <a:effectLst/>
                <a:latin typeface="Nunito" pitchFamily="2" charset="0"/>
              </a:rPr>
              <a:t> visual </a:t>
            </a:r>
            <a:r>
              <a:rPr lang="en-US" sz="2000" b="1" i="0" dirty="0" err="1">
                <a:solidFill>
                  <a:srgbClr val="5E5E5E"/>
                </a:solidFill>
                <a:effectLst/>
                <a:latin typeface="Nunito" pitchFamily="2" charset="0"/>
              </a:rPr>
              <a:t>atau</a:t>
            </a:r>
            <a:r>
              <a:rPr lang="en-US" sz="2000" b="1" i="0" dirty="0">
                <a:solidFill>
                  <a:srgbClr val="5E5E5E"/>
                </a:solidFill>
                <a:effectLst/>
                <a:latin typeface="Nunito" pitchFamily="2" charset="0"/>
              </a:rPr>
              <a:t> look pada </a:t>
            </a:r>
            <a:r>
              <a:rPr lang="en-US" sz="2000" b="1" i="0" dirty="0" err="1">
                <a:solidFill>
                  <a:srgbClr val="5E5E5E"/>
                </a:solidFill>
                <a:effectLst/>
                <a:latin typeface="Nunito" pitchFamily="2" charset="0"/>
              </a:rPr>
              <a:t>animasi</a:t>
            </a:r>
            <a:r>
              <a:rPr lang="en-US" sz="2000" b="1" i="0" dirty="0">
                <a:solidFill>
                  <a:srgbClr val="5E5E5E"/>
                </a:solidFill>
                <a:effectLst/>
                <a:latin typeface="Nunito" pitchFamily="2" charset="0"/>
              </a:rPr>
              <a:t>.</a:t>
            </a:r>
            <a:endParaRPr lang="en-US" sz="2000" b="1" dirty="0"/>
          </a:p>
        </p:txBody>
      </p:sp>
      <p:sp>
        <p:nvSpPr>
          <p:cNvPr id="13" name="TextBox 12">
            <a:extLst>
              <a:ext uri="{FF2B5EF4-FFF2-40B4-BE49-F238E27FC236}">
                <a16:creationId xmlns:a16="http://schemas.microsoft.com/office/drawing/2014/main" id="{7849AED1-1AED-7706-65C5-A9CDDC2C8B3C}"/>
              </a:ext>
            </a:extLst>
          </p:cNvPr>
          <p:cNvSpPr txBox="1"/>
          <p:nvPr/>
        </p:nvSpPr>
        <p:spPr>
          <a:xfrm>
            <a:off x="184587" y="3300546"/>
            <a:ext cx="5765275" cy="1323439"/>
          </a:xfrm>
          <a:prstGeom prst="rect">
            <a:avLst/>
          </a:prstGeom>
          <a:noFill/>
        </p:spPr>
        <p:txBody>
          <a:bodyPr wrap="square">
            <a:spAutoFit/>
          </a:bodyPr>
          <a:lstStyle/>
          <a:p>
            <a:r>
              <a:rPr lang="en-US" sz="2000" b="1" i="0" dirty="0" err="1">
                <a:solidFill>
                  <a:srgbClr val="5E5E5E"/>
                </a:solidFill>
                <a:effectLst/>
                <a:latin typeface="Nunito" pitchFamily="2" charset="0"/>
              </a:rPr>
              <a:t>Dengan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prinsip</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ini</a:t>
            </a:r>
            <a:r>
              <a:rPr lang="en-US" sz="2000" b="1" i="0" dirty="0">
                <a:solidFill>
                  <a:srgbClr val="5E5E5E"/>
                </a:solidFill>
                <a:effectLst/>
                <a:latin typeface="Nunito" pitchFamily="2" charset="0"/>
              </a:rPr>
              <a:t> Kita </a:t>
            </a:r>
            <a:r>
              <a:rPr lang="en-US" sz="2000" b="1" i="0" dirty="0" err="1">
                <a:solidFill>
                  <a:srgbClr val="5E5E5E"/>
                </a:solidFill>
                <a:effectLst/>
                <a:latin typeface="Nunito" pitchFamily="2" charset="0"/>
              </a:rPr>
              <a:t>bisa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dengan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mudah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mengidentifikasi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gaya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dari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sebuah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animasi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buatan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Jepang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dengan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hanya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melihat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sekilas</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karakter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animasinya</a:t>
            </a:r>
            <a:r>
              <a:rPr lang="en-US" sz="2000" b="1" i="0" dirty="0">
                <a:solidFill>
                  <a:srgbClr val="5E5E5E"/>
                </a:solidFill>
                <a:effectLst/>
                <a:latin typeface="Nunito" pitchFamily="2" charset="0"/>
              </a:rPr>
              <a:t>. </a:t>
            </a:r>
            <a:endParaRPr lang="en-US" sz="2000" b="1" dirty="0"/>
          </a:p>
        </p:txBody>
      </p:sp>
      <p:sp>
        <p:nvSpPr>
          <p:cNvPr id="16" name="TextBox 15">
            <a:extLst>
              <a:ext uri="{FF2B5EF4-FFF2-40B4-BE49-F238E27FC236}">
                <a16:creationId xmlns:a16="http://schemas.microsoft.com/office/drawing/2014/main" id="{27DA01EC-E95C-5A17-404C-2709FE981784}"/>
              </a:ext>
            </a:extLst>
          </p:cNvPr>
          <p:cNvSpPr txBox="1"/>
          <p:nvPr/>
        </p:nvSpPr>
        <p:spPr>
          <a:xfrm>
            <a:off x="1215025" y="4980305"/>
            <a:ext cx="7503090" cy="1015663"/>
          </a:xfrm>
          <a:prstGeom prst="rect">
            <a:avLst/>
          </a:prstGeom>
          <a:noFill/>
        </p:spPr>
        <p:txBody>
          <a:bodyPr wrap="square">
            <a:spAutoFit/>
          </a:bodyPr>
          <a:lstStyle/>
          <a:p>
            <a:pPr algn="r"/>
            <a:r>
              <a:rPr lang="en-US" sz="2000" b="1" i="0" dirty="0" err="1">
                <a:solidFill>
                  <a:srgbClr val="5E5E5E"/>
                </a:solidFill>
                <a:effectLst/>
                <a:latin typeface="Nunito" pitchFamily="2" charset="0"/>
              </a:rPr>
              <a:t>Contoh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lainnya</a:t>
            </a:r>
            <a:r>
              <a:rPr lang="en-US" sz="2000" b="1" i="0" dirty="0">
                <a:solidFill>
                  <a:srgbClr val="5E5E5E"/>
                </a:solidFill>
                <a:effectLst/>
                <a:latin typeface="Nunito" pitchFamily="2" charset="0"/>
              </a:rPr>
              <a:t> Kita juga </a:t>
            </a:r>
            <a:r>
              <a:rPr lang="en-US" sz="2000" b="1" i="0" dirty="0" err="1">
                <a:solidFill>
                  <a:srgbClr val="5E5E5E"/>
                </a:solidFill>
                <a:effectLst/>
                <a:latin typeface="Nunito" pitchFamily="2" charset="0"/>
              </a:rPr>
              <a:t>bisa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melihat</a:t>
            </a:r>
            <a:r>
              <a:rPr lang="en-US" sz="2000" b="1" i="0" dirty="0">
                <a:solidFill>
                  <a:srgbClr val="5E5E5E"/>
                </a:solidFill>
                <a:effectLst/>
                <a:latin typeface="Nunito" pitchFamily="2" charset="0"/>
              </a:rPr>
              <a:t> style </a:t>
            </a:r>
            <a:r>
              <a:rPr lang="en-US" sz="2000" b="1" i="0" dirty="0" err="1">
                <a:solidFill>
                  <a:srgbClr val="5E5E5E"/>
                </a:solidFill>
                <a:effectLst/>
                <a:latin typeface="Nunito" pitchFamily="2" charset="0"/>
              </a:rPr>
              <a:t>dari</a:t>
            </a:r>
            <a:r>
              <a:rPr lang="en-US" sz="2000" b="1" i="0" dirty="0">
                <a:solidFill>
                  <a:srgbClr val="5E5E5E"/>
                </a:solidFill>
                <a:effectLst/>
                <a:latin typeface="Nunito" pitchFamily="2" charset="0"/>
              </a:rPr>
              <a:t> film </a:t>
            </a:r>
            <a:r>
              <a:rPr lang="en-US" sz="2000" b="1" i="0" dirty="0" err="1">
                <a:solidFill>
                  <a:srgbClr val="5E5E5E"/>
                </a:solidFill>
                <a:effectLst/>
                <a:latin typeface="Nunito" pitchFamily="2" charset="0"/>
              </a:rPr>
              <a:t>animasi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buatan</a:t>
            </a:r>
            <a:r>
              <a:rPr lang="en-US" sz="2000" b="1" i="0" dirty="0">
                <a:solidFill>
                  <a:srgbClr val="5E5E5E"/>
                </a:solidFill>
                <a:effectLst/>
                <a:latin typeface="Nunito" pitchFamily="2" charset="0"/>
              </a:rPr>
              <a:t> Disney </a:t>
            </a:r>
            <a:r>
              <a:rPr lang="en-US" sz="2000" b="1" i="0" dirty="0" err="1">
                <a:solidFill>
                  <a:srgbClr val="5E5E5E"/>
                </a:solidFill>
                <a:effectLst/>
                <a:latin typeface="Nunito" pitchFamily="2" charset="0"/>
              </a:rPr>
              <a:t>atau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Dreamworks</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cukup</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hanya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dengan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melihatnya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beberapa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saat</a:t>
            </a:r>
            <a:r>
              <a:rPr lang="en-US" sz="2000" b="1" i="0" dirty="0">
                <a:solidFill>
                  <a:srgbClr val="5E5E5E"/>
                </a:solidFill>
                <a:effectLst/>
                <a:latin typeface="Nunito" pitchFamily="2" charset="0"/>
              </a:rPr>
              <a:t>.</a:t>
            </a:r>
            <a:endParaRPr lang="en-US" sz="2000" b="1" dirty="0"/>
          </a:p>
        </p:txBody>
      </p:sp>
    </p:spTree>
    <p:extLst>
      <p:ext uri="{BB962C8B-B14F-4D97-AF65-F5344CB8AC3E}">
        <p14:creationId xmlns:p14="http://schemas.microsoft.com/office/powerpoint/2010/main" val="3339970827"/>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AE73841-6E30-23A3-EC1F-5774BB61737F}"/>
              </a:ext>
            </a:extLst>
          </p:cNvPr>
          <p:cNvSpPr txBox="1">
            <a:spLocks/>
          </p:cNvSpPr>
          <p:nvPr/>
        </p:nvSpPr>
        <p:spPr>
          <a:xfrm>
            <a:off x="238823" y="145973"/>
            <a:ext cx="8259098" cy="660241"/>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3600" kern="1200">
                <a:solidFill>
                  <a:srgbClr val="FF0000"/>
                </a:solidFill>
                <a:effectLst>
                  <a:outerShdw blurRad="50800" dist="38100" dir="2700000" algn="tl" rotWithShape="0">
                    <a:prstClr val="black">
                      <a:alpha val="40000"/>
                    </a:prstClr>
                  </a:outerShdw>
                </a:effectLst>
                <a:latin typeface="+mj-lt"/>
                <a:ea typeface="+mj-ea"/>
                <a:cs typeface="+mj-cs"/>
              </a:defRPr>
            </a:lvl1pPr>
          </a:lstStyle>
          <a:p>
            <a:r>
              <a:rPr lang="en-US" b="1" cap="all" dirty="0">
                <a:solidFill>
                  <a:srgbClr val="1C1C1C"/>
                </a:solidFill>
                <a:effectLst/>
                <a:latin typeface="Oswald" panose="00000500000000000000" pitchFamily="2" charset="0"/>
              </a:rPr>
              <a:t>MEMAHAMI PRINSIP - PRINSIP DASAR ANIMASI</a:t>
            </a:r>
            <a:endParaRPr lang="en-US" dirty="0"/>
          </a:p>
        </p:txBody>
      </p:sp>
      <p:sp>
        <p:nvSpPr>
          <p:cNvPr id="8" name="Content Placeholder 2">
            <a:extLst>
              <a:ext uri="{FF2B5EF4-FFF2-40B4-BE49-F238E27FC236}">
                <a16:creationId xmlns:a16="http://schemas.microsoft.com/office/drawing/2014/main" id="{0A03A0EE-CE75-0BA9-776A-6F9638AF1958}"/>
              </a:ext>
            </a:extLst>
          </p:cNvPr>
          <p:cNvSpPr txBox="1">
            <a:spLocks/>
          </p:cNvSpPr>
          <p:nvPr/>
        </p:nvSpPr>
        <p:spPr>
          <a:xfrm>
            <a:off x="251851" y="955616"/>
            <a:ext cx="8246070" cy="6602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err="1">
                <a:solidFill>
                  <a:srgbClr val="5E5E5E"/>
                </a:solidFill>
                <a:latin typeface="Nunito" pitchFamily="2" charset="0"/>
              </a:rPr>
              <a:t>Seorang</a:t>
            </a:r>
            <a:r>
              <a:rPr lang="en-US" sz="1200" b="1" dirty="0">
                <a:solidFill>
                  <a:srgbClr val="5E5E5E"/>
                </a:solidFill>
                <a:latin typeface="Nunito" pitchFamily="2" charset="0"/>
              </a:rPr>
              <a:t> animator </a:t>
            </a:r>
            <a:r>
              <a:rPr lang="en-US" sz="1200" b="1" dirty="0" err="1">
                <a:solidFill>
                  <a:srgbClr val="5E5E5E"/>
                </a:solidFill>
                <a:latin typeface="Nunito" pitchFamily="2" charset="0"/>
              </a:rPr>
              <a:t>harus</a:t>
            </a:r>
            <a:r>
              <a:rPr lang="en-US" sz="1200" b="1" dirty="0">
                <a:solidFill>
                  <a:srgbClr val="5E5E5E"/>
                </a:solidFill>
                <a:latin typeface="Nunito" pitchFamily="2" charset="0"/>
              </a:rPr>
              <a:t> </a:t>
            </a:r>
            <a:r>
              <a:rPr lang="en-US" sz="1200" b="1" dirty="0" err="1">
                <a:solidFill>
                  <a:srgbClr val="5E5E5E"/>
                </a:solidFill>
                <a:latin typeface="Nunito" pitchFamily="2" charset="0"/>
              </a:rPr>
              <a:t>menguasai</a:t>
            </a:r>
            <a:r>
              <a:rPr lang="en-US" sz="1200" b="1" dirty="0">
                <a:solidFill>
                  <a:srgbClr val="5E5E5E"/>
                </a:solidFill>
                <a:latin typeface="Nunito" pitchFamily="2" charset="0"/>
              </a:rPr>
              <a:t>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ini</a:t>
            </a:r>
            <a:r>
              <a:rPr lang="en-US" sz="1200" b="1" dirty="0">
                <a:solidFill>
                  <a:srgbClr val="5E5E5E"/>
                </a:solidFill>
                <a:latin typeface="Nunito" pitchFamily="2" charset="0"/>
              </a:rPr>
              <a:t> </a:t>
            </a:r>
            <a:r>
              <a:rPr lang="en-US" sz="1200" b="1" dirty="0" err="1">
                <a:solidFill>
                  <a:srgbClr val="5E5E5E"/>
                </a:solidFill>
                <a:latin typeface="Nunito" pitchFamily="2" charset="0"/>
              </a:rPr>
              <a:t>untuk</a:t>
            </a:r>
            <a:r>
              <a:rPr lang="en-US" sz="1200" b="1" dirty="0">
                <a:solidFill>
                  <a:srgbClr val="5E5E5E"/>
                </a:solidFill>
                <a:latin typeface="Nunito" pitchFamily="2" charset="0"/>
              </a:rPr>
              <a:t> </a:t>
            </a:r>
            <a:r>
              <a:rPr lang="en-US" sz="1200" b="1" dirty="0" err="1">
                <a:solidFill>
                  <a:srgbClr val="5E5E5E"/>
                </a:solidFill>
                <a:latin typeface="Nunito" pitchFamily="2" charset="0"/>
              </a:rPr>
              <a:t>mendapatkan</a:t>
            </a:r>
            <a:r>
              <a:rPr lang="en-US" sz="1200" b="1" dirty="0">
                <a:solidFill>
                  <a:srgbClr val="5E5E5E"/>
                </a:solidFill>
                <a:latin typeface="Nunito" pitchFamily="2" charset="0"/>
              </a:rPr>
              <a:t> </a:t>
            </a:r>
            <a:r>
              <a:rPr lang="en-US" sz="1200" b="1" dirty="0" err="1">
                <a:solidFill>
                  <a:srgbClr val="5E5E5E"/>
                </a:solidFill>
                <a:latin typeface="Nunito" pitchFamily="2" charset="0"/>
              </a:rPr>
              <a:t>ilusi</a:t>
            </a:r>
            <a:r>
              <a:rPr lang="en-US" sz="1200" b="1" dirty="0">
                <a:solidFill>
                  <a:srgbClr val="5E5E5E"/>
                </a:solidFill>
                <a:latin typeface="Nunito" pitchFamily="2" charset="0"/>
              </a:rPr>
              <a:t> </a:t>
            </a:r>
            <a:r>
              <a:rPr lang="en-US" sz="1200" b="1" dirty="0" err="1">
                <a:solidFill>
                  <a:srgbClr val="5E5E5E"/>
                </a:solidFill>
                <a:latin typeface="Nunito" pitchFamily="2" charset="0"/>
              </a:rPr>
              <a:t>menghidupkan</a:t>
            </a:r>
            <a:r>
              <a:rPr lang="en-US" sz="1200" b="1" dirty="0">
                <a:solidFill>
                  <a:srgbClr val="5E5E5E"/>
                </a:solidFill>
                <a:latin typeface="Nunito" pitchFamily="2" charset="0"/>
              </a:rPr>
              <a:t> </a:t>
            </a:r>
            <a:r>
              <a:rPr lang="en-US" sz="1200" b="1" dirty="0" err="1">
                <a:solidFill>
                  <a:srgbClr val="5E5E5E"/>
                </a:solidFill>
                <a:latin typeface="Nunito" pitchFamily="2" charset="0"/>
              </a:rPr>
              <a:t>karakter</a:t>
            </a:r>
            <a:r>
              <a:rPr lang="en-US" sz="1200" b="1" dirty="0">
                <a:solidFill>
                  <a:srgbClr val="5E5E5E"/>
                </a:solidFill>
                <a:latin typeface="Nunito" pitchFamily="2" charset="0"/>
              </a:rPr>
              <a:t> </a:t>
            </a:r>
            <a:r>
              <a:rPr lang="en-US" sz="1200" b="1" dirty="0" err="1">
                <a:solidFill>
                  <a:srgbClr val="5E5E5E"/>
                </a:solidFill>
                <a:latin typeface="Nunito" pitchFamily="2" charset="0"/>
              </a:rPr>
              <a:t>animasinya</a:t>
            </a:r>
            <a:r>
              <a:rPr lang="en-US" sz="1200" b="1" dirty="0">
                <a:solidFill>
                  <a:srgbClr val="5E5E5E"/>
                </a:solidFill>
                <a:latin typeface="Nunito" pitchFamily="2" charset="0"/>
              </a:rPr>
              <a:t>. </a:t>
            </a:r>
            <a:r>
              <a:rPr lang="en-US" sz="1200" b="1" dirty="0" err="1">
                <a:solidFill>
                  <a:srgbClr val="5E5E5E"/>
                </a:solidFill>
                <a:latin typeface="Nunito" pitchFamily="2" charset="0"/>
              </a:rPr>
              <a:t>Barikut</a:t>
            </a:r>
            <a:r>
              <a:rPr lang="en-US" sz="1200" b="1" dirty="0">
                <a:solidFill>
                  <a:srgbClr val="5E5E5E"/>
                </a:solidFill>
                <a:latin typeface="Nunito" pitchFamily="2" charset="0"/>
              </a:rPr>
              <a:t> </a:t>
            </a:r>
            <a:r>
              <a:rPr lang="en-US" sz="1200" b="1" dirty="0" err="1">
                <a:solidFill>
                  <a:srgbClr val="5E5E5E"/>
                </a:solidFill>
                <a:latin typeface="Nunito" pitchFamily="2" charset="0"/>
              </a:rPr>
              <a:t>adalah</a:t>
            </a:r>
            <a:r>
              <a:rPr lang="en-US" sz="1200" b="1" dirty="0">
                <a:solidFill>
                  <a:srgbClr val="5E5E5E"/>
                </a:solidFill>
                <a:latin typeface="Nunito" pitchFamily="2" charset="0"/>
              </a:rPr>
              <a:t> 12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agar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terlihat</a:t>
            </a:r>
            <a:r>
              <a:rPr lang="en-US" sz="1200" b="1" dirty="0">
                <a:solidFill>
                  <a:srgbClr val="5E5E5E"/>
                </a:solidFill>
                <a:latin typeface="Nunito" pitchFamily="2" charset="0"/>
              </a:rPr>
              <a:t> </a:t>
            </a:r>
            <a:r>
              <a:rPr lang="en-US" sz="1200" b="1" dirty="0" err="1">
                <a:solidFill>
                  <a:srgbClr val="5E5E5E"/>
                </a:solidFill>
                <a:latin typeface="Nunito" pitchFamily="2" charset="0"/>
              </a:rPr>
              <a:t>seperti</a:t>
            </a:r>
            <a:r>
              <a:rPr lang="en-US" sz="1200" b="1" dirty="0">
                <a:solidFill>
                  <a:srgbClr val="5E5E5E"/>
                </a:solidFill>
                <a:latin typeface="Nunito" pitchFamily="2" charset="0"/>
              </a:rPr>
              <a:t> </a:t>
            </a:r>
            <a:r>
              <a:rPr lang="en-US" sz="1200" b="1" dirty="0" err="1">
                <a:solidFill>
                  <a:srgbClr val="5E5E5E"/>
                </a:solidFill>
                <a:latin typeface="Nunito" pitchFamily="2" charset="0"/>
              </a:rPr>
              <a:t>nyata</a:t>
            </a:r>
            <a:r>
              <a:rPr lang="en-US" sz="1200" b="1" dirty="0">
                <a:solidFill>
                  <a:srgbClr val="5E5E5E"/>
                </a:solidFill>
                <a:latin typeface="Nunito" pitchFamily="2" charset="0"/>
              </a:rPr>
              <a:t>:</a:t>
            </a:r>
            <a:endParaRPr lang="en-US" b="1" dirty="0"/>
          </a:p>
        </p:txBody>
      </p:sp>
      <p:sp>
        <p:nvSpPr>
          <p:cNvPr id="5" name="TextBox 4">
            <a:extLst>
              <a:ext uri="{FF2B5EF4-FFF2-40B4-BE49-F238E27FC236}">
                <a16:creationId xmlns:a16="http://schemas.microsoft.com/office/drawing/2014/main" id="{9B96DF99-8D9C-B5AE-10B5-E8E1FC14FD2A}"/>
              </a:ext>
            </a:extLst>
          </p:cNvPr>
          <p:cNvSpPr txBox="1"/>
          <p:nvPr/>
        </p:nvSpPr>
        <p:spPr>
          <a:xfrm>
            <a:off x="4374886" y="1919706"/>
            <a:ext cx="4584526" cy="400110"/>
          </a:xfrm>
          <a:prstGeom prst="rect">
            <a:avLst/>
          </a:prstGeom>
          <a:noFill/>
        </p:spPr>
        <p:txBody>
          <a:bodyPr wrap="square">
            <a:spAutoFit/>
          </a:bodyPr>
          <a:lstStyle/>
          <a:p>
            <a:pPr algn="r"/>
            <a:r>
              <a:rPr lang="en-US" sz="2000" b="1" i="0" dirty="0">
                <a:solidFill>
                  <a:srgbClr val="5E5E5E"/>
                </a:solidFill>
                <a:effectLst/>
                <a:latin typeface="Nunito" pitchFamily="2" charset="0"/>
              </a:rPr>
              <a:t>12. Appeal (Daya </a:t>
            </a:r>
            <a:r>
              <a:rPr lang="en-US" sz="2000" b="1" i="0" dirty="0" err="1">
                <a:solidFill>
                  <a:srgbClr val="5E5E5E"/>
                </a:solidFill>
                <a:effectLst/>
                <a:latin typeface="Nunito" pitchFamily="2" charset="0"/>
              </a:rPr>
              <a:t>tarik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karakter</a:t>
            </a:r>
            <a:r>
              <a:rPr lang="en-US" sz="2000" b="1" i="0" dirty="0">
                <a:solidFill>
                  <a:srgbClr val="5E5E5E"/>
                </a:solidFill>
                <a:effectLst/>
                <a:latin typeface="Nunito" pitchFamily="2" charset="0"/>
              </a:rPr>
              <a:t>)</a:t>
            </a:r>
            <a:endParaRPr lang="en-US" sz="2000" b="1" dirty="0"/>
          </a:p>
        </p:txBody>
      </p:sp>
      <p:pic>
        <p:nvPicPr>
          <p:cNvPr id="14339" name="Picture 3">
            <a:extLst>
              <a:ext uri="{FF2B5EF4-FFF2-40B4-BE49-F238E27FC236}">
                <a16:creationId xmlns:a16="http://schemas.microsoft.com/office/drawing/2014/main" id="{686A50A6-316F-972D-FAA3-FAF8D32A9F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5748" y="2430979"/>
            <a:ext cx="2583664" cy="21379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6EA6FCB-8A01-C726-378D-5BCE4D7CC073}"/>
              </a:ext>
            </a:extLst>
          </p:cNvPr>
          <p:cNvSpPr txBox="1"/>
          <p:nvPr/>
        </p:nvSpPr>
        <p:spPr>
          <a:xfrm>
            <a:off x="184588" y="2592887"/>
            <a:ext cx="5314338" cy="1015663"/>
          </a:xfrm>
          <a:prstGeom prst="rect">
            <a:avLst/>
          </a:prstGeom>
          <a:noFill/>
        </p:spPr>
        <p:txBody>
          <a:bodyPr wrap="square">
            <a:spAutoFit/>
          </a:bodyPr>
          <a:lstStyle/>
          <a:p>
            <a:r>
              <a:rPr lang="en-US" sz="2000" b="1" i="0" dirty="0">
                <a:solidFill>
                  <a:srgbClr val="5E5E5E"/>
                </a:solidFill>
                <a:effectLst/>
                <a:latin typeface="Nunito" pitchFamily="2" charset="0"/>
              </a:rPr>
              <a:t>Hal </a:t>
            </a:r>
            <a:r>
              <a:rPr lang="en-US" sz="2000" b="1" i="0" dirty="0" err="1">
                <a:solidFill>
                  <a:srgbClr val="5E5E5E"/>
                </a:solidFill>
                <a:effectLst/>
                <a:latin typeface="Nunito" pitchFamily="2" charset="0"/>
              </a:rPr>
              <a:t>ini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dikarenakan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mereka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memiliki</a:t>
            </a:r>
            <a:r>
              <a:rPr lang="en-US" sz="2000" b="1" i="0" dirty="0">
                <a:solidFill>
                  <a:srgbClr val="5E5E5E"/>
                </a:solidFill>
                <a:effectLst/>
                <a:latin typeface="Nunito" pitchFamily="2" charset="0"/>
              </a:rPr>
              <a:t> appeal </a:t>
            </a:r>
            <a:r>
              <a:rPr lang="en-US" sz="2000" b="1" i="0" dirty="0" err="1">
                <a:solidFill>
                  <a:srgbClr val="5E5E5E"/>
                </a:solidFill>
                <a:effectLst/>
                <a:latin typeface="Nunito" pitchFamily="2" charset="0"/>
              </a:rPr>
              <a:t>atau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gaya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pembuatan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karakter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animasi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tersendiri</a:t>
            </a:r>
            <a:r>
              <a:rPr lang="en-US" sz="2000" b="1" i="0" dirty="0">
                <a:solidFill>
                  <a:srgbClr val="5E5E5E"/>
                </a:solidFill>
                <a:effectLst/>
                <a:latin typeface="Nunito" pitchFamily="2" charset="0"/>
              </a:rPr>
              <a:t>. </a:t>
            </a:r>
            <a:endParaRPr lang="en-US" sz="2000" b="1" dirty="0"/>
          </a:p>
        </p:txBody>
      </p:sp>
      <p:sp>
        <p:nvSpPr>
          <p:cNvPr id="6" name="TextBox 5">
            <a:extLst>
              <a:ext uri="{FF2B5EF4-FFF2-40B4-BE49-F238E27FC236}">
                <a16:creationId xmlns:a16="http://schemas.microsoft.com/office/drawing/2014/main" id="{751086B2-7FDE-6FDB-C842-56DB49DB75AE}"/>
              </a:ext>
            </a:extLst>
          </p:cNvPr>
          <p:cNvSpPr txBox="1"/>
          <p:nvPr/>
        </p:nvSpPr>
        <p:spPr>
          <a:xfrm>
            <a:off x="238823" y="3754583"/>
            <a:ext cx="5898931" cy="1323439"/>
          </a:xfrm>
          <a:prstGeom prst="rect">
            <a:avLst/>
          </a:prstGeom>
          <a:noFill/>
        </p:spPr>
        <p:txBody>
          <a:bodyPr wrap="square">
            <a:spAutoFit/>
          </a:bodyPr>
          <a:lstStyle/>
          <a:p>
            <a:pPr algn="r"/>
            <a:r>
              <a:rPr lang="en-US" sz="2000" b="1" i="0" dirty="0">
                <a:solidFill>
                  <a:srgbClr val="5E5E5E"/>
                </a:solidFill>
                <a:effectLst/>
                <a:latin typeface="Nunito" pitchFamily="2" charset="0"/>
              </a:rPr>
              <a:t>Ada juga yang </a:t>
            </a:r>
            <a:r>
              <a:rPr lang="en-US" sz="2000" b="1" i="0" dirty="0" err="1">
                <a:solidFill>
                  <a:srgbClr val="5E5E5E"/>
                </a:solidFill>
                <a:effectLst/>
                <a:latin typeface="Nunito" pitchFamily="2" charset="0"/>
              </a:rPr>
              <a:t>berpendapat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bahwa</a:t>
            </a:r>
            <a:r>
              <a:rPr lang="en-US" sz="2000" b="1" i="0" dirty="0">
                <a:solidFill>
                  <a:srgbClr val="5E5E5E"/>
                </a:solidFill>
                <a:effectLst/>
                <a:latin typeface="Nunito" pitchFamily="2" charset="0"/>
              </a:rPr>
              <a:t> appeal </a:t>
            </a:r>
            <a:r>
              <a:rPr lang="en-US" sz="2000" b="1" i="0" dirty="0" err="1">
                <a:solidFill>
                  <a:srgbClr val="5E5E5E"/>
                </a:solidFill>
                <a:effectLst/>
                <a:latin typeface="Nunito" pitchFamily="2" charset="0"/>
              </a:rPr>
              <a:t>adalah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tentang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penokohan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yaitu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berkorelasi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dengan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kharisma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seorang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tokoh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atau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karakter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dalam</a:t>
            </a:r>
            <a:r>
              <a:rPr lang="en-US" sz="2000" b="1" i="0" dirty="0">
                <a:solidFill>
                  <a:srgbClr val="5E5E5E"/>
                </a:solidFill>
                <a:effectLst/>
                <a:latin typeface="Nunito" pitchFamily="2" charset="0"/>
              </a:rPr>
              <a:t> film </a:t>
            </a:r>
            <a:r>
              <a:rPr lang="en-US" sz="2000" b="1" i="0" dirty="0" err="1">
                <a:solidFill>
                  <a:srgbClr val="5E5E5E"/>
                </a:solidFill>
                <a:effectLst/>
                <a:latin typeface="Nunito" pitchFamily="2" charset="0"/>
              </a:rPr>
              <a:t>animasi</a:t>
            </a:r>
            <a:r>
              <a:rPr lang="en-US" sz="2000" b="1" i="0" dirty="0">
                <a:solidFill>
                  <a:srgbClr val="5E5E5E"/>
                </a:solidFill>
                <a:effectLst/>
                <a:latin typeface="Nunito" pitchFamily="2" charset="0"/>
              </a:rPr>
              <a:t>. </a:t>
            </a:r>
            <a:endParaRPr lang="en-US" sz="2000" b="1" dirty="0"/>
          </a:p>
        </p:txBody>
      </p:sp>
      <p:sp>
        <p:nvSpPr>
          <p:cNvPr id="11" name="TextBox 10">
            <a:extLst>
              <a:ext uri="{FF2B5EF4-FFF2-40B4-BE49-F238E27FC236}">
                <a16:creationId xmlns:a16="http://schemas.microsoft.com/office/drawing/2014/main" id="{C4D6F047-61B3-6A5E-A8F5-D83529BD701B}"/>
              </a:ext>
            </a:extLst>
          </p:cNvPr>
          <p:cNvSpPr txBox="1"/>
          <p:nvPr/>
        </p:nvSpPr>
        <p:spPr>
          <a:xfrm>
            <a:off x="3060482" y="5395223"/>
            <a:ext cx="5898930" cy="707886"/>
          </a:xfrm>
          <a:prstGeom prst="rect">
            <a:avLst/>
          </a:prstGeom>
          <a:noFill/>
        </p:spPr>
        <p:txBody>
          <a:bodyPr wrap="square">
            <a:spAutoFit/>
          </a:bodyPr>
          <a:lstStyle/>
          <a:p>
            <a:pPr algn="r"/>
            <a:r>
              <a:rPr lang="en-US" sz="2000" b="1" i="0" dirty="0" err="1">
                <a:solidFill>
                  <a:srgbClr val="5E5E5E"/>
                </a:solidFill>
                <a:effectLst/>
                <a:latin typeface="Nunito" pitchFamily="2" charset="0"/>
              </a:rPr>
              <a:t>Sehingga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visualisasi</a:t>
            </a:r>
            <a:r>
              <a:rPr lang="en-US" sz="2000" b="1" i="0" dirty="0">
                <a:solidFill>
                  <a:srgbClr val="5E5E5E"/>
                </a:solidFill>
                <a:effectLst/>
                <a:latin typeface="Nunito" pitchFamily="2" charset="0"/>
              </a:rPr>
              <a:t> pada film </a:t>
            </a:r>
            <a:r>
              <a:rPr lang="en-US" sz="2000" b="1" i="0" dirty="0" err="1">
                <a:solidFill>
                  <a:srgbClr val="5E5E5E"/>
                </a:solidFill>
                <a:effectLst/>
                <a:latin typeface="Nunito" pitchFamily="2" charset="0"/>
              </a:rPr>
              <a:t>animasi</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ada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bisa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mewakili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karakter</a:t>
            </a:r>
            <a:r>
              <a:rPr lang="en-US" sz="2000" b="1" i="0" dirty="0">
                <a:solidFill>
                  <a:srgbClr val="5E5E5E"/>
                </a:solidFill>
                <a:effectLst/>
                <a:latin typeface="Nunito" pitchFamily="2" charset="0"/>
              </a:rPr>
              <a:t>/</a:t>
            </a:r>
            <a:r>
              <a:rPr lang="en-US" sz="2000" b="1" i="0" dirty="0" err="1">
                <a:solidFill>
                  <a:srgbClr val="5E5E5E"/>
                </a:solidFill>
                <a:effectLst/>
                <a:latin typeface="Nunito" pitchFamily="2" charset="0"/>
              </a:rPr>
              <a:t>sifat</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dimilkiki</a:t>
            </a:r>
            <a:r>
              <a:rPr lang="en-US" sz="2000" b="1" i="0" dirty="0">
                <a:solidFill>
                  <a:srgbClr val="5E5E5E"/>
                </a:solidFill>
                <a:effectLst/>
                <a:latin typeface="Nunito" pitchFamily="2" charset="0"/>
              </a:rPr>
              <a:t>.</a:t>
            </a:r>
            <a:endParaRPr lang="en-US" sz="2000" b="1" dirty="0"/>
          </a:p>
        </p:txBody>
      </p:sp>
    </p:spTree>
    <p:extLst>
      <p:ext uri="{BB962C8B-B14F-4D97-AF65-F5344CB8AC3E}">
        <p14:creationId xmlns:p14="http://schemas.microsoft.com/office/powerpoint/2010/main" val="694235636"/>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AE73841-6E30-23A3-EC1F-5774BB61737F}"/>
              </a:ext>
            </a:extLst>
          </p:cNvPr>
          <p:cNvSpPr txBox="1">
            <a:spLocks/>
          </p:cNvSpPr>
          <p:nvPr/>
        </p:nvSpPr>
        <p:spPr>
          <a:xfrm>
            <a:off x="238823" y="145973"/>
            <a:ext cx="8259098" cy="660241"/>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3600" kern="1200">
                <a:solidFill>
                  <a:srgbClr val="FF0000"/>
                </a:solidFill>
                <a:effectLst>
                  <a:outerShdw blurRad="50800" dist="38100" dir="2700000" algn="tl" rotWithShape="0">
                    <a:prstClr val="black">
                      <a:alpha val="40000"/>
                    </a:prstClr>
                  </a:outerShdw>
                </a:effectLst>
                <a:latin typeface="+mj-lt"/>
                <a:ea typeface="+mj-ea"/>
                <a:cs typeface="+mj-cs"/>
              </a:defRPr>
            </a:lvl1pPr>
          </a:lstStyle>
          <a:p>
            <a:r>
              <a:rPr lang="en-US" b="1" cap="all" dirty="0">
                <a:solidFill>
                  <a:srgbClr val="1C1C1C"/>
                </a:solidFill>
                <a:effectLst/>
                <a:latin typeface="Oswald" panose="00000500000000000000" pitchFamily="2" charset="0"/>
              </a:rPr>
              <a:t>MEMAHAMI PRINSIP - PRINSIP DASAR ANIMASI</a:t>
            </a:r>
            <a:endParaRPr lang="en-US" dirty="0"/>
          </a:p>
        </p:txBody>
      </p:sp>
      <p:sp>
        <p:nvSpPr>
          <p:cNvPr id="8" name="Content Placeholder 2">
            <a:extLst>
              <a:ext uri="{FF2B5EF4-FFF2-40B4-BE49-F238E27FC236}">
                <a16:creationId xmlns:a16="http://schemas.microsoft.com/office/drawing/2014/main" id="{0A03A0EE-CE75-0BA9-776A-6F9638AF1958}"/>
              </a:ext>
            </a:extLst>
          </p:cNvPr>
          <p:cNvSpPr txBox="1">
            <a:spLocks/>
          </p:cNvSpPr>
          <p:nvPr/>
        </p:nvSpPr>
        <p:spPr>
          <a:xfrm>
            <a:off x="251851" y="955616"/>
            <a:ext cx="8246070" cy="66024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err="1">
                <a:solidFill>
                  <a:srgbClr val="5E5E5E"/>
                </a:solidFill>
                <a:latin typeface="Nunito" pitchFamily="2" charset="0"/>
              </a:rPr>
              <a:t>Seorang</a:t>
            </a:r>
            <a:r>
              <a:rPr lang="en-US" sz="1200" b="1" dirty="0">
                <a:solidFill>
                  <a:srgbClr val="5E5E5E"/>
                </a:solidFill>
                <a:latin typeface="Nunito" pitchFamily="2" charset="0"/>
              </a:rPr>
              <a:t> animator </a:t>
            </a:r>
            <a:r>
              <a:rPr lang="en-US" sz="1200" b="1" dirty="0" err="1">
                <a:solidFill>
                  <a:srgbClr val="5E5E5E"/>
                </a:solidFill>
                <a:latin typeface="Nunito" pitchFamily="2" charset="0"/>
              </a:rPr>
              <a:t>harus</a:t>
            </a:r>
            <a:r>
              <a:rPr lang="en-US" sz="1200" b="1" dirty="0">
                <a:solidFill>
                  <a:srgbClr val="5E5E5E"/>
                </a:solidFill>
                <a:latin typeface="Nunito" pitchFamily="2" charset="0"/>
              </a:rPr>
              <a:t> </a:t>
            </a:r>
            <a:r>
              <a:rPr lang="en-US" sz="1200" b="1" dirty="0" err="1">
                <a:solidFill>
                  <a:srgbClr val="5E5E5E"/>
                </a:solidFill>
                <a:latin typeface="Nunito" pitchFamily="2" charset="0"/>
              </a:rPr>
              <a:t>menguasai</a:t>
            </a:r>
            <a:r>
              <a:rPr lang="en-US" sz="1200" b="1" dirty="0">
                <a:solidFill>
                  <a:srgbClr val="5E5E5E"/>
                </a:solidFill>
                <a:latin typeface="Nunito" pitchFamily="2" charset="0"/>
              </a:rPr>
              <a:t>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ini</a:t>
            </a:r>
            <a:r>
              <a:rPr lang="en-US" sz="1200" b="1" dirty="0">
                <a:solidFill>
                  <a:srgbClr val="5E5E5E"/>
                </a:solidFill>
                <a:latin typeface="Nunito" pitchFamily="2" charset="0"/>
              </a:rPr>
              <a:t> </a:t>
            </a:r>
            <a:r>
              <a:rPr lang="en-US" sz="1200" b="1" dirty="0" err="1">
                <a:solidFill>
                  <a:srgbClr val="5E5E5E"/>
                </a:solidFill>
                <a:latin typeface="Nunito" pitchFamily="2" charset="0"/>
              </a:rPr>
              <a:t>untuk</a:t>
            </a:r>
            <a:r>
              <a:rPr lang="en-US" sz="1200" b="1" dirty="0">
                <a:solidFill>
                  <a:srgbClr val="5E5E5E"/>
                </a:solidFill>
                <a:latin typeface="Nunito" pitchFamily="2" charset="0"/>
              </a:rPr>
              <a:t> </a:t>
            </a:r>
            <a:r>
              <a:rPr lang="en-US" sz="1200" b="1" dirty="0" err="1">
                <a:solidFill>
                  <a:srgbClr val="5E5E5E"/>
                </a:solidFill>
                <a:latin typeface="Nunito" pitchFamily="2" charset="0"/>
              </a:rPr>
              <a:t>mendapatkan</a:t>
            </a:r>
            <a:r>
              <a:rPr lang="en-US" sz="1200" b="1" dirty="0">
                <a:solidFill>
                  <a:srgbClr val="5E5E5E"/>
                </a:solidFill>
                <a:latin typeface="Nunito" pitchFamily="2" charset="0"/>
              </a:rPr>
              <a:t> </a:t>
            </a:r>
            <a:r>
              <a:rPr lang="en-US" sz="1200" b="1" dirty="0" err="1">
                <a:solidFill>
                  <a:srgbClr val="5E5E5E"/>
                </a:solidFill>
                <a:latin typeface="Nunito" pitchFamily="2" charset="0"/>
              </a:rPr>
              <a:t>ilusi</a:t>
            </a:r>
            <a:r>
              <a:rPr lang="en-US" sz="1200" b="1" dirty="0">
                <a:solidFill>
                  <a:srgbClr val="5E5E5E"/>
                </a:solidFill>
                <a:latin typeface="Nunito" pitchFamily="2" charset="0"/>
              </a:rPr>
              <a:t> </a:t>
            </a:r>
            <a:r>
              <a:rPr lang="en-US" sz="1200" b="1" dirty="0" err="1">
                <a:solidFill>
                  <a:srgbClr val="5E5E5E"/>
                </a:solidFill>
                <a:latin typeface="Nunito" pitchFamily="2" charset="0"/>
              </a:rPr>
              <a:t>menghidupkan</a:t>
            </a:r>
            <a:r>
              <a:rPr lang="en-US" sz="1200" b="1" dirty="0">
                <a:solidFill>
                  <a:srgbClr val="5E5E5E"/>
                </a:solidFill>
                <a:latin typeface="Nunito" pitchFamily="2" charset="0"/>
              </a:rPr>
              <a:t> </a:t>
            </a:r>
            <a:r>
              <a:rPr lang="en-US" sz="1200" b="1" dirty="0" err="1">
                <a:solidFill>
                  <a:srgbClr val="5E5E5E"/>
                </a:solidFill>
                <a:latin typeface="Nunito" pitchFamily="2" charset="0"/>
              </a:rPr>
              <a:t>karakter</a:t>
            </a:r>
            <a:r>
              <a:rPr lang="en-US" sz="1200" b="1" dirty="0">
                <a:solidFill>
                  <a:srgbClr val="5E5E5E"/>
                </a:solidFill>
                <a:latin typeface="Nunito" pitchFamily="2" charset="0"/>
              </a:rPr>
              <a:t> </a:t>
            </a:r>
            <a:r>
              <a:rPr lang="en-US" sz="1200" b="1" dirty="0" err="1">
                <a:solidFill>
                  <a:srgbClr val="5E5E5E"/>
                </a:solidFill>
                <a:latin typeface="Nunito" pitchFamily="2" charset="0"/>
              </a:rPr>
              <a:t>animasinya</a:t>
            </a:r>
            <a:r>
              <a:rPr lang="en-US" sz="1200" b="1" dirty="0">
                <a:solidFill>
                  <a:srgbClr val="5E5E5E"/>
                </a:solidFill>
                <a:latin typeface="Nunito" pitchFamily="2" charset="0"/>
              </a:rPr>
              <a:t>. </a:t>
            </a:r>
            <a:r>
              <a:rPr lang="en-US" sz="1200" b="1" dirty="0" err="1">
                <a:solidFill>
                  <a:srgbClr val="5E5E5E"/>
                </a:solidFill>
                <a:latin typeface="Nunito" pitchFamily="2" charset="0"/>
              </a:rPr>
              <a:t>Barikut</a:t>
            </a:r>
            <a:r>
              <a:rPr lang="en-US" sz="1200" b="1" dirty="0">
                <a:solidFill>
                  <a:srgbClr val="5E5E5E"/>
                </a:solidFill>
                <a:latin typeface="Nunito" pitchFamily="2" charset="0"/>
              </a:rPr>
              <a:t> </a:t>
            </a:r>
            <a:r>
              <a:rPr lang="en-US" sz="1200" b="1" dirty="0" err="1">
                <a:solidFill>
                  <a:srgbClr val="5E5E5E"/>
                </a:solidFill>
                <a:latin typeface="Nunito" pitchFamily="2" charset="0"/>
              </a:rPr>
              <a:t>adalah</a:t>
            </a:r>
            <a:r>
              <a:rPr lang="en-US" sz="1200" b="1" dirty="0">
                <a:solidFill>
                  <a:srgbClr val="5E5E5E"/>
                </a:solidFill>
                <a:latin typeface="Nunito" pitchFamily="2" charset="0"/>
              </a:rPr>
              <a:t> 12 </a:t>
            </a:r>
            <a:r>
              <a:rPr lang="en-US" sz="1200" b="1" dirty="0" err="1">
                <a:solidFill>
                  <a:srgbClr val="5E5E5E"/>
                </a:solidFill>
                <a:latin typeface="Nunito" pitchFamily="2" charset="0"/>
              </a:rPr>
              <a:t>prinsip</a:t>
            </a:r>
            <a:r>
              <a:rPr lang="en-US" sz="1200" b="1" dirty="0">
                <a:solidFill>
                  <a:srgbClr val="5E5E5E"/>
                </a:solidFill>
                <a:latin typeface="Nunito" pitchFamily="2" charset="0"/>
              </a:rPr>
              <a:t> </a:t>
            </a:r>
            <a:r>
              <a:rPr lang="en-US" sz="1200" b="1" dirty="0" err="1">
                <a:solidFill>
                  <a:srgbClr val="5E5E5E"/>
                </a:solidFill>
                <a:latin typeface="Nunito" pitchFamily="2" charset="0"/>
              </a:rPr>
              <a:t>dasar</a:t>
            </a:r>
            <a:r>
              <a:rPr lang="en-US" sz="1200" b="1" dirty="0">
                <a:solidFill>
                  <a:srgbClr val="5E5E5E"/>
                </a:solidFill>
                <a:latin typeface="Nunito" pitchFamily="2" charset="0"/>
              </a:rPr>
              <a:t> </a:t>
            </a:r>
            <a:r>
              <a:rPr lang="en-US" sz="1200" b="1" dirty="0" err="1">
                <a:solidFill>
                  <a:srgbClr val="5E5E5E"/>
                </a:solidFill>
                <a:latin typeface="Nunito" pitchFamily="2" charset="0"/>
              </a:rPr>
              <a:t>animasi</a:t>
            </a:r>
            <a:r>
              <a:rPr lang="en-US" sz="1200" b="1" dirty="0">
                <a:solidFill>
                  <a:srgbClr val="5E5E5E"/>
                </a:solidFill>
                <a:latin typeface="Nunito" pitchFamily="2" charset="0"/>
              </a:rPr>
              <a:t> agar </a:t>
            </a:r>
            <a:r>
              <a:rPr lang="en-US" sz="1200" b="1" dirty="0" err="1">
                <a:solidFill>
                  <a:srgbClr val="5E5E5E"/>
                </a:solidFill>
                <a:latin typeface="Nunito" pitchFamily="2" charset="0"/>
              </a:rPr>
              <a:t>animasi</a:t>
            </a:r>
            <a:r>
              <a:rPr lang="en-US" sz="1200" b="1" dirty="0">
                <a:solidFill>
                  <a:srgbClr val="5E5E5E"/>
                </a:solidFill>
                <a:latin typeface="Nunito" pitchFamily="2" charset="0"/>
              </a:rPr>
              <a:t> </a:t>
            </a:r>
            <a:r>
              <a:rPr lang="en-US" sz="1200" b="1" dirty="0" err="1">
                <a:solidFill>
                  <a:srgbClr val="5E5E5E"/>
                </a:solidFill>
                <a:latin typeface="Nunito" pitchFamily="2" charset="0"/>
              </a:rPr>
              <a:t>terlihat</a:t>
            </a:r>
            <a:r>
              <a:rPr lang="en-US" sz="1200" b="1" dirty="0">
                <a:solidFill>
                  <a:srgbClr val="5E5E5E"/>
                </a:solidFill>
                <a:latin typeface="Nunito" pitchFamily="2" charset="0"/>
              </a:rPr>
              <a:t> </a:t>
            </a:r>
            <a:r>
              <a:rPr lang="en-US" sz="1200" b="1" dirty="0" err="1">
                <a:solidFill>
                  <a:srgbClr val="5E5E5E"/>
                </a:solidFill>
                <a:latin typeface="Nunito" pitchFamily="2" charset="0"/>
              </a:rPr>
              <a:t>seperti</a:t>
            </a:r>
            <a:r>
              <a:rPr lang="en-US" sz="1200" b="1" dirty="0">
                <a:solidFill>
                  <a:srgbClr val="5E5E5E"/>
                </a:solidFill>
                <a:latin typeface="Nunito" pitchFamily="2" charset="0"/>
              </a:rPr>
              <a:t> </a:t>
            </a:r>
            <a:r>
              <a:rPr lang="en-US" sz="1200" b="1" dirty="0" err="1">
                <a:solidFill>
                  <a:srgbClr val="5E5E5E"/>
                </a:solidFill>
                <a:latin typeface="Nunito" pitchFamily="2" charset="0"/>
              </a:rPr>
              <a:t>nyata</a:t>
            </a:r>
            <a:r>
              <a:rPr lang="en-US" sz="1200" b="1" dirty="0">
                <a:solidFill>
                  <a:srgbClr val="5E5E5E"/>
                </a:solidFill>
                <a:latin typeface="Nunito" pitchFamily="2" charset="0"/>
              </a:rPr>
              <a:t>:</a:t>
            </a:r>
            <a:endParaRPr lang="en-US" b="1" dirty="0"/>
          </a:p>
        </p:txBody>
      </p:sp>
      <p:sp>
        <p:nvSpPr>
          <p:cNvPr id="5" name="TextBox 4">
            <a:extLst>
              <a:ext uri="{FF2B5EF4-FFF2-40B4-BE49-F238E27FC236}">
                <a16:creationId xmlns:a16="http://schemas.microsoft.com/office/drawing/2014/main" id="{9B96DF99-8D9C-B5AE-10B5-E8E1FC14FD2A}"/>
              </a:ext>
            </a:extLst>
          </p:cNvPr>
          <p:cNvSpPr txBox="1"/>
          <p:nvPr/>
        </p:nvSpPr>
        <p:spPr>
          <a:xfrm>
            <a:off x="4374886" y="1919706"/>
            <a:ext cx="4584526" cy="400110"/>
          </a:xfrm>
          <a:prstGeom prst="rect">
            <a:avLst/>
          </a:prstGeom>
          <a:noFill/>
        </p:spPr>
        <p:txBody>
          <a:bodyPr wrap="square">
            <a:spAutoFit/>
          </a:bodyPr>
          <a:lstStyle/>
          <a:p>
            <a:pPr algn="r"/>
            <a:r>
              <a:rPr lang="en-US" sz="2000" b="1" i="0" dirty="0">
                <a:solidFill>
                  <a:srgbClr val="5E5E5E"/>
                </a:solidFill>
                <a:effectLst/>
                <a:latin typeface="Nunito" pitchFamily="2" charset="0"/>
              </a:rPr>
              <a:t>12. Appeal (Daya </a:t>
            </a:r>
            <a:r>
              <a:rPr lang="en-US" sz="2000" b="1" i="0" dirty="0" err="1">
                <a:solidFill>
                  <a:srgbClr val="5E5E5E"/>
                </a:solidFill>
                <a:effectLst/>
                <a:latin typeface="Nunito" pitchFamily="2" charset="0"/>
              </a:rPr>
              <a:t>tarik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karakter</a:t>
            </a:r>
            <a:r>
              <a:rPr lang="en-US" sz="2000" b="1" i="0" dirty="0">
                <a:solidFill>
                  <a:srgbClr val="5E5E5E"/>
                </a:solidFill>
                <a:effectLst/>
                <a:latin typeface="Nunito" pitchFamily="2" charset="0"/>
              </a:rPr>
              <a:t>)</a:t>
            </a:r>
            <a:endParaRPr lang="en-US" sz="2000" b="1" dirty="0"/>
          </a:p>
        </p:txBody>
      </p:sp>
      <p:pic>
        <p:nvPicPr>
          <p:cNvPr id="14339" name="Picture 3">
            <a:extLst>
              <a:ext uri="{FF2B5EF4-FFF2-40B4-BE49-F238E27FC236}">
                <a16:creationId xmlns:a16="http://schemas.microsoft.com/office/drawing/2014/main" id="{686A50A6-316F-972D-FAA3-FAF8D32A9F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5748" y="2430979"/>
            <a:ext cx="2583664" cy="21379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E126957-87F2-285D-70CE-1520E988025A}"/>
              </a:ext>
            </a:extLst>
          </p:cNvPr>
          <p:cNvSpPr txBox="1"/>
          <p:nvPr/>
        </p:nvSpPr>
        <p:spPr>
          <a:xfrm>
            <a:off x="251851" y="2754672"/>
            <a:ext cx="5923481" cy="1938992"/>
          </a:xfrm>
          <a:prstGeom prst="rect">
            <a:avLst/>
          </a:prstGeom>
          <a:noFill/>
        </p:spPr>
        <p:txBody>
          <a:bodyPr wrap="square">
            <a:spAutoFit/>
          </a:bodyPr>
          <a:lstStyle/>
          <a:p>
            <a:r>
              <a:rPr lang="en-US" sz="2000" b="1" i="0" dirty="0">
                <a:solidFill>
                  <a:srgbClr val="5E5E5E"/>
                </a:solidFill>
                <a:effectLst/>
                <a:latin typeface="Nunito" pitchFamily="2" charset="0"/>
              </a:rPr>
              <a:t>Daya </a:t>
            </a:r>
            <a:r>
              <a:rPr lang="en-US" sz="2000" b="1" i="0" dirty="0" err="1">
                <a:solidFill>
                  <a:srgbClr val="5E5E5E"/>
                </a:solidFill>
                <a:effectLst/>
                <a:latin typeface="Nunito" pitchFamily="2" charset="0"/>
              </a:rPr>
              <a:t>tarik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dari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karakter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animasi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tersebut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harus</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bisa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mempengaruhi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emosi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penonton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Contohnya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tampang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karakter</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bodoh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membuat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penonton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tertawa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atau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tampang</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tak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berdosa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sehingga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membuat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penonton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merasa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empati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atau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kasihan</a:t>
            </a:r>
            <a:r>
              <a:rPr lang="en-US" sz="2000" b="1" i="0" dirty="0">
                <a:solidFill>
                  <a:srgbClr val="5E5E5E"/>
                </a:solidFill>
                <a:effectLst/>
                <a:latin typeface="Nunito" pitchFamily="2" charset="0"/>
              </a:rPr>
              <a:t>.</a:t>
            </a:r>
            <a:endParaRPr lang="en-US" sz="2000" b="1" dirty="0"/>
          </a:p>
        </p:txBody>
      </p:sp>
    </p:spTree>
    <p:extLst>
      <p:ext uri="{BB962C8B-B14F-4D97-AF65-F5344CB8AC3E}">
        <p14:creationId xmlns:p14="http://schemas.microsoft.com/office/powerpoint/2010/main" val="532998065"/>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0163" y="3167063"/>
            <a:ext cx="14636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10069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7397A15-17F6-FBB1-5A69-D72A6D1173DB}"/>
              </a:ext>
            </a:extLst>
          </p:cNvPr>
          <p:cNvSpPr>
            <a:spLocks noGrp="1" noChangeArrowheads="1"/>
          </p:cNvSpPr>
          <p:nvPr>
            <p:ph type="title" idx="4294967295"/>
          </p:nvPr>
        </p:nvSpPr>
        <p:spPr bwMode="auto">
          <a:xfrm>
            <a:off x="457200" y="319088"/>
            <a:ext cx="7010400" cy="6715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fontScale="90000"/>
          </a:bodyPr>
          <a:lstStyle/>
          <a:p>
            <a:pPr eaLnBrk="1" hangingPunct="1"/>
            <a:r>
              <a:rPr lang="en-US" altLang="en-US" b="1" dirty="0">
                <a:solidFill>
                  <a:srgbClr val="0D0D0D"/>
                </a:solidFill>
              </a:rPr>
              <a:t>ANIMASI</a:t>
            </a:r>
          </a:p>
        </p:txBody>
      </p:sp>
      <p:sp>
        <p:nvSpPr>
          <p:cNvPr id="7172" name="Rectangle 25">
            <a:extLst>
              <a:ext uri="{FF2B5EF4-FFF2-40B4-BE49-F238E27FC236}">
                <a16:creationId xmlns:a16="http://schemas.microsoft.com/office/drawing/2014/main" id="{41FAD041-6769-EDC7-FEF4-981209899E77}"/>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solidFill>
                <a:srgbClr val="0D0D0D"/>
              </a:solidFill>
            </a:endParaRPr>
          </a:p>
        </p:txBody>
      </p:sp>
      <p:sp>
        <p:nvSpPr>
          <p:cNvPr id="7173" name="Rectangle 26">
            <a:extLst>
              <a:ext uri="{FF2B5EF4-FFF2-40B4-BE49-F238E27FC236}">
                <a16:creationId xmlns:a16="http://schemas.microsoft.com/office/drawing/2014/main" id="{29BF54FF-9251-08D9-CA85-1B8A1D005734}"/>
              </a:ext>
            </a:extLst>
          </p:cNvPr>
          <p:cNvSpPr>
            <a:spLocks noChangeArrowheads="1"/>
          </p:cNvSpPr>
          <p:nvPr/>
        </p:nvSpPr>
        <p:spPr bwMode="auto">
          <a:xfrm>
            <a:off x="0" y="0"/>
            <a:ext cx="0" cy="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n-US" altLang="en-US"/>
          </a:p>
        </p:txBody>
      </p:sp>
      <p:sp>
        <p:nvSpPr>
          <p:cNvPr id="7174" name="Rectangle 27">
            <a:extLst>
              <a:ext uri="{FF2B5EF4-FFF2-40B4-BE49-F238E27FC236}">
                <a16:creationId xmlns:a16="http://schemas.microsoft.com/office/drawing/2014/main" id="{530A3D96-930E-552D-36FE-955B9160EACD}"/>
              </a:ext>
            </a:extLst>
          </p:cNvPr>
          <p:cNvSpPr>
            <a:spLocks noChangeArrowheads="1"/>
          </p:cNvSpPr>
          <p:nvPr/>
        </p:nvSpPr>
        <p:spPr bwMode="auto">
          <a:xfrm>
            <a:off x="0" y="1152525"/>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sz="1100">
                <a:solidFill>
                  <a:srgbClr val="0D0D0D"/>
                </a:solidFill>
                <a:latin typeface="Arial" panose="020B0604020202020204" pitchFamily="34" charset="0"/>
                <a:cs typeface="Times New Roman" panose="02020603050405020304" pitchFamily="18" charset="0"/>
              </a:rPr>
              <a:t> </a:t>
            </a:r>
            <a:endParaRPr lang="en-US" altLang="en-US">
              <a:solidFill>
                <a:srgbClr val="0D0D0D"/>
              </a:solidFill>
            </a:endParaRPr>
          </a:p>
        </p:txBody>
      </p:sp>
      <p:sp>
        <p:nvSpPr>
          <p:cNvPr id="7175" name="Rectangle 28">
            <a:extLst>
              <a:ext uri="{FF2B5EF4-FFF2-40B4-BE49-F238E27FC236}">
                <a16:creationId xmlns:a16="http://schemas.microsoft.com/office/drawing/2014/main" id="{CD9B085E-4045-6E7C-966F-F4965BF93110}"/>
              </a:ext>
            </a:extLst>
          </p:cNvPr>
          <p:cNvSpPr>
            <a:spLocks noChangeArrowheads="1"/>
          </p:cNvSpPr>
          <p:nvPr/>
        </p:nvSpPr>
        <p:spPr bwMode="auto">
          <a:xfrm>
            <a:off x="0" y="230505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sz="1100">
                <a:solidFill>
                  <a:srgbClr val="0D0D0D"/>
                </a:solidFill>
                <a:latin typeface="Arial" panose="020B0604020202020204" pitchFamily="34" charset="0"/>
                <a:cs typeface="Times New Roman" panose="02020603050405020304" pitchFamily="18" charset="0"/>
              </a:rPr>
              <a:t> </a:t>
            </a:r>
            <a:endParaRPr lang="en-US" altLang="en-US">
              <a:solidFill>
                <a:srgbClr val="0D0D0D"/>
              </a:solidFill>
            </a:endParaRPr>
          </a:p>
        </p:txBody>
      </p:sp>
      <p:sp>
        <p:nvSpPr>
          <p:cNvPr id="7176" name="Rectangle 29">
            <a:extLst>
              <a:ext uri="{FF2B5EF4-FFF2-40B4-BE49-F238E27FC236}">
                <a16:creationId xmlns:a16="http://schemas.microsoft.com/office/drawing/2014/main" id="{886CC2FA-D39B-1F8B-EB14-0E66ABBC41CF}"/>
              </a:ext>
            </a:extLst>
          </p:cNvPr>
          <p:cNvSpPr>
            <a:spLocks noChangeArrowheads="1"/>
          </p:cNvSpPr>
          <p:nvPr/>
        </p:nvSpPr>
        <p:spPr bwMode="auto">
          <a:xfrm>
            <a:off x="0" y="3457575"/>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sz="1100">
                <a:solidFill>
                  <a:srgbClr val="0D0D0D"/>
                </a:solidFill>
                <a:latin typeface="Arial" panose="020B0604020202020204" pitchFamily="34" charset="0"/>
                <a:cs typeface="Times New Roman" panose="02020603050405020304" pitchFamily="18" charset="0"/>
              </a:rPr>
              <a:t> </a:t>
            </a:r>
            <a:endParaRPr lang="en-US" altLang="en-US">
              <a:solidFill>
                <a:srgbClr val="0D0D0D"/>
              </a:solidFill>
            </a:endParaRPr>
          </a:p>
        </p:txBody>
      </p:sp>
      <p:sp>
        <p:nvSpPr>
          <p:cNvPr id="7177" name="Rectangle 30">
            <a:extLst>
              <a:ext uri="{FF2B5EF4-FFF2-40B4-BE49-F238E27FC236}">
                <a16:creationId xmlns:a16="http://schemas.microsoft.com/office/drawing/2014/main" id="{2E6FDC42-D955-9051-A01F-1D39FFFDC7AD}"/>
              </a:ext>
            </a:extLst>
          </p:cNvPr>
          <p:cNvSpPr>
            <a:spLocks noChangeArrowheads="1"/>
          </p:cNvSpPr>
          <p:nvPr/>
        </p:nvSpPr>
        <p:spPr bwMode="auto">
          <a:xfrm>
            <a:off x="0" y="461010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sz="1100">
                <a:solidFill>
                  <a:srgbClr val="0D0D0D"/>
                </a:solidFill>
                <a:latin typeface="Arial" panose="020B0604020202020204" pitchFamily="34" charset="0"/>
                <a:cs typeface="Times New Roman" panose="02020603050405020304" pitchFamily="18" charset="0"/>
              </a:rPr>
              <a:t> </a:t>
            </a:r>
            <a:endParaRPr lang="en-US" altLang="en-US">
              <a:solidFill>
                <a:srgbClr val="0D0D0D"/>
              </a:solidFill>
            </a:endParaRPr>
          </a:p>
        </p:txBody>
      </p:sp>
      <p:sp>
        <p:nvSpPr>
          <p:cNvPr id="7178" name="Rectangle 31">
            <a:extLst>
              <a:ext uri="{FF2B5EF4-FFF2-40B4-BE49-F238E27FC236}">
                <a16:creationId xmlns:a16="http://schemas.microsoft.com/office/drawing/2014/main" id="{1B32FD6C-326A-6826-ABDA-6A9CA6A813DF}"/>
              </a:ext>
            </a:extLst>
          </p:cNvPr>
          <p:cNvSpPr>
            <a:spLocks noChangeArrowheads="1"/>
          </p:cNvSpPr>
          <p:nvPr/>
        </p:nvSpPr>
        <p:spPr bwMode="auto">
          <a:xfrm>
            <a:off x="0" y="5762625"/>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r>
              <a:rPr lang="en-US" altLang="en-US" sz="1100">
                <a:solidFill>
                  <a:srgbClr val="0D0D0D"/>
                </a:solidFill>
                <a:latin typeface="Arial" panose="020B0604020202020204" pitchFamily="34" charset="0"/>
                <a:cs typeface="Times New Roman" panose="02020603050405020304" pitchFamily="18" charset="0"/>
              </a:rPr>
              <a:t> </a:t>
            </a:r>
            <a:endParaRPr lang="en-US" altLang="en-US">
              <a:solidFill>
                <a:srgbClr val="0D0D0D"/>
              </a:solidFill>
            </a:endParaRPr>
          </a:p>
        </p:txBody>
      </p:sp>
      <p:sp>
        <p:nvSpPr>
          <p:cNvPr id="7179" name="Rectangle 3">
            <a:extLst>
              <a:ext uri="{FF2B5EF4-FFF2-40B4-BE49-F238E27FC236}">
                <a16:creationId xmlns:a16="http://schemas.microsoft.com/office/drawing/2014/main" id="{972CC60D-EABD-2D3B-5F7D-CEB04F5E2060}"/>
              </a:ext>
            </a:extLst>
          </p:cNvPr>
          <p:cNvSpPr txBox="1">
            <a:spLocks noChangeArrowheads="1"/>
          </p:cNvSpPr>
          <p:nvPr/>
        </p:nvSpPr>
        <p:spPr bwMode="auto">
          <a:xfrm>
            <a:off x="381000" y="1927225"/>
            <a:ext cx="8534400"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en-ID" altLang="en-US" sz="2400" b="1" dirty="0" err="1">
                <a:solidFill>
                  <a:srgbClr val="0D0D0D"/>
                </a:solidFill>
              </a:rPr>
              <a:t>Dalam</a:t>
            </a:r>
            <a:r>
              <a:rPr lang="en-ID" altLang="en-US" sz="2400" b="1" dirty="0">
                <a:solidFill>
                  <a:srgbClr val="0D0D0D"/>
                </a:solidFill>
              </a:rPr>
              <a:t> </a:t>
            </a:r>
            <a:r>
              <a:rPr lang="en-ID" altLang="en-US" sz="2400" b="1" dirty="0" err="1">
                <a:solidFill>
                  <a:srgbClr val="0D0D0D"/>
                </a:solidFill>
              </a:rPr>
              <a:t>perkembangannya</a:t>
            </a:r>
            <a:r>
              <a:rPr lang="en-ID" altLang="en-US" sz="2400" b="1" dirty="0">
                <a:solidFill>
                  <a:srgbClr val="0D0D0D"/>
                </a:solidFill>
              </a:rPr>
              <a:t> </a:t>
            </a:r>
            <a:r>
              <a:rPr lang="en-ID" altLang="en-US" sz="2400" b="1" dirty="0" err="1">
                <a:solidFill>
                  <a:srgbClr val="0D0D0D"/>
                </a:solidFill>
              </a:rPr>
              <a:t>animasi</a:t>
            </a:r>
            <a:r>
              <a:rPr lang="en-ID" altLang="en-US" sz="2400" b="1" dirty="0">
                <a:solidFill>
                  <a:srgbClr val="0D0D0D"/>
                </a:solidFill>
              </a:rPr>
              <a:t> </a:t>
            </a:r>
            <a:r>
              <a:rPr lang="en-ID" altLang="en-US" sz="2400" b="1" dirty="0" err="1">
                <a:solidFill>
                  <a:srgbClr val="0D0D0D"/>
                </a:solidFill>
              </a:rPr>
              <a:t>secara</a:t>
            </a:r>
            <a:r>
              <a:rPr lang="en-ID" altLang="en-US" sz="2400" b="1" dirty="0">
                <a:solidFill>
                  <a:srgbClr val="0D0D0D"/>
                </a:solidFill>
              </a:rPr>
              <a:t> </a:t>
            </a:r>
            <a:r>
              <a:rPr lang="en-ID" altLang="en-US" sz="2400" b="1" dirty="0" err="1">
                <a:solidFill>
                  <a:srgbClr val="0D0D0D"/>
                </a:solidFill>
              </a:rPr>
              <a:t>umum</a:t>
            </a:r>
            <a:r>
              <a:rPr lang="en-ID" altLang="en-US" sz="2400" b="1" dirty="0">
                <a:solidFill>
                  <a:srgbClr val="0D0D0D"/>
                </a:solidFill>
              </a:rPr>
              <a:t> </a:t>
            </a:r>
            <a:r>
              <a:rPr lang="en-ID" altLang="en-US" sz="2400" b="1" dirty="0" err="1">
                <a:solidFill>
                  <a:srgbClr val="0D0D0D"/>
                </a:solidFill>
              </a:rPr>
              <a:t>bisa</a:t>
            </a:r>
            <a:r>
              <a:rPr lang="en-ID" altLang="en-US" sz="2400" b="1" dirty="0">
                <a:solidFill>
                  <a:srgbClr val="0D0D0D"/>
                </a:solidFill>
              </a:rPr>
              <a:t> </a:t>
            </a:r>
            <a:r>
              <a:rPr lang="en-ID" altLang="en-US" sz="2400" b="1" dirty="0" err="1">
                <a:solidFill>
                  <a:srgbClr val="0D0D0D"/>
                </a:solidFill>
              </a:rPr>
              <a:t>didefinisikan</a:t>
            </a:r>
            <a:r>
              <a:rPr lang="en-ID" altLang="en-US" sz="2400" b="1" dirty="0">
                <a:solidFill>
                  <a:srgbClr val="0D0D0D"/>
                </a:solidFill>
              </a:rPr>
              <a:t> </a:t>
            </a:r>
            <a:r>
              <a:rPr lang="en-ID" altLang="en-US" sz="2400" b="1" dirty="0" err="1">
                <a:solidFill>
                  <a:srgbClr val="0D0D0D"/>
                </a:solidFill>
              </a:rPr>
              <a:t>sebagai</a:t>
            </a:r>
            <a:r>
              <a:rPr lang="en-ID" altLang="en-US" sz="2400" b="1" dirty="0">
                <a:solidFill>
                  <a:srgbClr val="0D0D0D"/>
                </a:solidFill>
              </a:rPr>
              <a:t>:</a:t>
            </a:r>
            <a:endParaRPr lang="en-US" altLang="en-US" sz="2400" b="1" dirty="0">
              <a:solidFill>
                <a:srgbClr val="0D0D0D"/>
              </a:solidFill>
            </a:endParaRPr>
          </a:p>
          <a:p>
            <a:pPr eaLnBrk="1" hangingPunct="1"/>
            <a:r>
              <a:rPr lang="en-ID" altLang="en-US" sz="2400" b="1" dirty="0" err="1">
                <a:solidFill>
                  <a:srgbClr val="0D0D0D"/>
                </a:solidFill>
              </a:rPr>
              <a:t>Suatu</a:t>
            </a:r>
            <a:r>
              <a:rPr lang="en-ID" altLang="en-US" sz="2400" b="1" dirty="0">
                <a:solidFill>
                  <a:srgbClr val="0D0D0D"/>
                </a:solidFill>
              </a:rPr>
              <a:t> sequence </a:t>
            </a:r>
            <a:r>
              <a:rPr lang="en-ID" altLang="en-US" sz="2400" b="1" dirty="0" err="1">
                <a:solidFill>
                  <a:srgbClr val="0D0D0D"/>
                </a:solidFill>
              </a:rPr>
              <a:t>gambar</a:t>
            </a:r>
            <a:r>
              <a:rPr lang="en-ID" altLang="en-US" sz="2400" b="1" dirty="0">
                <a:solidFill>
                  <a:srgbClr val="0D0D0D"/>
                </a:solidFill>
              </a:rPr>
              <a:t> yang </a:t>
            </a:r>
            <a:r>
              <a:rPr lang="en-ID" altLang="en-US" sz="2400" b="1" dirty="0" err="1">
                <a:solidFill>
                  <a:srgbClr val="0D0D0D"/>
                </a:solidFill>
              </a:rPr>
              <a:t>diekspos</a:t>
            </a:r>
            <a:r>
              <a:rPr lang="en-ID" altLang="en-US" sz="2400" b="1" dirty="0">
                <a:solidFill>
                  <a:srgbClr val="0D0D0D"/>
                </a:solidFill>
              </a:rPr>
              <a:t> pada </a:t>
            </a:r>
            <a:r>
              <a:rPr lang="en-ID" altLang="en-US" sz="2400" b="1" dirty="0" err="1">
                <a:solidFill>
                  <a:srgbClr val="0D0D0D"/>
                </a:solidFill>
              </a:rPr>
              <a:t>tenggang</a:t>
            </a:r>
            <a:r>
              <a:rPr lang="en-ID" altLang="en-US" sz="2400" b="1" dirty="0">
                <a:solidFill>
                  <a:srgbClr val="0D0D0D"/>
                </a:solidFill>
              </a:rPr>
              <a:t> </a:t>
            </a:r>
            <a:r>
              <a:rPr lang="en-ID" altLang="en-US" sz="2400" b="1" dirty="0" err="1">
                <a:solidFill>
                  <a:srgbClr val="0D0D0D"/>
                </a:solidFill>
              </a:rPr>
              <a:t>waktu</a:t>
            </a:r>
            <a:r>
              <a:rPr lang="en-ID" altLang="en-US" sz="2400" b="1" dirty="0">
                <a:solidFill>
                  <a:srgbClr val="0D0D0D"/>
                </a:solidFill>
              </a:rPr>
              <a:t> </a:t>
            </a:r>
            <a:r>
              <a:rPr lang="en-ID" altLang="en-US" sz="2400" b="1" dirty="0" err="1">
                <a:solidFill>
                  <a:srgbClr val="0D0D0D"/>
                </a:solidFill>
              </a:rPr>
              <a:t>tertentu</a:t>
            </a:r>
            <a:r>
              <a:rPr lang="en-ID" altLang="en-US" sz="2400" b="1" dirty="0">
                <a:solidFill>
                  <a:srgbClr val="0D0D0D"/>
                </a:solidFill>
              </a:rPr>
              <a:t> </a:t>
            </a:r>
            <a:r>
              <a:rPr lang="en-ID" altLang="en-US" sz="2400" b="1" dirty="0" err="1">
                <a:solidFill>
                  <a:srgbClr val="0D0D0D"/>
                </a:solidFill>
              </a:rPr>
              <a:t>sehingga</a:t>
            </a:r>
            <a:r>
              <a:rPr lang="en-ID" altLang="en-US" sz="2400" b="1" dirty="0">
                <a:solidFill>
                  <a:srgbClr val="0D0D0D"/>
                </a:solidFill>
              </a:rPr>
              <a:t> </a:t>
            </a:r>
            <a:r>
              <a:rPr lang="en-ID" altLang="en-US" sz="2400" b="1" dirty="0" err="1">
                <a:solidFill>
                  <a:srgbClr val="0D0D0D"/>
                </a:solidFill>
              </a:rPr>
              <a:t>tercipta</a:t>
            </a:r>
            <a:r>
              <a:rPr lang="en-ID" altLang="en-US" sz="2400" b="1" dirty="0">
                <a:solidFill>
                  <a:srgbClr val="0D0D0D"/>
                </a:solidFill>
              </a:rPr>
              <a:t> </a:t>
            </a:r>
            <a:r>
              <a:rPr lang="en-ID" altLang="en-US" sz="2400" b="1" dirty="0" err="1">
                <a:solidFill>
                  <a:srgbClr val="0D0D0D"/>
                </a:solidFill>
              </a:rPr>
              <a:t>sebuah</a:t>
            </a:r>
            <a:r>
              <a:rPr lang="en-ID" altLang="en-US" sz="2400" b="1" dirty="0">
                <a:solidFill>
                  <a:srgbClr val="0D0D0D"/>
                </a:solidFill>
              </a:rPr>
              <a:t> </a:t>
            </a:r>
            <a:r>
              <a:rPr lang="en-ID" altLang="en-US" sz="2400" b="1" dirty="0" err="1">
                <a:solidFill>
                  <a:srgbClr val="0D0D0D"/>
                </a:solidFill>
              </a:rPr>
              <a:t>ilusi</a:t>
            </a:r>
            <a:r>
              <a:rPr lang="en-ID" altLang="en-US" sz="2400" b="1" dirty="0">
                <a:solidFill>
                  <a:srgbClr val="0D0D0D"/>
                </a:solidFill>
              </a:rPr>
              <a:t> </a:t>
            </a:r>
            <a:r>
              <a:rPr lang="en-ID" altLang="en-US" sz="2400" b="1" dirty="0" err="1">
                <a:solidFill>
                  <a:srgbClr val="0D0D0D"/>
                </a:solidFill>
              </a:rPr>
              <a:t>gambar</a:t>
            </a:r>
            <a:r>
              <a:rPr lang="en-ID" altLang="en-US" sz="2400" b="1" dirty="0">
                <a:solidFill>
                  <a:srgbClr val="0D0D0D"/>
                </a:solidFill>
              </a:rPr>
              <a:t> </a:t>
            </a:r>
            <a:r>
              <a:rPr lang="en-ID" altLang="en-US" sz="2400" b="1" dirty="0" err="1">
                <a:solidFill>
                  <a:srgbClr val="0D0D0D"/>
                </a:solidFill>
              </a:rPr>
              <a:t>bergerak</a:t>
            </a:r>
            <a:r>
              <a:rPr lang="en-ID" altLang="en-US" sz="2400" b="1" dirty="0">
                <a:solidFill>
                  <a:srgbClr val="0D0D0D"/>
                </a:solidFill>
              </a:rPr>
              <a:t>. </a:t>
            </a:r>
          </a:p>
          <a:p>
            <a:pPr eaLnBrk="1" hangingPunct="1"/>
            <a:endParaRPr lang="en-ID" altLang="en-US" sz="2400" b="1" dirty="0">
              <a:solidFill>
                <a:srgbClr val="0D0D0D"/>
              </a:solidFill>
            </a:endParaRPr>
          </a:p>
          <a:p>
            <a:pPr eaLnBrk="1" hangingPunct="1"/>
            <a:r>
              <a:rPr lang="en-ID" altLang="en-US" sz="2400" b="1" dirty="0" err="1">
                <a:solidFill>
                  <a:srgbClr val="0D0D0D"/>
                </a:solidFill>
              </a:rPr>
              <a:t>Pengertian</a:t>
            </a:r>
            <a:r>
              <a:rPr lang="en-ID" altLang="en-US" sz="2400" b="1" dirty="0">
                <a:solidFill>
                  <a:srgbClr val="0D0D0D"/>
                </a:solidFill>
              </a:rPr>
              <a:t> </a:t>
            </a:r>
            <a:r>
              <a:rPr lang="en-ID" altLang="en-US" sz="2400" b="1" dirty="0" err="1">
                <a:solidFill>
                  <a:srgbClr val="0D0D0D"/>
                </a:solidFill>
              </a:rPr>
              <a:t>animasi</a:t>
            </a:r>
            <a:r>
              <a:rPr lang="en-ID" altLang="en-US" sz="2400" b="1" dirty="0">
                <a:solidFill>
                  <a:srgbClr val="0D0D0D"/>
                </a:solidFill>
              </a:rPr>
              <a:t> pada </a:t>
            </a:r>
            <a:r>
              <a:rPr lang="en-ID" altLang="en-US" sz="2400" b="1" dirty="0" err="1">
                <a:solidFill>
                  <a:srgbClr val="0D0D0D"/>
                </a:solidFill>
              </a:rPr>
              <a:t>dasarnya</a:t>
            </a:r>
            <a:r>
              <a:rPr lang="en-ID" altLang="en-US" sz="2400" b="1" dirty="0">
                <a:solidFill>
                  <a:srgbClr val="0D0D0D"/>
                </a:solidFill>
              </a:rPr>
              <a:t> </a:t>
            </a:r>
            <a:r>
              <a:rPr lang="en-ID" altLang="en-US" sz="2400" b="1" dirty="0" err="1">
                <a:solidFill>
                  <a:srgbClr val="0D0D0D"/>
                </a:solidFill>
              </a:rPr>
              <a:t>adalah</a:t>
            </a:r>
            <a:r>
              <a:rPr lang="en-ID" altLang="en-US" sz="2400" b="1" dirty="0">
                <a:solidFill>
                  <a:srgbClr val="0D0D0D"/>
                </a:solidFill>
              </a:rPr>
              <a:t> </a:t>
            </a:r>
            <a:r>
              <a:rPr lang="en-ID" altLang="en-US" sz="2400" b="1" dirty="0" err="1">
                <a:solidFill>
                  <a:srgbClr val="0D0D0D"/>
                </a:solidFill>
              </a:rPr>
              <a:t>menggerakkan</a:t>
            </a:r>
            <a:r>
              <a:rPr lang="en-ID" altLang="en-US" sz="2400" b="1" dirty="0">
                <a:solidFill>
                  <a:srgbClr val="0D0D0D"/>
                </a:solidFill>
              </a:rPr>
              <a:t> </a:t>
            </a:r>
            <a:r>
              <a:rPr lang="en-ID" altLang="en-US" sz="2400" b="1" dirty="0" err="1">
                <a:solidFill>
                  <a:srgbClr val="0D0D0D"/>
                </a:solidFill>
              </a:rPr>
              <a:t>objek</a:t>
            </a:r>
            <a:r>
              <a:rPr lang="en-ID" altLang="en-US" sz="2400" b="1" dirty="0">
                <a:solidFill>
                  <a:srgbClr val="0D0D0D"/>
                </a:solidFill>
              </a:rPr>
              <a:t> agar </a:t>
            </a:r>
            <a:r>
              <a:rPr lang="en-ID" altLang="en-US" sz="2400" b="1" dirty="0" err="1">
                <a:solidFill>
                  <a:srgbClr val="0D0D0D"/>
                </a:solidFill>
              </a:rPr>
              <a:t>tampak</a:t>
            </a:r>
            <a:r>
              <a:rPr lang="en-ID" altLang="en-US" sz="2400" b="1" dirty="0">
                <a:solidFill>
                  <a:srgbClr val="0D0D0D"/>
                </a:solidFill>
              </a:rPr>
              <a:t> </a:t>
            </a:r>
            <a:r>
              <a:rPr lang="en-ID" altLang="en-US" sz="2400" b="1" dirty="0" err="1">
                <a:solidFill>
                  <a:srgbClr val="0D0D0D"/>
                </a:solidFill>
              </a:rPr>
              <a:t>lebih</a:t>
            </a:r>
            <a:r>
              <a:rPr lang="en-ID" altLang="en-US" sz="2400" b="1" dirty="0">
                <a:solidFill>
                  <a:srgbClr val="0D0D0D"/>
                </a:solidFill>
              </a:rPr>
              <a:t> </a:t>
            </a:r>
            <a:r>
              <a:rPr lang="en-ID" altLang="en-US" sz="2400" b="1" dirty="0" err="1">
                <a:solidFill>
                  <a:srgbClr val="0D0D0D"/>
                </a:solidFill>
              </a:rPr>
              <a:t>dinamis</a:t>
            </a:r>
            <a:endParaRPr lang="en-US" altLang="en-US" sz="2400" b="1" dirty="0">
              <a:solidFill>
                <a:srgbClr val="0D0D0D"/>
              </a:solidFill>
            </a:endParaRPr>
          </a:p>
          <a:p>
            <a:pPr eaLnBrk="1" hangingPunct="1"/>
            <a:endParaRPr lang="en-US" altLang="en-US" sz="2000" b="1" dirty="0">
              <a:solidFill>
                <a:srgbClr val="0D0D0D"/>
              </a:solidFill>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cap="all" dirty="0">
                <a:solidFill>
                  <a:srgbClr val="1C1C1C"/>
                </a:solidFill>
                <a:effectLst/>
                <a:latin typeface="Oswald" panose="00000500000000000000" pitchFamily="2" charset="0"/>
              </a:rPr>
              <a:t>MEMAHAMI PRINSIP - PRINSIP DASAR ANIMASI</a:t>
            </a:r>
            <a:endParaRPr lang="en-US" dirty="0"/>
          </a:p>
        </p:txBody>
      </p:sp>
      <p:sp>
        <p:nvSpPr>
          <p:cNvPr id="3" name="Content Placeholder 2"/>
          <p:cNvSpPr>
            <a:spLocks noGrp="1"/>
          </p:cNvSpPr>
          <p:nvPr>
            <p:ph idx="1"/>
          </p:nvPr>
        </p:nvSpPr>
        <p:spPr/>
        <p:txBody>
          <a:bodyPr>
            <a:normAutofit/>
          </a:bodyPr>
          <a:lstStyle/>
          <a:p>
            <a:r>
              <a:rPr lang="en-US" sz="2000" b="1" i="0" dirty="0" err="1">
                <a:solidFill>
                  <a:srgbClr val="5E5E5E"/>
                </a:solidFill>
                <a:effectLst/>
                <a:latin typeface="Nunito" panose="020F0502020204030204" pitchFamily="2" charset="0"/>
              </a:rPr>
              <a:t>Dalam</a:t>
            </a:r>
            <a:r>
              <a:rPr lang="en-US" sz="2000" b="1" i="0" dirty="0">
                <a:solidFill>
                  <a:srgbClr val="5E5E5E"/>
                </a:solidFill>
                <a:effectLst/>
                <a:latin typeface="Nunito" panose="020F0502020204030204" pitchFamily="2" charset="0"/>
              </a:rPr>
              <a:t> </a:t>
            </a:r>
            <a:r>
              <a:rPr lang="en-US" sz="2000" b="1" i="0" dirty="0" err="1">
                <a:solidFill>
                  <a:srgbClr val="5E5E5E"/>
                </a:solidFill>
                <a:effectLst/>
                <a:latin typeface="Nunito" panose="020F0502020204030204" pitchFamily="2" charset="0"/>
              </a:rPr>
              <a:t>pembuatan</a:t>
            </a:r>
            <a:r>
              <a:rPr lang="en-US" sz="2000" b="1" i="0" dirty="0">
                <a:solidFill>
                  <a:srgbClr val="5E5E5E"/>
                </a:solidFill>
                <a:effectLst/>
                <a:latin typeface="Nunito" panose="020F0502020204030204" pitchFamily="2" charset="0"/>
              </a:rPr>
              <a:t> </a:t>
            </a:r>
            <a:r>
              <a:rPr lang="en-US" sz="2000" b="1" i="0" dirty="0" err="1">
                <a:solidFill>
                  <a:srgbClr val="5E5E5E"/>
                </a:solidFill>
                <a:effectLst/>
                <a:latin typeface="Nunito" panose="020F0502020204030204" pitchFamily="2" charset="0"/>
              </a:rPr>
              <a:t>animasi</a:t>
            </a:r>
            <a:r>
              <a:rPr lang="en-US" sz="2000" b="1" i="0" dirty="0">
                <a:solidFill>
                  <a:srgbClr val="5E5E5E"/>
                </a:solidFill>
                <a:effectLst/>
                <a:latin typeface="Nunito" panose="020F0502020204030204" pitchFamily="2" charset="0"/>
              </a:rPr>
              <a:t> </a:t>
            </a:r>
            <a:r>
              <a:rPr lang="en-US" sz="2000" b="1" i="0" dirty="0" err="1">
                <a:solidFill>
                  <a:srgbClr val="5E5E5E"/>
                </a:solidFill>
                <a:effectLst/>
                <a:latin typeface="Nunito" panose="020F0502020204030204" pitchFamily="2" charset="0"/>
              </a:rPr>
              <a:t>khususnya</a:t>
            </a:r>
            <a:r>
              <a:rPr lang="en-US" sz="2000" b="1" i="0" dirty="0">
                <a:solidFill>
                  <a:srgbClr val="5E5E5E"/>
                </a:solidFill>
                <a:effectLst/>
                <a:latin typeface="Nunito" panose="020F0502020204030204" pitchFamily="2" charset="0"/>
              </a:rPr>
              <a:t> </a:t>
            </a:r>
            <a:r>
              <a:rPr lang="en-US" sz="2000" b="1" i="0" dirty="0" err="1">
                <a:solidFill>
                  <a:srgbClr val="5E5E5E"/>
                </a:solidFill>
                <a:effectLst/>
                <a:latin typeface="Nunito" panose="020F0502020204030204" pitchFamily="2" charset="0"/>
              </a:rPr>
              <a:t>animasi</a:t>
            </a:r>
            <a:r>
              <a:rPr lang="en-US" sz="2000" b="1" i="0" dirty="0">
                <a:solidFill>
                  <a:srgbClr val="5E5E5E"/>
                </a:solidFill>
                <a:effectLst/>
                <a:latin typeface="Nunito" panose="020F0502020204030204" pitchFamily="2" charset="0"/>
              </a:rPr>
              <a:t> 2 </a:t>
            </a:r>
            <a:r>
              <a:rPr lang="en-US" sz="2000" b="1" i="0" dirty="0" err="1">
                <a:solidFill>
                  <a:srgbClr val="5E5E5E"/>
                </a:solidFill>
                <a:effectLst/>
                <a:latin typeface="Nunito" panose="020F0502020204030204" pitchFamily="2" charset="0"/>
              </a:rPr>
              <a:t>Dimensi</a:t>
            </a:r>
            <a:r>
              <a:rPr lang="en-US" sz="2000" b="1" i="0" dirty="0">
                <a:solidFill>
                  <a:srgbClr val="5E5E5E"/>
                </a:solidFill>
                <a:effectLst/>
                <a:latin typeface="Nunito" panose="020F0502020204030204" pitchFamily="2" charset="0"/>
              </a:rPr>
              <a:t>, animator </a:t>
            </a:r>
            <a:r>
              <a:rPr lang="en-US" sz="2000" b="1" i="0" dirty="0" err="1">
                <a:solidFill>
                  <a:srgbClr val="5E5E5E"/>
                </a:solidFill>
                <a:effectLst/>
                <a:latin typeface="Nunito" panose="020F0502020204030204" pitchFamily="2" charset="0"/>
              </a:rPr>
              <a:t>harus</a:t>
            </a:r>
            <a:r>
              <a:rPr lang="en-US" sz="2000" b="1" i="0" dirty="0">
                <a:solidFill>
                  <a:srgbClr val="5E5E5E"/>
                </a:solidFill>
                <a:effectLst/>
                <a:latin typeface="Nunito" panose="020F0502020204030204" pitchFamily="2" charset="0"/>
              </a:rPr>
              <a:t> </a:t>
            </a:r>
            <a:r>
              <a:rPr lang="en-US" sz="2000" b="1" i="0" dirty="0" err="1">
                <a:solidFill>
                  <a:srgbClr val="5E5E5E"/>
                </a:solidFill>
                <a:effectLst/>
                <a:latin typeface="Nunito" panose="020F0502020204030204" pitchFamily="2" charset="0"/>
              </a:rPr>
              <a:t>memperhatikan</a:t>
            </a:r>
            <a:r>
              <a:rPr lang="en-US" sz="2000" b="1" i="0" dirty="0">
                <a:solidFill>
                  <a:srgbClr val="5E5E5E"/>
                </a:solidFill>
                <a:effectLst/>
                <a:latin typeface="Nunito" panose="020F0502020204030204" pitchFamily="2" charset="0"/>
              </a:rPr>
              <a:t> </a:t>
            </a:r>
            <a:r>
              <a:rPr lang="en-US" sz="2000" b="1" i="0" dirty="0" err="1">
                <a:solidFill>
                  <a:srgbClr val="5E5E5E"/>
                </a:solidFill>
                <a:effectLst/>
                <a:latin typeface="Nunito" panose="020F0502020204030204" pitchFamily="2" charset="0"/>
              </a:rPr>
              <a:t>prinsip-prinsip</a:t>
            </a:r>
            <a:r>
              <a:rPr lang="en-US" sz="2000" b="1" i="0" dirty="0">
                <a:solidFill>
                  <a:srgbClr val="5E5E5E"/>
                </a:solidFill>
                <a:effectLst/>
                <a:latin typeface="Nunito" panose="020F0502020204030204" pitchFamily="2" charset="0"/>
              </a:rPr>
              <a:t> </a:t>
            </a:r>
            <a:r>
              <a:rPr lang="en-US" sz="2000" b="1" i="0" dirty="0" err="1">
                <a:solidFill>
                  <a:srgbClr val="5E5E5E"/>
                </a:solidFill>
                <a:effectLst/>
                <a:latin typeface="Nunito" panose="020F0502020204030204" pitchFamily="2" charset="0"/>
              </a:rPr>
              <a:t>animasi</a:t>
            </a:r>
            <a:r>
              <a:rPr lang="en-US" sz="2000" b="1" i="0" dirty="0">
                <a:solidFill>
                  <a:srgbClr val="5E5E5E"/>
                </a:solidFill>
                <a:effectLst/>
                <a:latin typeface="Nunito" panose="020F0502020204030204" pitchFamily="2" charset="0"/>
              </a:rPr>
              <a:t> 2 </a:t>
            </a:r>
            <a:r>
              <a:rPr lang="en-US" sz="2000" b="1" i="0" dirty="0" err="1">
                <a:solidFill>
                  <a:srgbClr val="5E5E5E"/>
                </a:solidFill>
                <a:effectLst/>
                <a:latin typeface="Nunito" panose="020F0502020204030204" pitchFamily="2" charset="0"/>
              </a:rPr>
              <a:t>Dimensi</a:t>
            </a:r>
            <a:r>
              <a:rPr lang="en-US" sz="2000" b="1" i="0" dirty="0">
                <a:solidFill>
                  <a:srgbClr val="5E5E5E"/>
                </a:solidFill>
                <a:effectLst/>
                <a:latin typeface="Nunito" panose="020F0502020204030204" pitchFamily="2" charset="0"/>
              </a:rPr>
              <a:t>. </a:t>
            </a:r>
          </a:p>
          <a:p>
            <a:r>
              <a:rPr lang="en-US" sz="2000" b="1" i="0" dirty="0" err="1">
                <a:solidFill>
                  <a:srgbClr val="5E5E5E"/>
                </a:solidFill>
                <a:effectLst/>
                <a:latin typeface="Nunito" panose="020F0502020204030204" pitchFamily="2" charset="0"/>
              </a:rPr>
              <a:t>Prinsip</a:t>
            </a:r>
            <a:r>
              <a:rPr lang="en-US" sz="2000" b="1" i="0" dirty="0">
                <a:solidFill>
                  <a:srgbClr val="5E5E5E"/>
                </a:solidFill>
                <a:effectLst/>
                <a:latin typeface="Nunito" panose="020F0502020204030204" pitchFamily="2" charset="0"/>
              </a:rPr>
              <a:t> </a:t>
            </a:r>
            <a:r>
              <a:rPr lang="en-US" sz="2000" b="1" i="0" dirty="0" err="1">
                <a:solidFill>
                  <a:srgbClr val="5E5E5E"/>
                </a:solidFill>
                <a:effectLst/>
                <a:latin typeface="Nunito" panose="020F0502020204030204" pitchFamily="2" charset="0"/>
              </a:rPr>
              <a:t>dasar</a:t>
            </a:r>
            <a:r>
              <a:rPr lang="en-US" sz="2000" b="1" i="0" dirty="0">
                <a:solidFill>
                  <a:srgbClr val="5E5E5E"/>
                </a:solidFill>
                <a:effectLst/>
                <a:latin typeface="Nunito" panose="020F0502020204030204" pitchFamily="2" charset="0"/>
              </a:rPr>
              <a:t> </a:t>
            </a:r>
            <a:r>
              <a:rPr lang="en-US" sz="2000" b="1" i="0" dirty="0" err="1">
                <a:solidFill>
                  <a:srgbClr val="5E5E5E"/>
                </a:solidFill>
                <a:effectLst/>
                <a:latin typeface="Nunito" panose="020F0502020204030204" pitchFamily="2" charset="0"/>
              </a:rPr>
              <a:t>animasi</a:t>
            </a:r>
            <a:r>
              <a:rPr lang="en-US" sz="2000" b="1" i="0" dirty="0">
                <a:solidFill>
                  <a:srgbClr val="5E5E5E"/>
                </a:solidFill>
                <a:effectLst/>
                <a:latin typeface="Nunito" panose="020F0502020204030204" pitchFamily="2" charset="0"/>
              </a:rPr>
              <a:t> </a:t>
            </a:r>
            <a:r>
              <a:rPr lang="en-US" sz="2000" b="1" i="0" dirty="0" err="1">
                <a:solidFill>
                  <a:srgbClr val="5E5E5E"/>
                </a:solidFill>
                <a:effectLst/>
                <a:latin typeface="Nunito" panose="020F0502020204030204" pitchFamily="2" charset="0"/>
              </a:rPr>
              <a:t>adalah</a:t>
            </a:r>
            <a:r>
              <a:rPr lang="en-US" sz="2000" b="1" i="0" dirty="0">
                <a:solidFill>
                  <a:srgbClr val="5E5E5E"/>
                </a:solidFill>
                <a:effectLst/>
                <a:latin typeface="Nunito" panose="020F0502020204030204" pitchFamily="2" charset="0"/>
              </a:rPr>
              <a:t> </a:t>
            </a:r>
            <a:r>
              <a:rPr lang="en-US" sz="2000" b="1" i="0" dirty="0" err="1">
                <a:solidFill>
                  <a:srgbClr val="5E5E5E"/>
                </a:solidFill>
                <a:effectLst/>
                <a:latin typeface="Nunito" panose="020F0502020204030204" pitchFamily="2" charset="0"/>
              </a:rPr>
              <a:t>suatu</a:t>
            </a:r>
            <a:r>
              <a:rPr lang="en-US" sz="2000" b="1" i="0" dirty="0">
                <a:solidFill>
                  <a:srgbClr val="5E5E5E"/>
                </a:solidFill>
                <a:effectLst/>
                <a:latin typeface="Nunito" panose="020F0502020204030204" pitchFamily="2" charset="0"/>
              </a:rPr>
              <a:t> </a:t>
            </a:r>
            <a:r>
              <a:rPr lang="en-US" sz="2000" b="1" i="0" dirty="0" err="1">
                <a:solidFill>
                  <a:srgbClr val="5E5E5E"/>
                </a:solidFill>
                <a:effectLst/>
                <a:latin typeface="Nunito" panose="020F0502020204030204" pitchFamily="2" charset="0"/>
              </a:rPr>
              <a:t>prinsip</a:t>
            </a:r>
            <a:r>
              <a:rPr lang="en-US" sz="2000" b="1" i="0" dirty="0">
                <a:solidFill>
                  <a:srgbClr val="5E5E5E"/>
                </a:solidFill>
                <a:effectLst/>
                <a:latin typeface="Nunito" panose="020F0502020204030204" pitchFamily="2" charset="0"/>
              </a:rPr>
              <a:t> yang </a:t>
            </a:r>
            <a:r>
              <a:rPr lang="en-US" sz="2000" b="1" i="0" dirty="0" err="1">
                <a:solidFill>
                  <a:srgbClr val="5E5E5E"/>
                </a:solidFill>
                <a:effectLst/>
                <a:latin typeface="Nunito" panose="020F0502020204030204" pitchFamily="2" charset="0"/>
              </a:rPr>
              <a:t>harus</a:t>
            </a:r>
            <a:r>
              <a:rPr lang="en-US" sz="2000" b="1" i="0" dirty="0">
                <a:solidFill>
                  <a:srgbClr val="5E5E5E"/>
                </a:solidFill>
                <a:effectLst/>
                <a:latin typeface="Nunito" panose="020F0502020204030204" pitchFamily="2" charset="0"/>
              </a:rPr>
              <a:t> </a:t>
            </a:r>
            <a:r>
              <a:rPr lang="en-US" sz="2000" b="1" i="0" dirty="0" err="1">
                <a:solidFill>
                  <a:srgbClr val="5E5E5E"/>
                </a:solidFill>
                <a:effectLst/>
                <a:latin typeface="Nunito" panose="020F0502020204030204" pitchFamily="2" charset="0"/>
              </a:rPr>
              <a:t>digunakan</a:t>
            </a:r>
            <a:r>
              <a:rPr lang="en-US" sz="2000" b="1" i="0" dirty="0">
                <a:solidFill>
                  <a:srgbClr val="5E5E5E"/>
                </a:solidFill>
                <a:effectLst/>
                <a:latin typeface="Nunito" panose="020F0502020204030204" pitchFamily="2" charset="0"/>
              </a:rPr>
              <a:t> </a:t>
            </a:r>
            <a:r>
              <a:rPr lang="en-US" sz="2000" b="1" i="0" dirty="0" err="1">
                <a:solidFill>
                  <a:srgbClr val="5E5E5E"/>
                </a:solidFill>
                <a:effectLst/>
                <a:latin typeface="Nunito" panose="020F0502020204030204" pitchFamily="2" charset="0"/>
              </a:rPr>
              <a:t>untuk</a:t>
            </a:r>
            <a:r>
              <a:rPr lang="en-US" sz="2000" b="1" i="0" dirty="0">
                <a:solidFill>
                  <a:srgbClr val="5E5E5E"/>
                </a:solidFill>
                <a:effectLst/>
                <a:latin typeface="Nunito" panose="020F0502020204030204" pitchFamily="2" charset="0"/>
              </a:rPr>
              <a:t> </a:t>
            </a:r>
            <a:r>
              <a:rPr lang="en-US" sz="2000" b="1" i="0" dirty="0" err="1">
                <a:solidFill>
                  <a:srgbClr val="5E5E5E"/>
                </a:solidFill>
                <a:effectLst/>
                <a:latin typeface="Nunito" panose="020F0502020204030204" pitchFamily="2" charset="0"/>
              </a:rPr>
              <a:t>mengetahui</a:t>
            </a:r>
            <a:r>
              <a:rPr lang="en-US" sz="2000" b="1" i="0" dirty="0">
                <a:solidFill>
                  <a:srgbClr val="5E5E5E"/>
                </a:solidFill>
                <a:effectLst/>
                <a:latin typeface="Nunito" panose="020F0502020204030204" pitchFamily="2" charset="0"/>
              </a:rPr>
              <a:t> </a:t>
            </a:r>
            <a:r>
              <a:rPr lang="en-US" sz="2000" b="1" i="0" dirty="0" err="1">
                <a:solidFill>
                  <a:srgbClr val="5E5E5E"/>
                </a:solidFill>
                <a:effectLst/>
                <a:latin typeface="Nunito" panose="020F0502020204030204" pitchFamily="2" charset="0"/>
              </a:rPr>
              <a:t>serta</a:t>
            </a:r>
            <a:r>
              <a:rPr lang="en-US" sz="2000" b="1" i="0" dirty="0">
                <a:solidFill>
                  <a:srgbClr val="5E5E5E"/>
                </a:solidFill>
                <a:effectLst/>
                <a:latin typeface="Nunito" panose="020F0502020204030204" pitchFamily="2" charset="0"/>
              </a:rPr>
              <a:t> </a:t>
            </a:r>
            <a:r>
              <a:rPr lang="en-US" sz="2000" b="1" i="0" dirty="0" err="1">
                <a:solidFill>
                  <a:srgbClr val="5E5E5E"/>
                </a:solidFill>
                <a:effectLst/>
                <a:latin typeface="Nunito" panose="020F0502020204030204" pitchFamily="2" charset="0"/>
              </a:rPr>
              <a:t>memahami</a:t>
            </a:r>
            <a:r>
              <a:rPr lang="en-US" sz="2000" b="1" i="0" dirty="0">
                <a:solidFill>
                  <a:srgbClr val="5E5E5E"/>
                </a:solidFill>
                <a:effectLst/>
                <a:latin typeface="Nunito" panose="020F0502020204030204" pitchFamily="2" charset="0"/>
              </a:rPr>
              <a:t> </a:t>
            </a:r>
            <a:r>
              <a:rPr lang="en-US" sz="2000" b="1" i="0" dirty="0" err="1">
                <a:solidFill>
                  <a:srgbClr val="5E5E5E"/>
                </a:solidFill>
                <a:effectLst/>
                <a:latin typeface="Nunito" panose="020F0502020204030204" pitchFamily="2" charset="0"/>
              </a:rPr>
              <a:t>bagaimana</a:t>
            </a:r>
            <a:r>
              <a:rPr lang="en-US" sz="2000" b="1" i="0" dirty="0">
                <a:solidFill>
                  <a:srgbClr val="5E5E5E"/>
                </a:solidFill>
                <a:effectLst/>
                <a:latin typeface="Nunito" panose="020F0502020204030204" pitchFamily="2" charset="0"/>
              </a:rPr>
              <a:t> </a:t>
            </a:r>
            <a:r>
              <a:rPr lang="en-US" sz="2000" b="1" i="0" dirty="0" err="1">
                <a:solidFill>
                  <a:srgbClr val="5E5E5E"/>
                </a:solidFill>
                <a:effectLst/>
                <a:latin typeface="Nunito" panose="020F0502020204030204" pitchFamily="2" charset="0"/>
              </a:rPr>
              <a:t>seorang</a:t>
            </a:r>
            <a:r>
              <a:rPr lang="en-US" sz="2000" b="1" i="0" dirty="0">
                <a:solidFill>
                  <a:srgbClr val="5E5E5E"/>
                </a:solidFill>
                <a:effectLst/>
                <a:latin typeface="Nunito" panose="020F0502020204030204" pitchFamily="2" charset="0"/>
              </a:rPr>
              <a:t> animator </a:t>
            </a:r>
            <a:r>
              <a:rPr lang="en-US" sz="2000" b="1" i="0" dirty="0" err="1">
                <a:solidFill>
                  <a:srgbClr val="5E5E5E"/>
                </a:solidFill>
                <a:effectLst/>
                <a:latin typeface="Nunito" panose="020F0502020204030204" pitchFamily="2" charset="0"/>
              </a:rPr>
              <a:t>membuat</a:t>
            </a:r>
            <a:r>
              <a:rPr lang="en-US" sz="2000" b="1" i="0" dirty="0">
                <a:solidFill>
                  <a:srgbClr val="5E5E5E"/>
                </a:solidFill>
                <a:effectLst/>
                <a:latin typeface="Nunito" panose="020F0502020204030204" pitchFamily="2" charset="0"/>
              </a:rPr>
              <a:t> </a:t>
            </a:r>
            <a:r>
              <a:rPr lang="en-US" sz="2000" b="1" i="0" dirty="0" err="1">
                <a:solidFill>
                  <a:srgbClr val="5E5E5E"/>
                </a:solidFill>
                <a:effectLst/>
                <a:latin typeface="Nunito" panose="020F0502020204030204" pitchFamily="2" charset="0"/>
              </a:rPr>
              <a:t>animasi</a:t>
            </a:r>
            <a:r>
              <a:rPr lang="en-US" sz="2000" b="1" i="0" dirty="0">
                <a:solidFill>
                  <a:srgbClr val="5E5E5E"/>
                </a:solidFill>
                <a:effectLst/>
                <a:latin typeface="Nunito" panose="020F0502020204030204" pitchFamily="2" charset="0"/>
              </a:rPr>
              <a:t> </a:t>
            </a:r>
            <a:r>
              <a:rPr lang="en-US" sz="2000" b="1" i="0" dirty="0" err="1">
                <a:solidFill>
                  <a:srgbClr val="5E5E5E"/>
                </a:solidFill>
                <a:effectLst/>
                <a:latin typeface="Nunito" panose="020F0502020204030204" pitchFamily="2" charset="0"/>
              </a:rPr>
              <a:t>sehingga</a:t>
            </a:r>
            <a:r>
              <a:rPr lang="en-US" sz="2000" b="1" i="0" dirty="0">
                <a:solidFill>
                  <a:srgbClr val="5E5E5E"/>
                </a:solidFill>
                <a:effectLst/>
                <a:latin typeface="Nunito" panose="020F0502020204030204" pitchFamily="2" charset="0"/>
              </a:rPr>
              <a:t> </a:t>
            </a:r>
            <a:r>
              <a:rPr lang="en-US" sz="2000" b="1" i="0" dirty="0" err="1">
                <a:solidFill>
                  <a:srgbClr val="5E5E5E"/>
                </a:solidFill>
                <a:effectLst/>
                <a:latin typeface="Nunito" panose="020F0502020204030204" pitchFamily="2" charset="0"/>
              </a:rPr>
              <a:t>mendapatkan</a:t>
            </a:r>
            <a:r>
              <a:rPr lang="en-US" sz="2000" b="1" i="0" dirty="0">
                <a:solidFill>
                  <a:srgbClr val="5E5E5E"/>
                </a:solidFill>
                <a:effectLst/>
                <a:latin typeface="Nunito" panose="020F0502020204030204" pitchFamily="2" charset="0"/>
              </a:rPr>
              <a:t> </a:t>
            </a:r>
            <a:r>
              <a:rPr lang="en-US" sz="2000" b="1" i="0" dirty="0" err="1">
                <a:solidFill>
                  <a:srgbClr val="5E5E5E"/>
                </a:solidFill>
                <a:effectLst/>
                <a:latin typeface="Nunito" panose="020F0502020204030204" pitchFamily="2" charset="0"/>
              </a:rPr>
              <a:t>hasil</a:t>
            </a:r>
            <a:r>
              <a:rPr lang="en-US" sz="2000" b="1" i="0" dirty="0">
                <a:solidFill>
                  <a:srgbClr val="5E5E5E"/>
                </a:solidFill>
                <a:effectLst/>
                <a:latin typeface="Nunito" panose="020F0502020204030204" pitchFamily="2" charset="0"/>
              </a:rPr>
              <a:t> </a:t>
            </a:r>
            <a:r>
              <a:rPr lang="en-US" sz="2000" b="1" i="0" dirty="0" err="1">
                <a:solidFill>
                  <a:srgbClr val="5E5E5E"/>
                </a:solidFill>
                <a:effectLst/>
                <a:latin typeface="Nunito" panose="020F0502020204030204" pitchFamily="2" charset="0"/>
              </a:rPr>
              <a:t>animasi</a:t>
            </a:r>
            <a:r>
              <a:rPr lang="en-US" sz="2000" b="1" i="0" dirty="0">
                <a:solidFill>
                  <a:srgbClr val="5E5E5E"/>
                </a:solidFill>
                <a:effectLst/>
                <a:latin typeface="Nunito" panose="020F0502020204030204" pitchFamily="2" charset="0"/>
              </a:rPr>
              <a:t> yang </a:t>
            </a:r>
            <a:r>
              <a:rPr lang="en-US" sz="2000" b="1" i="0" dirty="0" err="1">
                <a:solidFill>
                  <a:srgbClr val="5E5E5E"/>
                </a:solidFill>
                <a:effectLst/>
                <a:latin typeface="Nunito" panose="020F0502020204030204" pitchFamily="2" charset="0"/>
              </a:rPr>
              <a:t>menarik</a:t>
            </a:r>
            <a:r>
              <a:rPr lang="en-US" sz="2000" b="1" i="0" dirty="0">
                <a:solidFill>
                  <a:srgbClr val="5E5E5E"/>
                </a:solidFill>
                <a:effectLst/>
                <a:latin typeface="Nunito" panose="020F0502020204030204" pitchFamily="2" charset="0"/>
              </a:rPr>
              <a:t>.</a:t>
            </a:r>
            <a:endParaRPr lang="en-US" sz="3200" b="1" dirty="0"/>
          </a:p>
          <a:p>
            <a:endParaRPr lang="en-US" sz="3200" b="1" dirty="0"/>
          </a:p>
        </p:txBody>
      </p:sp>
    </p:spTree>
    <p:extLst>
      <p:ext uri="{BB962C8B-B14F-4D97-AF65-F5344CB8AC3E}">
        <p14:creationId xmlns:p14="http://schemas.microsoft.com/office/powerpoint/2010/main" val="410330949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cap="all" dirty="0">
                <a:solidFill>
                  <a:srgbClr val="1C1C1C"/>
                </a:solidFill>
                <a:effectLst/>
                <a:latin typeface="Oswald" panose="00000500000000000000" pitchFamily="2" charset="0"/>
              </a:rPr>
              <a:t>MEMAHAMI PRINSIP - PRINSIP DASAR ANIMASI</a:t>
            </a:r>
            <a:endParaRPr lang="en-US" dirty="0"/>
          </a:p>
        </p:txBody>
      </p:sp>
      <p:sp>
        <p:nvSpPr>
          <p:cNvPr id="3" name="Content Placeholder 2"/>
          <p:cNvSpPr>
            <a:spLocks noGrp="1"/>
          </p:cNvSpPr>
          <p:nvPr>
            <p:ph idx="1"/>
          </p:nvPr>
        </p:nvSpPr>
        <p:spPr/>
        <p:txBody>
          <a:bodyPr>
            <a:normAutofit/>
          </a:bodyPr>
          <a:lstStyle/>
          <a:p>
            <a:r>
              <a:rPr lang="en-US" sz="2000" b="1" i="0" dirty="0" err="1">
                <a:solidFill>
                  <a:srgbClr val="5E5E5E"/>
                </a:solidFill>
                <a:effectLst/>
                <a:latin typeface="Nunito" pitchFamily="2" charset="0"/>
              </a:rPr>
              <a:t>Prinsip</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dasar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pembuatan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animasi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pertama</a:t>
            </a:r>
            <a:r>
              <a:rPr lang="en-US" sz="2000" b="1" i="0" dirty="0">
                <a:solidFill>
                  <a:srgbClr val="5E5E5E"/>
                </a:solidFill>
                <a:effectLst/>
                <a:latin typeface="Nunito" pitchFamily="2" charset="0"/>
              </a:rPr>
              <a:t> kali </a:t>
            </a:r>
            <a:r>
              <a:rPr lang="en-US" sz="2000" b="1" i="0" dirty="0" err="1">
                <a:solidFill>
                  <a:srgbClr val="5E5E5E"/>
                </a:solidFill>
                <a:effectLst/>
                <a:latin typeface="Nunito" pitchFamily="2" charset="0"/>
              </a:rPr>
              <a:t>dimunculkan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melalui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sebuah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buku</a:t>
            </a:r>
            <a:r>
              <a:rPr lang="en-US" sz="2000" b="1" i="0" dirty="0">
                <a:solidFill>
                  <a:srgbClr val="5E5E5E"/>
                </a:solidFill>
                <a:effectLst/>
                <a:latin typeface="Nunito" pitchFamily="2" charset="0"/>
              </a:rPr>
              <a:t> The </a:t>
            </a:r>
            <a:r>
              <a:rPr lang="en-US" sz="2000" b="1" i="0" dirty="0" err="1">
                <a:solidFill>
                  <a:srgbClr val="5E5E5E"/>
                </a:solidFill>
                <a:effectLst/>
                <a:latin typeface="Nunito" pitchFamily="2" charset="0"/>
              </a:rPr>
              <a:t>Illution</a:t>
            </a:r>
            <a:r>
              <a:rPr lang="en-US" sz="2000" b="1" i="0" dirty="0">
                <a:solidFill>
                  <a:srgbClr val="5E5E5E"/>
                </a:solidFill>
                <a:effectLst/>
                <a:latin typeface="Nunito" pitchFamily="2" charset="0"/>
              </a:rPr>
              <a:t> Of Life : Disney Animation pada </a:t>
            </a:r>
            <a:r>
              <a:rPr lang="en-US" sz="2000" b="1" i="0" dirty="0" err="1">
                <a:solidFill>
                  <a:srgbClr val="5E5E5E"/>
                </a:solidFill>
                <a:effectLst/>
                <a:latin typeface="Nunito" pitchFamily="2" charset="0"/>
              </a:rPr>
              <a:t>tahun</a:t>
            </a:r>
            <a:r>
              <a:rPr lang="en-US" sz="2000" b="1" i="0" dirty="0">
                <a:solidFill>
                  <a:srgbClr val="5E5E5E"/>
                </a:solidFill>
                <a:effectLst/>
                <a:latin typeface="Nunito" pitchFamily="2" charset="0"/>
              </a:rPr>
              <a:t> 1981. </a:t>
            </a:r>
            <a:r>
              <a:rPr lang="en-US" sz="2000" b="1" i="0" dirty="0" err="1">
                <a:solidFill>
                  <a:srgbClr val="5E5E5E"/>
                </a:solidFill>
                <a:effectLst/>
                <a:latin typeface="Nunito" pitchFamily="2" charset="0"/>
              </a:rPr>
              <a:t>Dengan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menerapkan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Prinsip</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dasar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animasi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ini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maka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seorang</a:t>
            </a:r>
            <a:r>
              <a:rPr lang="en-US" sz="2000" b="1" i="0" dirty="0">
                <a:solidFill>
                  <a:srgbClr val="5E5E5E"/>
                </a:solidFill>
                <a:effectLst/>
                <a:latin typeface="Nunito" pitchFamily="2" charset="0"/>
              </a:rPr>
              <a:t> animator </a:t>
            </a:r>
            <a:r>
              <a:rPr lang="en-US" sz="2000" b="1" i="0" dirty="0" err="1">
                <a:solidFill>
                  <a:srgbClr val="5E5E5E"/>
                </a:solidFill>
                <a:effectLst/>
                <a:latin typeface="Nunito" pitchFamily="2" charset="0"/>
              </a:rPr>
              <a:t>dapat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menciptakan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sebuah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animasi</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menarik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dinamis</a:t>
            </a:r>
            <a:r>
              <a:rPr lang="en-US" sz="2000" b="1" i="0" dirty="0">
                <a:solidFill>
                  <a:srgbClr val="5E5E5E"/>
                </a:solidFill>
                <a:effectLst/>
                <a:latin typeface="Nunito" pitchFamily="2" charset="0"/>
              </a:rPr>
              <a:t>, dan </a:t>
            </a:r>
            <a:r>
              <a:rPr lang="en-US" sz="2000" b="1" i="0" dirty="0" err="1">
                <a:solidFill>
                  <a:srgbClr val="5E5E5E"/>
                </a:solidFill>
                <a:effectLst/>
                <a:latin typeface="Nunito" pitchFamily="2" charset="0"/>
              </a:rPr>
              <a:t>tidak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membosankan</a:t>
            </a:r>
            <a:r>
              <a:rPr lang="en-US" sz="2000" b="1" i="0" dirty="0">
                <a:solidFill>
                  <a:srgbClr val="5E5E5E"/>
                </a:solidFill>
                <a:effectLst/>
                <a:latin typeface="Nunito" pitchFamily="2" charset="0"/>
              </a:rPr>
              <a:t>. </a:t>
            </a:r>
            <a:endParaRPr lang="en-US" sz="3200" b="1" dirty="0"/>
          </a:p>
        </p:txBody>
      </p:sp>
    </p:spTree>
    <p:extLst>
      <p:ext uri="{BB962C8B-B14F-4D97-AF65-F5344CB8AC3E}">
        <p14:creationId xmlns:p14="http://schemas.microsoft.com/office/powerpoint/2010/main" val="11902446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cap="all" dirty="0">
                <a:solidFill>
                  <a:srgbClr val="1C1C1C"/>
                </a:solidFill>
                <a:effectLst/>
                <a:latin typeface="Oswald" panose="00000500000000000000" pitchFamily="2" charset="0"/>
              </a:rPr>
              <a:t>MEMAHAMI PRINSIP - PRINSIP DASAR ANIMASI</a:t>
            </a:r>
            <a:endParaRPr lang="en-US" dirty="0"/>
          </a:p>
        </p:txBody>
      </p:sp>
      <p:sp>
        <p:nvSpPr>
          <p:cNvPr id="3" name="Content Placeholder 2"/>
          <p:cNvSpPr>
            <a:spLocks noGrp="1"/>
          </p:cNvSpPr>
          <p:nvPr>
            <p:ph idx="1"/>
          </p:nvPr>
        </p:nvSpPr>
        <p:spPr>
          <a:xfrm>
            <a:off x="463714" y="1769808"/>
            <a:ext cx="8246070" cy="660241"/>
          </a:xfrm>
        </p:spPr>
        <p:txBody>
          <a:bodyPr/>
          <a:lstStyle/>
          <a:p>
            <a:r>
              <a:rPr lang="en-US" sz="1200" b="1" i="0" dirty="0" err="1">
                <a:solidFill>
                  <a:srgbClr val="5E5E5E"/>
                </a:solidFill>
                <a:effectLst/>
                <a:latin typeface="Nunito" pitchFamily="2" charset="0"/>
              </a:rPr>
              <a:t>Seorang</a:t>
            </a:r>
            <a:r>
              <a:rPr lang="en-US" sz="1200" b="1" i="0" dirty="0">
                <a:solidFill>
                  <a:srgbClr val="5E5E5E"/>
                </a:solidFill>
                <a:effectLst/>
                <a:latin typeface="Nunito" pitchFamily="2" charset="0"/>
              </a:rPr>
              <a:t> animator </a:t>
            </a:r>
            <a:r>
              <a:rPr lang="en-US" sz="1200" b="1" i="0" dirty="0" err="1">
                <a:solidFill>
                  <a:srgbClr val="5E5E5E"/>
                </a:solidFill>
                <a:effectLst/>
                <a:latin typeface="Nunito" pitchFamily="2" charset="0"/>
              </a:rPr>
              <a:t>harus</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menguasai</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prinsip</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dasar</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animasi</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ini</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untuk</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mendapatkan</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ilusi</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menghidupkan</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karakter</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animasinya</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Barikut</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adalah</a:t>
            </a:r>
            <a:r>
              <a:rPr lang="en-US" sz="1200" b="1" i="0" dirty="0">
                <a:solidFill>
                  <a:srgbClr val="5E5E5E"/>
                </a:solidFill>
                <a:effectLst/>
                <a:latin typeface="Nunito" pitchFamily="2" charset="0"/>
              </a:rPr>
              <a:t> 12 </a:t>
            </a:r>
            <a:r>
              <a:rPr lang="en-US" sz="1200" b="1" i="0" dirty="0" err="1">
                <a:solidFill>
                  <a:srgbClr val="5E5E5E"/>
                </a:solidFill>
                <a:effectLst/>
                <a:latin typeface="Nunito" pitchFamily="2" charset="0"/>
              </a:rPr>
              <a:t>prinsip</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dasar</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animasi</a:t>
            </a:r>
            <a:r>
              <a:rPr lang="en-US" sz="1200" b="1" i="0" dirty="0">
                <a:solidFill>
                  <a:srgbClr val="5E5E5E"/>
                </a:solidFill>
                <a:effectLst/>
                <a:latin typeface="Nunito" pitchFamily="2" charset="0"/>
              </a:rPr>
              <a:t> agar </a:t>
            </a:r>
            <a:r>
              <a:rPr lang="en-US" sz="1200" b="1" i="0" dirty="0" err="1">
                <a:solidFill>
                  <a:srgbClr val="5E5E5E"/>
                </a:solidFill>
                <a:effectLst/>
                <a:latin typeface="Nunito" pitchFamily="2" charset="0"/>
              </a:rPr>
              <a:t>animasi</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terlihat</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seperti</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nyata</a:t>
            </a:r>
            <a:r>
              <a:rPr lang="en-US" sz="1200" b="1" i="0" dirty="0">
                <a:solidFill>
                  <a:srgbClr val="5E5E5E"/>
                </a:solidFill>
                <a:effectLst/>
                <a:latin typeface="Nunito" pitchFamily="2" charset="0"/>
              </a:rPr>
              <a:t>:</a:t>
            </a:r>
            <a:endParaRPr lang="en-US" b="1" dirty="0"/>
          </a:p>
        </p:txBody>
      </p:sp>
      <p:sp>
        <p:nvSpPr>
          <p:cNvPr id="5" name="TextBox 4">
            <a:extLst>
              <a:ext uri="{FF2B5EF4-FFF2-40B4-BE49-F238E27FC236}">
                <a16:creationId xmlns:a16="http://schemas.microsoft.com/office/drawing/2014/main" id="{3CF82283-46A9-704B-625E-A3B7FB5F3F0B}"/>
              </a:ext>
            </a:extLst>
          </p:cNvPr>
          <p:cNvSpPr txBox="1"/>
          <p:nvPr/>
        </p:nvSpPr>
        <p:spPr>
          <a:xfrm>
            <a:off x="876822" y="2609549"/>
            <a:ext cx="5574082" cy="707886"/>
          </a:xfrm>
          <a:prstGeom prst="rect">
            <a:avLst/>
          </a:prstGeom>
          <a:noFill/>
        </p:spPr>
        <p:txBody>
          <a:bodyPr wrap="square">
            <a:spAutoFit/>
          </a:bodyPr>
          <a:lstStyle/>
          <a:p>
            <a:r>
              <a:rPr lang="en-US" sz="2000" b="1" i="0" dirty="0">
                <a:solidFill>
                  <a:srgbClr val="5E5E5E"/>
                </a:solidFill>
                <a:effectLst/>
                <a:latin typeface="Nunito" pitchFamily="2" charset="0"/>
              </a:rPr>
              <a:t>1. Squash And Stretch (</a:t>
            </a:r>
            <a:r>
              <a:rPr lang="en-US" sz="2000" b="1" i="0" dirty="0" err="1">
                <a:solidFill>
                  <a:srgbClr val="5E5E5E"/>
                </a:solidFill>
                <a:effectLst/>
                <a:latin typeface="Nunito" pitchFamily="2" charset="0"/>
              </a:rPr>
              <a:t>Kelenturan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suatu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objek</a:t>
            </a:r>
            <a:r>
              <a:rPr lang="en-US" sz="2000" b="1" i="0" dirty="0">
                <a:solidFill>
                  <a:srgbClr val="5E5E5E"/>
                </a:solidFill>
                <a:effectLst/>
                <a:latin typeface="Nunito" pitchFamily="2" charset="0"/>
              </a:rPr>
              <a:t>)</a:t>
            </a:r>
            <a:endParaRPr lang="en-US" sz="2000" b="1" dirty="0"/>
          </a:p>
        </p:txBody>
      </p:sp>
      <p:pic>
        <p:nvPicPr>
          <p:cNvPr id="1026" name="Picture 2">
            <a:extLst>
              <a:ext uri="{FF2B5EF4-FFF2-40B4-BE49-F238E27FC236}">
                <a16:creationId xmlns:a16="http://schemas.microsoft.com/office/drawing/2014/main" id="{DA2C10D7-DF87-85C1-273A-3CEAC4E13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0904" y="2609549"/>
            <a:ext cx="2280141" cy="252612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DA5E941-560D-CA41-8D4F-8CF39E1BD21A}"/>
              </a:ext>
            </a:extLst>
          </p:cNvPr>
          <p:cNvSpPr txBox="1"/>
          <p:nvPr/>
        </p:nvSpPr>
        <p:spPr>
          <a:xfrm>
            <a:off x="876821" y="3369576"/>
            <a:ext cx="5420069" cy="2554545"/>
          </a:xfrm>
          <a:prstGeom prst="rect">
            <a:avLst/>
          </a:prstGeom>
          <a:noFill/>
        </p:spPr>
        <p:txBody>
          <a:bodyPr wrap="square">
            <a:spAutoFit/>
          </a:bodyPr>
          <a:lstStyle/>
          <a:p>
            <a:r>
              <a:rPr lang="en-US" sz="2000" b="1" i="0" dirty="0">
                <a:solidFill>
                  <a:srgbClr val="5E5E5E"/>
                </a:solidFill>
                <a:effectLst/>
                <a:latin typeface="Nunito" pitchFamily="2" charset="0"/>
              </a:rPr>
              <a:t>Squash and </a:t>
            </a:r>
            <a:r>
              <a:rPr lang="en-US" sz="2000" b="1" i="0" dirty="0" err="1">
                <a:solidFill>
                  <a:srgbClr val="5E5E5E"/>
                </a:solidFill>
                <a:effectLst/>
                <a:latin typeface="Nunito" pitchFamily="2" charset="0"/>
              </a:rPr>
              <a:t>strecth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adalah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prinsip</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animasi</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diugunakan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sebagai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upaya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penambahan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efek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lentur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plastis</a:t>
            </a:r>
            <a:r>
              <a:rPr lang="en-US" sz="2000" b="1" i="0" dirty="0">
                <a:solidFill>
                  <a:srgbClr val="5E5E5E"/>
                </a:solidFill>
                <a:effectLst/>
                <a:latin typeface="Nunito" pitchFamily="2" charset="0"/>
              </a:rPr>
              <a:t>) pada </a:t>
            </a:r>
            <a:r>
              <a:rPr lang="en-US" sz="2000" b="1" i="0" dirty="0" err="1">
                <a:solidFill>
                  <a:srgbClr val="5E5E5E"/>
                </a:solidFill>
                <a:effectLst/>
                <a:latin typeface="Nunito" pitchFamily="2" charset="0"/>
              </a:rPr>
              <a:t>objek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atau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figur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animasi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sehingga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menjadi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seolah-olah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memuai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atau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menyusut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hingga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memberikan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efek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gerak</a:t>
            </a:r>
            <a:r>
              <a:rPr lang="en-US" sz="2000" b="1" i="0" dirty="0">
                <a:solidFill>
                  <a:srgbClr val="5E5E5E"/>
                </a:solidFill>
                <a:effectLst/>
                <a:latin typeface="Nunito" pitchFamily="2" charset="0"/>
              </a:rPr>
              <a:t> yang </a:t>
            </a:r>
            <a:r>
              <a:rPr lang="en-US" sz="2000" b="1" i="0" dirty="0" err="1">
                <a:solidFill>
                  <a:srgbClr val="5E5E5E"/>
                </a:solidFill>
                <a:effectLst/>
                <a:latin typeface="Nunito" pitchFamily="2" charset="0"/>
              </a:rPr>
              <a:t>lebih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hidup</a:t>
            </a:r>
            <a:r>
              <a:rPr lang="en-US" sz="2000" b="1" i="0" dirty="0">
                <a:solidFill>
                  <a:srgbClr val="5E5E5E"/>
                </a:solidFill>
                <a:effectLst/>
                <a:latin typeface="Nunito" pitchFamily="2" charset="0"/>
              </a:rPr>
              <a:t> pada </a:t>
            </a:r>
            <a:r>
              <a:rPr lang="en-US" sz="2000" b="1" i="0" dirty="0" err="1">
                <a:solidFill>
                  <a:srgbClr val="5E5E5E"/>
                </a:solidFill>
                <a:effectLst/>
                <a:latin typeface="Nunito" pitchFamily="2" charset="0"/>
              </a:rPr>
              <a:t>hasil</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animasi</a:t>
            </a:r>
            <a:r>
              <a:rPr lang="en-US" sz="2000" b="1" i="0" dirty="0">
                <a:solidFill>
                  <a:srgbClr val="5E5E5E"/>
                </a:solidFill>
                <a:effectLst/>
                <a:latin typeface="Nunito" pitchFamily="2" charset="0"/>
              </a:rPr>
              <a:t>.</a:t>
            </a:r>
            <a:endParaRPr lang="en-US" sz="2000" b="1" dirty="0"/>
          </a:p>
        </p:txBody>
      </p:sp>
      <p:sp>
        <p:nvSpPr>
          <p:cNvPr id="9" name="TextBox 8">
            <a:extLst>
              <a:ext uri="{FF2B5EF4-FFF2-40B4-BE49-F238E27FC236}">
                <a16:creationId xmlns:a16="http://schemas.microsoft.com/office/drawing/2014/main" id="{05E03B1C-F3D8-6A88-040D-559EC397EC3A}"/>
              </a:ext>
            </a:extLst>
          </p:cNvPr>
          <p:cNvSpPr txBox="1"/>
          <p:nvPr/>
        </p:nvSpPr>
        <p:spPr>
          <a:xfrm>
            <a:off x="1818409" y="6008728"/>
            <a:ext cx="7137701" cy="707886"/>
          </a:xfrm>
          <a:prstGeom prst="rect">
            <a:avLst/>
          </a:prstGeom>
          <a:noFill/>
        </p:spPr>
        <p:txBody>
          <a:bodyPr wrap="square">
            <a:spAutoFit/>
          </a:bodyPr>
          <a:lstStyle/>
          <a:p>
            <a:r>
              <a:rPr lang="en-US" sz="2000" b="1" i="0" dirty="0" err="1">
                <a:solidFill>
                  <a:srgbClr val="5E5E5E"/>
                </a:solidFill>
                <a:effectLst/>
                <a:latin typeface="Nunito" pitchFamily="2" charset="0"/>
              </a:rPr>
              <a:t>balon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udara</a:t>
            </a:r>
            <a:r>
              <a:rPr lang="en-US" sz="2000" b="1" i="0" dirty="0">
                <a:solidFill>
                  <a:srgbClr val="5E5E5E"/>
                </a:solidFill>
                <a:effectLst/>
                <a:latin typeface="Nunito" pitchFamily="2" charset="0"/>
              </a:rPr>
              <a:t> yang di </a:t>
            </a:r>
            <a:r>
              <a:rPr lang="en-US" sz="2000" b="1" i="0" dirty="0" err="1">
                <a:solidFill>
                  <a:srgbClr val="5E5E5E"/>
                </a:solidFill>
                <a:effectLst/>
                <a:latin typeface="Nunito" pitchFamily="2" charset="0"/>
              </a:rPr>
              <a:t>isi</a:t>
            </a:r>
            <a:r>
              <a:rPr lang="en-US" sz="2000" b="1" i="0" dirty="0">
                <a:solidFill>
                  <a:srgbClr val="5E5E5E"/>
                </a:solidFill>
                <a:effectLst/>
                <a:latin typeface="Nunito" pitchFamily="2" charset="0"/>
              </a:rPr>
              <a:t> air </a:t>
            </a:r>
            <a:r>
              <a:rPr lang="en-US" sz="2000" b="1" i="0" dirty="0" err="1">
                <a:solidFill>
                  <a:srgbClr val="5E5E5E"/>
                </a:solidFill>
                <a:effectLst/>
                <a:latin typeface="Nunito" pitchFamily="2" charset="0"/>
              </a:rPr>
              <a:t>kemudian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ketika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jatuh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agak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sedikit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gepeng</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saat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terbentur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lantai</a:t>
            </a:r>
            <a:r>
              <a:rPr lang="en-US" sz="2000" b="1" i="0" dirty="0">
                <a:solidFill>
                  <a:srgbClr val="5E5E5E"/>
                </a:solidFill>
                <a:effectLst/>
                <a:latin typeface="Nunito" pitchFamily="2" charset="0"/>
              </a:rPr>
              <a:t>?</a:t>
            </a:r>
            <a:endParaRPr lang="en-US" sz="2000" b="1" dirty="0"/>
          </a:p>
        </p:txBody>
      </p:sp>
    </p:spTree>
    <p:extLst>
      <p:ext uri="{BB962C8B-B14F-4D97-AF65-F5344CB8AC3E}">
        <p14:creationId xmlns:p14="http://schemas.microsoft.com/office/powerpoint/2010/main" val="247430297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cap="all" dirty="0">
                <a:solidFill>
                  <a:srgbClr val="1C1C1C"/>
                </a:solidFill>
                <a:effectLst/>
                <a:latin typeface="Oswald" panose="00000500000000000000" pitchFamily="2" charset="0"/>
              </a:rPr>
              <a:t>MEMAHAMI PRINSIP - PRINSIP DASAR ANIMASI</a:t>
            </a:r>
            <a:endParaRPr lang="en-US" dirty="0"/>
          </a:p>
        </p:txBody>
      </p:sp>
      <p:sp>
        <p:nvSpPr>
          <p:cNvPr id="3" name="Content Placeholder 2"/>
          <p:cNvSpPr>
            <a:spLocks noGrp="1"/>
          </p:cNvSpPr>
          <p:nvPr>
            <p:ph idx="1"/>
          </p:nvPr>
        </p:nvSpPr>
        <p:spPr>
          <a:xfrm>
            <a:off x="463714" y="1769808"/>
            <a:ext cx="8246070" cy="660241"/>
          </a:xfrm>
        </p:spPr>
        <p:txBody>
          <a:bodyPr/>
          <a:lstStyle/>
          <a:p>
            <a:r>
              <a:rPr lang="en-US" sz="1200" b="1" i="0" dirty="0" err="1">
                <a:solidFill>
                  <a:srgbClr val="5E5E5E"/>
                </a:solidFill>
                <a:effectLst/>
                <a:latin typeface="Nunito" pitchFamily="2" charset="0"/>
              </a:rPr>
              <a:t>Seorang</a:t>
            </a:r>
            <a:r>
              <a:rPr lang="en-US" sz="1200" b="1" i="0" dirty="0">
                <a:solidFill>
                  <a:srgbClr val="5E5E5E"/>
                </a:solidFill>
                <a:effectLst/>
                <a:latin typeface="Nunito" pitchFamily="2" charset="0"/>
              </a:rPr>
              <a:t> animator </a:t>
            </a:r>
            <a:r>
              <a:rPr lang="en-US" sz="1200" b="1" i="0" dirty="0" err="1">
                <a:solidFill>
                  <a:srgbClr val="5E5E5E"/>
                </a:solidFill>
                <a:effectLst/>
                <a:latin typeface="Nunito" pitchFamily="2" charset="0"/>
              </a:rPr>
              <a:t>harus</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menguasai</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prinsip</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dasar</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animasi</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ini</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untuk</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mendapatkan</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ilusi</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menghidupkan</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karakter</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animasinya</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Barikut</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adalah</a:t>
            </a:r>
            <a:r>
              <a:rPr lang="en-US" sz="1200" b="1" i="0" dirty="0">
                <a:solidFill>
                  <a:srgbClr val="5E5E5E"/>
                </a:solidFill>
                <a:effectLst/>
                <a:latin typeface="Nunito" pitchFamily="2" charset="0"/>
              </a:rPr>
              <a:t> 12 </a:t>
            </a:r>
            <a:r>
              <a:rPr lang="en-US" sz="1200" b="1" i="0" dirty="0" err="1">
                <a:solidFill>
                  <a:srgbClr val="5E5E5E"/>
                </a:solidFill>
                <a:effectLst/>
                <a:latin typeface="Nunito" pitchFamily="2" charset="0"/>
              </a:rPr>
              <a:t>prinsip</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dasar</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animasi</a:t>
            </a:r>
            <a:r>
              <a:rPr lang="en-US" sz="1200" b="1" i="0" dirty="0">
                <a:solidFill>
                  <a:srgbClr val="5E5E5E"/>
                </a:solidFill>
                <a:effectLst/>
                <a:latin typeface="Nunito" pitchFamily="2" charset="0"/>
              </a:rPr>
              <a:t> agar </a:t>
            </a:r>
            <a:r>
              <a:rPr lang="en-US" sz="1200" b="1" i="0" dirty="0" err="1">
                <a:solidFill>
                  <a:srgbClr val="5E5E5E"/>
                </a:solidFill>
                <a:effectLst/>
                <a:latin typeface="Nunito" pitchFamily="2" charset="0"/>
              </a:rPr>
              <a:t>animasi</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terlihat</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seperti</a:t>
            </a:r>
            <a:r>
              <a:rPr lang="en-US" sz="1200" b="1" i="0" dirty="0">
                <a:solidFill>
                  <a:srgbClr val="5E5E5E"/>
                </a:solidFill>
                <a:effectLst/>
                <a:latin typeface="Nunito" pitchFamily="2" charset="0"/>
              </a:rPr>
              <a:t> </a:t>
            </a:r>
            <a:r>
              <a:rPr lang="en-US" sz="1200" b="1" i="0" dirty="0" err="1">
                <a:solidFill>
                  <a:srgbClr val="5E5E5E"/>
                </a:solidFill>
                <a:effectLst/>
                <a:latin typeface="Nunito" pitchFamily="2" charset="0"/>
              </a:rPr>
              <a:t>nyata</a:t>
            </a:r>
            <a:r>
              <a:rPr lang="en-US" sz="1200" b="1" i="0" dirty="0">
                <a:solidFill>
                  <a:srgbClr val="5E5E5E"/>
                </a:solidFill>
                <a:effectLst/>
                <a:latin typeface="Nunito" pitchFamily="2" charset="0"/>
              </a:rPr>
              <a:t>:</a:t>
            </a:r>
            <a:endParaRPr lang="en-US" b="1" dirty="0"/>
          </a:p>
        </p:txBody>
      </p:sp>
      <p:sp>
        <p:nvSpPr>
          <p:cNvPr id="5" name="TextBox 4">
            <a:extLst>
              <a:ext uri="{FF2B5EF4-FFF2-40B4-BE49-F238E27FC236}">
                <a16:creationId xmlns:a16="http://schemas.microsoft.com/office/drawing/2014/main" id="{3CF82283-46A9-704B-625E-A3B7FB5F3F0B}"/>
              </a:ext>
            </a:extLst>
          </p:cNvPr>
          <p:cNvSpPr txBox="1"/>
          <p:nvPr/>
        </p:nvSpPr>
        <p:spPr>
          <a:xfrm>
            <a:off x="876822" y="2609549"/>
            <a:ext cx="5574082" cy="707886"/>
          </a:xfrm>
          <a:prstGeom prst="rect">
            <a:avLst/>
          </a:prstGeom>
          <a:noFill/>
        </p:spPr>
        <p:txBody>
          <a:bodyPr wrap="square">
            <a:spAutoFit/>
          </a:bodyPr>
          <a:lstStyle/>
          <a:p>
            <a:r>
              <a:rPr lang="en-US" sz="2000" b="1" i="0" dirty="0">
                <a:solidFill>
                  <a:srgbClr val="5E5E5E"/>
                </a:solidFill>
                <a:effectLst/>
                <a:latin typeface="Nunito" pitchFamily="2" charset="0"/>
              </a:rPr>
              <a:t>1. Squash And Stretch (</a:t>
            </a:r>
            <a:r>
              <a:rPr lang="en-US" sz="2000" b="1" i="0" dirty="0" err="1">
                <a:solidFill>
                  <a:srgbClr val="5E5E5E"/>
                </a:solidFill>
                <a:effectLst/>
                <a:latin typeface="Nunito" pitchFamily="2" charset="0"/>
              </a:rPr>
              <a:t>Kelenturan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suatu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objek</a:t>
            </a:r>
            <a:r>
              <a:rPr lang="en-US" sz="2000" b="1" i="0" dirty="0">
                <a:solidFill>
                  <a:srgbClr val="5E5E5E"/>
                </a:solidFill>
                <a:effectLst/>
                <a:latin typeface="Nunito" pitchFamily="2" charset="0"/>
              </a:rPr>
              <a:t>)</a:t>
            </a:r>
            <a:endParaRPr lang="en-US" sz="2000" b="1" dirty="0"/>
          </a:p>
        </p:txBody>
      </p:sp>
      <p:pic>
        <p:nvPicPr>
          <p:cNvPr id="1026" name="Picture 2">
            <a:extLst>
              <a:ext uri="{FF2B5EF4-FFF2-40B4-BE49-F238E27FC236}">
                <a16:creationId xmlns:a16="http://schemas.microsoft.com/office/drawing/2014/main" id="{DA2C10D7-DF87-85C1-273A-3CEAC4E13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0904" y="2609549"/>
            <a:ext cx="2280141" cy="252612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36A9B6E-686E-3CEC-871B-C72147CFC4D7}"/>
              </a:ext>
            </a:extLst>
          </p:cNvPr>
          <p:cNvSpPr txBox="1"/>
          <p:nvPr/>
        </p:nvSpPr>
        <p:spPr>
          <a:xfrm>
            <a:off x="480835" y="3496935"/>
            <a:ext cx="5847229" cy="3170099"/>
          </a:xfrm>
          <a:prstGeom prst="rect">
            <a:avLst/>
          </a:prstGeom>
          <a:noFill/>
        </p:spPr>
        <p:txBody>
          <a:bodyPr wrap="square">
            <a:spAutoFit/>
          </a:bodyPr>
          <a:lstStyle/>
          <a:p>
            <a:r>
              <a:rPr lang="en-US" sz="2000" b="1" i="0" dirty="0" err="1">
                <a:solidFill>
                  <a:srgbClr val="5E5E5E"/>
                </a:solidFill>
                <a:effectLst/>
                <a:latin typeface="Nunito" pitchFamily="2" charset="0"/>
              </a:rPr>
              <a:t>Penerapan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prinsip</a:t>
            </a:r>
            <a:r>
              <a:rPr lang="en-US" sz="2000" b="1" i="0" dirty="0">
                <a:solidFill>
                  <a:srgbClr val="5E5E5E"/>
                </a:solidFill>
                <a:effectLst/>
                <a:latin typeface="Nunito" pitchFamily="2" charset="0"/>
              </a:rPr>
              <a:t> squash and stretch pada </a:t>
            </a:r>
            <a:r>
              <a:rPr lang="en-US" sz="2000" b="1" i="0" dirty="0" err="1">
                <a:solidFill>
                  <a:srgbClr val="5E5E5E"/>
                </a:solidFill>
                <a:effectLst/>
                <a:latin typeface="Nunito" pitchFamily="2" charset="0"/>
              </a:rPr>
              <a:t>figur</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atau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benda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hidup</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misal</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manusia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binatang</a:t>
            </a:r>
            <a:r>
              <a:rPr lang="en-US" sz="2000" b="1" i="0" dirty="0">
                <a:solidFill>
                  <a:srgbClr val="5E5E5E"/>
                </a:solidFill>
                <a:effectLst/>
                <a:latin typeface="Nunito" pitchFamily="2" charset="0"/>
              </a:rPr>
              <a:t>, creatures) </a:t>
            </a:r>
            <a:r>
              <a:rPr lang="en-US" sz="2000" b="1" i="0" dirty="0" err="1">
                <a:solidFill>
                  <a:srgbClr val="5E5E5E"/>
                </a:solidFill>
                <a:effectLst/>
                <a:latin typeface="Nunito" pitchFamily="2" charset="0"/>
              </a:rPr>
              <a:t>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memberikan</a:t>
            </a:r>
            <a:r>
              <a:rPr lang="en-US" sz="2000" b="1" i="0" dirty="0">
                <a:solidFill>
                  <a:srgbClr val="5E5E5E"/>
                </a:solidFill>
                <a:effectLst/>
                <a:latin typeface="Nunito" pitchFamily="2" charset="0"/>
              </a:rPr>
              <a:t> ‘enhancement’ </a:t>
            </a:r>
            <a:r>
              <a:rPr lang="en-US" sz="2000" b="1" i="0" dirty="0" err="1">
                <a:solidFill>
                  <a:srgbClr val="5E5E5E"/>
                </a:solidFill>
                <a:effectLst/>
                <a:latin typeface="Nunito" pitchFamily="2" charset="0"/>
              </a:rPr>
              <a:t>atau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sebuah</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peningkatan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kualitas</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sekaligus</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efek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dinamis</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terhadap</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gerakan</a:t>
            </a:r>
            <a:r>
              <a:rPr lang="en-US" sz="2000" b="1" i="0" dirty="0">
                <a:solidFill>
                  <a:srgbClr val="5E5E5E"/>
                </a:solidFill>
                <a:effectLst/>
                <a:latin typeface="Nunito" pitchFamily="2" charset="0"/>
              </a:rPr>
              <a:t>/action </a:t>
            </a:r>
            <a:r>
              <a:rPr lang="en-US" sz="2000" b="1" i="0" dirty="0" err="1">
                <a:solidFill>
                  <a:srgbClr val="5E5E5E"/>
                </a:solidFill>
                <a:effectLst/>
                <a:latin typeface="Nunito" pitchFamily="2" charset="0"/>
              </a:rPr>
              <a:t>tertentu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sementara</a:t>
            </a:r>
            <a:r>
              <a:rPr lang="en-US" sz="2000" b="1" i="0" dirty="0">
                <a:solidFill>
                  <a:srgbClr val="5E5E5E"/>
                </a:solidFill>
                <a:effectLst/>
                <a:latin typeface="Nunito" pitchFamily="2" charset="0"/>
              </a:rPr>
              <a:t> pada </a:t>
            </a:r>
            <a:r>
              <a:rPr lang="en-US" sz="2000" b="1" i="0" dirty="0" err="1">
                <a:solidFill>
                  <a:srgbClr val="5E5E5E"/>
                </a:solidFill>
                <a:effectLst/>
                <a:latin typeface="Nunito" pitchFamily="2" charset="0"/>
              </a:rPr>
              <a:t>benda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mati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misal</a:t>
            </a:r>
            <a:r>
              <a:rPr lang="en-US" sz="2000" b="1" i="0" dirty="0">
                <a:solidFill>
                  <a:srgbClr val="5E5E5E"/>
                </a:solidFill>
                <a:effectLst/>
                <a:latin typeface="Nunito" pitchFamily="2" charset="0"/>
              </a:rPr>
              <a:t> : </a:t>
            </a:r>
            <a:r>
              <a:rPr lang="en-US" sz="2000" b="1" i="0" dirty="0" err="1">
                <a:solidFill>
                  <a:srgbClr val="5E5E5E"/>
                </a:solidFill>
                <a:effectLst/>
                <a:latin typeface="Nunito" pitchFamily="2" charset="0"/>
              </a:rPr>
              <a:t>gelas</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meja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botol</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penerapan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prinsip</a:t>
            </a:r>
            <a:r>
              <a:rPr lang="en-US" sz="2000" b="1" i="0" dirty="0">
                <a:solidFill>
                  <a:srgbClr val="5E5E5E"/>
                </a:solidFill>
                <a:effectLst/>
                <a:latin typeface="Nunito" pitchFamily="2" charset="0"/>
              </a:rPr>
              <a:t> squash and stretch </a:t>
            </a:r>
            <a:r>
              <a:rPr lang="en-US" sz="2000" b="1" i="0" dirty="0" err="1">
                <a:solidFill>
                  <a:srgbClr val="5E5E5E"/>
                </a:solidFill>
                <a:effectLst/>
                <a:latin typeface="Nunito" pitchFamily="2" charset="0"/>
              </a:rPr>
              <a:t>akan</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membuat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benda-benda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tersebut</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tampak</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atau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berlaku</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seperti</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benda</a:t>
            </a:r>
            <a:r>
              <a:rPr lang="en-US" sz="2000" b="1" i="0" dirty="0">
                <a:solidFill>
                  <a:srgbClr val="5E5E5E"/>
                </a:solidFill>
                <a:effectLst/>
                <a:latin typeface="Nunito" pitchFamily="2" charset="0"/>
              </a:rPr>
              <a:t> </a:t>
            </a:r>
            <a:r>
              <a:rPr lang="en-US" sz="2000" b="1" i="0" dirty="0" err="1">
                <a:solidFill>
                  <a:srgbClr val="5E5E5E"/>
                </a:solidFill>
                <a:effectLst/>
                <a:latin typeface="Nunito" pitchFamily="2" charset="0"/>
              </a:rPr>
              <a:t>hidup</a:t>
            </a:r>
            <a:r>
              <a:rPr lang="en-US" sz="2000" b="1" i="0" dirty="0">
                <a:solidFill>
                  <a:srgbClr val="5E5E5E"/>
                </a:solidFill>
                <a:effectLst/>
                <a:latin typeface="Nunito" pitchFamily="2" charset="0"/>
              </a:rPr>
              <a:t>. </a:t>
            </a:r>
            <a:endParaRPr lang="en-US" sz="2000" b="1" dirty="0"/>
          </a:p>
        </p:txBody>
      </p:sp>
    </p:spTree>
    <p:extLst>
      <p:ext uri="{BB962C8B-B14F-4D97-AF65-F5344CB8AC3E}">
        <p14:creationId xmlns:p14="http://schemas.microsoft.com/office/powerpoint/2010/main" val="405363729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cap="all" dirty="0">
                <a:solidFill>
                  <a:srgbClr val="1C1C1C"/>
                </a:solidFill>
                <a:effectLst/>
                <a:latin typeface="Oswald" panose="00000500000000000000" pitchFamily="2" charset="0"/>
              </a:rPr>
              <a:t>MEMAHAMI PRINSIP - PRINSIP DASAR ANIMASI</a:t>
            </a:r>
            <a:endParaRPr lang="en-US" dirty="0"/>
          </a:p>
        </p:txBody>
      </p:sp>
      <p:sp>
        <p:nvSpPr>
          <p:cNvPr id="3" name="Content Placeholder 2"/>
          <p:cNvSpPr>
            <a:spLocks noGrp="1"/>
          </p:cNvSpPr>
          <p:nvPr>
            <p:ph idx="1"/>
          </p:nvPr>
        </p:nvSpPr>
        <p:spPr>
          <a:xfrm>
            <a:off x="463714" y="1769808"/>
            <a:ext cx="8246070" cy="660241"/>
          </a:xfrm>
        </p:spPr>
        <p:txBody>
          <a:bodyPr/>
          <a:lstStyle/>
          <a:p>
            <a:r>
              <a:rPr lang="en-US" sz="1200" b="0" i="0" dirty="0" err="1">
                <a:solidFill>
                  <a:srgbClr val="5E5E5E"/>
                </a:solidFill>
                <a:effectLst/>
                <a:latin typeface="Nunito" pitchFamily="2" charset="0"/>
              </a:rPr>
              <a:t>Seorang</a:t>
            </a:r>
            <a:r>
              <a:rPr lang="en-US" sz="1200" b="0" i="0" dirty="0">
                <a:solidFill>
                  <a:srgbClr val="5E5E5E"/>
                </a:solidFill>
                <a:effectLst/>
                <a:latin typeface="Nunito" pitchFamily="2" charset="0"/>
              </a:rPr>
              <a:t> animator </a:t>
            </a:r>
            <a:r>
              <a:rPr lang="en-US" sz="1200" b="0" i="0" dirty="0" err="1">
                <a:solidFill>
                  <a:srgbClr val="5E5E5E"/>
                </a:solidFill>
                <a:effectLst/>
                <a:latin typeface="Nunito" pitchFamily="2" charset="0"/>
              </a:rPr>
              <a:t>harus</a:t>
            </a:r>
            <a:r>
              <a:rPr lang="en-US" sz="1200" b="0" i="0" dirty="0">
                <a:solidFill>
                  <a:srgbClr val="5E5E5E"/>
                </a:solidFill>
                <a:effectLst/>
                <a:latin typeface="Nunito" pitchFamily="2" charset="0"/>
              </a:rPr>
              <a:t> </a:t>
            </a:r>
            <a:r>
              <a:rPr lang="en-US" sz="1200" b="0" i="0" dirty="0" err="1">
                <a:solidFill>
                  <a:srgbClr val="5E5E5E"/>
                </a:solidFill>
                <a:effectLst/>
                <a:latin typeface="Nunito" pitchFamily="2" charset="0"/>
              </a:rPr>
              <a:t>menguasai</a:t>
            </a:r>
            <a:r>
              <a:rPr lang="en-US" sz="1200" b="0" i="0" dirty="0">
                <a:solidFill>
                  <a:srgbClr val="5E5E5E"/>
                </a:solidFill>
                <a:effectLst/>
                <a:latin typeface="Nunito" pitchFamily="2" charset="0"/>
              </a:rPr>
              <a:t> </a:t>
            </a:r>
            <a:r>
              <a:rPr lang="en-US" sz="1200" b="0" i="0" dirty="0" err="1">
                <a:solidFill>
                  <a:srgbClr val="5E5E5E"/>
                </a:solidFill>
                <a:effectLst/>
                <a:latin typeface="Nunito" pitchFamily="2" charset="0"/>
              </a:rPr>
              <a:t>prinsip</a:t>
            </a:r>
            <a:r>
              <a:rPr lang="en-US" sz="1200" b="0" i="0" dirty="0">
                <a:solidFill>
                  <a:srgbClr val="5E5E5E"/>
                </a:solidFill>
                <a:effectLst/>
                <a:latin typeface="Nunito" pitchFamily="2" charset="0"/>
              </a:rPr>
              <a:t> </a:t>
            </a:r>
            <a:r>
              <a:rPr lang="en-US" sz="1200" b="0" i="0" dirty="0" err="1">
                <a:solidFill>
                  <a:srgbClr val="5E5E5E"/>
                </a:solidFill>
                <a:effectLst/>
                <a:latin typeface="Nunito" pitchFamily="2" charset="0"/>
              </a:rPr>
              <a:t>dasar</a:t>
            </a:r>
            <a:r>
              <a:rPr lang="en-US" sz="1200" b="0" i="0" dirty="0">
                <a:solidFill>
                  <a:srgbClr val="5E5E5E"/>
                </a:solidFill>
                <a:effectLst/>
                <a:latin typeface="Nunito" pitchFamily="2" charset="0"/>
              </a:rPr>
              <a:t> </a:t>
            </a:r>
            <a:r>
              <a:rPr lang="en-US" sz="1200" b="0" i="0" dirty="0" err="1">
                <a:solidFill>
                  <a:srgbClr val="5E5E5E"/>
                </a:solidFill>
                <a:effectLst/>
                <a:latin typeface="Nunito" pitchFamily="2" charset="0"/>
              </a:rPr>
              <a:t>animasi</a:t>
            </a:r>
            <a:r>
              <a:rPr lang="en-US" sz="1200" b="0" i="0" dirty="0">
                <a:solidFill>
                  <a:srgbClr val="5E5E5E"/>
                </a:solidFill>
                <a:effectLst/>
                <a:latin typeface="Nunito" pitchFamily="2" charset="0"/>
              </a:rPr>
              <a:t> </a:t>
            </a:r>
            <a:r>
              <a:rPr lang="en-US" sz="1200" b="0" i="0" dirty="0" err="1">
                <a:solidFill>
                  <a:srgbClr val="5E5E5E"/>
                </a:solidFill>
                <a:effectLst/>
                <a:latin typeface="Nunito" pitchFamily="2" charset="0"/>
              </a:rPr>
              <a:t>ini</a:t>
            </a:r>
            <a:r>
              <a:rPr lang="en-US" sz="1200" b="0" i="0" dirty="0">
                <a:solidFill>
                  <a:srgbClr val="5E5E5E"/>
                </a:solidFill>
                <a:effectLst/>
                <a:latin typeface="Nunito" pitchFamily="2" charset="0"/>
              </a:rPr>
              <a:t> </a:t>
            </a:r>
            <a:r>
              <a:rPr lang="en-US" sz="1200" b="0" i="0" dirty="0" err="1">
                <a:solidFill>
                  <a:srgbClr val="5E5E5E"/>
                </a:solidFill>
                <a:effectLst/>
                <a:latin typeface="Nunito" pitchFamily="2" charset="0"/>
              </a:rPr>
              <a:t>untuk</a:t>
            </a:r>
            <a:r>
              <a:rPr lang="en-US" sz="1200" b="0" i="0" dirty="0">
                <a:solidFill>
                  <a:srgbClr val="5E5E5E"/>
                </a:solidFill>
                <a:effectLst/>
                <a:latin typeface="Nunito" pitchFamily="2" charset="0"/>
              </a:rPr>
              <a:t> </a:t>
            </a:r>
            <a:r>
              <a:rPr lang="en-US" sz="1200" b="0" i="0" dirty="0" err="1">
                <a:solidFill>
                  <a:srgbClr val="5E5E5E"/>
                </a:solidFill>
                <a:effectLst/>
                <a:latin typeface="Nunito" pitchFamily="2" charset="0"/>
              </a:rPr>
              <a:t>mendapatkan</a:t>
            </a:r>
            <a:r>
              <a:rPr lang="en-US" sz="1200" b="0" i="0" dirty="0">
                <a:solidFill>
                  <a:srgbClr val="5E5E5E"/>
                </a:solidFill>
                <a:effectLst/>
                <a:latin typeface="Nunito" pitchFamily="2" charset="0"/>
              </a:rPr>
              <a:t> </a:t>
            </a:r>
            <a:r>
              <a:rPr lang="en-US" sz="1200" b="0" i="0" dirty="0" err="1">
                <a:solidFill>
                  <a:srgbClr val="5E5E5E"/>
                </a:solidFill>
                <a:effectLst/>
                <a:latin typeface="Nunito" pitchFamily="2" charset="0"/>
              </a:rPr>
              <a:t>ilusi</a:t>
            </a:r>
            <a:r>
              <a:rPr lang="en-US" sz="1200" b="0" i="0" dirty="0">
                <a:solidFill>
                  <a:srgbClr val="5E5E5E"/>
                </a:solidFill>
                <a:effectLst/>
                <a:latin typeface="Nunito" pitchFamily="2" charset="0"/>
              </a:rPr>
              <a:t> </a:t>
            </a:r>
            <a:r>
              <a:rPr lang="en-US" sz="1200" b="0" i="0" dirty="0" err="1">
                <a:solidFill>
                  <a:srgbClr val="5E5E5E"/>
                </a:solidFill>
                <a:effectLst/>
                <a:latin typeface="Nunito" pitchFamily="2" charset="0"/>
              </a:rPr>
              <a:t>menghidupkan</a:t>
            </a:r>
            <a:r>
              <a:rPr lang="en-US" sz="1200" b="0" i="0" dirty="0">
                <a:solidFill>
                  <a:srgbClr val="5E5E5E"/>
                </a:solidFill>
                <a:effectLst/>
                <a:latin typeface="Nunito" pitchFamily="2" charset="0"/>
              </a:rPr>
              <a:t> </a:t>
            </a:r>
            <a:r>
              <a:rPr lang="en-US" sz="1200" b="0" i="0" dirty="0" err="1">
                <a:solidFill>
                  <a:srgbClr val="5E5E5E"/>
                </a:solidFill>
                <a:effectLst/>
                <a:latin typeface="Nunito" pitchFamily="2" charset="0"/>
              </a:rPr>
              <a:t>karakter</a:t>
            </a:r>
            <a:r>
              <a:rPr lang="en-US" sz="1200" b="0" i="0" dirty="0">
                <a:solidFill>
                  <a:srgbClr val="5E5E5E"/>
                </a:solidFill>
                <a:effectLst/>
                <a:latin typeface="Nunito" pitchFamily="2" charset="0"/>
              </a:rPr>
              <a:t> </a:t>
            </a:r>
            <a:r>
              <a:rPr lang="en-US" sz="1200" b="0" i="0" dirty="0" err="1">
                <a:solidFill>
                  <a:srgbClr val="5E5E5E"/>
                </a:solidFill>
                <a:effectLst/>
                <a:latin typeface="Nunito" pitchFamily="2" charset="0"/>
              </a:rPr>
              <a:t>animasinya</a:t>
            </a:r>
            <a:r>
              <a:rPr lang="en-US" sz="1200" b="0" i="0" dirty="0">
                <a:solidFill>
                  <a:srgbClr val="5E5E5E"/>
                </a:solidFill>
                <a:effectLst/>
                <a:latin typeface="Nunito" pitchFamily="2" charset="0"/>
              </a:rPr>
              <a:t>. </a:t>
            </a:r>
            <a:r>
              <a:rPr lang="en-US" sz="1200" b="0" i="0" dirty="0" err="1">
                <a:solidFill>
                  <a:srgbClr val="5E5E5E"/>
                </a:solidFill>
                <a:effectLst/>
                <a:latin typeface="Nunito" pitchFamily="2" charset="0"/>
              </a:rPr>
              <a:t>Barikut</a:t>
            </a:r>
            <a:r>
              <a:rPr lang="en-US" sz="1200" b="0" i="0" dirty="0">
                <a:solidFill>
                  <a:srgbClr val="5E5E5E"/>
                </a:solidFill>
                <a:effectLst/>
                <a:latin typeface="Nunito" pitchFamily="2" charset="0"/>
              </a:rPr>
              <a:t> </a:t>
            </a:r>
            <a:r>
              <a:rPr lang="en-US" sz="1200" b="0" i="0" dirty="0" err="1">
                <a:solidFill>
                  <a:srgbClr val="5E5E5E"/>
                </a:solidFill>
                <a:effectLst/>
                <a:latin typeface="Nunito" pitchFamily="2" charset="0"/>
              </a:rPr>
              <a:t>adalah</a:t>
            </a:r>
            <a:r>
              <a:rPr lang="en-US" sz="1200" b="0" i="0" dirty="0">
                <a:solidFill>
                  <a:srgbClr val="5E5E5E"/>
                </a:solidFill>
                <a:effectLst/>
                <a:latin typeface="Nunito" pitchFamily="2" charset="0"/>
              </a:rPr>
              <a:t> 12 </a:t>
            </a:r>
            <a:r>
              <a:rPr lang="en-US" sz="1200" b="0" i="0" dirty="0" err="1">
                <a:solidFill>
                  <a:srgbClr val="5E5E5E"/>
                </a:solidFill>
                <a:effectLst/>
                <a:latin typeface="Nunito" pitchFamily="2" charset="0"/>
              </a:rPr>
              <a:t>prinsip</a:t>
            </a:r>
            <a:r>
              <a:rPr lang="en-US" sz="1200" b="0" i="0" dirty="0">
                <a:solidFill>
                  <a:srgbClr val="5E5E5E"/>
                </a:solidFill>
                <a:effectLst/>
                <a:latin typeface="Nunito" pitchFamily="2" charset="0"/>
              </a:rPr>
              <a:t> </a:t>
            </a:r>
            <a:r>
              <a:rPr lang="en-US" sz="1200" b="0" i="0" dirty="0" err="1">
                <a:solidFill>
                  <a:srgbClr val="5E5E5E"/>
                </a:solidFill>
                <a:effectLst/>
                <a:latin typeface="Nunito" pitchFamily="2" charset="0"/>
              </a:rPr>
              <a:t>dasar</a:t>
            </a:r>
            <a:r>
              <a:rPr lang="en-US" sz="1200" b="0" i="0" dirty="0">
                <a:solidFill>
                  <a:srgbClr val="5E5E5E"/>
                </a:solidFill>
                <a:effectLst/>
                <a:latin typeface="Nunito" pitchFamily="2" charset="0"/>
              </a:rPr>
              <a:t> </a:t>
            </a:r>
            <a:r>
              <a:rPr lang="en-US" sz="1200" b="0" i="0" dirty="0" err="1">
                <a:solidFill>
                  <a:srgbClr val="5E5E5E"/>
                </a:solidFill>
                <a:effectLst/>
                <a:latin typeface="Nunito" pitchFamily="2" charset="0"/>
              </a:rPr>
              <a:t>animasi</a:t>
            </a:r>
            <a:r>
              <a:rPr lang="en-US" sz="1200" b="0" i="0" dirty="0">
                <a:solidFill>
                  <a:srgbClr val="5E5E5E"/>
                </a:solidFill>
                <a:effectLst/>
                <a:latin typeface="Nunito" pitchFamily="2" charset="0"/>
              </a:rPr>
              <a:t> agar </a:t>
            </a:r>
            <a:r>
              <a:rPr lang="en-US" sz="1200" b="0" i="0" dirty="0" err="1">
                <a:solidFill>
                  <a:srgbClr val="5E5E5E"/>
                </a:solidFill>
                <a:effectLst/>
                <a:latin typeface="Nunito" pitchFamily="2" charset="0"/>
              </a:rPr>
              <a:t>animasi</a:t>
            </a:r>
            <a:r>
              <a:rPr lang="en-US" sz="1200" b="0" i="0" dirty="0">
                <a:solidFill>
                  <a:srgbClr val="5E5E5E"/>
                </a:solidFill>
                <a:effectLst/>
                <a:latin typeface="Nunito" pitchFamily="2" charset="0"/>
              </a:rPr>
              <a:t> </a:t>
            </a:r>
            <a:r>
              <a:rPr lang="en-US" sz="1200" b="0" i="0" dirty="0" err="1">
                <a:solidFill>
                  <a:srgbClr val="5E5E5E"/>
                </a:solidFill>
                <a:effectLst/>
                <a:latin typeface="Nunito" pitchFamily="2" charset="0"/>
              </a:rPr>
              <a:t>terlihat</a:t>
            </a:r>
            <a:r>
              <a:rPr lang="en-US" sz="1200" b="0" i="0" dirty="0">
                <a:solidFill>
                  <a:srgbClr val="5E5E5E"/>
                </a:solidFill>
                <a:effectLst/>
                <a:latin typeface="Nunito" pitchFamily="2" charset="0"/>
              </a:rPr>
              <a:t> </a:t>
            </a:r>
            <a:r>
              <a:rPr lang="en-US" sz="1200" b="0" i="0" dirty="0" err="1">
                <a:solidFill>
                  <a:srgbClr val="5E5E5E"/>
                </a:solidFill>
                <a:effectLst/>
                <a:latin typeface="Nunito" pitchFamily="2" charset="0"/>
              </a:rPr>
              <a:t>seperti</a:t>
            </a:r>
            <a:r>
              <a:rPr lang="en-US" sz="1200" b="0" i="0" dirty="0">
                <a:solidFill>
                  <a:srgbClr val="5E5E5E"/>
                </a:solidFill>
                <a:effectLst/>
                <a:latin typeface="Nunito" pitchFamily="2" charset="0"/>
              </a:rPr>
              <a:t> </a:t>
            </a:r>
            <a:r>
              <a:rPr lang="en-US" sz="1200" b="0" i="0" dirty="0" err="1">
                <a:solidFill>
                  <a:srgbClr val="5E5E5E"/>
                </a:solidFill>
                <a:effectLst/>
                <a:latin typeface="Nunito" pitchFamily="2" charset="0"/>
              </a:rPr>
              <a:t>nyata</a:t>
            </a:r>
            <a:r>
              <a:rPr lang="en-US" sz="1200" b="0" i="0" dirty="0">
                <a:solidFill>
                  <a:srgbClr val="5E5E5E"/>
                </a:solidFill>
                <a:effectLst/>
                <a:latin typeface="Nunito" pitchFamily="2" charset="0"/>
              </a:rPr>
              <a:t>:</a:t>
            </a:r>
            <a:endParaRPr lang="en-US" dirty="0"/>
          </a:p>
        </p:txBody>
      </p:sp>
      <p:sp>
        <p:nvSpPr>
          <p:cNvPr id="5" name="TextBox 4">
            <a:extLst>
              <a:ext uri="{FF2B5EF4-FFF2-40B4-BE49-F238E27FC236}">
                <a16:creationId xmlns:a16="http://schemas.microsoft.com/office/drawing/2014/main" id="{3CF82283-46A9-704B-625E-A3B7FB5F3F0B}"/>
              </a:ext>
            </a:extLst>
          </p:cNvPr>
          <p:cNvSpPr txBox="1"/>
          <p:nvPr/>
        </p:nvSpPr>
        <p:spPr>
          <a:xfrm>
            <a:off x="876822" y="2609549"/>
            <a:ext cx="5574082" cy="369332"/>
          </a:xfrm>
          <a:prstGeom prst="rect">
            <a:avLst/>
          </a:prstGeom>
          <a:noFill/>
        </p:spPr>
        <p:txBody>
          <a:bodyPr wrap="square">
            <a:spAutoFit/>
          </a:bodyPr>
          <a:lstStyle/>
          <a:p>
            <a:r>
              <a:rPr lang="en-US" sz="1800" b="1" i="0" dirty="0">
                <a:solidFill>
                  <a:srgbClr val="5E5E5E"/>
                </a:solidFill>
                <a:effectLst/>
                <a:latin typeface="Nunito" pitchFamily="2" charset="0"/>
              </a:rPr>
              <a:t>1. Squash And Stretch (</a:t>
            </a:r>
            <a:r>
              <a:rPr lang="en-US" sz="1800" b="1" i="0" dirty="0" err="1">
                <a:solidFill>
                  <a:srgbClr val="5E5E5E"/>
                </a:solidFill>
                <a:effectLst/>
                <a:latin typeface="Nunito" pitchFamily="2" charset="0"/>
              </a:rPr>
              <a:t>Kelenturan</a:t>
            </a:r>
            <a:r>
              <a:rPr lang="en-US" sz="1800" b="1" i="0" dirty="0">
                <a:solidFill>
                  <a:srgbClr val="5E5E5E"/>
                </a:solidFill>
                <a:effectLst/>
                <a:latin typeface="Nunito" pitchFamily="2" charset="0"/>
              </a:rPr>
              <a:t> </a:t>
            </a:r>
            <a:r>
              <a:rPr lang="en-US" sz="1800" b="1" i="0" dirty="0" err="1">
                <a:solidFill>
                  <a:srgbClr val="5E5E5E"/>
                </a:solidFill>
                <a:effectLst/>
                <a:latin typeface="Nunito" pitchFamily="2" charset="0"/>
              </a:rPr>
              <a:t>suatu</a:t>
            </a:r>
            <a:r>
              <a:rPr lang="en-US" sz="1800" b="1" i="0" dirty="0">
                <a:solidFill>
                  <a:srgbClr val="5E5E5E"/>
                </a:solidFill>
                <a:effectLst/>
                <a:latin typeface="Nunito" pitchFamily="2" charset="0"/>
              </a:rPr>
              <a:t> </a:t>
            </a:r>
            <a:r>
              <a:rPr lang="en-US" sz="1800" b="1" i="0" dirty="0" err="1">
                <a:solidFill>
                  <a:srgbClr val="5E5E5E"/>
                </a:solidFill>
                <a:effectLst/>
                <a:latin typeface="Nunito" pitchFamily="2" charset="0"/>
              </a:rPr>
              <a:t>objek</a:t>
            </a:r>
            <a:r>
              <a:rPr lang="en-US" sz="1800" b="1" i="0" dirty="0">
                <a:solidFill>
                  <a:srgbClr val="5E5E5E"/>
                </a:solidFill>
                <a:effectLst/>
                <a:latin typeface="Nunito" pitchFamily="2" charset="0"/>
              </a:rPr>
              <a:t>)</a:t>
            </a:r>
            <a:endParaRPr lang="en-US" dirty="0"/>
          </a:p>
        </p:txBody>
      </p:sp>
      <p:pic>
        <p:nvPicPr>
          <p:cNvPr id="1026" name="Picture 2">
            <a:extLst>
              <a:ext uri="{FF2B5EF4-FFF2-40B4-BE49-F238E27FC236}">
                <a16:creationId xmlns:a16="http://schemas.microsoft.com/office/drawing/2014/main" id="{DA2C10D7-DF87-85C1-273A-3CEAC4E13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0904" y="2609549"/>
            <a:ext cx="2280141" cy="252612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36A9B6E-686E-3CEC-871B-C72147CFC4D7}"/>
              </a:ext>
            </a:extLst>
          </p:cNvPr>
          <p:cNvSpPr txBox="1"/>
          <p:nvPr/>
        </p:nvSpPr>
        <p:spPr>
          <a:xfrm>
            <a:off x="1240076" y="2978881"/>
            <a:ext cx="4584526" cy="2862322"/>
          </a:xfrm>
          <a:prstGeom prst="rect">
            <a:avLst/>
          </a:prstGeom>
          <a:noFill/>
        </p:spPr>
        <p:txBody>
          <a:bodyPr wrap="square">
            <a:spAutoFit/>
          </a:bodyPr>
          <a:lstStyle/>
          <a:p>
            <a:r>
              <a:rPr lang="en-US" sz="1800" b="0" i="0" dirty="0" err="1">
                <a:solidFill>
                  <a:srgbClr val="5E5E5E"/>
                </a:solidFill>
                <a:effectLst/>
                <a:latin typeface="Nunito" pitchFamily="2" charset="0"/>
              </a:rPr>
              <a:t>Contohnya</a:t>
            </a:r>
            <a:r>
              <a:rPr lang="en-US" sz="1800" b="0" i="0" dirty="0">
                <a:solidFill>
                  <a:srgbClr val="5E5E5E"/>
                </a:solidFill>
                <a:effectLst/>
                <a:latin typeface="Nunito" pitchFamily="2" charset="0"/>
              </a:rPr>
              <a:t> pada </a:t>
            </a:r>
            <a:r>
              <a:rPr lang="en-US" sz="1800" b="0" i="0" dirty="0" err="1">
                <a:solidFill>
                  <a:srgbClr val="5E5E5E"/>
                </a:solidFill>
                <a:effectLst/>
                <a:latin typeface="Nunito" pitchFamily="2" charset="0"/>
              </a:rPr>
              <a:t>saat</a:t>
            </a:r>
            <a:r>
              <a:rPr lang="en-US" sz="1800" b="0" i="0" dirty="0">
                <a:solidFill>
                  <a:srgbClr val="5E5E5E"/>
                </a:solidFill>
                <a:effectLst/>
                <a:latin typeface="Nunito" pitchFamily="2" charset="0"/>
              </a:rPr>
              <a:t> </a:t>
            </a:r>
            <a:r>
              <a:rPr lang="en-US" sz="1800" b="0" i="0" dirty="0" err="1">
                <a:solidFill>
                  <a:srgbClr val="5E5E5E"/>
                </a:solidFill>
                <a:effectLst/>
                <a:latin typeface="Nunito" pitchFamily="2" charset="0"/>
              </a:rPr>
              <a:t>sebuah</a:t>
            </a:r>
            <a:r>
              <a:rPr lang="en-US" sz="1800" b="0" i="0" dirty="0">
                <a:solidFill>
                  <a:srgbClr val="5E5E5E"/>
                </a:solidFill>
                <a:effectLst/>
                <a:latin typeface="Nunito" pitchFamily="2" charset="0"/>
              </a:rPr>
              <a:t> bola </a:t>
            </a:r>
            <a:r>
              <a:rPr lang="en-US" sz="1800" b="0" i="0" dirty="0" err="1">
                <a:solidFill>
                  <a:srgbClr val="5E5E5E"/>
                </a:solidFill>
                <a:effectLst/>
                <a:latin typeface="Nunito" pitchFamily="2" charset="0"/>
              </a:rPr>
              <a:t>dilemparkan</a:t>
            </a:r>
            <a:r>
              <a:rPr lang="en-US" sz="1800" b="0" i="0" dirty="0">
                <a:solidFill>
                  <a:srgbClr val="5E5E5E"/>
                </a:solidFill>
                <a:effectLst/>
                <a:latin typeface="Nunito" pitchFamily="2" charset="0"/>
              </a:rPr>
              <a:t>. Pada </a:t>
            </a:r>
            <a:r>
              <a:rPr lang="en-US" sz="1800" b="0" i="0" dirty="0" err="1">
                <a:solidFill>
                  <a:srgbClr val="5E5E5E"/>
                </a:solidFill>
                <a:effectLst/>
                <a:latin typeface="Nunito" pitchFamily="2" charset="0"/>
              </a:rPr>
              <a:t>saat</a:t>
            </a:r>
            <a:r>
              <a:rPr lang="en-US" sz="1800" b="0" i="0" dirty="0">
                <a:solidFill>
                  <a:srgbClr val="5E5E5E"/>
                </a:solidFill>
                <a:effectLst/>
                <a:latin typeface="Nunito" pitchFamily="2" charset="0"/>
              </a:rPr>
              <a:t> bola </a:t>
            </a:r>
            <a:r>
              <a:rPr lang="en-US" sz="1800" b="0" i="0" dirty="0" err="1">
                <a:solidFill>
                  <a:srgbClr val="5E5E5E"/>
                </a:solidFill>
                <a:effectLst/>
                <a:latin typeface="Nunito" pitchFamily="2" charset="0"/>
              </a:rPr>
              <a:t>menyentuh</a:t>
            </a:r>
            <a:r>
              <a:rPr lang="en-US" sz="1800" b="0" i="0" dirty="0">
                <a:solidFill>
                  <a:srgbClr val="5E5E5E"/>
                </a:solidFill>
                <a:effectLst/>
                <a:latin typeface="Nunito" pitchFamily="2" charset="0"/>
              </a:rPr>
              <a:t> </a:t>
            </a:r>
            <a:r>
              <a:rPr lang="en-US" sz="1800" b="0" i="0" dirty="0" err="1">
                <a:solidFill>
                  <a:srgbClr val="5E5E5E"/>
                </a:solidFill>
                <a:effectLst/>
                <a:latin typeface="Nunito" pitchFamily="2" charset="0"/>
              </a:rPr>
              <a:t>tanah</a:t>
            </a:r>
            <a:r>
              <a:rPr lang="en-US" sz="1800" b="0" i="0" dirty="0">
                <a:solidFill>
                  <a:srgbClr val="5E5E5E"/>
                </a:solidFill>
                <a:effectLst/>
                <a:latin typeface="Nunito" pitchFamily="2" charset="0"/>
              </a:rPr>
              <a:t> </a:t>
            </a:r>
            <a:r>
              <a:rPr lang="en-US" sz="1800" b="0" i="0" dirty="0" err="1">
                <a:solidFill>
                  <a:srgbClr val="5E5E5E"/>
                </a:solidFill>
                <a:effectLst/>
                <a:latin typeface="Nunito" pitchFamily="2" charset="0"/>
              </a:rPr>
              <a:t>maka</a:t>
            </a:r>
            <a:r>
              <a:rPr lang="en-US" sz="1800" b="0" i="0" dirty="0">
                <a:solidFill>
                  <a:srgbClr val="5E5E5E"/>
                </a:solidFill>
                <a:effectLst/>
                <a:latin typeface="Nunito" pitchFamily="2" charset="0"/>
              </a:rPr>
              <a:t> </a:t>
            </a:r>
            <a:r>
              <a:rPr lang="en-US" sz="1800" b="0" i="0" dirty="0" err="1">
                <a:solidFill>
                  <a:srgbClr val="5E5E5E"/>
                </a:solidFill>
                <a:effectLst/>
                <a:latin typeface="Nunito" pitchFamily="2" charset="0"/>
              </a:rPr>
              <a:t>akan</a:t>
            </a:r>
            <a:r>
              <a:rPr lang="en-US" sz="1800" b="0" i="0" dirty="0">
                <a:solidFill>
                  <a:srgbClr val="5E5E5E"/>
                </a:solidFill>
                <a:effectLst/>
                <a:latin typeface="Nunito" pitchFamily="2" charset="0"/>
              </a:rPr>
              <a:t> </a:t>
            </a:r>
            <a:r>
              <a:rPr lang="en-US" sz="1800" b="0" i="0" dirty="0" err="1">
                <a:solidFill>
                  <a:srgbClr val="5E5E5E"/>
                </a:solidFill>
                <a:effectLst/>
                <a:latin typeface="Nunito" pitchFamily="2" charset="0"/>
              </a:rPr>
              <a:t>membuat</a:t>
            </a:r>
            <a:r>
              <a:rPr lang="en-US" sz="1800" b="0" i="0" dirty="0">
                <a:solidFill>
                  <a:srgbClr val="5E5E5E"/>
                </a:solidFill>
                <a:effectLst/>
                <a:latin typeface="Nunito" pitchFamily="2" charset="0"/>
              </a:rPr>
              <a:t> </a:t>
            </a:r>
            <a:r>
              <a:rPr lang="en-US" sz="1800" b="0" i="0" dirty="0" err="1">
                <a:solidFill>
                  <a:srgbClr val="5E5E5E"/>
                </a:solidFill>
                <a:effectLst/>
                <a:latin typeface="Nunito" pitchFamily="2" charset="0"/>
              </a:rPr>
              <a:t>seolah</a:t>
            </a:r>
            <a:r>
              <a:rPr lang="en-US" sz="1800" b="0" i="0" dirty="0">
                <a:solidFill>
                  <a:srgbClr val="5E5E5E"/>
                </a:solidFill>
                <a:effectLst/>
                <a:latin typeface="Nunito" pitchFamily="2" charset="0"/>
              </a:rPr>
              <a:t> </a:t>
            </a:r>
            <a:r>
              <a:rPr lang="en-US" sz="1800" b="0" i="0" dirty="0" err="1">
                <a:solidFill>
                  <a:srgbClr val="5E5E5E"/>
                </a:solidFill>
                <a:effectLst/>
                <a:latin typeface="Nunito" pitchFamily="2" charset="0"/>
              </a:rPr>
              <a:t>olah</a:t>
            </a:r>
            <a:r>
              <a:rPr lang="en-US" sz="1800" b="0" i="0" dirty="0">
                <a:solidFill>
                  <a:srgbClr val="5E5E5E"/>
                </a:solidFill>
                <a:effectLst/>
                <a:latin typeface="Nunito" pitchFamily="2" charset="0"/>
              </a:rPr>
              <a:t> bola yang </a:t>
            </a:r>
            <a:r>
              <a:rPr lang="en-US" sz="1800" b="0" i="0" dirty="0" err="1">
                <a:solidFill>
                  <a:srgbClr val="5E5E5E"/>
                </a:solidFill>
                <a:effectLst/>
                <a:latin typeface="Nunito" pitchFamily="2" charset="0"/>
              </a:rPr>
              <a:t>semula</a:t>
            </a:r>
            <a:r>
              <a:rPr lang="en-US" sz="1800" b="0" i="0" dirty="0">
                <a:solidFill>
                  <a:srgbClr val="5E5E5E"/>
                </a:solidFill>
                <a:effectLst/>
                <a:latin typeface="Nunito" pitchFamily="2" charset="0"/>
              </a:rPr>
              <a:t> </a:t>
            </a:r>
            <a:r>
              <a:rPr lang="en-US" sz="1800" b="0" i="0" dirty="0" err="1">
                <a:solidFill>
                  <a:srgbClr val="5E5E5E"/>
                </a:solidFill>
                <a:effectLst/>
                <a:latin typeface="Nunito" pitchFamily="2" charset="0"/>
              </a:rPr>
              <a:t>bentuknya</a:t>
            </a:r>
            <a:r>
              <a:rPr lang="en-US" sz="1800" b="0" i="0" dirty="0">
                <a:solidFill>
                  <a:srgbClr val="5E5E5E"/>
                </a:solidFill>
                <a:effectLst/>
                <a:latin typeface="Nunito" pitchFamily="2" charset="0"/>
              </a:rPr>
              <a:t> </a:t>
            </a:r>
            <a:r>
              <a:rPr lang="en-US" sz="1800" b="0" i="0" dirty="0" err="1">
                <a:solidFill>
                  <a:srgbClr val="5E5E5E"/>
                </a:solidFill>
                <a:effectLst/>
                <a:latin typeface="Nunito" pitchFamily="2" charset="0"/>
              </a:rPr>
              <a:t>bulat</a:t>
            </a:r>
            <a:r>
              <a:rPr lang="en-US" sz="1800" b="0" i="0" dirty="0">
                <a:solidFill>
                  <a:srgbClr val="5E5E5E"/>
                </a:solidFill>
                <a:effectLst/>
                <a:latin typeface="Nunito" pitchFamily="2" charset="0"/>
              </a:rPr>
              <a:t> </a:t>
            </a:r>
            <a:r>
              <a:rPr lang="en-US" sz="1800" b="0" i="0" dirty="0" err="1">
                <a:solidFill>
                  <a:srgbClr val="5E5E5E"/>
                </a:solidFill>
                <a:effectLst/>
                <a:latin typeface="Nunito" pitchFamily="2" charset="0"/>
              </a:rPr>
              <a:t>sempurna</a:t>
            </a:r>
            <a:r>
              <a:rPr lang="en-US" sz="1800" b="0" i="0" dirty="0">
                <a:solidFill>
                  <a:srgbClr val="5E5E5E"/>
                </a:solidFill>
                <a:effectLst/>
                <a:latin typeface="Nunito" pitchFamily="2" charset="0"/>
              </a:rPr>
              <a:t> </a:t>
            </a:r>
            <a:r>
              <a:rPr lang="en-US" sz="1800" b="0" i="0" dirty="0" err="1">
                <a:solidFill>
                  <a:srgbClr val="5E5E5E"/>
                </a:solidFill>
                <a:effectLst/>
                <a:latin typeface="Nunito" pitchFamily="2" charset="0"/>
              </a:rPr>
              <a:t>menjadi</a:t>
            </a:r>
            <a:r>
              <a:rPr lang="en-US" sz="1800" b="0" i="0" dirty="0">
                <a:solidFill>
                  <a:srgbClr val="5E5E5E"/>
                </a:solidFill>
                <a:effectLst/>
                <a:latin typeface="Nunito" pitchFamily="2" charset="0"/>
              </a:rPr>
              <a:t> </a:t>
            </a:r>
            <a:r>
              <a:rPr lang="en-US" sz="1800" b="0" i="0" dirty="0" err="1">
                <a:solidFill>
                  <a:srgbClr val="5E5E5E"/>
                </a:solidFill>
                <a:effectLst/>
                <a:latin typeface="Nunito" pitchFamily="2" charset="0"/>
              </a:rPr>
              <a:t>sedikit</a:t>
            </a:r>
            <a:r>
              <a:rPr lang="en-US" sz="1800" b="0" i="0" dirty="0">
                <a:solidFill>
                  <a:srgbClr val="5E5E5E"/>
                </a:solidFill>
                <a:effectLst/>
                <a:latin typeface="Nunito" pitchFamily="2" charset="0"/>
              </a:rPr>
              <a:t> </a:t>
            </a:r>
            <a:r>
              <a:rPr lang="en-US" sz="1800" b="0" i="0" dirty="0" err="1">
                <a:solidFill>
                  <a:srgbClr val="5E5E5E"/>
                </a:solidFill>
                <a:effectLst/>
                <a:latin typeface="Nunito" pitchFamily="2" charset="0"/>
              </a:rPr>
              <a:t>elif</a:t>
            </a:r>
            <a:r>
              <a:rPr lang="en-US" sz="1800" b="0" i="0" dirty="0">
                <a:solidFill>
                  <a:srgbClr val="5E5E5E"/>
                </a:solidFill>
                <a:effectLst/>
                <a:latin typeface="Nunito" pitchFamily="2" charset="0"/>
              </a:rPr>
              <a:t> </a:t>
            </a:r>
            <a:r>
              <a:rPr lang="en-US" sz="1800" b="0" i="0" dirty="0" err="1">
                <a:solidFill>
                  <a:srgbClr val="5E5E5E"/>
                </a:solidFill>
                <a:effectLst/>
                <a:latin typeface="Nunito" pitchFamily="2" charset="0"/>
              </a:rPr>
              <a:t>atau</a:t>
            </a:r>
            <a:r>
              <a:rPr lang="en-US" sz="1800" b="0" i="0" dirty="0">
                <a:solidFill>
                  <a:srgbClr val="5E5E5E"/>
                </a:solidFill>
                <a:effectLst/>
                <a:latin typeface="Nunito" pitchFamily="2" charset="0"/>
              </a:rPr>
              <a:t> </a:t>
            </a:r>
            <a:r>
              <a:rPr lang="en-US" sz="1800" b="0" i="0" dirty="0" err="1">
                <a:solidFill>
                  <a:srgbClr val="5E5E5E"/>
                </a:solidFill>
                <a:effectLst/>
                <a:latin typeface="Nunito" pitchFamily="2" charset="0"/>
              </a:rPr>
              <a:t>berbentuk</a:t>
            </a:r>
            <a:r>
              <a:rPr lang="en-US" sz="1800" b="0" i="0" dirty="0">
                <a:solidFill>
                  <a:srgbClr val="5E5E5E"/>
                </a:solidFill>
                <a:effectLst/>
                <a:latin typeface="Nunito" pitchFamily="2" charset="0"/>
              </a:rPr>
              <a:t> </a:t>
            </a:r>
            <a:r>
              <a:rPr lang="en-US" sz="1800" b="0" i="0" dirty="0" err="1">
                <a:solidFill>
                  <a:srgbClr val="5E5E5E"/>
                </a:solidFill>
                <a:effectLst/>
                <a:latin typeface="Nunito" pitchFamily="2" charset="0"/>
              </a:rPr>
              <a:t>lonjong</a:t>
            </a:r>
            <a:r>
              <a:rPr lang="en-US" sz="1800" b="0" i="0" dirty="0">
                <a:solidFill>
                  <a:srgbClr val="5E5E5E"/>
                </a:solidFill>
                <a:effectLst/>
                <a:latin typeface="Nunito" pitchFamily="2" charset="0"/>
              </a:rPr>
              <a:t> horizontal, </a:t>
            </a:r>
            <a:r>
              <a:rPr lang="en-US" sz="1800" b="0" i="0" dirty="0" err="1">
                <a:solidFill>
                  <a:srgbClr val="5E5E5E"/>
                </a:solidFill>
                <a:effectLst/>
                <a:latin typeface="Nunito" pitchFamily="2" charset="0"/>
              </a:rPr>
              <a:t>meskipun</a:t>
            </a:r>
            <a:r>
              <a:rPr lang="en-US" sz="1800" b="0" i="0" dirty="0">
                <a:solidFill>
                  <a:srgbClr val="5E5E5E"/>
                </a:solidFill>
                <a:effectLst/>
                <a:latin typeface="Nunito" pitchFamily="2" charset="0"/>
              </a:rPr>
              <a:t> pada </a:t>
            </a:r>
            <a:r>
              <a:rPr lang="en-US" sz="1800" b="0" i="0" dirty="0" err="1">
                <a:solidFill>
                  <a:srgbClr val="5E5E5E"/>
                </a:solidFill>
                <a:effectLst/>
                <a:latin typeface="Nunito" pitchFamily="2" charset="0"/>
              </a:rPr>
              <a:t>kenyataannya</a:t>
            </a:r>
            <a:r>
              <a:rPr lang="en-US" sz="1800" b="0" i="0" dirty="0">
                <a:solidFill>
                  <a:srgbClr val="5E5E5E"/>
                </a:solidFill>
                <a:effectLst/>
                <a:latin typeface="Nunito" pitchFamily="2" charset="0"/>
              </a:rPr>
              <a:t> </a:t>
            </a:r>
            <a:r>
              <a:rPr lang="en-US" sz="1800" b="0" i="0" dirty="0" err="1">
                <a:solidFill>
                  <a:srgbClr val="5E5E5E"/>
                </a:solidFill>
                <a:effectLst/>
                <a:latin typeface="Nunito" pitchFamily="2" charset="0"/>
              </a:rPr>
              <a:t>keadaan</a:t>
            </a:r>
            <a:r>
              <a:rPr lang="en-US" sz="1800" b="0" i="0" dirty="0">
                <a:solidFill>
                  <a:srgbClr val="5E5E5E"/>
                </a:solidFill>
                <a:effectLst/>
                <a:latin typeface="Nunito" pitchFamily="2" charset="0"/>
              </a:rPr>
              <a:t> bola </a:t>
            </a:r>
            <a:r>
              <a:rPr lang="en-US" sz="1800" b="0" i="0" dirty="0" err="1">
                <a:solidFill>
                  <a:srgbClr val="5E5E5E"/>
                </a:solidFill>
                <a:effectLst/>
                <a:latin typeface="Nunito" pitchFamily="2" charset="0"/>
              </a:rPr>
              <a:t>tidak</a:t>
            </a:r>
            <a:r>
              <a:rPr lang="en-US" sz="1800" b="0" i="0" dirty="0">
                <a:solidFill>
                  <a:srgbClr val="5E5E5E"/>
                </a:solidFill>
                <a:effectLst/>
                <a:latin typeface="Nunito" pitchFamily="2" charset="0"/>
              </a:rPr>
              <a:t> </a:t>
            </a:r>
            <a:r>
              <a:rPr lang="en-US" sz="1800" b="0" i="0" dirty="0" err="1">
                <a:solidFill>
                  <a:srgbClr val="5E5E5E"/>
                </a:solidFill>
                <a:effectLst/>
                <a:latin typeface="Nunito" pitchFamily="2" charset="0"/>
              </a:rPr>
              <a:t>selalu</a:t>
            </a:r>
            <a:r>
              <a:rPr lang="en-US" sz="1800" b="0" i="0" dirty="0">
                <a:solidFill>
                  <a:srgbClr val="5E5E5E"/>
                </a:solidFill>
                <a:effectLst/>
                <a:latin typeface="Nunito" pitchFamily="2" charset="0"/>
              </a:rPr>
              <a:t> </a:t>
            </a:r>
            <a:r>
              <a:rPr lang="en-US" sz="1800" b="0" i="0" dirty="0" err="1">
                <a:solidFill>
                  <a:srgbClr val="5E5E5E"/>
                </a:solidFill>
                <a:effectLst/>
                <a:latin typeface="Nunito" pitchFamily="2" charset="0"/>
              </a:rPr>
              <a:t>demikian</a:t>
            </a:r>
            <a:r>
              <a:rPr lang="en-US" sz="1800" b="0" i="0" dirty="0">
                <a:solidFill>
                  <a:srgbClr val="5E5E5E"/>
                </a:solidFill>
                <a:effectLst/>
                <a:latin typeface="Nunito" pitchFamily="2" charset="0"/>
              </a:rPr>
              <a:t>. Hal </a:t>
            </a:r>
            <a:r>
              <a:rPr lang="en-US" sz="1800" b="0" i="0" dirty="0" err="1">
                <a:solidFill>
                  <a:srgbClr val="5E5E5E"/>
                </a:solidFill>
                <a:effectLst/>
                <a:latin typeface="Nunito" pitchFamily="2" charset="0"/>
              </a:rPr>
              <a:t>ini</a:t>
            </a:r>
            <a:r>
              <a:rPr lang="en-US" sz="1800" b="0" i="0" dirty="0">
                <a:solidFill>
                  <a:srgbClr val="5E5E5E"/>
                </a:solidFill>
                <a:effectLst/>
                <a:latin typeface="Nunito" pitchFamily="2" charset="0"/>
              </a:rPr>
              <a:t> </a:t>
            </a:r>
            <a:r>
              <a:rPr lang="en-US" sz="1800" b="0" i="0" dirty="0" err="1">
                <a:solidFill>
                  <a:srgbClr val="5E5E5E"/>
                </a:solidFill>
                <a:effectLst/>
                <a:latin typeface="Nunito" pitchFamily="2" charset="0"/>
              </a:rPr>
              <a:t>dibuat</a:t>
            </a:r>
            <a:r>
              <a:rPr lang="en-US" sz="1800" b="0" i="0" dirty="0">
                <a:solidFill>
                  <a:srgbClr val="5E5E5E"/>
                </a:solidFill>
                <a:effectLst/>
                <a:latin typeface="Nunito" pitchFamily="2" charset="0"/>
              </a:rPr>
              <a:t> </a:t>
            </a:r>
            <a:r>
              <a:rPr lang="en-US" sz="1800" b="0" i="0" dirty="0" err="1">
                <a:solidFill>
                  <a:srgbClr val="5E5E5E"/>
                </a:solidFill>
                <a:effectLst/>
                <a:latin typeface="Nunito" pitchFamily="2" charset="0"/>
              </a:rPr>
              <a:t>untuk</a:t>
            </a:r>
            <a:r>
              <a:rPr lang="en-US" sz="1800" b="0" i="0" dirty="0">
                <a:solidFill>
                  <a:srgbClr val="5E5E5E"/>
                </a:solidFill>
                <a:effectLst/>
                <a:latin typeface="Nunito" pitchFamily="2" charset="0"/>
              </a:rPr>
              <a:t> </a:t>
            </a:r>
            <a:r>
              <a:rPr lang="en-US" sz="1800" b="0" i="0" dirty="0" err="1">
                <a:solidFill>
                  <a:srgbClr val="5E5E5E"/>
                </a:solidFill>
                <a:effectLst/>
                <a:latin typeface="Nunito" pitchFamily="2" charset="0"/>
              </a:rPr>
              <a:t>memberikan</a:t>
            </a:r>
            <a:r>
              <a:rPr lang="en-US" sz="1800" b="0" i="0" dirty="0">
                <a:solidFill>
                  <a:srgbClr val="5E5E5E"/>
                </a:solidFill>
                <a:effectLst/>
                <a:latin typeface="Nunito" pitchFamily="2" charset="0"/>
              </a:rPr>
              <a:t> </a:t>
            </a:r>
            <a:r>
              <a:rPr lang="en-US" sz="1800" b="0" i="0" dirty="0" err="1">
                <a:solidFill>
                  <a:srgbClr val="5E5E5E"/>
                </a:solidFill>
                <a:effectLst/>
                <a:latin typeface="Nunito" pitchFamily="2" charset="0"/>
              </a:rPr>
              <a:t>efek</a:t>
            </a:r>
            <a:r>
              <a:rPr lang="en-US" sz="1800" b="0" i="0" dirty="0">
                <a:solidFill>
                  <a:srgbClr val="5E5E5E"/>
                </a:solidFill>
                <a:effectLst/>
                <a:latin typeface="Nunito" pitchFamily="2" charset="0"/>
              </a:rPr>
              <a:t> </a:t>
            </a:r>
            <a:r>
              <a:rPr lang="en-US" sz="1800" b="0" i="0" dirty="0" err="1">
                <a:solidFill>
                  <a:srgbClr val="5E5E5E"/>
                </a:solidFill>
                <a:effectLst/>
                <a:latin typeface="Nunito" pitchFamily="2" charset="0"/>
              </a:rPr>
              <a:t>pergerakan</a:t>
            </a:r>
            <a:r>
              <a:rPr lang="en-US" sz="1800" b="0" i="0" dirty="0">
                <a:solidFill>
                  <a:srgbClr val="5E5E5E"/>
                </a:solidFill>
                <a:effectLst/>
                <a:latin typeface="Nunito" pitchFamily="2" charset="0"/>
              </a:rPr>
              <a:t> yang </a:t>
            </a:r>
            <a:r>
              <a:rPr lang="en-US" sz="1800" b="0" i="0" dirty="0" err="1">
                <a:solidFill>
                  <a:srgbClr val="5E5E5E"/>
                </a:solidFill>
                <a:effectLst/>
                <a:latin typeface="Nunito" pitchFamily="2" charset="0"/>
              </a:rPr>
              <a:t>lebih</a:t>
            </a:r>
            <a:r>
              <a:rPr lang="en-US" sz="1800" b="0" i="0" dirty="0">
                <a:solidFill>
                  <a:srgbClr val="5E5E5E"/>
                </a:solidFill>
                <a:effectLst/>
                <a:latin typeface="Nunito" pitchFamily="2" charset="0"/>
              </a:rPr>
              <a:t> </a:t>
            </a:r>
            <a:r>
              <a:rPr lang="en-US" sz="1800" b="0" i="0" dirty="0" err="1">
                <a:solidFill>
                  <a:srgbClr val="5E5E5E"/>
                </a:solidFill>
                <a:effectLst/>
                <a:latin typeface="Nunito" pitchFamily="2" charset="0"/>
              </a:rPr>
              <a:t>dinamis</a:t>
            </a:r>
            <a:r>
              <a:rPr lang="en-US" sz="1800" b="0" i="0" dirty="0">
                <a:solidFill>
                  <a:srgbClr val="5E5E5E"/>
                </a:solidFill>
                <a:effectLst/>
                <a:latin typeface="Nunito" pitchFamily="2" charset="0"/>
              </a:rPr>
              <a:t> dan ‘</a:t>
            </a:r>
            <a:r>
              <a:rPr lang="en-US" sz="1800" b="0" i="0" dirty="0" err="1">
                <a:solidFill>
                  <a:srgbClr val="5E5E5E"/>
                </a:solidFill>
                <a:effectLst/>
                <a:latin typeface="Nunito" pitchFamily="2" charset="0"/>
              </a:rPr>
              <a:t>hidup</a:t>
            </a:r>
            <a:r>
              <a:rPr lang="en-US" sz="1800" b="0" i="0" dirty="0">
                <a:solidFill>
                  <a:srgbClr val="5E5E5E"/>
                </a:solidFill>
                <a:effectLst/>
                <a:latin typeface="Nunito" pitchFamily="2" charset="0"/>
              </a:rPr>
              <a:t>’.</a:t>
            </a:r>
            <a:endParaRPr lang="en-US" dirty="0"/>
          </a:p>
        </p:txBody>
      </p:sp>
    </p:spTree>
    <p:extLst>
      <p:ext uri="{BB962C8B-B14F-4D97-AF65-F5344CB8AC3E}">
        <p14:creationId xmlns:p14="http://schemas.microsoft.com/office/powerpoint/2010/main" val="364262452"/>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3446</Words>
  <Application>Microsoft Office PowerPoint</Application>
  <PresentationFormat>On-screen Show (4:3)</PresentationFormat>
  <Paragraphs>195</Paragraphs>
  <Slides>38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Nunito</vt:lpstr>
      <vt:lpstr>Oswald</vt:lpstr>
      <vt:lpstr>Verdana</vt:lpstr>
      <vt:lpstr>Wingdings</vt:lpstr>
      <vt:lpstr>Office Theme</vt:lpstr>
      <vt:lpstr>MEMAHAMI PRINSIP - PRINSIP DASAR ANIMASI</vt:lpstr>
      <vt:lpstr>ANIMASI</vt:lpstr>
      <vt:lpstr>ANIMASI</vt:lpstr>
      <vt:lpstr>ANIMASI</vt:lpstr>
      <vt:lpstr>MEMAHAMI PRINSIP - PRINSIP DASAR ANIMASI</vt:lpstr>
      <vt:lpstr>MEMAHAMI PRINSIP - PRINSIP DASAR ANIMASI</vt:lpstr>
      <vt:lpstr>MEMAHAMI PRINSIP - PRINSIP DASAR ANIMASI</vt:lpstr>
      <vt:lpstr>MEMAHAMI PRINSIP - PRINSIP DASAR ANIMASI</vt:lpstr>
      <vt:lpstr>MEMAHAMI PRINSIP - PRINSIP DASAR ANIMASI</vt:lpstr>
      <vt:lpstr>MEMAHAMI PRINSIP - PRINSIP DASAR ANIMASI</vt:lpstr>
      <vt:lpstr>MEMAHAMI PRINSIP - PRINSIP DASAR ANIMASI</vt:lpstr>
      <vt:lpstr>MEMAHAMI PRINSIP - PRINSIP DASAR ANIMASI</vt:lpstr>
      <vt:lpstr>MEMAHAMI PRINSIP - PRINSIP DASAR ANIMASI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2023-10-03T06:44:47Z</dcterms:modified>
</cp:coreProperties>
</file>