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6"/>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13" r:id="rId32"/>
    <p:sldId id="314" r:id="rId33"/>
    <p:sldId id="315" r:id="rId34"/>
    <p:sldId id="316" r:id="rId35"/>
    <p:sldId id="324" r:id="rId36"/>
    <p:sldId id="325" r:id="rId37"/>
    <p:sldId id="326" r:id="rId38"/>
    <p:sldId id="327" r:id="rId39"/>
    <p:sldId id="328"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85" r:id="rId56"/>
    <p:sldId id="386" r:id="rId57"/>
    <p:sldId id="387"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Lst>
  <p:sldSz cx="9144000" cy="5143500" type="screen16x9"/>
  <p:notesSz cx="6858000" cy="9144000"/>
  <p:embeddedFontLst>
    <p:embeddedFont>
      <p:font typeface="Lato" panose="020F0502020204030203" pitchFamily="34" charset="0"/>
      <p:regular r:id="rId77"/>
      <p:bold r:id="rId78"/>
      <p:italic r:id="rId79"/>
      <p:boldItalic r:id="rId80"/>
    </p:embeddedFont>
    <p:embeddedFont>
      <p:font typeface="Raleway" panose="020B0604020202020204" pitchFamily="2"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CA8213-DF95-475D-A148-F1B92FDEFDB5}">
  <a:tblStyle styleId="{7CCA8213-DF95-475D-A148-F1B92FDEFD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3.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4.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7.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8dea59ed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8dea59ed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8dea59ed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8dea59ed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88dea59ed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88dea59ed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8dea59ed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8dea59e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88dea59e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88dea59e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88dea59ed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88dea59e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88dea59ed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88dea59ed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88dea59ed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88dea59ed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88dea59ed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88dea59ed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8dea59ed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8dea59ed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dea59ed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dea59ed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88dea59ed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88dea59ed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dea59ed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dea59ed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dea59ed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dea59e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88dea59ed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88dea59ed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dea59ed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dea59ed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8dea59ed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8dea59ed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dea59ed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dea59ed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88dea59e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88dea59e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88dea59ed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88dea59ed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8dea59ed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8dea59ed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88dea59ed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88dea59ed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88dea59ed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88dea59ed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b88dea59ed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b88dea59ed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88dea59ed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88dea59ed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88dea59ed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88dea59ed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b88dea59ed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b88dea59ed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b88dea59ed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b88dea59ed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88dea59ed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88dea59ed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b88dea59ed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b88dea59ed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b88dea59ed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b88dea59ed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b88dea59ed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b88dea59ed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8dea59e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8dea59e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b88dea59ed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b88dea59ed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b88dea59ed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b88dea59ed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88dea59ed_0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88dea59ed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b88dea59ed_0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b88dea59ed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b88dea59ed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b88dea59ed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b88dea59ed_0_1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b88dea59ed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b9f625c35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b9f625c35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b9f625c35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b9f625c35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b9f625c35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b9f625c35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b9f625c35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b9f625c35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88dea59ed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88dea59e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b9f625c35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b9f625c3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b9f625c3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b9f625c35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b9f625c35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b9f625c35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b9f625c35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b9f625c35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b88dea59e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b88dea59e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b88dea59ed_0_1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b88dea59ed_0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b88dea59ed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b88dea59ed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20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88dea59ed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88dea59e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787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b88dea59ed_0_1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b88dea59ed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079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b88dea59ed_0_1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b88dea59ed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11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88dea59ed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88dea59ed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b88dea59ed_0_1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b88dea59ed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45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b88dea59ed_0_1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b88dea59ed_0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2565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b88dea59ed_0_1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b88dea59ed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9736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b88dea59ed_0_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b88dea59ed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5056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b88dea59ed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b88dea59e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043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b88dea59ed_0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b88dea59ed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9005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b88dea59ed_0_1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b88dea59ed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51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b88dea59ed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b88dea59ed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024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b88dea59ed_0_1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b88dea59ed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9457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b88dea59ed_0_1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b88dea59ed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25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8dea59e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8dea59e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b88dea59ed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b88dea59ed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845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b88dea59ed_0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b88dea59e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818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b88dea59ed_0_1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b88dea59ed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5270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b88dea59ed_0_1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b88dea59ed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10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8dea59ed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8dea59ed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88dea59ed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88dea59ed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acromates.com/" TargetMode="External"/><Relationship Id="rId3" Type="http://schemas.openxmlformats.org/officeDocument/2006/relationships/hyperlink" Target="http://code.visualstudiocode.com/" TargetMode="External"/><Relationship Id="rId7" Type="http://schemas.openxmlformats.org/officeDocument/2006/relationships/hyperlink" Target="https://notepad-plus-plus.org/"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hyperlink" Target="https://www.jetbrains.com/webstorm/" TargetMode="External"/><Relationship Id="rId5" Type="http://schemas.openxmlformats.org/officeDocument/2006/relationships/hyperlink" Target="https://www.sublimetext.com/" TargetMode="External"/><Relationship Id="rId10" Type="http://schemas.openxmlformats.org/officeDocument/2006/relationships/hyperlink" Target="https://wiki.gnome.org/Apps/Gedit" TargetMode="External"/><Relationship Id="rId4" Type="http://schemas.openxmlformats.org/officeDocument/2006/relationships/hyperlink" Target="https://atom.io/" TargetMode="External"/><Relationship Id="rId9" Type="http://schemas.openxmlformats.org/officeDocument/2006/relationships/hyperlink" Target="https://www.gnu.org/software/emac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ecma-international.org/"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grammerzamannow.com/video-tutorial-java/"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chrome/" TargetMode="External"/><Relationship Id="rId7" Type="http://schemas.openxmlformats.org/officeDocument/2006/relationships/hyperlink" Target="https://www.opera.co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hyperlink" Target="https://www.apple.com/safari/" TargetMode="External"/><Relationship Id="rId5" Type="http://schemas.openxmlformats.org/officeDocument/2006/relationships/hyperlink" Target="https://www.microsoft.com/edge" TargetMode="External"/><Relationship Id="rId4" Type="http://schemas.openxmlformats.org/officeDocument/2006/relationships/hyperlink" Target="https://www.mozilla.org/firef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JavaScript Dasar</a:t>
            </a:r>
            <a:endParaRPr/>
          </a:p>
        </p:txBody>
      </p:sp>
      <p:sp>
        <p:nvSpPr>
          <p:cNvPr id="164" name="Google Shape;164;p2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La Ode Muhammad </a:t>
            </a:r>
            <a:r>
              <a:rPr lang="en-US" dirty="0" err="1"/>
              <a:t>Yudhy</a:t>
            </a:r>
            <a:r>
              <a:rPr lang="en-US" dirty="0"/>
              <a:t> Prayitno_E1E122064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Text Editor atau IDE</a:t>
            </a:r>
            <a:endParaRPr/>
          </a:p>
        </p:txBody>
      </p:sp>
      <p:sp>
        <p:nvSpPr>
          <p:cNvPr id="236" name="Google Shape;236;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Visual Studio Code :  </a:t>
            </a:r>
            <a:r>
              <a:rPr lang="id" u="sng">
                <a:solidFill>
                  <a:schemeClr val="hlink"/>
                </a:solidFill>
                <a:hlinkClick r:id="rId3"/>
              </a:rPr>
              <a:t>http://code.visualstudiocode.com/</a:t>
            </a:r>
            <a:r>
              <a:rPr lang="id"/>
              <a:t> </a:t>
            </a:r>
            <a:endParaRPr/>
          </a:p>
          <a:p>
            <a:pPr marL="457200" lvl="0" indent="-311150" algn="l" rtl="0">
              <a:spcBef>
                <a:spcPts val="0"/>
              </a:spcBef>
              <a:spcAft>
                <a:spcPts val="0"/>
              </a:spcAft>
              <a:buSzPts val="1300"/>
              <a:buChar char="●"/>
            </a:pPr>
            <a:r>
              <a:rPr lang="id"/>
              <a:t>Atom : </a:t>
            </a:r>
            <a:r>
              <a:rPr lang="id" u="sng">
                <a:solidFill>
                  <a:schemeClr val="hlink"/>
                </a:solidFill>
                <a:hlinkClick r:id="rId4"/>
              </a:rPr>
              <a:t>https://atom.io/</a:t>
            </a:r>
            <a:r>
              <a:rPr lang="id"/>
              <a:t> </a:t>
            </a:r>
            <a:endParaRPr/>
          </a:p>
          <a:p>
            <a:pPr marL="457200" lvl="0" indent="-311150" algn="l" rtl="0">
              <a:spcBef>
                <a:spcPts val="0"/>
              </a:spcBef>
              <a:spcAft>
                <a:spcPts val="0"/>
              </a:spcAft>
              <a:buSzPts val="1300"/>
              <a:buChar char="●"/>
            </a:pPr>
            <a:r>
              <a:rPr lang="id"/>
              <a:t>Sublime : </a:t>
            </a:r>
            <a:r>
              <a:rPr lang="id" u="sng">
                <a:solidFill>
                  <a:schemeClr val="hlink"/>
                </a:solidFill>
                <a:hlinkClick r:id="rId5"/>
              </a:rPr>
              <a:t>https://www.sublimetext.com/</a:t>
            </a:r>
            <a:r>
              <a:rPr lang="id"/>
              <a:t> </a:t>
            </a:r>
            <a:endParaRPr/>
          </a:p>
          <a:p>
            <a:pPr marL="457200" lvl="0" indent="-311150" algn="l" rtl="0">
              <a:spcBef>
                <a:spcPts val="0"/>
              </a:spcBef>
              <a:spcAft>
                <a:spcPts val="0"/>
              </a:spcAft>
              <a:buSzPts val="1300"/>
              <a:buChar char="●"/>
            </a:pPr>
            <a:r>
              <a:rPr lang="id"/>
              <a:t>WebStorm : </a:t>
            </a:r>
            <a:r>
              <a:rPr lang="id" u="sng">
                <a:solidFill>
                  <a:schemeClr val="hlink"/>
                </a:solidFill>
                <a:hlinkClick r:id="rId6"/>
              </a:rPr>
              <a:t>https://www.jetbrains.com/webstorm/</a:t>
            </a:r>
            <a:r>
              <a:rPr lang="id"/>
              <a:t> </a:t>
            </a:r>
            <a:endParaRPr/>
          </a:p>
          <a:p>
            <a:pPr marL="457200" lvl="0" indent="-311150" algn="l" rtl="0">
              <a:spcBef>
                <a:spcPts val="0"/>
              </a:spcBef>
              <a:spcAft>
                <a:spcPts val="0"/>
              </a:spcAft>
              <a:buSzPts val="1300"/>
              <a:buChar char="●"/>
            </a:pPr>
            <a:r>
              <a:rPr lang="id"/>
              <a:t>Nodepad++ : </a:t>
            </a:r>
            <a:r>
              <a:rPr lang="id" u="sng">
                <a:solidFill>
                  <a:schemeClr val="hlink"/>
                </a:solidFill>
                <a:hlinkClick r:id="rId7"/>
              </a:rPr>
              <a:t>https://notepad-plus-plus.org/</a:t>
            </a:r>
            <a:r>
              <a:rPr lang="id"/>
              <a:t> </a:t>
            </a:r>
            <a:endParaRPr/>
          </a:p>
          <a:p>
            <a:pPr marL="457200" lvl="0" indent="-311150" algn="l" rtl="0">
              <a:spcBef>
                <a:spcPts val="0"/>
              </a:spcBef>
              <a:spcAft>
                <a:spcPts val="0"/>
              </a:spcAft>
              <a:buSzPts val="1300"/>
              <a:buChar char="●"/>
            </a:pPr>
            <a:r>
              <a:rPr lang="id"/>
              <a:t>Textmate : </a:t>
            </a:r>
            <a:r>
              <a:rPr lang="id" u="sng">
                <a:solidFill>
                  <a:schemeClr val="hlink"/>
                </a:solidFill>
                <a:hlinkClick r:id="rId8"/>
              </a:rPr>
              <a:t>https://macromates.com/</a:t>
            </a:r>
            <a:r>
              <a:rPr lang="id"/>
              <a:t> </a:t>
            </a:r>
            <a:endParaRPr/>
          </a:p>
          <a:p>
            <a:pPr marL="457200" lvl="0" indent="-311150" algn="l" rtl="0">
              <a:spcBef>
                <a:spcPts val="0"/>
              </a:spcBef>
              <a:spcAft>
                <a:spcPts val="0"/>
              </a:spcAft>
              <a:buSzPts val="1300"/>
              <a:buChar char="●"/>
            </a:pPr>
            <a:r>
              <a:rPr lang="id"/>
              <a:t>GNU Emacs : </a:t>
            </a:r>
            <a:r>
              <a:rPr lang="id" u="sng">
                <a:solidFill>
                  <a:schemeClr val="hlink"/>
                </a:solidFill>
                <a:hlinkClick r:id="rId9"/>
              </a:rPr>
              <a:t>https://www.gnu.org/software/emacs/</a:t>
            </a:r>
            <a:r>
              <a:rPr lang="id"/>
              <a:t> </a:t>
            </a:r>
            <a:endParaRPr/>
          </a:p>
          <a:p>
            <a:pPr marL="457200" lvl="0" indent="-311150" algn="l" rtl="0">
              <a:spcBef>
                <a:spcPts val="0"/>
              </a:spcBef>
              <a:spcAft>
                <a:spcPts val="0"/>
              </a:spcAft>
              <a:buSzPts val="1300"/>
              <a:buChar char="●"/>
            </a:pPr>
            <a:r>
              <a:rPr lang="id"/>
              <a:t>GEdit : </a:t>
            </a:r>
            <a:r>
              <a:rPr lang="id" u="sng">
                <a:solidFill>
                  <a:schemeClr val="hlink"/>
                </a:solidFill>
                <a:hlinkClick r:id="rId10"/>
              </a:rPr>
              <a:t>https://wiki.gnome.org/Apps/Gedit</a:t>
            </a:r>
            <a:r>
              <a:rPr lang="id"/>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Program Hello World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Kode JavaScript</a:t>
            </a:r>
            <a:endParaRPr/>
          </a:p>
        </p:txBody>
      </p:sp>
      <p:sp>
        <p:nvSpPr>
          <p:cNvPr id="247" name="Google Shape;24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Ada beberapa cara untuk membuat kode JavaScript</a:t>
            </a:r>
            <a:endParaRPr/>
          </a:p>
          <a:p>
            <a:pPr marL="457200" lvl="0" indent="-311150" algn="l" rtl="0">
              <a:spcBef>
                <a:spcPts val="0"/>
              </a:spcBef>
              <a:spcAft>
                <a:spcPts val="0"/>
              </a:spcAft>
              <a:buSzPts val="1300"/>
              <a:buChar char="●"/>
            </a:pPr>
            <a:r>
              <a:rPr lang="id"/>
              <a:t>Bisa langsung di file HTML</a:t>
            </a:r>
            <a:endParaRPr/>
          </a:p>
          <a:p>
            <a:pPr marL="457200" lvl="0" indent="-311150" algn="l" rtl="0">
              <a:spcBef>
                <a:spcPts val="0"/>
              </a:spcBef>
              <a:spcAft>
                <a:spcPts val="0"/>
              </a:spcAft>
              <a:buSzPts val="1300"/>
              <a:buChar char="●"/>
            </a:pPr>
            <a:r>
              <a:rPr lang="id"/>
              <a:t>Atau bisa menggunakan file .js (ekstensi untuk JavaScript), lalu di include di dalam file HTML</a:t>
            </a:r>
            <a:endParaRPr/>
          </a:p>
          <a:p>
            <a:pPr marL="457200" lvl="0" indent="-311150" algn="l" rtl="0">
              <a:spcBef>
                <a:spcPts val="0"/>
              </a:spcBef>
              <a:spcAft>
                <a:spcPts val="0"/>
              </a:spcAft>
              <a:buSzPts val="1300"/>
              <a:buChar char="●"/>
            </a:pPr>
            <a:r>
              <a:rPr lang="id"/>
              <a:t>Pada praktek course ini kita akan menggunakan HTML langsung agar mudah membuat kode program nya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Script JavaScript</a:t>
            </a:r>
            <a:endParaRPr/>
          </a:p>
        </p:txBody>
      </p:sp>
      <p:pic>
        <p:nvPicPr>
          <p:cNvPr id="253" name="Google Shape;253;p40"/>
          <p:cNvPicPr preferRelativeResize="0"/>
          <p:nvPr/>
        </p:nvPicPr>
        <p:blipFill>
          <a:blip r:embed="rId3">
            <a:alphaModFix/>
          </a:blip>
          <a:stretch>
            <a:fillRect/>
          </a:stretch>
        </p:blipFill>
        <p:spPr>
          <a:xfrm>
            <a:off x="152400" y="2006250"/>
            <a:ext cx="8839201" cy="25892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Include Script JavaScript</a:t>
            </a:r>
            <a:endParaRPr/>
          </a:p>
        </p:txBody>
      </p:sp>
      <p:pic>
        <p:nvPicPr>
          <p:cNvPr id="259" name="Google Shape;259;p41"/>
          <p:cNvPicPr preferRelativeResize="0"/>
          <p:nvPr/>
        </p:nvPicPr>
        <p:blipFill>
          <a:blip r:embed="rId3">
            <a:alphaModFix/>
          </a:blip>
          <a:stretch>
            <a:fillRect/>
          </a:stretch>
        </p:blipFill>
        <p:spPr>
          <a:xfrm>
            <a:off x="152400" y="2006250"/>
            <a:ext cx="8839202" cy="21361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Titik Koma</a:t>
            </a:r>
            <a:endParaRPr/>
          </a:p>
        </p:txBody>
      </p:sp>
      <p:sp>
        <p:nvSpPr>
          <p:cNvPr id="265" name="Google Shape;265;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JavaScript mirip seperti bahasa pemrograman C/C++, dimana di akhir tiap statement kode program, kita perlu menambahkan ; (titik koma)</a:t>
            </a:r>
            <a:endParaRPr/>
          </a:p>
          <a:p>
            <a:pPr marL="457200" lvl="0" indent="-311150" algn="l" rtl="0">
              <a:spcBef>
                <a:spcPts val="0"/>
              </a:spcBef>
              <a:spcAft>
                <a:spcPts val="0"/>
              </a:spcAft>
              <a:buSzPts val="1300"/>
              <a:buChar char="●"/>
            </a:pPr>
            <a:r>
              <a:rPr lang="id"/>
              <a:t>Namun, di JavaScript tanda ; (titik koma) tidak wajib, jadi kita bisa menambahkan ataupun tidak.</a:t>
            </a:r>
            <a:endParaRPr/>
          </a:p>
          <a:p>
            <a:pPr marL="457200" lvl="0" indent="-311150" algn="l" rtl="0">
              <a:spcBef>
                <a:spcPts val="0"/>
              </a:spcBef>
              <a:spcAft>
                <a:spcPts val="0"/>
              </a:spcAft>
              <a:buSzPts val="1300"/>
              <a:buChar char="●"/>
            </a:pPr>
            <a:r>
              <a:rPr lang="id"/>
              <a:t>Sangat disarankan konsisten, jika ingin menggunakan titik koma, gunakan disemua tempat, jika tidak, jangan gunakan di semua tempat</a:t>
            </a:r>
            <a:endParaRPr/>
          </a:p>
          <a:p>
            <a:pPr marL="457200" lvl="0" indent="-311150" algn="l" rtl="0">
              <a:spcBef>
                <a:spcPts val="0"/>
              </a:spcBef>
              <a:spcAft>
                <a:spcPts val="0"/>
              </a:spcAft>
              <a:buSzPts val="1300"/>
              <a:buChar char="●"/>
            </a:pPr>
            <a:r>
              <a:rPr lang="id"/>
              <a:t>Saya sendiri lebih merekomendasikan menggunakan titik koma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Variable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Tanpa Variable</a:t>
            </a:r>
            <a:endParaRPr/>
          </a:p>
        </p:txBody>
      </p:sp>
      <p:pic>
        <p:nvPicPr>
          <p:cNvPr id="375" name="Google Shape;375;p61"/>
          <p:cNvPicPr preferRelativeResize="0"/>
          <p:nvPr/>
        </p:nvPicPr>
        <p:blipFill>
          <a:blip r:embed="rId3">
            <a:alphaModFix/>
          </a:blip>
          <a:stretch>
            <a:fillRect/>
          </a:stretch>
        </p:blipFill>
        <p:spPr>
          <a:xfrm>
            <a:off x="152400" y="2006250"/>
            <a:ext cx="6280776"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Variable</a:t>
            </a:r>
            <a:endParaRPr/>
          </a:p>
        </p:txBody>
      </p:sp>
      <p:sp>
        <p:nvSpPr>
          <p:cNvPr id="381" name="Google Shape;381;p6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Variable adalah tempat untuk menyimpan data</a:t>
            </a:r>
            <a:endParaRPr/>
          </a:p>
          <a:p>
            <a:pPr marL="457200" lvl="0" indent="-311150" algn="l" rtl="0">
              <a:spcBef>
                <a:spcPts val="0"/>
              </a:spcBef>
              <a:spcAft>
                <a:spcPts val="0"/>
              </a:spcAft>
              <a:buSzPts val="1300"/>
              <a:buChar char="●"/>
            </a:pPr>
            <a:r>
              <a:rPr lang="id"/>
              <a:t>Dengan menyimpan data di variable, kita bisa menggunakannya lagi dengan menyebutkan nama variable nya</a:t>
            </a:r>
            <a:endParaRPr/>
          </a:p>
          <a:p>
            <a:pPr marL="457200" lvl="0" indent="-311150" algn="l" rtl="0">
              <a:spcBef>
                <a:spcPts val="0"/>
              </a:spcBef>
              <a:spcAft>
                <a:spcPts val="0"/>
              </a:spcAft>
              <a:buSzPts val="1300"/>
              <a:buChar char="●"/>
            </a:pPr>
            <a:r>
              <a:rPr lang="id"/>
              <a:t>Untuk membuat variable di JavaScript, kita bisa menggunakan kata kunci var diikuti dengan nama variable nya</a:t>
            </a:r>
            <a:endParaRPr/>
          </a:p>
          <a:p>
            <a:pPr marL="457200" lvl="0" indent="-311150" algn="l" rtl="0">
              <a:spcBef>
                <a:spcPts val="0"/>
              </a:spcBef>
              <a:spcAft>
                <a:spcPts val="0"/>
              </a:spcAft>
              <a:buSzPts val="1300"/>
              <a:buChar char="●"/>
            </a:pPr>
            <a:r>
              <a:rPr lang="id"/>
              <a:t>JavaScript adalah dynamic language, artinya variable di JavaScript tidak terpaku harus menggunakan satu tipe data, kita bisa mengubah-ubah tipe data di variable yang sama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Variable</a:t>
            </a:r>
            <a:endParaRPr/>
          </a:p>
        </p:txBody>
      </p:sp>
      <p:pic>
        <p:nvPicPr>
          <p:cNvPr id="387" name="Google Shape;387;p63"/>
          <p:cNvPicPr preferRelativeResize="0"/>
          <p:nvPr/>
        </p:nvPicPr>
        <p:blipFill>
          <a:blip r:embed="rId3">
            <a:alphaModFix/>
          </a:blip>
          <a:stretch>
            <a:fillRect/>
          </a:stretch>
        </p:blipFill>
        <p:spPr>
          <a:xfrm>
            <a:off x="152400" y="2006250"/>
            <a:ext cx="8839198" cy="24915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Agenda</a:t>
            </a:r>
            <a:endParaRPr/>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dirty="0"/>
              <a:t>Pengenalan JavaScript</a:t>
            </a:r>
            <a:endParaRPr dirty="0"/>
          </a:p>
          <a:p>
            <a:pPr marL="457200" lvl="0" indent="-311150" algn="l" rtl="0">
              <a:spcBef>
                <a:spcPts val="0"/>
              </a:spcBef>
              <a:spcAft>
                <a:spcPts val="0"/>
              </a:spcAft>
              <a:buSzPts val="1300"/>
              <a:buChar char="●"/>
            </a:pPr>
            <a:r>
              <a:rPr lang="id" dirty="0"/>
              <a:t>Variable</a:t>
            </a:r>
            <a:endParaRPr dirty="0"/>
          </a:p>
          <a:p>
            <a:pPr marL="457200" lvl="0" indent="-311150" algn="l" rtl="0">
              <a:spcBef>
                <a:spcPts val="0"/>
              </a:spcBef>
              <a:spcAft>
                <a:spcPts val="0"/>
              </a:spcAft>
              <a:buSzPts val="1300"/>
              <a:buChar char="●"/>
            </a:pPr>
            <a:r>
              <a:rPr lang="id" dirty="0"/>
              <a:t>Percabangan</a:t>
            </a:r>
            <a:endParaRPr dirty="0"/>
          </a:p>
          <a:p>
            <a:pPr marL="457200" lvl="0" indent="-311150" algn="l" rtl="0">
              <a:spcBef>
                <a:spcPts val="0"/>
              </a:spcBef>
              <a:spcAft>
                <a:spcPts val="0"/>
              </a:spcAft>
              <a:buSzPts val="1300"/>
              <a:buChar char="●"/>
            </a:pPr>
            <a:r>
              <a:rPr lang="id" dirty="0"/>
              <a:t>Perulangan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Mengubah Value di Variable</a:t>
            </a:r>
            <a:endParaRPr/>
          </a:p>
        </p:txBody>
      </p:sp>
      <p:sp>
        <p:nvSpPr>
          <p:cNvPr id="393" name="Google Shape;393;p6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Setelah variable di deklarasikan, kita bisa mengubah value atau nilai di dalam variable tersebut</a:t>
            </a:r>
            <a:endParaRPr/>
          </a:p>
          <a:p>
            <a:pPr marL="457200" lvl="0" indent="-311150" algn="l" rtl="0">
              <a:spcBef>
                <a:spcPts val="0"/>
              </a:spcBef>
              <a:spcAft>
                <a:spcPts val="0"/>
              </a:spcAft>
              <a:buSzPts val="1300"/>
              <a:buChar char="●"/>
            </a:pPr>
            <a:r>
              <a:rPr lang="id"/>
              <a:t>Untuk mengubahnya, kita bisa menggunakan perintah nama variable diikuti dengan tanda = (sama dengan) lalu diikuti dengan value atau nilai nya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Mengubah Value di Variable</a:t>
            </a:r>
            <a:endParaRPr/>
          </a:p>
        </p:txBody>
      </p:sp>
      <p:pic>
        <p:nvPicPr>
          <p:cNvPr id="399" name="Google Shape;399;p65"/>
          <p:cNvPicPr preferRelativeResize="0"/>
          <p:nvPr/>
        </p:nvPicPr>
        <p:blipFill>
          <a:blip r:embed="rId3">
            <a:alphaModFix/>
          </a:blip>
          <a:stretch>
            <a:fillRect/>
          </a:stretch>
        </p:blipFill>
        <p:spPr>
          <a:xfrm>
            <a:off x="152400" y="2006250"/>
            <a:ext cx="8353573"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Variable Langsung Dengan Value</a:t>
            </a:r>
            <a:endParaRPr/>
          </a:p>
        </p:txBody>
      </p:sp>
      <p:sp>
        <p:nvSpPr>
          <p:cNvPr id="405" name="Google Shape;405;p6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Di JavaScript juga kita bisa mendeklarasikan sebuah variable, langsung dengan isi value nya</a:t>
            </a:r>
            <a:endParaRPr/>
          </a:p>
          <a:p>
            <a:pPr marL="457200" lvl="0" indent="-311150" algn="l" rtl="0">
              <a:spcBef>
                <a:spcPts val="0"/>
              </a:spcBef>
              <a:spcAft>
                <a:spcPts val="0"/>
              </a:spcAft>
              <a:buSzPts val="1300"/>
              <a:buChar char="●"/>
            </a:pPr>
            <a:r>
              <a:rPr lang="id"/>
              <a:t>Caranya kita bisa menggunakan kata kunci var, diikuti nama variable, lalu diikuti dengan tanda = (sama dengan), dan di ikuti dengan value atau nilai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Variable dan Value</a:t>
            </a:r>
            <a:endParaRPr/>
          </a:p>
        </p:txBody>
      </p:sp>
      <p:pic>
        <p:nvPicPr>
          <p:cNvPr id="411" name="Google Shape;411;p67"/>
          <p:cNvPicPr preferRelativeResize="0"/>
          <p:nvPr/>
        </p:nvPicPr>
        <p:blipFill>
          <a:blip r:embed="rId3">
            <a:alphaModFix/>
          </a:blip>
          <a:stretch>
            <a:fillRect/>
          </a:stretch>
        </p:blipFill>
        <p:spPr>
          <a:xfrm>
            <a:off x="152400" y="2006250"/>
            <a:ext cx="8839198" cy="17656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Mengakses Variable</a:t>
            </a:r>
            <a:endParaRPr/>
          </a:p>
        </p:txBody>
      </p:sp>
      <p:sp>
        <p:nvSpPr>
          <p:cNvPr id="417" name="Google Shape;417;p6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Salah satu keuntungan menggunakan variable adalah variable bisa digunakan kembali</a:t>
            </a:r>
            <a:endParaRPr/>
          </a:p>
          <a:p>
            <a:pPr marL="457200" lvl="0" indent="-311150" algn="l" rtl="0">
              <a:spcBef>
                <a:spcPts val="0"/>
              </a:spcBef>
              <a:spcAft>
                <a:spcPts val="0"/>
              </a:spcAft>
              <a:buSzPts val="1300"/>
              <a:buChar char="●"/>
            </a:pPr>
            <a:r>
              <a:rPr lang="id"/>
              <a:t>Hal ini akan mempermudah ketika membutuhkan data yang sama berkali-kali</a:t>
            </a:r>
            <a:endParaRPr/>
          </a:p>
          <a:p>
            <a:pPr marL="457200" lvl="0" indent="-311150" algn="l" rtl="0">
              <a:spcBef>
                <a:spcPts val="0"/>
              </a:spcBef>
              <a:spcAft>
                <a:spcPts val="0"/>
              </a:spcAft>
              <a:buSzPts val="1300"/>
              <a:buChar char="●"/>
            </a:pPr>
            <a:r>
              <a:rPr lang="id"/>
              <a:t>Untuk mengakses variable, kita cukup menyebutkan nama variable nya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Mengakses Variable</a:t>
            </a:r>
            <a:endParaRPr/>
          </a:p>
        </p:txBody>
      </p:sp>
      <p:pic>
        <p:nvPicPr>
          <p:cNvPr id="423" name="Google Shape;423;p69"/>
          <p:cNvPicPr preferRelativeResize="0"/>
          <p:nvPr/>
        </p:nvPicPr>
        <p:blipFill>
          <a:blip r:embed="rId3">
            <a:alphaModFix/>
          </a:blip>
          <a:stretch>
            <a:fillRect/>
          </a:stretch>
        </p:blipFill>
        <p:spPr>
          <a:xfrm>
            <a:off x="152400" y="2006250"/>
            <a:ext cx="7160419"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Kata Kunci let dan const</a:t>
            </a:r>
            <a:endParaRPr/>
          </a:p>
        </p:txBody>
      </p:sp>
      <p:sp>
        <p:nvSpPr>
          <p:cNvPr id="429" name="Google Shape;429;p7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 tahun 2015, kata kunci untuk membuat variable hanya bisa menggunakan kata kunci var</a:t>
            </a:r>
            <a:endParaRPr/>
          </a:p>
          <a:p>
            <a:pPr marL="457200" lvl="0" indent="-311150" algn="l" rtl="0">
              <a:spcBef>
                <a:spcPts val="0"/>
              </a:spcBef>
              <a:spcAft>
                <a:spcPts val="0"/>
              </a:spcAft>
              <a:buSzPts val="1300"/>
              <a:buChar char="●"/>
            </a:pPr>
            <a:r>
              <a:rPr lang="id"/>
              <a:t>Namun tahun 2015 sejak versi ECMAScript 2015, diperkenalkan kata kunci baru untuk membuat variable, let dan const</a:t>
            </a:r>
            <a:endParaRPr/>
          </a:p>
          <a:p>
            <a:pPr marL="457200" lvl="0" indent="-311150" algn="l" rtl="0">
              <a:spcBef>
                <a:spcPts val="0"/>
              </a:spcBef>
              <a:spcAft>
                <a:spcPts val="0"/>
              </a:spcAft>
              <a:buSzPts val="1300"/>
              <a:buChar char="●"/>
            </a:pPr>
            <a:r>
              <a:rPr lang="id"/>
              <a:t>JavaScript sekarang tidak direkomendasikan lagi menggunakan kata kunci var untuk membuat variable, namun diganti dengan let, hal ini dikarenakan ada masalah dari desain awal var (akan kita bahas di chapter tersendiri)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Variable let</a:t>
            </a:r>
            <a:endParaRPr/>
          </a:p>
        </p:txBody>
      </p:sp>
      <p:pic>
        <p:nvPicPr>
          <p:cNvPr id="435" name="Google Shape;435;p71"/>
          <p:cNvPicPr preferRelativeResize="0"/>
          <p:nvPr/>
        </p:nvPicPr>
        <p:blipFill>
          <a:blip r:embed="rId3">
            <a:alphaModFix/>
          </a:blip>
          <a:stretch>
            <a:fillRect/>
          </a:stretch>
        </p:blipFill>
        <p:spPr>
          <a:xfrm>
            <a:off x="152400" y="2006250"/>
            <a:ext cx="8839200" cy="295813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Kata Kunci const</a:t>
            </a:r>
            <a:endParaRPr/>
          </a:p>
        </p:txBody>
      </p:sp>
      <p:sp>
        <p:nvSpPr>
          <p:cNvPr id="441" name="Google Shape;441;p7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Kata kunci let itu seperti kata kunci var, dimana data di variable tersebut bisa diubah-ubah sesuka kita</a:t>
            </a:r>
            <a:endParaRPr/>
          </a:p>
          <a:p>
            <a:pPr marL="457200" lvl="0" indent="-311150" algn="l" rtl="0">
              <a:spcBef>
                <a:spcPts val="0"/>
              </a:spcBef>
              <a:spcAft>
                <a:spcPts val="0"/>
              </a:spcAft>
              <a:buSzPts val="1300"/>
              <a:buChar char="●"/>
            </a:pPr>
            <a:r>
              <a:rPr lang="id"/>
              <a:t>Sedangkan kata kunci const berbeda, ketika sebuah variable sudah diisi di variable const, maka variable tersebut tidak bisa diubah lagi value nya</a:t>
            </a:r>
            <a:endParaRPr/>
          </a:p>
          <a:p>
            <a:pPr marL="457200" lvl="0" indent="-311150" algn="l" rtl="0">
              <a:spcBef>
                <a:spcPts val="0"/>
              </a:spcBef>
              <a:spcAft>
                <a:spcPts val="0"/>
              </a:spcAft>
              <a:buSzPts val="1300"/>
              <a:buChar char="●"/>
            </a:pPr>
            <a:r>
              <a:rPr lang="id"/>
              <a:t>Variable sejenis ini kadang dibilang juga constant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Variable const</a:t>
            </a:r>
            <a:endParaRPr/>
          </a:p>
        </p:txBody>
      </p:sp>
      <p:pic>
        <p:nvPicPr>
          <p:cNvPr id="447" name="Google Shape;447;p73"/>
          <p:cNvPicPr preferRelativeResize="0"/>
          <p:nvPr/>
        </p:nvPicPr>
        <p:blipFill>
          <a:blip r:embed="rId3">
            <a:alphaModFix/>
          </a:blip>
          <a:stretch>
            <a:fillRect/>
          </a:stretch>
        </p:blipFill>
        <p:spPr>
          <a:xfrm>
            <a:off x="152400" y="2006250"/>
            <a:ext cx="8839198" cy="22672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JavaScript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Operator Perbandingan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Operasi Perbandingan</a:t>
            </a:r>
            <a:endParaRPr/>
          </a:p>
        </p:txBody>
      </p:sp>
      <p:sp>
        <p:nvSpPr>
          <p:cNvPr id="505" name="Google Shape;505;p8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Operasi perbandingan adalah operasi untuk membandingkan dua buah data</a:t>
            </a:r>
            <a:endParaRPr/>
          </a:p>
          <a:p>
            <a:pPr marL="457200" lvl="0" indent="-311150" algn="l" rtl="0">
              <a:spcBef>
                <a:spcPts val="0"/>
              </a:spcBef>
              <a:spcAft>
                <a:spcPts val="0"/>
              </a:spcAft>
              <a:buSzPts val="1300"/>
              <a:buChar char="●"/>
            </a:pPr>
            <a:r>
              <a:rPr lang="id"/>
              <a:t>Operasi perbandingan adalah operasi yang menghasilkan nilai boolean (benar atau salah)</a:t>
            </a:r>
            <a:endParaRPr/>
          </a:p>
          <a:p>
            <a:pPr marL="457200" lvl="0" indent="-311150" algn="l" rtl="0">
              <a:spcBef>
                <a:spcPts val="0"/>
              </a:spcBef>
              <a:spcAft>
                <a:spcPts val="0"/>
              </a:spcAft>
              <a:buSzPts val="1300"/>
              <a:buChar char="●"/>
            </a:pPr>
            <a:r>
              <a:rPr lang="id"/>
              <a:t>Jika hasil operasinya adalah benar, maka nilainya adalah true</a:t>
            </a:r>
            <a:endParaRPr/>
          </a:p>
          <a:p>
            <a:pPr marL="457200" lvl="0" indent="-311150" algn="l" rtl="0">
              <a:spcBef>
                <a:spcPts val="0"/>
              </a:spcBef>
              <a:spcAft>
                <a:spcPts val="0"/>
              </a:spcAft>
              <a:buSzPts val="1300"/>
              <a:buChar char="●"/>
            </a:pPr>
            <a:r>
              <a:rPr lang="id"/>
              <a:t>Jika hasil operasinya adalah salah, maka nilainya adalah false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4"/>
          <p:cNvSpPr txBox="1">
            <a:spLocks noGrp="1"/>
          </p:cNvSpPr>
          <p:nvPr>
            <p:ph type="title"/>
          </p:nvPr>
        </p:nvSpPr>
        <p:spPr>
          <a:xfrm>
            <a:off x="727650" y="579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Operator Perbandingan</a:t>
            </a:r>
            <a:endParaRPr/>
          </a:p>
        </p:txBody>
      </p:sp>
      <p:graphicFrame>
        <p:nvGraphicFramePr>
          <p:cNvPr id="511" name="Google Shape;511;p84"/>
          <p:cNvGraphicFramePr/>
          <p:nvPr/>
        </p:nvGraphicFramePr>
        <p:xfrm>
          <a:off x="952500" y="1317600"/>
          <a:ext cx="7239000" cy="3565890"/>
        </p:xfrm>
        <a:graphic>
          <a:graphicData uri="http://schemas.openxmlformats.org/drawingml/2006/table">
            <a:tbl>
              <a:tblPr>
                <a:noFill/>
                <a:tableStyleId>{7CCA8213-DF95-475D-A148-F1B92FDEFDB5}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286225">
                <a:tc>
                  <a:txBody>
                    <a:bodyPr/>
                    <a:lstStyle/>
                    <a:p>
                      <a:pPr marL="0" lvl="0" indent="0" algn="l" rtl="0">
                        <a:spcBef>
                          <a:spcPts val="0"/>
                        </a:spcBef>
                        <a:spcAft>
                          <a:spcPts val="0"/>
                        </a:spcAft>
                        <a:buNone/>
                      </a:pPr>
                      <a:r>
                        <a:rPr lang="id"/>
                        <a:t>Operator</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extLst>
                  <a:ext uri="{0D108BD9-81ED-4DB2-BD59-A6C34878D82A}">
                    <a16:rowId xmlns:a16="http://schemas.microsoft.com/office/drawing/2014/main" val="10000"/>
                  </a:ext>
                </a:extLst>
              </a:tr>
              <a:tr h="286225">
                <a:tc>
                  <a:txBody>
                    <a:bodyPr/>
                    <a:lstStyle/>
                    <a:p>
                      <a:pPr marL="0" lvl="0" indent="0" algn="l" rtl="0">
                        <a:spcBef>
                          <a:spcPts val="0"/>
                        </a:spcBef>
                        <a:spcAft>
                          <a:spcPts val="0"/>
                        </a:spcAft>
                        <a:buNone/>
                      </a:pPr>
                      <a:r>
                        <a:rPr lang="id"/>
                        <a:t>&gt;</a:t>
                      </a:r>
                      <a:endParaRPr/>
                    </a:p>
                  </a:txBody>
                  <a:tcPr marL="91425" marR="91425" marT="91425" marB="91425"/>
                </a:tc>
                <a:tc>
                  <a:txBody>
                    <a:bodyPr/>
                    <a:lstStyle/>
                    <a:p>
                      <a:pPr marL="0" lvl="0" indent="0" algn="l" rtl="0">
                        <a:spcBef>
                          <a:spcPts val="0"/>
                        </a:spcBef>
                        <a:spcAft>
                          <a:spcPts val="0"/>
                        </a:spcAft>
                        <a:buNone/>
                      </a:pPr>
                      <a:r>
                        <a:rPr lang="id"/>
                        <a:t>Lebih Dari</a:t>
                      </a:r>
                      <a:endParaRPr/>
                    </a:p>
                  </a:txBody>
                  <a:tcPr marL="91425" marR="91425" marT="91425" marB="91425"/>
                </a:tc>
                <a:extLst>
                  <a:ext uri="{0D108BD9-81ED-4DB2-BD59-A6C34878D82A}">
                    <a16:rowId xmlns:a16="http://schemas.microsoft.com/office/drawing/2014/main" val="10001"/>
                  </a:ext>
                </a:extLst>
              </a:tr>
              <a:tr h="286225">
                <a:tc>
                  <a:txBody>
                    <a:bodyPr/>
                    <a:lstStyle/>
                    <a:p>
                      <a:pPr marL="0" lvl="0" indent="0" algn="l" rtl="0">
                        <a:spcBef>
                          <a:spcPts val="0"/>
                        </a:spcBef>
                        <a:spcAft>
                          <a:spcPts val="0"/>
                        </a:spcAft>
                        <a:buNone/>
                      </a:pPr>
                      <a:r>
                        <a:rPr lang="id"/>
                        <a:t>&lt;</a:t>
                      </a:r>
                      <a:endParaRPr/>
                    </a:p>
                  </a:txBody>
                  <a:tcPr marL="91425" marR="91425" marT="91425" marB="91425"/>
                </a:tc>
                <a:tc>
                  <a:txBody>
                    <a:bodyPr/>
                    <a:lstStyle/>
                    <a:p>
                      <a:pPr marL="0" lvl="0" indent="0" algn="l" rtl="0">
                        <a:spcBef>
                          <a:spcPts val="0"/>
                        </a:spcBef>
                        <a:spcAft>
                          <a:spcPts val="0"/>
                        </a:spcAft>
                        <a:buNone/>
                      </a:pPr>
                      <a:r>
                        <a:rPr lang="id"/>
                        <a:t>Kurang Dari</a:t>
                      </a:r>
                      <a:endParaRPr/>
                    </a:p>
                  </a:txBody>
                  <a:tcPr marL="91425" marR="91425" marT="91425" marB="91425"/>
                </a:tc>
                <a:extLst>
                  <a:ext uri="{0D108BD9-81ED-4DB2-BD59-A6C34878D82A}">
                    <a16:rowId xmlns:a16="http://schemas.microsoft.com/office/drawing/2014/main" val="10002"/>
                  </a:ext>
                </a:extLst>
              </a:tr>
              <a:tr h="286225">
                <a:tc>
                  <a:txBody>
                    <a:bodyPr/>
                    <a:lstStyle/>
                    <a:p>
                      <a:pPr marL="0" lvl="0" indent="0" algn="l" rtl="0">
                        <a:spcBef>
                          <a:spcPts val="0"/>
                        </a:spcBef>
                        <a:spcAft>
                          <a:spcPts val="0"/>
                        </a:spcAft>
                        <a:buNone/>
                      </a:pPr>
                      <a:r>
                        <a:rPr lang="id"/>
                        <a:t>&gt;=</a:t>
                      </a:r>
                      <a:endParaRPr/>
                    </a:p>
                  </a:txBody>
                  <a:tcPr marL="91425" marR="91425" marT="91425" marB="91425"/>
                </a:tc>
                <a:tc>
                  <a:txBody>
                    <a:bodyPr/>
                    <a:lstStyle/>
                    <a:p>
                      <a:pPr marL="0" lvl="0" indent="0" algn="l" rtl="0">
                        <a:spcBef>
                          <a:spcPts val="0"/>
                        </a:spcBef>
                        <a:spcAft>
                          <a:spcPts val="0"/>
                        </a:spcAft>
                        <a:buNone/>
                      </a:pPr>
                      <a:r>
                        <a:rPr lang="id"/>
                        <a:t>Lebih Dari Sama Dengan</a:t>
                      </a:r>
                      <a:endParaRPr/>
                    </a:p>
                  </a:txBody>
                  <a:tcPr marL="91425" marR="91425" marT="91425" marB="91425"/>
                </a:tc>
                <a:extLst>
                  <a:ext uri="{0D108BD9-81ED-4DB2-BD59-A6C34878D82A}">
                    <a16:rowId xmlns:a16="http://schemas.microsoft.com/office/drawing/2014/main" val="10003"/>
                  </a:ext>
                </a:extLst>
              </a:tr>
              <a:tr h="286225">
                <a:tc>
                  <a:txBody>
                    <a:bodyPr/>
                    <a:lstStyle/>
                    <a:p>
                      <a:pPr marL="0" lvl="0" indent="0" algn="l" rtl="0">
                        <a:spcBef>
                          <a:spcPts val="0"/>
                        </a:spcBef>
                        <a:spcAft>
                          <a:spcPts val="0"/>
                        </a:spcAft>
                        <a:buNone/>
                      </a:pPr>
                      <a:r>
                        <a:rPr lang="id"/>
                        <a:t>&lt;= </a:t>
                      </a:r>
                      <a:endParaRPr/>
                    </a:p>
                  </a:txBody>
                  <a:tcPr marL="91425" marR="91425" marT="91425" marB="91425"/>
                </a:tc>
                <a:tc>
                  <a:txBody>
                    <a:bodyPr/>
                    <a:lstStyle/>
                    <a:p>
                      <a:pPr marL="0" lvl="0" indent="0" algn="l" rtl="0">
                        <a:spcBef>
                          <a:spcPts val="0"/>
                        </a:spcBef>
                        <a:spcAft>
                          <a:spcPts val="0"/>
                        </a:spcAft>
                        <a:buNone/>
                      </a:pPr>
                      <a:r>
                        <a:rPr lang="id"/>
                        <a:t>Kurang Dari Sama Dengan</a:t>
                      </a:r>
                      <a:endParaRPr/>
                    </a:p>
                  </a:txBody>
                  <a:tcPr marL="91425" marR="91425" marT="91425" marB="91425"/>
                </a:tc>
                <a:extLst>
                  <a:ext uri="{0D108BD9-81ED-4DB2-BD59-A6C34878D82A}">
                    <a16:rowId xmlns:a16="http://schemas.microsoft.com/office/drawing/2014/main" val="10004"/>
                  </a:ext>
                </a:extLst>
              </a:tr>
              <a:tr h="286225">
                <a:tc>
                  <a:txBody>
                    <a:bodyPr/>
                    <a:lstStyle/>
                    <a:p>
                      <a:pPr marL="0" lvl="0" indent="0" algn="l" rtl="0">
                        <a:spcBef>
                          <a:spcPts val="0"/>
                        </a:spcBef>
                        <a:spcAft>
                          <a:spcPts val="0"/>
                        </a:spcAft>
                        <a:buNone/>
                      </a:pPr>
                      <a:r>
                        <a:rPr lang="id"/>
                        <a:t>==</a:t>
                      </a:r>
                      <a:endParaRPr/>
                    </a:p>
                  </a:txBody>
                  <a:tcPr marL="91425" marR="91425" marT="91425" marB="91425"/>
                </a:tc>
                <a:tc>
                  <a:txBody>
                    <a:bodyPr/>
                    <a:lstStyle/>
                    <a:p>
                      <a:pPr marL="0" lvl="0" indent="0" algn="l" rtl="0">
                        <a:spcBef>
                          <a:spcPts val="0"/>
                        </a:spcBef>
                        <a:spcAft>
                          <a:spcPts val="0"/>
                        </a:spcAft>
                        <a:buNone/>
                      </a:pPr>
                      <a:r>
                        <a:rPr lang="id"/>
                        <a:t>Sama Dengan</a:t>
                      </a:r>
                      <a:endParaRPr/>
                    </a:p>
                  </a:txBody>
                  <a:tcPr marL="91425" marR="91425" marT="91425" marB="91425"/>
                </a:tc>
                <a:extLst>
                  <a:ext uri="{0D108BD9-81ED-4DB2-BD59-A6C34878D82A}">
                    <a16:rowId xmlns:a16="http://schemas.microsoft.com/office/drawing/2014/main" val="10005"/>
                  </a:ext>
                </a:extLst>
              </a:tr>
              <a:tr h="286225">
                <a:tc>
                  <a:txBody>
                    <a:bodyPr/>
                    <a:lstStyle/>
                    <a:p>
                      <a:pPr marL="0" lvl="0" indent="0" algn="l" rtl="0">
                        <a:spcBef>
                          <a:spcPts val="0"/>
                        </a:spcBef>
                        <a:spcAft>
                          <a:spcPts val="0"/>
                        </a:spcAft>
                        <a:buNone/>
                      </a:pPr>
                      <a:r>
                        <a:rPr lang="id"/>
                        <a:t>===</a:t>
                      </a:r>
                      <a:endParaRPr/>
                    </a:p>
                  </a:txBody>
                  <a:tcPr marL="91425" marR="91425" marT="91425" marB="91425"/>
                </a:tc>
                <a:tc>
                  <a:txBody>
                    <a:bodyPr/>
                    <a:lstStyle/>
                    <a:p>
                      <a:pPr marL="0" lvl="0" indent="0" algn="l" rtl="0">
                        <a:spcBef>
                          <a:spcPts val="0"/>
                        </a:spcBef>
                        <a:spcAft>
                          <a:spcPts val="0"/>
                        </a:spcAft>
                        <a:buNone/>
                      </a:pPr>
                      <a:r>
                        <a:rPr lang="id"/>
                        <a:t>Sama Dengan dan Sama Tipe</a:t>
                      </a:r>
                      <a:endParaRPr/>
                    </a:p>
                  </a:txBody>
                  <a:tcPr marL="91425" marR="91425" marT="91425" marB="91425"/>
                </a:tc>
                <a:extLst>
                  <a:ext uri="{0D108BD9-81ED-4DB2-BD59-A6C34878D82A}">
                    <a16:rowId xmlns:a16="http://schemas.microsoft.com/office/drawing/2014/main" val="10006"/>
                  </a:ext>
                </a:extLst>
              </a:tr>
              <a:tr h="286225">
                <a:tc>
                  <a:txBody>
                    <a:bodyPr/>
                    <a:lstStyle/>
                    <a:p>
                      <a:pPr marL="0" lvl="0" indent="0" algn="l" rtl="0">
                        <a:spcBef>
                          <a:spcPts val="0"/>
                        </a:spcBef>
                        <a:spcAft>
                          <a:spcPts val="0"/>
                        </a:spcAft>
                        <a:buNone/>
                      </a:pPr>
                      <a:r>
                        <a:rPr lang="id"/>
                        <a:t>!=</a:t>
                      </a:r>
                      <a:endParaRPr/>
                    </a:p>
                  </a:txBody>
                  <a:tcPr marL="91425" marR="91425" marT="91425" marB="91425"/>
                </a:tc>
                <a:tc>
                  <a:txBody>
                    <a:bodyPr/>
                    <a:lstStyle/>
                    <a:p>
                      <a:pPr marL="0" lvl="0" indent="0" algn="l" rtl="0">
                        <a:spcBef>
                          <a:spcPts val="0"/>
                        </a:spcBef>
                        <a:spcAft>
                          <a:spcPts val="0"/>
                        </a:spcAft>
                        <a:buNone/>
                      </a:pPr>
                      <a:r>
                        <a:rPr lang="id"/>
                        <a:t>Tidak Sama Dengan</a:t>
                      </a:r>
                      <a:endParaRPr/>
                    </a:p>
                  </a:txBody>
                  <a:tcPr marL="91425" marR="91425" marT="91425" marB="91425"/>
                </a:tc>
                <a:extLst>
                  <a:ext uri="{0D108BD9-81ED-4DB2-BD59-A6C34878D82A}">
                    <a16:rowId xmlns:a16="http://schemas.microsoft.com/office/drawing/2014/main" val="10007"/>
                  </a:ext>
                </a:extLst>
              </a:tr>
              <a:tr h="286225">
                <a:tc>
                  <a:txBody>
                    <a:bodyPr/>
                    <a:lstStyle/>
                    <a:p>
                      <a:pPr marL="0" lvl="0" indent="0" algn="l" rtl="0">
                        <a:spcBef>
                          <a:spcPts val="0"/>
                        </a:spcBef>
                        <a:spcAft>
                          <a:spcPts val="0"/>
                        </a:spcAft>
                        <a:buNone/>
                      </a:pPr>
                      <a:r>
                        <a:rPr lang="id"/>
                        <a:t>!==</a:t>
                      </a:r>
                      <a:endParaRPr/>
                    </a:p>
                  </a:txBody>
                  <a:tcPr marL="91425" marR="91425" marT="91425" marB="91425"/>
                </a:tc>
                <a:tc>
                  <a:txBody>
                    <a:bodyPr/>
                    <a:lstStyle/>
                    <a:p>
                      <a:pPr marL="0" lvl="0" indent="0" algn="l" rtl="0">
                        <a:spcBef>
                          <a:spcPts val="0"/>
                        </a:spcBef>
                        <a:spcAft>
                          <a:spcPts val="0"/>
                        </a:spcAft>
                        <a:buNone/>
                      </a:pPr>
                      <a:r>
                        <a:rPr lang="id"/>
                        <a:t>Tidak Sama Dengan atau Tidak Sama Tipe</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Operasi Perbandingan</a:t>
            </a:r>
            <a:endParaRPr/>
          </a:p>
        </p:txBody>
      </p:sp>
      <p:pic>
        <p:nvPicPr>
          <p:cNvPr id="517" name="Google Shape;517;p85"/>
          <p:cNvPicPr preferRelativeResize="0"/>
          <p:nvPr/>
        </p:nvPicPr>
        <p:blipFill>
          <a:blip r:embed="rId3">
            <a:alphaModFix/>
          </a:blip>
          <a:stretch>
            <a:fillRect/>
          </a:stretch>
        </p:blipFill>
        <p:spPr>
          <a:xfrm>
            <a:off x="152400" y="2006250"/>
            <a:ext cx="7527488" cy="2984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9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Console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Console</a:t>
            </a:r>
            <a:endParaRPr/>
          </a:p>
        </p:txBody>
      </p:sp>
      <p:sp>
        <p:nvSpPr>
          <p:cNvPr id="569" name="Google Shape;569;p9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JavaScript memiliki fitur untuk melakukan logging bernama Console</a:t>
            </a:r>
            <a:endParaRPr/>
          </a:p>
          <a:p>
            <a:pPr marL="457200" lvl="0" indent="-311150" algn="l" rtl="0">
              <a:spcBef>
                <a:spcPts val="0"/>
              </a:spcBef>
              <a:spcAft>
                <a:spcPts val="0"/>
              </a:spcAft>
              <a:buSzPts val="1300"/>
              <a:buChar char="●"/>
            </a:pPr>
            <a:r>
              <a:rPr lang="id"/>
              <a:t>Logging adalah mekanisme yang biasa dilakukan oleh programmer untuk menampilkan informasi dari aplikasi yang sedang berjalan, tanpa harus mengganggu alur kerja aplikasi dan juga interaksi user</a:t>
            </a:r>
            <a:endParaRPr/>
          </a:p>
          <a:p>
            <a:pPr marL="457200" lvl="0" indent="-311150" algn="l" rtl="0">
              <a:spcBef>
                <a:spcPts val="0"/>
              </a:spcBef>
              <a:spcAft>
                <a:spcPts val="0"/>
              </a:spcAft>
              <a:buSzPts val="1300"/>
              <a:buChar char="●"/>
            </a:pPr>
            <a:r>
              <a:rPr lang="id"/>
              <a:t>Untuk melakukan ini, kita bisa menggunakan fitur Console di JavaScript</a:t>
            </a:r>
            <a:endParaRPr/>
          </a:p>
          <a:p>
            <a:pPr marL="457200" lvl="0" indent="-311150" algn="l" rtl="0">
              <a:spcBef>
                <a:spcPts val="0"/>
              </a:spcBef>
              <a:spcAft>
                <a:spcPts val="0"/>
              </a:spcAft>
              <a:buSzPts val="1300"/>
              <a:buChar char="●"/>
            </a:pPr>
            <a:r>
              <a:rPr lang="id"/>
              <a:t>Untuk menggunakan Console, kita cukup gunakan perintah console di kode JavaScript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Console Method</a:t>
            </a:r>
            <a:endParaRPr/>
          </a:p>
        </p:txBody>
      </p:sp>
      <p:graphicFrame>
        <p:nvGraphicFramePr>
          <p:cNvPr id="575" name="Google Shape;575;p95"/>
          <p:cNvGraphicFramePr/>
          <p:nvPr/>
        </p:nvGraphicFramePr>
        <p:xfrm>
          <a:off x="952500" y="2190750"/>
          <a:ext cx="7239000" cy="1981050"/>
        </p:xfrm>
        <a:graphic>
          <a:graphicData uri="http://schemas.openxmlformats.org/drawingml/2006/table">
            <a:tbl>
              <a:tblPr>
                <a:noFill/>
                <a:tableStyleId>{7CCA8213-DF95-475D-A148-F1B92FDEFDB5}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d"/>
                        <a:t>Console Method</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Keterangan</a:t>
                      </a:r>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d"/>
                        <a:t>console.info(...)</a:t>
                      </a:r>
                      <a:endParaRPr/>
                    </a:p>
                  </a:txBody>
                  <a:tcPr marL="91425" marR="91425" marT="91425" marB="91425"/>
                </a:tc>
                <a:tc>
                  <a:txBody>
                    <a:bodyPr/>
                    <a:lstStyle/>
                    <a:p>
                      <a:pPr marL="0" lvl="0" indent="0" algn="l" rtl="0">
                        <a:spcBef>
                          <a:spcPts val="0"/>
                        </a:spcBef>
                        <a:spcAft>
                          <a:spcPts val="0"/>
                        </a:spcAft>
                        <a:buNone/>
                      </a:pPr>
                      <a:r>
                        <a:rPr lang="id"/>
                        <a:t>Memberitahu informasi</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d"/>
                        <a:t>console.warn(...)</a:t>
                      </a:r>
                      <a:endParaRPr/>
                    </a:p>
                  </a:txBody>
                  <a:tcPr marL="91425" marR="91425" marT="91425" marB="91425"/>
                </a:tc>
                <a:tc>
                  <a:txBody>
                    <a:bodyPr/>
                    <a:lstStyle/>
                    <a:p>
                      <a:pPr marL="0" lvl="0" indent="0" algn="l" rtl="0">
                        <a:spcBef>
                          <a:spcPts val="0"/>
                        </a:spcBef>
                        <a:spcAft>
                          <a:spcPts val="0"/>
                        </a:spcAft>
                        <a:buNone/>
                      </a:pPr>
                      <a:r>
                        <a:rPr lang="id"/>
                        <a:t>Memberitahu informasi peringatan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d"/>
                        <a:t>console.error(...)</a:t>
                      </a:r>
                      <a:endParaRPr/>
                    </a:p>
                  </a:txBody>
                  <a:tcPr marL="91425" marR="91425" marT="91425" marB="91425"/>
                </a:tc>
                <a:tc>
                  <a:txBody>
                    <a:bodyPr/>
                    <a:lstStyle/>
                    <a:p>
                      <a:pPr marL="0" lvl="0" indent="0" algn="l" rtl="0">
                        <a:spcBef>
                          <a:spcPts val="0"/>
                        </a:spcBef>
                        <a:spcAft>
                          <a:spcPts val="0"/>
                        </a:spcAft>
                        <a:buNone/>
                      </a:pPr>
                      <a:r>
                        <a:rPr lang="id"/>
                        <a:t>Memberitahu informasi error</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id"/>
                        <a:t>console.table(...)</a:t>
                      </a:r>
                      <a:endParaRPr/>
                    </a:p>
                  </a:txBody>
                  <a:tcPr marL="91425" marR="91425" marT="91425" marB="91425"/>
                </a:tc>
                <a:tc>
                  <a:txBody>
                    <a:bodyPr/>
                    <a:lstStyle/>
                    <a:p>
                      <a:pPr marL="0" lvl="0" indent="0" algn="l" rtl="0">
                        <a:spcBef>
                          <a:spcPts val="0"/>
                        </a:spcBef>
                        <a:spcAft>
                          <a:spcPts val="0"/>
                        </a:spcAft>
                        <a:buNone/>
                      </a:pPr>
                      <a:r>
                        <a:rPr lang="id"/>
                        <a:t>Memberitahu informasi dalam bentuk table</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Console</a:t>
            </a:r>
            <a:endParaRPr/>
          </a:p>
        </p:txBody>
      </p:sp>
      <p:pic>
        <p:nvPicPr>
          <p:cNvPr id="581" name="Google Shape;581;p96"/>
          <p:cNvPicPr preferRelativeResize="0"/>
          <p:nvPr/>
        </p:nvPicPr>
        <p:blipFill>
          <a:blip r:embed="rId3">
            <a:alphaModFix/>
          </a:blip>
          <a:stretch>
            <a:fillRect/>
          </a:stretch>
        </p:blipFill>
        <p:spPr>
          <a:xfrm>
            <a:off x="152400" y="2006250"/>
            <a:ext cx="8839199" cy="24578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Inspect Element di Google Chrome</a:t>
            </a:r>
            <a:endParaRPr/>
          </a:p>
        </p:txBody>
      </p:sp>
      <p:pic>
        <p:nvPicPr>
          <p:cNvPr id="587" name="Google Shape;587;p97"/>
          <p:cNvPicPr preferRelativeResize="0"/>
          <p:nvPr/>
        </p:nvPicPr>
        <p:blipFill>
          <a:blip r:embed="rId3">
            <a:alphaModFix/>
          </a:blip>
          <a:stretch>
            <a:fillRect/>
          </a:stretch>
        </p:blipFill>
        <p:spPr>
          <a:xfrm>
            <a:off x="152400" y="2006250"/>
            <a:ext cx="8708377"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3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If Expression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Sejarah JavaScript</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JavaScript atau sering disingkat JS, pertama kali dibuat tahun 1995. Programmer di Netscape bernama Brandan Eich membuat sebuah bahasa pemrograman scripting untuk berjalan di Netscape Navigator Browser.</a:t>
            </a:r>
            <a:endParaRPr/>
          </a:p>
          <a:p>
            <a:pPr marL="457200" lvl="0" indent="-311150" algn="l" rtl="0">
              <a:spcBef>
                <a:spcPts val="0"/>
              </a:spcBef>
              <a:spcAft>
                <a:spcPts val="0"/>
              </a:spcAft>
              <a:buSzPts val="1300"/>
              <a:buChar char="●"/>
            </a:pPr>
            <a:r>
              <a:rPr lang="id"/>
              <a:t>Awalnya namanya adalah Mocha, lalu berubah menjadi LiveScript, dan akhirnya menjadi JavaScript.</a:t>
            </a:r>
            <a:endParaRPr/>
          </a:p>
          <a:p>
            <a:pPr marL="457200" lvl="0" indent="-311150" algn="l" rtl="0">
              <a:spcBef>
                <a:spcPts val="0"/>
              </a:spcBef>
              <a:spcAft>
                <a:spcPts val="0"/>
              </a:spcAft>
              <a:buSzPts val="1300"/>
              <a:buChar char="●"/>
            </a:pPr>
            <a:r>
              <a:rPr lang="id"/>
              <a:t>JavaScript dibuat agar halaman website yang sudah kita buat menggunakan HTML dan CSS bisa lebih interaktif</a:t>
            </a:r>
            <a:endParaRPr/>
          </a:p>
          <a:p>
            <a:pPr marL="457200" lvl="0" indent="-311150" algn="l" rtl="0">
              <a:spcBef>
                <a:spcPts val="0"/>
              </a:spcBef>
              <a:spcAft>
                <a:spcPts val="0"/>
              </a:spcAft>
              <a:buSzPts val="1300"/>
              <a:buChar char="●"/>
            </a:pPr>
            <a:r>
              <a:rPr lang="id"/>
              <a:t>JavaScript sekarang sudah mengalahkan Java Applet dan Flash sebagai bahasa pemrograman untuk membuat halaman web menjadi lebih interaktif, hal ini dikarenakan kemudahan bahasa nya dan juga secara default sekarang semua browser sudah bisa menjalankan JavaScript tanpa harus menginstall aplikasi tambahan seperti Java Applet dan Adobe Flash Player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If Expression</a:t>
            </a:r>
            <a:endParaRPr/>
          </a:p>
        </p:txBody>
      </p:sp>
      <p:sp>
        <p:nvSpPr>
          <p:cNvPr id="792" name="Google Shape;792;p1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Dalam JavaScript, if adalah salah satu kata kunci yang digunakan untuk percabangan</a:t>
            </a:r>
            <a:endParaRPr/>
          </a:p>
          <a:p>
            <a:pPr marL="457200" lvl="0" indent="-311150" algn="l" rtl="0">
              <a:spcBef>
                <a:spcPts val="0"/>
              </a:spcBef>
              <a:spcAft>
                <a:spcPts val="0"/>
              </a:spcAft>
              <a:buSzPts val="1300"/>
              <a:buChar char="●"/>
            </a:pPr>
            <a:r>
              <a:rPr lang="id"/>
              <a:t>Percabangan artinya kita bisa mengeksekusi kode program tertentu ketika suatu kondisi terpenuhi</a:t>
            </a:r>
            <a:endParaRPr/>
          </a:p>
          <a:p>
            <a:pPr marL="457200" lvl="0" indent="-311150" algn="l" rtl="0">
              <a:spcBef>
                <a:spcPts val="0"/>
              </a:spcBef>
              <a:spcAft>
                <a:spcPts val="0"/>
              </a:spcAft>
              <a:buSzPts val="1300"/>
              <a:buChar char="●"/>
            </a:pPr>
            <a:r>
              <a:rPr lang="id"/>
              <a:t>Hampir di semua bahasa pemrograman mendukung if expression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If Expression</a:t>
            </a:r>
            <a:endParaRPr/>
          </a:p>
        </p:txBody>
      </p:sp>
      <p:pic>
        <p:nvPicPr>
          <p:cNvPr id="798" name="Google Shape;798;p133"/>
          <p:cNvPicPr preferRelativeResize="0"/>
          <p:nvPr/>
        </p:nvPicPr>
        <p:blipFill>
          <a:blip r:embed="rId3">
            <a:alphaModFix/>
          </a:blip>
          <a:stretch>
            <a:fillRect/>
          </a:stretch>
        </p:blipFill>
        <p:spPr>
          <a:xfrm>
            <a:off x="152400" y="2006250"/>
            <a:ext cx="8839200" cy="232695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Else Expression</a:t>
            </a:r>
            <a:endParaRPr/>
          </a:p>
        </p:txBody>
      </p:sp>
      <p:sp>
        <p:nvSpPr>
          <p:cNvPr id="804" name="Google Shape;804;p1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Blok if akan dieksekusi ketika kondisi if bernilai true</a:t>
            </a:r>
            <a:endParaRPr/>
          </a:p>
          <a:p>
            <a:pPr marL="457200" lvl="0" indent="-311150" algn="l" rtl="0">
              <a:spcBef>
                <a:spcPts val="0"/>
              </a:spcBef>
              <a:spcAft>
                <a:spcPts val="0"/>
              </a:spcAft>
              <a:buSzPts val="1300"/>
              <a:buChar char="●"/>
            </a:pPr>
            <a:r>
              <a:rPr lang="id"/>
              <a:t>Kadang kita ingin melakukan eksekusi program tertentu jika kondisi if bernilai false</a:t>
            </a:r>
            <a:endParaRPr/>
          </a:p>
          <a:p>
            <a:pPr marL="457200" lvl="0" indent="-311150" algn="l" rtl="0">
              <a:spcBef>
                <a:spcPts val="0"/>
              </a:spcBef>
              <a:spcAft>
                <a:spcPts val="0"/>
              </a:spcAft>
              <a:buSzPts val="1300"/>
              <a:buChar char="●"/>
            </a:pPr>
            <a:r>
              <a:rPr lang="id"/>
              <a:t>Hal ini bisa dilakukan menggunakan else expression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Else Expression</a:t>
            </a:r>
            <a:endParaRPr/>
          </a:p>
        </p:txBody>
      </p:sp>
      <p:pic>
        <p:nvPicPr>
          <p:cNvPr id="810" name="Google Shape;810;p135"/>
          <p:cNvPicPr preferRelativeResize="0"/>
          <p:nvPr/>
        </p:nvPicPr>
        <p:blipFill>
          <a:blip r:embed="rId3">
            <a:alphaModFix/>
          </a:blip>
          <a:stretch>
            <a:fillRect/>
          </a:stretch>
        </p:blipFill>
        <p:spPr>
          <a:xfrm>
            <a:off x="152400" y="2006250"/>
            <a:ext cx="8839199" cy="244130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Else If Expression</a:t>
            </a:r>
            <a:endParaRPr/>
          </a:p>
        </p:txBody>
      </p:sp>
      <p:sp>
        <p:nvSpPr>
          <p:cNvPr id="816" name="Google Shape;816;p1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dalam If, kita butuh membuat beberapa kondisi</a:t>
            </a:r>
            <a:endParaRPr/>
          </a:p>
          <a:p>
            <a:pPr marL="457200" lvl="0" indent="-311150" algn="l" rtl="0">
              <a:spcBef>
                <a:spcPts val="0"/>
              </a:spcBef>
              <a:spcAft>
                <a:spcPts val="0"/>
              </a:spcAft>
              <a:buSzPts val="1300"/>
              <a:buChar char="●"/>
            </a:pPr>
            <a:r>
              <a:rPr lang="id"/>
              <a:t>Kasus seperti ini, di JavaScript kita bisa menggunakan Else If expression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3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Else If Expression</a:t>
            </a:r>
            <a:endParaRPr/>
          </a:p>
        </p:txBody>
      </p:sp>
      <p:pic>
        <p:nvPicPr>
          <p:cNvPr id="822" name="Google Shape;822;p137"/>
          <p:cNvPicPr preferRelativeResize="0"/>
          <p:nvPr/>
        </p:nvPicPr>
        <p:blipFill>
          <a:blip r:embed="rId3">
            <a:alphaModFix/>
          </a:blip>
          <a:stretch>
            <a:fillRect/>
          </a:stretch>
        </p:blipFill>
        <p:spPr>
          <a:xfrm>
            <a:off x="152400" y="2006250"/>
            <a:ext cx="8304516" cy="2984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3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Popup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Alert, Prompt dan Confirm</a:t>
            </a:r>
            <a:endParaRPr/>
          </a:p>
        </p:txBody>
      </p:sp>
      <p:sp>
        <p:nvSpPr>
          <p:cNvPr id="833" name="Google Shape;833;p1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JavaScript memiliki fitur yang bernama alert, prompt dan confirm</a:t>
            </a:r>
            <a:endParaRPr/>
          </a:p>
          <a:p>
            <a:pPr marL="457200" lvl="0" indent="-311150" algn="l" rtl="0">
              <a:spcBef>
                <a:spcPts val="0"/>
              </a:spcBef>
              <a:spcAft>
                <a:spcPts val="0"/>
              </a:spcAft>
              <a:buSzPts val="1300"/>
              <a:buChar char="●"/>
            </a:pPr>
            <a:r>
              <a:rPr lang="id"/>
              <a:t>Alert digunakan untuk memberi peringatan berupa popup text di browser</a:t>
            </a:r>
            <a:endParaRPr/>
          </a:p>
          <a:p>
            <a:pPr marL="457200" lvl="0" indent="-311150" algn="l" rtl="0">
              <a:spcBef>
                <a:spcPts val="0"/>
              </a:spcBef>
              <a:spcAft>
                <a:spcPts val="0"/>
              </a:spcAft>
              <a:buSzPts val="1300"/>
              <a:buChar char="●"/>
            </a:pPr>
            <a:r>
              <a:rPr lang="id"/>
              <a:t>Prompt digunakan untuk meminta input string dari pengguna browser dalam bentuk popup input text</a:t>
            </a:r>
            <a:endParaRPr/>
          </a:p>
          <a:p>
            <a:pPr marL="457200" lvl="0" indent="-311150" algn="l" rtl="0">
              <a:spcBef>
                <a:spcPts val="0"/>
              </a:spcBef>
              <a:spcAft>
                <a:spcPts val="0"/>
              </a:spcAft>
              <a:buSzPts val="1300"/>
              <a:buChar char="●"/>
            </a:pPr>
            <a:r>
              <a:rPr lang="id"/>
              <a:t>Sedangkan confirm digunakan untuk meminta input boolean dari pengguna browser dalam bentuk popup input pilihan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Alert</a:t>
            </a:r>
            <a:endParaRPr/>
          </a:p>
        </p:txBody>
      </p:sp>
      <p:pic>
        <p:nvPicPr>
          <p:cNvPr id="839" name="Google Shape;839;p140"/>
          <p:cNvPicPr preferRelativeResize="0"/>
          <p:nvPr/>
        </p:nvPicPr>
        <p:blipFill>
          <a:blip r:embed="rId3">
            <a:alphaModFix/>
          </a:blip>
          <a:stretch>
            <a:fillRect/>
          </a:stretch>
        </p:blipFill>
        <p:spPr>
          <a:xfrm>
            <a:off x="152400" y="2006250"/>
            <a:ext cx="8839201" cy="232121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Hasil Alert</a:t>
            </a:r>
            <a:endParaRPr/>
          </a:p>
        </p:txBody>
      </p:sp>
      <p:pic>
        <p:nvPicPr>
          <p:cNvPr id="845" name="Google Shape;845;p141"/>
          <p:cNvPicPr preferRelativeResize="0"/>
          <p:nvPr/>
        </p:nvPicPr>
        <p:blipFill>
          <a:blip r:embed="rId3">
            <a:alphaModFix/>
          </a:blip>
          <a:stretch>
            <a:fillRect/>
          </a:stretch>
        </p:blipFill>
        <p:spPr>
          <a:xfrm>
            <a:off x="152400" y="2006250"/>
            <a:ext cx="8057549"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JavaScript di Server</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Awalnya JavaScript memang kebanyakan di gunakan untuk berjalan di client side (Browser)</a:t>
            </a:r>
            <a:endParaRPr/>
          </a:p>
          <a:p>
            <a:pPr marL="457200" lvl="0" indent="-311150" algn="l" rtl="0">
              <a:spcBef>
                <a:spcPts val="0"/>
              </a:spcBef>
              <a:spcAft>
                <a:spcPts val="0"/>
              </a:spcAft>
              <a:buSzPts val="1300"/>
              <a:buChar char="●"/>
            </a:pPr>
            <a:r>
              <a:rPr lang="id"/>
              <a:t>Namun akhir-akhir ini, semenjak keluar teknologi NodeJS yang bisa digunakan untuk menjalankan JavaScript tanpa browser, sekarang akhirnya JavaScript juga banyak digunakan untuk membuat aplikasi di Server</a:t>
            </a:r>
            <a:endParaRPr/>
          </a:p>
          <a:p>
            <a:pPr marL="457200" lvl="0" indent="-311150" algn="l" rtl="0">
              <a:spcBef>
                <a:spcPts val="0"/>
              </a:spcBef>
              <a:spcAft>
                <a:spcPts val="0"/>
              </a:spcAft>
              <a:buSzPts val="1300"/>
              <a:buChar char="●"/>
            </a:pPr>
            <a:r>
              <a:rPr lang="id"/>
              <a:t>Karena ini, akhirnya sekarang JavaScript dikenal dengan bahasa pemrograman FullStack (Backend dan Frontend) karena bisa digunakan untuk membuat aplikasi Backend dan aplikasi Frontend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Prompt </a:t>
            </a:r>
            <a:endParaRPr/>
          </a:p>
        </p:txBody>
      </p:sp>
      <p:pic>
        <p:nvPicPr>
          <p:cNvPr id="851" name="Google Shape;851;p142"/>
          <p:cNvPicPr preferRelativeResize="0"/>
          <p:nvPr/>
        </p:nvPicPr>
        <p:blipFill>
          <a:blip r:embed="rId3">
            <a:alphaModFix/>
          </a:blip>
          <a:stretch>
            <a:fillRect/>
          </a:stretch>
        </p:blipFill>
        <p:spPr>
          <a:xfrm>
            <a:off x="152400" y="2006250"/>
            <a:ext cx="8839202" cy="152088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Hasil Prompt</a:t>
            </a:r>
            <a:endParaRPr/>
          </a:p>
        </p:txBody>
      </p:sp>
      <p:pic>
        <p:nvPicPr>
          <p:cNvPr id="857" name="Google Shape;857;p143"/>
          <p:cNvPicPr preferRelativeResize="0"/>
          <p:nvPr/>
        </p:nvPicPr>
        <p:blipFill>
          <a:blip r:embed="rId3">
            <a:alphaModFix/>
          </a:blip>
          <a:stretch>
            <a:fillRect/>
          </a:stretch>
        </p:blipFill>
        <p:spPr>
          <a:xfrm>
            <a:off x="152400" y="2006250"/>
            <a:ext cx="7523668"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Confirm</a:t>
            </a:r>
            <a:endParaRPr/>
          </a:p>
        </p:txBody>
      </p:sp>
      <p:pic>
        <p:nvPicPr>
          <p:cNvPr id="863" name="Google Shape;863;p144"/>
          <p:cNvPicPr preferRelativeResize="0"/>
          <p:nvPr/>
        </p:nvPicPr>
        <p:blipFill>
          <a:blip r:embed="rId3">
            <a:alphaModFix/>
          </a:blip>
          <a:stretch>
            <a:fillRect/>
          </a:stretch>
        </p:blipFill>
        <p:spPr>
          <a:xfrm>
            <a:off x="152400" y="2006250"/>
            <a:ext cx="8839200" cy="253560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Hasil Confirm</a:t>
            </a:r>
            <a:endParaRPr/>
          </a:p>
        </p:txBody>
      </p:sp>
      <p:pic>
        <p:nvPicPr>
          <p:cNvPr id="869" name="Google Shape;869;p145"/>
          <p:cNvPicPr preferRelativeResize="0"/>
          <p:nvPr/>
        </p:nvPicPr>
        <p:blipFill>
          <a:blip r:embed="rId3">
            <a:alphaModFix/>
          </a:blip>
          <a:stretch>
            <a:fillRect/>
          </a:stretch>
        </p:blipFill>
        <p:spPr>
          <a:xfrm>
            <a:off x="152400" y="2006250"/>
            <a:ext cx="8839200" cy="269177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5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Switch Expression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Switch Statement</a:t>
            </a:r>
            <a:endParaRPr/>
          </a:p>
        </p:txBody>
      </p:sp>
      <p:sp>
        <p:nvSpPr>
          <p:cNvPr id="926" name="Google Shape;926;p1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hanya butuh menggunakan kondisi sederhana di if statement, seperti hanya menggunakan perbandingan ==</a:t>
            </a:r>
            <a:endParaRPr/>
          </a:p>
          <a:p>
            <a:pPr marL="457200" lvl="0" indent="-311150" algn="l" rtl="0">
              <a:spcBef>
                <a:spcPts val="0"/>
              </a:spcBef>
              <a:spcAft>
                <a:spcPts val="0"/>
              </a:spcAft>
              <a:buSzPts val="1300"/>
              <a:buChar char="●"/>
            </a:pPr>
            <a:r>
              <a:rPr lang="id"/>
              <a:t>Switch adalah statement percabangan yang sama dengan if, namun  lebih sederhana cara pembuatannya</a:t>
            </a:r>
            <a:endParaRPr/>
          </a:p>
          <a:p>
            <a:pPr marL="457200" lvl="0" indent="-311150" algn="l" rtl="0">
              <a:spcBef>
                <a:spcPts val="0"/>
              </a:spcBef>
              <a:spcAft>
                <a:spcPts val="0"/>
              </a:spcAft>
              <a:buSzPts val="1300"/>
              <a:buChar char="●"/>
            </a:pPr>
            <a:r>
              <a:rPr lang="id"/>
              <a:t>Kondisi di switch statement hanya untuk perbandingan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Switch Statement</a:t>
            </a:r>
            <a:endParaRPr/>
          </a:p>
        </p:txBody>
      </p:sp>
      <p:pic>
        <p:nvPicPr>
          <p:cNvPr id="932" name="Google Shape;932;p156"/>
          <p:cNvPicPr preferRelativeResize="0"/>
          <p:nvPr/>
        </p:nvPicPr>
        <p:blipFill>
          <a:blip r:embed="rId3">
            <a:alphaModFix/>
          </a:blip>
          <a:stretch>
            <a:fillRect/>
          </a:stretch>
        </p:blipFill>
        <p:spPr>
          <a:xfrm>
            <a:off x="152400" y="2006250"/>
            <a:ext cx="6072628" cy="2984851"/>
          </a:xfrm>
          <a:prstGeom prst="rect">
            <a:avLst/>
          </a:prstGeom>
          <a:noFill/>
          <a:ln>
            <a:noFill/>
          </a:ln>
        </p:spPr>
      </p:pic>
    </p:spTree>
    <p:extLst>
      <p:ext uri="{BB962C8B-B14F-4D97-AF65-F5344CB8AC3E}">
        <p14:creationId xmlns:p14="http://schemas.microsoft.com/office/powerpoint/2010/main" val="3278672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9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For Loop</a:t>
            </a:r>
            <a:endParaRPr/>
          </a:p>
        </p:txBody>
      </p:sp>
    </p:spTree>
    <p:extLst>
      <p:ext uri="{BB962C8B-B14F-4D97-AF65-F5344CB8AC3E}">
        <p14:creationId xmlns:p14="http://schemas.microsoft.com/office/powerpoint/2010/main" val="3366872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1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For Loop</a:t>
            </a:r>
            <a:endParaRPr/>
          </a:p>
        </p:txBody>
      </p:sp>
      <p:sp>
        <p:nvSpPr>
          <p:cNvPr id="1139" name="Google Shape;1139;p19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For adalah salah satu kata kunci yang bisa digunakan untuk melakukan perulangan</a:t>
            </a:r>
            <a:endParaRPr/>
          </a:p>
          <a:p>
            <a:pPr marL="457200" lvl="0" indent="-311150" algn="l" rtl="0">
              <a:spcBef>
                <a:spcPts val="0"/>
              </a:spcBef>
              <a:spcAft>
                <a:spcPts val="0"/>
              </a:spcAft>
              <a:buSzPts val="1300"/>
              <a:buChar char="●"/>
            </a:pPr>
            <a:r>
              <a:rPr lang="id"/>
              <a:t>Blok kode yang terdapat di dalam for akan selalu diulangi selama kondisi for terpenuhi</a:t>
            </a:r>
            <a:endParaRPr/>
          </a:p>
        </p:txBody>
      </p:sp>
    </p:spTree>
    <p:extLst>
      <p:ext uri="{BB962C8B-B14F-4D97-AF65-F5344CB8AC3E}">
        <p14:creationId xmlns:p14="http://schemas.microsoft.com/office/powerpoint/2010/main" val="460078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Sintak Perulangan For</a:t>
            </a:r>
            <a:endParaRPr/>
          </a:p>
        </p:txBody>
      </p:sp>
      <p:sp>
        <p:nvSpPr>
          <p:cNvPr id="1145" name="Google Shape;1145;p1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for(init statement; kondisi; post statement){</a:t>
            </a:r>
            <a:br>
              <a:rPr lang="id"/>
            </a:br>
            <a:r>
              <a:rPr lang="id"/>
              <a:t>   // block perulangan</a:t>
            </a:r>
            <a:br>
              <a:rPr lang="id"/>
            </a:br>
            <a:r>
              <a:rPr lang="id"/>
              <a:t>}</a:t>
            </a:r>
            <a:endParaRPr/>
          </a:p>
          <a:p>
            <a:pPr marL="457200" lvl="0" indent="-311150" algn="l" rtl="0">
              <a:spcBef>
                <a:spcPts val="1600"/>
              </a:spcBef>
              <a:spcAft>
                <a:spcPts val="0"/>
              </a:spcAft>
              <a:buSzPts val="1300"/>
              <a:buChar char="●"/>
            </a:pPr>
            <a:r>
              <a:rPr lang="id"/>
              <a:t>Init statement akan dieksekusi hanya sekali di awal sebelum perulangan</a:t>
            </a:r>
            <a:endParaRPr/>
          </a:p>
          <a:p>
            <a:pPr marL="457200" lvl="0" indent="-311150" algn="l" rtl="0">
              <a:spcBef>
                <a:spcPts val="0"/>
              </a:spcBef>
              <a:spcAft>
                <a:spcPts val="0"/>
              </a:spcAft>
              <a:buSzPts val="1300"/>
              <a:buChar char="●"/>
            </a:pPr>
            <a:r>
              <a:rPr lang="id"/>
              <a:t>Kondisi akan dilakukan pengecekan dalam setiap perulangan, jika true perulangan akan dilakukan, jika false perulangan akan berhenti</a:t>
            </a:r>
            <a:endParaRPr/>
          </a:p>
          <a:p>
            <a:pPr marL="457200" lvl="0" indent="-311150" algn="l" rtl="0">
              <a:spcBef>
                <a:spcPts val="0"/>
              </a:spcBef>
              <a:spcAft>
                <a:spcPts val="0"/>
              </a:spcAft>
              <a:buSzPts val="1300"/>
              <a:buChar char="●"/>
            </a:pPr>
            <a:r>
              <a:rPr lang="id"/>
              <a:t>Post statement akan dieksekusi setiap kali diakhir perulangan</a:t>
            </a:r>
            <a:endParaRPr/>
          </a:p>
          <a:p>
            <a:pPr marL="457200" lvl="0" indent="-311150" algn="l" rtl="0">
              <a:spcBef>
                <a:spcPts val="0"/>
              </a:spcBef>
              <a:spcAft>
                <a:spcPts val="0"/>
              </a:spcAft>
              <a:buSzPts val="1300"/>
              <a:buChar char="●"/>
            </a:pPr>
            <a:r>
              <a:rPr lang="id"/>
              <a:t>Init statement, Kondisi dan Post Statement tidak wajib diisi, jika Kondisi tidak diisi, berarti kondisi selalu bernilai true</a:t>
            </a:r>
            <a:endParaRPr/>
          </a:p>
        </p:txBody>
      </p:sp>
    </p:spTree>
    <p:extLst>
      <p:ext uri="{BB962C8B-B14F-4D97-AF65-F5344CB8AC3E}">
        <p14:creationId xmlns:p14="http://schemas.microsoft.com/office/powerpoint/2010/main" val="21340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JavaScript dan ECMAScript</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Karena JavaScript sekarang hampir di adopsi oleh sebua aplikasi browser, akhirnya dibuatlah sebuah standarisasi yang bernama ECMAScript</a:t>
            </a:r>
            <a:endParaRPr/>
          </a:p>
          <a:p>
            <a:pPr marL="457200" lvl="0" indent="-311150" algn="l" rtl="0">
              <a:spcBef>
                <a:spcPts val="0"/>
              </a:spcBef>
              <a:spcAft>
                <a:spcPts val="0"/>
              </a:spcAft>
              <a:buSzPts val="1300"/>
              <a:buChar char="●"/>
            </a:pPr>
            <a:r>
              <a:rPr lang="id"/>
              <a:t>Organisasi yang melakukan standarisasi ECMAScript adalah ECMA International</a:t>
            </a:r>
            <a:endParaRPr/>
          </a:p>
          <a:p>
            <a:pPr marL="457200" lvl="0" indent="-311150" algn="l" rtl="0">
              <a:spcBef>
                <a:spcPts val="0"/>
              </a:spcBef>
              <a:spcAft>
                <a:spcPts val="0"/>
              </a:spcAft>
              <a:buSzPts val="1300"/>
              <a:buChar char="●"/>
            </a:pPr>
            <a:r>
              <a:rPr lang="id"/>
              <a:t>Sekarang dengan adanya standarisasi, kita bisa pastikan bahwa kode program JavaScript kita bisa jalan di semua browser, karena browser yang ingin mendukung JavaScript, harus mengikuti standarisasi ECMAScript</a:t>
            </a:r>
            <a:endParaRPr/>
          </a:p>
          <a:p>
            <a:pPr marL="457200" lvl="0" indent="-311150" algn="l" rtl="0">
              <a:spcBef>
                <a:spcPts val="0"/>
              </a:spcBef>
              <a:spcAft>
                <a:spcPts val="0"/>
              </a:spcAft>
              <a:buSzPts val="1300"/>
              <a:buChar char="●"/>
            </a:pPr>
            <a:r>
              <a:rPr lang="id"/>
              <a:t>Sekarang karena ECMAScript dan JavaScript sama, sekarang bisa dibilang ECMAScript dan JavaScript adalah dua nama untuk satu bahasa pemrograman yang sama</a:t>
            </a:r>
            <a:endParaRPr/>
          </a:p>
          <a:p>
            <a:pPr marL="457200" lvl="0" indent="-311150" algn="l" rtl="0">
              <a:spcBef>
                <a:spcPts val="0"/>
              </a:spcBef>
              <a:spcAft>
                <a:spcPts val="0"/>
              </a:spcAft>
              <a:buSzPts val="1300"/>
              <a:buChar char="●"/>
            </a:pPr>
            <a:r>
              <a:rPr lang="id" u="sng">
                <a:solidFill>
                  <a:schemeClr val="hlink"/>
                </a:solidFill>
                <a:hlinkClick r:id="rId3"/>
              </a:rPr>
              <a:t>https://www.ecma-international.org/</a:t>
            </a:r>
            <a:r>
              <a:rPr lang="id"/>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Perulangan Tanpa Henti</a:t>
            </a:r>
            <a:endParaRPr/>
          </a:p>
        </p:txBody>
      </p:sp>
      <p:pic>
        <p:nvPicPr>
          <p:cNvPr id="1151" name="Google Shape;1151;p194"/>
          <p:cNvPicPr preferRelativeResize="0"/>
          <p:nvPr/>
        </p:nvPicPr>
        <p:blipFill>
          <a:blip r:embed="rId3">
            <a:alphaModFix/>
          </a:blip>
          <a:stretch>
            <a:fillRect/>
          </a:stretch>
        </p:blipFill>
        <p:spPr>
          <a:xfrm>
            <a:off x="152400" y="2006250"/>
            <a:ext cx="8839200" cy="2339353"/>
          </a:xfrm>
          <a:prstGeom prst="rect">
            <a:avLst/>
          </a:prstGeom>
          <a:noFill/>
          <a:ln>
            <a:noFill/>
          </a:ln>
        </p:spPr>
      </p:pic>
    </p:spTree>
    <p:extLst>
      <p:ext uri="{BB962C8B-B14F-4D97-AF65-F5344CB8AC3E}">
        <p14:creationId xmlns:p14="http://schemas.microsoft.com/office/powerpoint/2010/main" val="1724482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Perulangan Dengan Kondisi</a:t>
            </a:r>
            <a:endParaRPr/>
          </a:p>
        </p:txBody>
      </p:sp>
      <p:pic>
        <p:nvPicPr>
          <p:cNvPr id="1157" name="Google Shape;1157;p195"/>
          <p:cNvPicPr preferRelativeResize="0"/>
          <p:nvPr/>
        </p:nvPicPr>
        <p:blipFill>
          <a:blip r:embed="rId3">
            <a:alphaModFix/>
          </a:blip>
          <a:stretch>
            <a:fillRect/>
          </a:stretch>
        </p:blipFill>
        <p:spPr>
          <a:xfrm>
            <a:off x="152400" y="2006250"/>
            <a:ext cx="8839200" cy="2296925"/>
          </a:xfrm>
          <a:prstGeom prst="rect">
            <a:avLst/>
          </a:prstGeom>
          <a:noFill/>
          <a:ln>
            <a:noFill/>
          </a:ln>
        </p:spPr>
      </p:pic>
    </p:spTree>
    <p:extLst>
      <p:ext uri="{BB962C8B-B14F-4D97-AF65-F5344CB8AC3E}">
        <p14:creationId xmlns:p14="http://schemas.microsoft.com/office/powerpoint/2010/main" val="1262938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Perulangan Dengan Init Statement</a:t>
            </a:r>
            <a:endParaRPr/>
          </a:p>
        </p:txBody>
      </p:sp>
      <p:pic>
        <p:nvPicPr>
          <p:cNvPr id="1163" name="Google Shape;1163;p196"/>
          <p:cNvPicPr preferRelativeResize="0"/>
          <p:nvPr/>
        </p:nvPicPr>
        <p:blipFill>
          <a:blip r:embed="rId3">
            <a:alphaModFix/>
          </a:blip>
          <a:stretch>
            <a:fillRect/>
          </a:stretch>
        </p:blipFill>
        <p:spPr>
          <a:xfrm>
            <a:off x="152400" y="2006250"/>
            <a:ext cx="8839201" cy="1880339"/>
          </a:xfrm>
          <a:prstGeom prst="rect">
            <a:avLst/>
          </a:prstGeom>
          <a:noFill/>
          <a:ln>
            <a:noFill/>
          </a:ln>
        </p:spPr>
      </p:pic>
    </p:spTree>
    <p:extLst>
      <p:ext uri="{BB962C8B-B14F-4D97-AF65-F5344CB8AC3E}">
        <p14:creationId xmlns:p14="http://schemas.microsoft.com/office/powerpoint/2010/main" val="551669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Perulangan Dengan Post Statement</a:t>
            </a:r>
            <a:endParaRPr/>
          </a:p>
        </p:txBody>
      </p:sp>
      <p:pic>
        <p:nvPicPr>
          <p:cNvPr id="1169" name="Google Shape;1169;p197"/>
          <p:cNvPicPr preferRelativeResize="0"/>
          <p:nvPr/>
        </p:nvPicPr>
        <p:blipFill>
          <a:blip r:embed="rId3">
            <a:alphaModFix/>
          </a:blip>
          <a:stretch>
            <a:fillRect/>
          </a:stretch>
        </p:blipFill>
        <p:spPr>
          <a:xfrm>
            <a:off x="152400" y="2006250"/>
            <a:ext cx="8839201" cy="1458168"/>
          </a:xfrm>
          <a:prstGeom prst="rect">
            <a:avLst/>
          </a:prstGeom>
          <a:noFill/>
          <a:ln>
            <a:noFill/>
          </a:ln>
        </p:spPr>
      </p:pic>
    </p:spTree>
    <p:extLst>
      <p:ext uri="{BB962C8B-B14F-4D97-AF65-F5344CB8AC3E}">
        <p14:creationId xmlns:p14="http://schemas.microsoft.com/office/powerpoint/2010/main" val="8218952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19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While Loop</a:t>
            </a:r>
            <a:endParaRPr/>
          </a:p>
        </p:txBody>
      </p:sp>
    </p:spTree>
    <p:extLst>
      <p:ext uri="{BB962C8B-B14F-4D97-AF65-F5344CB8AC3E}">
        <p14:creationId xmlns:p14="http://schemas.microsoft.com/office/powerpoint/2010/main" val="1228548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9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While Loop</a:t>
            </a:r>
            <a:endParaRPr/>
          </a:p>
        </p:txBody>
      </p:sp>
      <p:sp>
        <p:nvSpPr>
          <p:cNvPr id="1180" name="Google Shape;1180;p19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While loop adalah versi perulangan yang lebih sederhana dibanding for loop</a:t>
            </a:r>
            <a:endParaRPr/>
          </a:p>
          <a:p>
            <a:pPr marL="457200" lvl="0" indent="-311150" algn="l" rtl="0">
              <a:spcBef>
                <a:spcPts val="0"/>
              </a:spcBef>
              <a:spcAft>
                <a:spcPts val="0"/>
              </a:spcAft>
              <a:buSzPts val="1300"/>
              <a:buChar char="●"/>
            </a:pPr>
            <a:r>
              <a:rPr lang="id"/>
              <a:t>Di while loop, hanya terdapat kondisi perulangan, tanpa ada init statement dan post statement</a:t>
            </a:r>
            <a:endParaRPr/>
          </a:p>
        </p:txBody>
      </p:sp>
    </p:spTree>
    <p:extLst>
      <p:ext uri="{BB962C8B-B14F-4D97-AF65-F5344CB8AC3E}">
        <p14:creationId xmlns:p14="http://schemas.microsoft.com/office/powerpoint/2010/main" val="23336841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2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While Loop</a:t>
            </a:r>
            <a:endParaRPr/>
          </a:p>
        </p:txBody>
      </p:sp>
      <p:pic>
        <p:nvPicPr>
          <p:cNvPr id="1186" name="Google Shape;1186;p200"/>
          <p:cNvPicPr preferRelativeResize="0"/>
          <p:nvPr/>
        </p:nvPicPr>
        <p:blipFill>
          <a:blip r:embed="rId3">
            <a:alphaModFix/>
          </a:blip>
          <a:stretch>
            <a:fillRect/>
          </a:stretch>
        </p:blipFill>
        <p:spPr>
          <a:xfrm>
            <a:off x="152400" y="2006250"/>
            <a:ext cx="8839198" cy="2077136"/>
          </a:xfrm>
          <a:prstGeom prst="rect">
            <a:avLst/>
          </a:prstGeom>
          <a:noFill/>
          <a:ln>
            <a:noFill/>
          </a:ln>
        </p:spPr>
      </p:pic>
    </p:spTree>
    <p:extLst>
      <p:ext uri="{BB962C8B-B14F-4D97-AF65-F5344CB8AC3E}">
        <p14:creationId xmlns:p14="http://schemas.microsoft.com/office/powerpoint/2010/main" val="3507590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20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Do While Loop</a:t>
            </a:r>
            <a:endParaRPr/>
          </a:p>
        </p:txBody>
      </p:sp>
    </p:spTree>
    <p:extLst>
      <p:ext uri="{BB962C8B-B14F-4D97-AF65-F5344CB8AC3E}">
        <p14:creationId xmlns:p14="http://schemas.microsoft.com/office/powerpoint/2010/main" val="2885160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20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Do While Loop</a:t>
            </a:r>
            <a:endParaRPr/>
          </a:p>
        </p:txBody>
      </p:sp>
      <p:sp>
        <p:nvSpPr>
          <p:cNvPr id="1197" name="Google Shape;1197;p2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Do While loop adalah perulangan yang mirip dengan while</a:t>
            </a:r>
            <a:endParaRPr/>
          </a:p>
          <a:p>
            <a:pPr marL="457200" lvl="0" indent="-311150" algn="l" rtl="0">
              <a:spcBef>
                <a:spcPts val="0"/>
              </a:spcBef>
              <a:spcAft>
                <a:spcPts val="0"/>
              </a:spcAft>
              <a:buSzPts val="1300"/>
              <a:buChar char="●"/>
            </a:pPr>
            <a:r>
              <a:rPr lang="id"/>
              <a:t>Perbedaannya hanya pada pengecekan kondisi</a:t>
            </a:r>
            <a:endParaRPr/>
          </a:p>
          <a:p>
            <a:pPr marL="457200" lvl="0" indent="-311150" algn="l" rtl="0">
              <a:spcBef>
                <a:spcPts val="0"/>
              </a:spcBef>
              <a:spcAft>
                <a:spcPts val="0"/>
              </a:spcAft>
              <a:buSzPts val="1300"/>
              <a:buChar char="●"/>
            </a:pPr>
            <a:r>
              <a:rPr lang="id"/>
              <a:t>Pengecekan kondisi di while loop dilakukan di awal sebelum perulangan dilakukan, sedangkan di do while loop dilakukan setelah perulangan dilakukan</a:t>
            </a:r>
            <a:endParaRPr/>
          </a:p>
          <a:p>
            <a:pPr marL="457200" lvl="0" indent="-311150" algn="l" rtl="0">
              <a:spcBef>
                <a:spcPts val="0"/>
              </a:spcBef>
              <a:spcAft>
                <a:spcPts val="0"/>
              </a:spcAft>
              <a:buSzPts val="1300"/>
              <a:buChar char="●"/>
            </a:pPr>
            <a:r>
              <a:rPr lang="id"/>
              <a:t>Oleh karena itu dalam do while loop, minimal pasti sekali perulangan dilakukan walaupun kondisi tidak bernilai true</a:t>
            </a:r>
            <a:endParaRPr/>
          </a:p>
        </p:txBody>
      </p:sp>
    </p:spTree>
    <p:extLst>
      <p:ext uri="{BB962C8B-B14F-4D97-AF65-F5344CB8AC3E}">
        <p14:creationId xmlns:p14="http://schemas.microsoft.com/office/powerpoint/2010/main" val="3732694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20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Do While Loop</a:t>
            </a:r>
            <a:endParaRPr/>
          </a:p>
        </p:txBody>
      </p:sp>
      <p:pic>
        <p:nvPicPr>
          <p:cNvPr id="1203" name="Google Shape;1203;p203"/>
          <p:cNvPicPr preferRelativeResize="0"/>
          <p:nvPr/>
        </p:nvPicPr>
        <p:blipFill>
          <a:blip r:embed="rId3">
            <a:alphaModFix/>
          </a:blip>
          <a:stretch>
            <a:fillRect/>
          </a:stretch>
        </p:blipFill>
        <p:spPr>
          <a:xfrm>
            <a:off x="152400" y="2006250"/>
            <a:ext cx="8839202" cy="2370779"/>
          </a:xfrm>
          <a:prstGeom prst="rect">
            <a:avLst/>
          </a:prstGeom>
          <a:noFill/>
          <a:ln>
            <a:noFill/>
          </a:ln>
        </p:spPr>
      </p:pic>
    </p:spTree>
    <p:extLst>
      <p:ext uri="{BB962C8B-B14F-4D97-AF65-F5344CB8AC3E}">
        <p14:creationId xmlns:p14="http://schemas.microsoft.com/office/powerpoint/2010/main" val="191874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JavaScript vs Java</a:t>
            </a:r>
            <a:endParaRPr/>
          </a:p>
        </p:txBody>
      </p:sp>
      <p:sp>
        <p:nvSpPr>
          <p:cNvPr id="218" name="Google Shape;218;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Pemula programmer sering salah tentang JavaScript dan Java. Ada yang mengira bahwa Java dan JavaScript adalah bahasa pemrograman yang sama, padahal itu berbeda.</a:t>
            </a:r>
            <a:endParaRPr/>
          </a:p>
          <a:p>
            <a:pPr marL="457200" lvl="0" indent="-311150" algn="l" rtl="0">
              <a:spcBef>
                <a:spcPts val="0"/>
              </a:spcBef>
              <a:spcAft>
                <a:spcPts val="0"/>
              </a:spcAft>
              <a:buSzPts val="1300"/>
              <a:buChar char="●"/>
            </a:pPr>
            <a:r>
              <a:rPr lang="id"/>
              <a:t>Java adalah bahasa pemrograman lain, tidak ada hubungannya dengan JavaScript</a:t>
            </a:r>
            <a:endParaRPr/>
          </a:p>
          <a:p>
            <a:pPr marL="457200" lvl="0" indent="-311150" algn="l" rtl="0">
              <a:spcBef>
                <a:spcPts val="0"/>
              </a:spcBef>
              <a:spcAft>
                <a:spcPts val="0"/>
              </a:spcAft>
              <a:buSzPts val="1300"/>
              <a:buChar char="●"/>
            </a:pPr>
            <a:r>
              <a:rPr lang="id"/>
              <a:t>Walaupun namanya ada kata “Java” nya, tapi dua bahasa pemrograman ini benar-benar berbeda, tidak ada hubungannya sama sekali</a:t>
            </a:r>
            <a:endParaRPr/>
          </a:p>
          <a:p>
            <a:pPr marL="457200" lvl="0" indent="-311150" algn="l" rtl="0">
              <a:spcBef>
                <a:spcPts val="0"/>
              </a:spcBef>
              <a:spcAft>
                <a:spcPts val="0"/>
              </a:spcAft>
              <a:buSzPts val="1300"/>
              <a:buChar char="●"/>
            </a:pPr>
            <a:r>
              <a:rPr lang="id"/>
              <a:t>Jika tertarik untuk belajar bahasa pemrograman Java, silahkan belajar disini : </a:t>
            </a:r>
            <a:r>
              <a:rPr lang="id" u="sng">
                <a:solidFill>
                  <a:schemeClr val="hlink"/>
                </a:solidFill>
                <a:hlinkClick r:id="rId3"/>
              </a:rPr>
              <a:t>https://www.programmerzamannow.com/video-tutorial-java/</a:t>
            </a:r>
            <a:r>
              <a:rPr lang="id"/>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20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Break dan Continue</a:t>
            </a:r>
            <a:endParaRPr/>
          </a:p>
        </p:txBody>
      </p:sp>
    </p:spTree>
    <p:extLst>
      <p:ext uri="{BB962C8B-B14F-4D97-AF65-F5344CB8AC3E}">
        <p14:creationId xmlns:p14="http://schemas.microsoft.com/office/powerpoint/2010/main" val="35468277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Break &amp; Continue</a:t>
            </a:r>
            <a:endParaRPr/>
          </a:p>
        </p:txBody>
      </p:sp>
      <p:sp>
        <p:nvSpPr>
          <p:cNvPr id="1214" name="Google Shape;1214;p20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Pada switch statement, kita sudah mengenal kata kunci break, yaitu untuk menghentikan case dalam switch</a:t>
            </a:r>
            <a:endParaRPr/>
          </a:p>
          <a:p>
            <a:pPr marL="457200" lvl="0" indent="-311150" algn="l" rtl="0">
              <a:spcBef>
                <a:spcPts val="0"/>
              </a:spcBef>
              <a:spcAft>
                <a:spcPts val="0"/>
              </a:spcAft>
              <a:buSzPts val="1300"/>
              <a:buChar char="●"/>
            </a:pPr>
            <a:r>
              <a:rPr lang="id"/>
              <a:t>Sama dengan pada perulangan, break juga digunakan untuk menghentikan seluruh perulangan.</a:t>
            </a:r>
            <a:endParaRPr/>
          </a:p>
          <a:p>
            <a:pPr marL="457200" lvl="0" indent="-311150" algn="l" rtl="0">
              <a:spcBef>
                <a:spcPts val="0"/>
              </a:spcBef>
              <a:spcAft>
                <a:spcPts val="0"/>
              </a:spcAft>
              <a:buSzPts val="1300"/>
              <a:buChar char="●"/>
            </a:pPr>
            <a:r>
              <a:rPr lang="id"/>
              <a:t>Namun berbeda dengan continue, continue digunakan untuk menghentikan perulangan saat ini, lalu melanjutkan ke perulangan selanjutnya</a:t>
            </a:r>
            <a:endParaRPr/>
          </a:p>
        </p:txBody>
      </p:sp>
    </p:spTree>
    <p:extLst>
      <p:ext uri="{BB962C8B-B14F-4D97-AF65-F5344CB8AC3E}">
        <p14:creationId xmlns:p14="http://schemas.microsoft.com/office/powerpoint/2010/main" val="311462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20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Break</a:t>
            </a:r>
            <a:endParaRPr/>
          </a:p>
        </p:txBody>
      </p:sp>
      <p:pic>
        <p:nvPicPr>
          <p:cNvPr id="1220" name="Google Shape;1220;p206"/>
          <p:cNvPicPr preferRelativeResize="0"/>
          <p:nvPr/>
        </p:nvPicPr>
        <p:blipFill>
          <a:blip r:embed="rId3">
            <a:alphaModFix/>
          </a:blip>
          <a:stretch>
            <a:fillRect/>
          </a:stretch>
        </p:blipFill>
        <p:spPr>
          <a:xfrm>
            <a:off x="152400" y="2006250"/>
            <a:ext cx="7522900" cy="2984849"/>
          </a:xfrm>
          <a:prstGeom prst="rect">
            <a:avLst/>
          </a:prstGeom>
          <a:noFill/>
          <a:ln>
            <a:noFill/>
          </a:ln>
        </p:spPr>
      </p:pic>
    </p:spTree>
    <p:extLst>
      <p:ext uri="{BB962C8B-B14F-4D97-AF65-F5344CB8AC3E}">
        <p14:creationId xmlns:p14="http://schemas.microsoft.com/office/powerpoint/2010/main" val="36334308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20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Continue</a:t>
            </a:r>
            <a:endParaRPr/>
          </a:p>
        </p:txBody>
      </p:sp>
      <p:pic>
        <p:nvPicPr>
          <p:cNvPr id="1226" name="Google Shape;1226;p207"/>
          <p:cNvPicPr preferRelativeResize="0"/>
          <p:nvPr/>
        </p:nvPicPr>
        <p:blipFill>
          <a:blip r:embed="rId3">
            <a:alphaModFix/>
          </a:blip>
          <a:stretch>
            <a:fillRect/>
          </a:stretch>
        </p:blipFill>
        <p:spPr>
          <a:xfrm>
            <a:off x="152400" y="2006250"/>
            <a:ext cx="8839200" cy="2629704"/>
          </a:xfrm>
          <a:prstGeom prst="rect">
            <a:avLst/>
          </a:prstGeom>
          <a:noFill/>
          <a:ln>
            <a:noFill/>
          </a:ln>
        </p:spPr>
      </p:pic>
    </p:spTree>
    <p:extLst>
      <p:ext uri="{BB962C8B-B14F-4D97-AF65-F5344CB8AC3E}">
        <p14:creationId xmlns:p14="http://schemas.microsoft.com/office/powerpoint/2010/main" val="6738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Peralatan Development</a:t>
            </a:r>
            <a:endParaRPr/>
          </a:p>
        </p:txBody>
      </p:sp>
      <p:sp>
        <p:nvSpPr>
          <p:cNvPr id="224" name="Google Shape;224;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belajar JavaScript, kita perlu menyiapkan beberapa perangkat lunak untuk membantu development</a:t>
            </a:r>
            <a:endParaRPr/>
          </a:p>
          <a:p>
            <a:pPr marL="457200" lvl="0" indent="-311150" algn="l" rtl="0">
              <a:spcBef>
                <a:spcPts val="0"/>
              </a:spcBef>
              <a:spcAft>
                <a:spcPts val="0"/>
              </a:spcAft>
              <a:buSzPts val="1300"/>
              <a:buChar char="●"/>
            </a:pPr>
            <a:r>
              <a:rPr lang="id"/>
              <a:t>Browser, ini sudah pasti, karena kita perlu menjalankan kode program JavaScript menggunakan Browser</a:t>
            </a:r>
            <a:endParaRPr/>
          </a:p>
          <a:p>
            <a:pPr marL="457200" lvl="0" indent="-311150" algn="l" rtl="0">
              <a:spcBef>
                <a:spcPts val="0"/>
              </a:spcBef>
              <a:spcAft>
                <a:spcPts val="0"/>
              </a:spcAft>
              <a:buSzPts val="1300"/>
              <a:buChar char="●"/>
            </a:pPr>
            <a:r>
              <a:rPr lang="id"/>
              <a:t>Text Editor atau Integrated Development Environment, ini digunakan untuk membuat kode program JavaScript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Browser</a:t>
            </a:r>
            <a:endParaRPr/>
          </a:p>
        </p:txBody>
      </p:sp>
      <p:sp>
        <p:nvSpPr>
          <p:cNvPr id="230" name="Google Shape;23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Google Chrome : </a:t>
            </a:r>
            <a:r>
              <a:rPr lang="id" u="sng">
                <a:solidFill>
                  <a:schemeClr val="hlink"/>
                </a:solidFill>
                <a:hlinkClick r:id="rId3"/>
              </a:rPr>
              <a:t>https://www.google.com/chrome/</a:t>
            </a:r>
            <a:r>
              <a:rPr lang="id"/>
              <a:t> </a:t>
            </a:r>
            <a:endParaRPr/>
          </a:p>
          <a:p>
            <a:pPr marL="457200" lvl="0" indent="-311150" algn="l" rtl="0">
              <a:spcBef>
                <a:spcPts val="0"/>
              </a:spcBef>
              <a:spcAft>
                <a:spcPts val="0"/>
              </a:spcAft>
              <a:buSzPts val="1300"/>
              <a:buChar char="●"/>
            </a:pPr>
            <a:r>
              <a:rPr lang="id"/>
              <a:t>Firefox : </a:t>
            </a:r>
            <a:r>
              <a:rPr lang="id" u="sng">
                <a:solidFill>
                  <a:schemeClr val="hlink"/>
                </a:solidFill>
                <a:hlinkClick r:id="rId4"/>
              </a:rPr>
              <a:t>https://www.mozilla.org/firefox/</a:t>
            </a:r>
            <a:r>
              <a:rPr lang="id"/>
              <a:t> </a:t>
            </a:r>
            <a:endParaRPr/>
          </a:p>
          <a:p>
            <a:pPr marL="457200" lvl="0" indent="-311150" algn="l" rtl="0">
              <a:spcBef>
                <a:spcPts val="0"/>
              </a:spcBef>
              <a:spcAft>
                <a:spcPts val="0"/>
              </a:spcAft>
              <a:buSzPts val="1300"/>
              <a:buChar char="●"/>
            </a:pPr>
            <a:r>
              <a:rPr lang="id"/>
              <a:t>Microsoft Edge : </a:t>
            </a:r>
            <a:r>
              <a:rPr lang="id" u="sng">
                <a:solidFill>
                  <a:schemeClr val="hlink"/>
                </a:solidFill>
                <a:hlinkClick r:id="rId5"/>
              </a:rPr>
              <a:t>https://www.microsoft.com/edge</a:t>
            </a:r>
            <a:r>
              <a:rPr lang="id"/>
              <a:t> </a:t>
            </a:r>
            <a:endParaRPr/>
          </a:p>
          <a:p>
            <a:pPr marL="457200" lvl="0" indent="-311150" algn="l" rtl="0">
              <a:spcBef>
                <a:spcPts val="0"/>
              </a:spcBef>
              <a:spcAft>
                <a:spcPts val="0"/>
              </a:spcAft>
              <a:buSzPts val="1300"/>
              <a:buChar char="●"/>
            </a:pPr>
            <a:r>
              <a:rPr lang="id"/>
              <a:t>Safari : </a:t>
            </a:r>
            <a:r>
              <a:rPr lang="id" u="sng">
                <a:solidFill>
                  <a:schemeClr val="hlink"/>
                </a:solidFill>
                <a:hlinkClick r:id="rId6"/>
              </a:rPr>
              <a:t>https://www.apple.com/safari/</a:t>
            </a:r>
            <a:r>
              <a:rPr lang="id"/>
              <a:t> </a:t>
            </a:r>
            <a:endParaRPr/>
          </a:p>
          <a:p>
            <a:pPr marL="457200" lvl="0" indent="-311150" algn="l" rtl="0">
              <a:spcBef>
                <a:spcPts val="0"/>
              </a:spcBef>
              <a:spcAft>
                <a:spcPts val="0"/>
              </a:spcAft>
              <a:buSzPts val="1300"/>
              <a:buChar char="●"/>
            </a:pPr>
            <a:r>
              <a:rPr lang="id"/>
              <a:t>Opera : </a:t>
            </a:r>
            <a:r>
              <a:rPr lang="id" u="sng">
                <a:solidFill>
                  <a:schemeClr val="hlink"/>
                </a:solidFill>
                <a:hlinkClick r:id="rId7"/>
              </a:rPr>
              <a:t>https://www.opera.com/</a:t>
            </a:r>
            <a:r>
              <a:rPr lang="id"/>
              <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1747</Words>
  <Application>Microsoft Office PowerPoint</Application>
  <PresentationFormat>On-screen Show (16:9)</PresentationFormat>
  <Paragraphs>202</Paragraphs>
  <Slides>73</Slides>
  <Notes>73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73</vt:i4>
      </vt:variant>
    </vt:vector>
  </HeadingPairs>
  <TitlesOfParts>
    <vt:vector size="78" baseType="lpstr">
      <vt:lpstr>Lato</vt:lpstr>
      <vt:lpstr>Raleway</vt:lpstr>
      <vt:lpstr>Arial</vt:lpstr>
      <vt:lpstr>Streamline</vt:lpstr>
      <vt:lpstr>Streamline</vt:lpstr>
      <vt:lpstr>JavaScript Dasar</vt:lpstr>
      <vt:lpstr>Agenda</vt:lpstr>
      <vt:lpstr>Pengenalan JavaScript</vt:lpstr>
      <vt:lpstr>Sejarah JavaScript</vt:lpstr>
      <vt:lpstr>JavaScript di Server</vt:lpstr>
      <vt:lpstr>JavaScript dan ECMAScript</vt:lpstr>
      <vt:lpstr>JavaScript vs Java</vt:lpstr>
      <vt:lpstr>Peralatan Development</vt:lpstr>
      <vt:lpstr>Browser</vt:lpstr>
      <vt:lpstr>Text Editor atau IDE</vt:lpstr>
      <vt:lpstr>Program Hello World</vt:lpstr>
      <vt:lpstr>Membuat Kode JavaScript</vt:lpstr>
      <vt:lpstr>Script JavaScript</vt:lpstr>
      <vt:lpstr>Include Script JavaScript</vt:lpstr>
      <vt:lpstr>Titik Koma</vt:lpstr>
      <vt:lpstr>Variable</vt:lpstr>
      <vt:lpstr>Kode : Tanpa Variable</vt:lpstr>
      <vt:lpstr>Variable</vt:lpstr>
      <vt:lpstr>Kode : Variable</vt:lpstr>
      <vt:lpstr>Mengubah Value di Variable</vt:lpstr>
      <vt:lpstr>Kode : Mengubah Value di Variable</vt:lpstr>
      <vt:lpstr>Membuat Variable Langsung Dengan Value</vt:lpstr>
      <vt:lpstr>Kode : Variable dan Value</vt:lpstr>
      <vt:lpstr>Mengakses Variable</vt:lpstr>
      <vt:lpstr>Kode : Mengakses Variable</vt:lpstr>
      <vt:lpstr>Kata Kunci let dan const</vt:lpstr>
      <vt:lpstr>Kode : Variable let</vt:lpstr>
      <vt:lpstr>Kata Kunci const</vt:lpstr>
      <vt:lpstr>Kode : Variable const</vt:lpstr>
      <vt:lpstr>Operator Perbandingan</vt:lpstr>
      <vt:lpstr>Operasi Perbandingan</vt:lpstr>
      <vt:lpstr>Operator Perbandingan</vt:lpstr>
      <vt:lpstr>Kode : Operasi Perbandingan</vt:lpstr>
      <vt:lpstr>Console</vt:lpstr>
      <vt:lpstr>Console</vt:lpstr>
      <vt:lpstr>Console Method</vt:lpstr>
      <vt:lpstr>Kode : Console</vt:lpstr>
      <vt:lpstr>Inspect Element di Google Chrome</vt:lpstr>
      <vt:lpstr>If Expression</vt:lpstr>
      <vt:lpstr>If Expression</vt:lpstr>
      <vt:lpstr>Kode : If Expression</vt:lpstr>
      <vt:lpstr>Else Expression</vt:lpstr>
      <vt:lpstr>Kode : Else Expression</vt:lpstr>
      <vt:lpstr>Else If Expression</vt:lpstr>
      <vt:lpstr>Kode : Else If Expression</vt:lpstr>
      <vt:lpstr>Popup</vt:lpstr>
      <vt:lpstr>Alert, Prompt dan Confirm</vt:lpstr>
      <vt:lpstr>Kode : Alert</vt:lpstr>
      <vt:lpstr>Hasil Alert</vt:lpstr>
      <vt:lpstr>Kode : Prompt </vt:lpstr>
      <vt:lpstr>Hasil Prompt</vt:lpstr>
      <vt:lpstr>Kode : Confirm</vt:lpstr>
      <vt:lpstr>Hasil Confirm</vt:lpstr>
      <vt:lpstr>Switch Expression</vt:lpstr>
      <vt:lpstr>Switch Statement</vt:lpstr>
      <vt:lpstr>Kode : Switch Statement</vt:lpstr>
      <vt:lpstr>For Loop</vt:lpstr>
      <vt:lpstr>For Loop</vt:lpstr>
      <vt:lpstr>Sintak Perulangan For</vt:lpstr>
      <vt:lpstr>Kode : Perulangan Tanpa Henti</vt:lpstr>
      <vt:lpstr>Kode : Perulangan Dengan Kondisi</vt:lpstr>
      <vt:lpstr>Kode : Perulangan Dengan Init Statement</vt:lpstr>
      <vt:lpstr>Kode : Perulangan Dengan Post Statement</vt:lpstr>
      <vt:lpstr>While Loop</vt:lpstr>
      <vt:lpstr>While Loop</vt:lpstr>
      <vt:lpstr>Kode : While Loop</vt:lpstr>
      <vt:lpstr>Do While Loop</vt:lpstr>
      <vt:lpstr>Do While Loop</vt:lpstr>
      <vt:lpstr>Kode : Do While Loop</vt:lpstr>
      <vt:lpstr>Break dan Continue</vt:lpstr>
      <vt:lpstr>Break &amp; Continue</vt:lpstr>
      <vt:lpstr>Kode : Break</vt:lpstr>
      <vt:lpstr>Kode :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Dasar</dc:title>
  <cp:lastModifiedBy>Yudi Asus</cp:lastModifiedBy>
  <cp:revision>3</cp:revision>
  <dcterms:modified xsi:type="dcterms:W3CDTF">2023-05-15T17:37:25Z</dcterms:modified>
</cp:coreProperties>
</file>