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7" r:id="rId4"/>
    <p:sldId id="282" r:id="rId5"/>
    <p:sldId id="280" r:id="rId6"/>
    <p:sldId id="260" r:id="rId7"/>
    <p:sldId id="279" r:id="rId8"/>
    <p:sldId id="286" r:id="rId9"/>
    <p:sldId id="300" r:id="rId10"/>
    <p:sldId id="258" r:id="rId11"/>
    <p:sldId id="295" r:id="rId12"/>
    <p:sldId id="271" r:id="rId13"/>
    <p:sldId id="296" r:id="rId14"/>
    <p:sldId id="284" r:id="rId15"/>
    <p:sldId id="285" r:id="rId16"/>
    <p:sldId id="301" r:id="rId17"/>
    <p:sldId id="287" r:id="rId18"/>
    <p:sldId id="270" r:id="rId19"/>
    <p:sldId id="297" r:id="rId20"/>
    <p:sldId id="288" r:id="rId21"/>
    <p:sldId id="291" r:id="rId22"/>
    <p:sldId id="272" r:id="rId23"/>
    <p:sldId id="292" r:id="rId24"/>
    <p:sldId id="269" r:id="rId25"/>
    <p:sldId id="263" r:id="rId26"/>
    <p:sldId id="294" r:id="rId27"/>
    <p:sldId id="265" r:id="rId28"/>
    <p:sldId id="278" r:id="rId29"/>
    <p:sldId id="281" r:id="rId30"/>
    <p:sldId id="302" r:id="rId31"/>
    <p:sldId id="266" r:id="rId32"/>
    <p:sldId id="293" r:id="rId33"/>
    <p:sldId id="267" r:id="rId34"/>
    <p:sldId id="303" r:id="rId35"/>
    <p:sldId id="304" r:id="rId36"/>
    <p:sldId id="306" r:id="rId37"/>
    <p:sldId id="305" r:id="rId38"/>
    <p:sldId id="283" r:id="rId39"/>
    <p:sldId id="298" r:id="rId40"/>
    <p:sldId id="289" r:id="rId41"/>
    <p:sldId id="29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01" autoAdjust="0"/>
  </p:normalViewPr>
  <p:slideViewPr>
    <p:cSldViewPr>
      <p:cViewPr varScale="1">
        <p:scale>
          <a:sx n="83" d="100"/>
          <a:sy n="83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C24-FDB9-4F3A-B106-45DFAE875522}" type="datetimeFigureOut">
              <a:rPr lang="nl-BE" smtClean="0"/>
              <a:t>12/11/2012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598C-A564-4773-9938-73F0957136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7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A</a:t>
            </a:r>
            <a:r>
              <a:rPr lang="nl-BE" baseline="0" dirty="0" smtClean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 smtClean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 smtClean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 smtClean="0">
                <a:sym typeface="Wingdings" pitchFamily="2" charset="2"/>
              </a:rPr>
              <a:t>It becomes difficult to add a new display (GUI, Report, Export, Graph, ...)</a:t>
            </a:r>
            <a:endParaRPr lang="nl-BE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Persistance is often mixed with model </a:t>
            </a:r>
            <a:r>
              <a:rPr lang="nl-BE" dirty="0" smtClean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A</a:t>
            </a:r>
            <a:r>
              <a:rPr lang="nl-BE" baseline="0" dirty="0" smtClean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 smtClean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 smtClean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 smtClean="0">
                <a:sym typeface="Wingdings" pitchFamily="2" charset="2"/>
              </a:rPr>
              <a:t>It becomes difficult to add a new display (GUI, Report, Export, Graph, ...)</a:t>
            </a:r>
            <a:endParaRPr lang="nl-BE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Persistance is often mixed with model </a:t>
            </a:r>
            <a:r>
              <a:rPr lang="nl-BE" dirty="0" smtClean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Coined by Bertrand</a:t>
            </a:r>
            <a:r>
              <a:rPr lang="nl-BE" baseline="0" dirty="0" smtClean="0"/>
              <a:t> </a:t>
            </a:r>
            <a:r>
              <a:rPr lang="nl-BE" baseline="0" dirty="0" smtClean="0"/>
              <a:t>Meyer</a:t>
            </a:r>
          </a:p>
          <a:p>
            <a:endParaRPr lang="nl-BE" baseline="0" dirty="0" smtClean="0"/>
          </a:p>
          <a:p>
            <a:r>
              <a:rPr lang="nl-BE" baseline="0" dirty="0" smtClean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Coined by Bertrand</a:t>
            </a:r>
            <a:r>
              <a:rPr lang="nl-BE" baseline="0" dirty="0" smtClean="0"/>
              <a:t> </a:t>
            </a:r>
            <a:r>
              <a:rPr lang="nl-BE" baseline="0" dirty="0" smtClean="0"/>
              <a:t>Meyer</a:t>
            </a:r>
          </a:p>
          <a:p>
            <a:endParaRPr lang="nl-BE" baseline="0" dirty="0" smtClean="0"/>
          </a:p>
          <a:p>
            <a:r>
              <a:rPr lang="nl-BE" baseline="0" dirty="0" smtClean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Class Behavioral GoF Pattern</a:t>
            </a:r>
          </a:p>
          <a:p>
            <a:endParaRPr lang="nl-BE" dirty="0" smtClean="0"/>
          </a:p>
          <a:p>
            <a:r>
              <a:rPr lang="nl-BE" dirty="0" smtClean="0"/>
              <a:t>Applicability: Implement the invariant parts</a:t>
            </a:r>
            <a:r>
              <a:rPr lang="nl-BE" baseline="0" dirty="0" smtClean="0"/>
              <a:t> of an algorithm once and leave it up to subclasses to implement the behavior that can vary.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Consequences: The Hollywoord</a:t>
            </a:r>
            <a:r>
              <a:rPr lang="nl-BE" baseline="0" dirty="0" smtClean="0"/>
              <a:t> Principle: “Don’t call us, we’ll call you” </a:t>
            </a:r>
            <a:r>
              <a:rPr lang="nl-BE" baseline="0" dirty="0" smtClean="0">
                <a:sym typeface="Wingdings" pitchFamily="2" charset="2"/>
              </a:rPr>
              <a:t> The Parent class calls the methods defines in the subclass and not the other way around.</a:t>
            </a:r>
          </a:p>
          <a:p>
            <a:endParaRPr lang="nl-BE" baseline="0" dirty="0" smtClean="0">
              <a:sym typeface="Wingdings" pitchFamily="2" charset="2"/>
            </a:endParaRPr>
          </a:p>
          <a:p>
            <a:r>
              <a:rPr lang="nl-BE" baseline="0" dirty="0" smtClean="0">
                <a:sym typeface="Wingdings" pitchFamily="2" charset="2"/>
              </a:rPr>
              <a:t>.NET Guideline: Add “Core” to the name of the protected virtual method. (Framework Design Guidelines)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33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smtClean="0"/>
              <a:t>Rule of three (Refactoring – Martin Fowler)</a:t>
            </a:r>
          </a:p>
          <a:p>
            <a:pPr marL="171450" indent="-171450">
              <a:buFontTx/>
              <a:buChar char="-"/>
            </a:pPr>
            <a:r>
              <a:rPr lang="nl-BE" dirty="0" smtClean="0"/>
              <a:t>Single Source of</a:t>
            </a:r>
            <a:r>
              <a:rPr lang="nl-BE" baseline="0" dirty="0" smtClean="0"/>
              <a:t> Truth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Class Creational GoF</a:t>
            </a:r>
            <a:r>
              <a:rPr lang="nl-BE" baseline="0" dirty="0" smtClean="0"/>
              <a:t> Pattern</a:t>
            </a:r>
          </a:p>
          <a:p>
            <a:endParaRPr lang="nl-BE" baseline="0" dirty="0" smtClean="0"/>
          </a:p>
          <a:p>
            <a:r>
              <a:rPr lang="nl-BE" baseline="0" dirty="0" smtClean="0"/>
              <a:t>Also known as: Virtual Constructor</a:t>
            </a:r>
          </a:p>
          <a:p>
            <a:endParaRPr lang="nl-BE" baseline="0" dirty="0" smtClean="0"/>
          </a:p>
          <a:p>
            <a:r>
              <a:rPr lang="nl-BE" baseline="0" dirty="0" smtClean="0"/>
              <a:t>Consequences: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Provides hooks for subclasses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Connects parallel class hierarchies</a:t>
            </a:r>
          </a:p>
          <a:p>
            <a:pPr marL="171450" indent="-171450">
              <a:buFontTx/>
              <a:buChar char="-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9678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 Behavioral</a:t>
            </a:r>
            <a:r>
              <a:rPr lang="nl-BE" baseline="0" dirty="0" smtClean="0"/>
              <a:t> GoF Pattern</a:t>
            </a:r>
          </a:p>
          <a:p>
            <a:endParaRPr lang="nl-BE" baseline="0" dirty="0" smtClean="0"/>
          </a:p>
          <a:p>
            <a:r>
              <a:rPr lang="nl-BE" baseline="0" dirty="0" smtClean="0"/>
              <a:t>Also known as: Policy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Discount example (UML&amp;Patterns)</a:t>
            </a:r>
          </a:p>
          <a:p>
            <a:r>
              <a:rPr lang="nl-BE" dirty="0" smtClean="0"/>
              <a:t>Command: Een actie als Strategy. Different intent!</a:t>
            </a:r>
          </a:p>
          <a:p>
            <a:r>
              <a:rPr lang="nl-BE" dirty="0" smtClean="0"/>
              <a:t>Composite: Groep stratgies (meerdere commands, ook bij discount)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66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Behavioral GoF Pattern</a:t>
            </a:r>
          </a:p>
          <a:p>
            <a:endParaRPr lang="nl-BE" baseline="0" dirty="0" smtClean="0"/>
          </a:p>
          <a:p>
            <a:r>
              <a:rPr lang="nl-BE" baseline="0" dirty="0" smtClean="0"/>
              <a:t>Also known as: Publish/Subscribe, Dependents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77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Object Structural GoF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Also known</a:t>
            </a:r>
            <a:r>
              <a:rPr lang="nl-BE" baseline="0" dirty="0" smtClean="0"/>
              <a:t> as: Wrapper</a:t>
            </a:r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WarTowers: ShieldTower, GunTower, BazookaTower, ShieldGunTower, ShieldGunBazookaTower,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Decorator is an adapter!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68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407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 Behavioral GoF Pattern</a:t>
            </a:r>
          </a:p>
          <a:p>
            <a:endParaRPr lang="nl-BE" dirty="0" smtClean="0"/>
          </a:p>
          <a:p>
            <a:r>
              <a:rPr lang="nl-BE" dirty="0" smtClean="0"/>
              <a:t>Also known as: Cursor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557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 Structural</a:t>
            </a:r>
            <a:r>
              <a:rPr lang="nl-BE" baseline="0" dirty="0" smtClean="0"/>
              <a:t> GoF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46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reference to the COM via the Add Reference dialog in Visual Studio .NET. Behind the scenes, Visual Studio® .NET invokes the tlbimp.exe tool to create a Runtime Callable Wrapper (RCW) class, contained in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 smtClean="0"/>
              <a:t>http://msdn.microsoft.com/en-us/magazine/cc188707.aspx#S4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04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Creditkaarten voor online betalingen:</a:t>
            </a:r>
          </a:p>
          <a:p>
            <a:r>
              <a:rPr lang="nl-BE" dirty="0" smtClean="0"/>
              <a:t>VisaAdapter</a:t>
            </a:r>
          </a:p>
          <a:p>
            <a:r>
              <a:rPr lang="nl-BE" dirty="0" smtClean="0"/>
              <a:t>MasterCardAdapter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05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 smtClean="0"/>
              <a:t>Overuse</a:t>
            </a:r>
          </a:p>
          <a:p>
            <a:pPr>
              <a:buFontTx/>
              <a:buChar char="-"/>
            </a:pPr>
            <a:r>
              <a:rPr lang="nl-BE" dirty="0" smtClean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647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400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Which patterns have you already implemented in your designs?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 Creational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954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 Structural GoF Pattern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581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Program to an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Loosely coupled system: Clients remain unaware of the specific types of objects they use, as long as the objects adhere to the</a:t>
            </a:r>
            <a:r>
              <a:rPr lang="nl-BE" baseline="0" dirty="0" smtClean="0"/>
              <a:t> interface that clients expect.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Creational patterns can be used to instantiate the concrete classes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03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UML &amp; Patterns: Most simply, a good </a:t>
            </a:r>
            <a:r>
              <a:rPr lang="nl-BE" b="1" dirty="0" smtClean="0"/>
              <a:t>pattern</a:t>
            </a:r>
            <a:r>
              <a:rPr lang="nl-BE" dirty="0" smtClean="0"/>
              <a:t> is a </a:t>
            </a:r>
            <a:r>
              <a:rPr lang="nl-BE" i="1" dirty="0" smtClean="0"/>
              <a:t>named</a:t>
            </a:r>
            <a:r>
              <a:rPr lang="nl-BE" dirty="0" smtClean="0"/>
              <a:t> and </a:t>
            </a:r>
            <a:r>
              <a:rPr lang="nl-BE" i="1" dirty="0" smtClean="0"/>
              <a:t>well-known</a:t>
            </a:r>
            <a:r>
              <a:rPr lang="nl-BE" dirty="0" smtClean="0"/>
              <a:t> problem/solution pair that can be applied in new contexts, with advice on how to apply it in novel situations and</a:t>
            </a:r>
            <a:r>
              <a:rPr lang="nl-BE" baseline="0" dirty="0" smtClean="0"/>
              <a:t> discussion of its trade-offs, implementations, variations, and so forth.</a:t>
            </a:r>
          </a:p>
          <a:p>
            <a:endParaRPr lang="nl-BE" baseline="0" dirty="0" smtClean="0"/>
          </a:p>
          <a:p>
            <a:r>
              <a:rPr lang="nl-BE" baseline="0" dirty="0" smtClean="0"/>
              <a:t>It facilitates communication: “Hey Jack, for the persistence subsystem, let’s expose the services with a </a:t>
            </a:r>
            <a:r>
              <a:rPr lang="nl-BE" i="1" baseline="0" dirty="0" smtClean="0"/>
              <a:t>Facade</a:t>
            </a:r>
            <a:r>
              <a:rPr lang="nl-BE" baseline="0" dirty="0" smtClean="0"/>
              <a:t>. We’ll use an </a:t>
            </a:r>
            <a:r>
              <a:rPr lang="nl-BE" i="1" baseline="0" dirty="0" smtClean="0"/>
              <a:t>Abstract Factory </a:t>
            </a:r>
            <a:r>
              <a:rPr lang="nl-BE" baseline="0" dirty="0" smtClean="0"/>
              <a:t>for </a:t>
            </a:r>
            <a:r>
              <a:rPr lang="nl-BE" i="1" baseline="0" dirty="0" smtClean="0"/>
              <a:t>Mappers</a:t>
            </a:r>
            <a:r>
              <a:rPr lang="nl-BE" baseline="0" dirty="0" smtClean="0"/>
              <a:t>, and </a:t>
            </a:r>
            <a:r>
              <a:rPr lang="nl-BE" i="1" baseline="0" dirty="0" smtClean="0"/>
              <a:t>Proxies</a:t>
            </a:r>
            <a:r>
              <a:rPr lang="nl-BE" baseline="0" dirty="0" smtClean="0"/>
              <a:t> for lazy materialization.”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481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void g(Rectangle</a:t>
            </a:r>
            <a:r>
              <a:rPr lang="nl-BE" baseline="0" dirty="0" smtClean="0"/>
              <a:t> r) {</a:t>
            </a:r>
          </a:p>
          <a:p>
            <a:r>
              <a:rPr lang="nl-BE" baseline="0" dirty="0" smtClean="0"/>
              <a:t>	r.Width= 5;</a:t>
            </a:r>
          </a:p>
          <a:p>
            <a:r>
              <a:rPr lang="nl-BE" baseline="0" dirty="0" smtClean="0"/>
              <a:t>	r.Height = 4;</a:t>
            </a:r>
          </a:p>
          <a:p>
            <a:r>
              <a:rPr lang="nl-BE" baseline="0" dirty="0" smtClean="0"/>
              <a:t>	if (r.Area() != 20)</a:t>
            </a:r>
          </a:p>
          <a:p>
            <a:r>
              <a:rPr lang="nl-BE" baseline="0" dirty="0" smtClean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void g(Rectangle</a:t>
            </a:r>
            <a:r>
              <a:rPr lang="nl-BE" baseline="0" dirty="0" smtClean="0"/>
              <a:t> r) {</a:t>
            </a:r>
          </a:p>
          <a:p>
            <a:r>
              <a:rPr lang="nl-BE" baseline="0" dirty="0" smtClean="0"/>
              <a:t>	r.Width= 5;</a:t>
            </a:r>
          </a:p>
          <a:p>
            <a:r>
              <a:rPr lang="nl-BE" baseline="0" dirty="0" smtClean="0"/>
              <a:t>	r.Height = 4;</a:t>
            </a:r>
          </a:p>
          <a:p>
            <a:r>
              <a:rPr lang="nl-BE" baseline="0" dirty="0" smtClean="0"/>
              <a:t>	if (r.Area() != 20)</a:t>
            </a:r>
          </a:p>
          <a:p>
            <a:r>
              <a:rPr lang="nl-BE" baseline="0" dirty="0" smtClean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Name:</a:t>
            </a:r>
            <a:r>
              <a:rPr lang="nl-BE" baseline="0" dirty="0" smtClean="0"/>
              <a:t> Allow us to communicate (colleagues, documentation, ourselves) at a higher level of abstraction. </a:t>
            </a:r>
            <a:r>
              <a:rPr lang="en-US" dirty="0" smtClean="0"/>
              <a:t>Good names communicate. Poor names obfuscate.</a:t>
            </a:r>
          </a:p>
          <a:p>
            <a:r>
              <a:rPr lang="nl-BE" baseline="0" dirty="0" smtClean="0"/>
              <a:t>Problem: When to apply the pattern. </a:t>
            </a:r>
          </a:p>
          <a:p>
            <a:r>
              <a:rPr lang="nl-BE" baseline="0" dirty="0" smtClean="0"/>
              <a:t>Solution: The elements that make up the design, their relationships, responsibilities, and collaborations.</a:t>
            </a:r>
          </a:p>
          <a:p>
            <a:r>
              <a:rPr lang="nl-BE" baseline="0" dirty="0" smtClean="0"/>
              <a:t>Consequences: The results AND the trade-offs of applying the pattern. Critical for evaluating design alternatives and for understanding the costs and benefits of applying the pattern.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5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Creational: Factory method, Builder, Abstract factory, Prototype, Singleton/Multiton</a:t>
            </a:r>
          </a:p>
          <a:p>
            <a:r>
              <a:rPr lang="nl-BE" dirty="0" smtClean="0"/>
              <a:t>Structural: Adapter/Wrapper, Composite, Facade, Proxy, Flyweight</a:t>
            </a:r>
          </a:p>
          <a:p>
            <a:r>
              <a:rPr lang="nl-BE" dirty="0" smtClean="0"/>
              <a:t>Behavioral: Command, Iterator, Memento, Mediator, Observer, Null Object, State, Strategy, Template Method, Visitor</a:t>
            </a:r>
          </a:p>
          <a:p>
            <a:endParaRPr lang="nl-BE" dirty="0" smtClean="0"/>
          </a:p>
          <a:p>
            <a:r>
              <a:rPr lang="nl-BE" dirty="0" smtClean="0"/>
              <a:t>Not covered</a:t>
            </a:r>
            <a:r>
              <a:rPr lang="nl-BE" baseline="0" dirty="0" smtClean="0"/>
              <a:t> by GoF:</a:t>
            </a:r>
            <a:endParaRPr lang="nl-BE" dirty="0" smtClean="0"/>
          </a:p>
          <a:p>
            <a:r>
              <a:rPr lang="nl-BE" dirty="0" smtClean="0"/>
              <a:t>GUI: MVC, MVVM, MVP, ...</a:t>
            </a:r>
          </a:p>
          <a:p>
            <a:r>
              <a:rPr lang="nl-BE" dirty="0" smtClean="0"/>
              <a:t>Concurrency: ReadWrite lock, Monitor, ThreadPool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24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One person’s pattern can be another person’s primitive building</a:t>
            </a:r>
            <a:r>
              <a:rPr lang="nl-BE" baseline="0" dirty="0" smtClean="0"/>
              <a:t> block.</a:t>
            </a:r>
            <a:endParaRPr lang="nl-BE" dirty="0" smtClean="0"/>
          </a:p>
          <a:p>
            <a:endParaRPr lang="nl-B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Patterns are often implemented in the same way but have different </a:t>
            </a:r>
            <a:r>
              <a:rPr lang="en-US" b="1" dirty="0" smtClean="0"/>
              <a:t>intent </a:t>
            </a:r>
            <a:r>
              <a:rPr lang="en-US" dirty="0" smtClean="0"/>
              <a:t>(</a:t>
            </a:r>
            <a:r>
              <a:rPr lang="nl-BE" dirty="0" smtClean="0"/>
              <a:t>vb: Adapter &amp; Decorator.)</a:t>
            </a:r>
          </a:p>
          <a:p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to achieve flexibility, design patterns usually introduce additional levels of indirection, which in some cases may complicate the resulting designs and hurt application performance.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0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Which patterns have you already implemented in your designs?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Robert C. Martin (Uncle Bob) – Agile Principles,</a:t>
            </a:r>
            <a:r>
              <a:rPr lang="nl-BE" baseline="0" dirty="0" smtClean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Robert C. Martin (Uncle Bob) – Agile Principles,</a:t>
            </a:r>
            <a:r>
              <a:rPr lang="nl-BE" baseline="0" dirty="0" smtClean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Proxy.aspx" TargetMode="External"/><Relationship Id="rId3" Type="http://schemas.openxmlformats.org/officeDocument/2006/relationships/hyperlink" Target="http://www.dofactory.com/Patterns/PatternBridge.aspx" TargetMode="External"/><Relationship Id="rId7" Type="http://schemas.openxmlformats.org/officeDocument/2006/relationships/hyperlink" Target="http://www.dofactory.com/Patterns/PatternFlyweight.aspx" TargetMode="External"/><Relationship Id="rId2" Type="http://schemas.openxmlformats.org/officeDocument/2006/relationships/hyperlink" Target="http://www.dofactory.com/Patterns/PatternAdapter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Facade.aspx" TargetMode="External"/><Relationship Id="rId5" Type="http://schemas.openxmlformats.org/officeDocument/2006/relationships/hyperlink" Target="http://www.dofactory.com/Patterns/PatternDecorator.aspx" TargetMode="External"/><Relationship Id="rId4" Type="http://schemas.openxmlformats.org/officeDocument/2006/relationships/hyperlink" Target="http://www.dofactory.com/Patterns/PatternComposite.aspx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Observer.aspx" TargetMode="External"/><Relationship Id="rId3" Type="http://schemas.openxmlformats.org/officeDocument/2006/relationships/hyperlink" Target="http://www.dofactory.com/Patterns/PatternCommand.aspx" TargetMode="External"/><Relationship Id="rId7" Type="http://schemas.openxmlformats.org/officeDocument/2006/relationships/hyperlink" Target="http://www.dofactory.com/Patterns/PatternMemento.aspx" TargetMode="External"/><Relationship Id="rId12" Type="http://schemas.openxmlformats.org/officeDocument/2006/relationships/hyperlink" Target="http://www.dofactory.com/Patterns/PatternVisitor.aspx" TargetMode="External"/><Relationship Id="rId2" Type="http://schemas.openxmlformats.org/officeDocument/2006/relationships/hyperlink" Target="http://www.dofactory.com/Patterns/PatternChai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diator.aspx" TargetMode="External"/><Relationship Id="rId11" Type="http://schemas.openxmlformats.org/officeDocument/2006/relationships/hyperlink" Target="http://www.dofactory.com/Patterns/PatternTemplate.aspx" TargetMode="External"/><Relationship Id="rId5" Type="http://schemas.openxmlformats.org/officeDocument/2006/relationships/hyperlink" Target="http://www.dofactory.com/Patterns/PatternIterator.aspx" TargetMode="External"/><Relationship Id="rId10" Type="http://schemas.openxmlformats.org/officeDocument/2006/relationships/hyperlink" Target="http://www.dofactory.com/Patterns/PatternStrategy.aspx" TargetMode="External"/><Relationship Id="rId4" Type="http://schemas.openxmlformats.org/officeDocument/2006/relationships/hyperlink" Target="http://www.dofactory.com/Patterns/PatternInterpreter.aspx" TargetMode="External"/><Relationship Id="rId9" Type="http://schemas.openxmlformats.org/officeDocument/2006/relationships/hyperlink" Target="http://www.dofactory.com/Patterns/PatternState.aspx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Design Patterns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6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SOLID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dirty="0" smtClean="0"/>
              <a:t>An acronym of acronyms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b="1" dirty="0" smtClean="0"/>
              <a:t>S</a:t>
            </a:r>
            <a:r>
              <a:rPr lang="nl-BE" dirty="0" smtClean="0"/>
              <a:t>ingle Responsibility Principle</a:t>
            </a:r>
          </a:p>
          <a:p>
            <a:r>
              <a:rPr lang="nl-BE" b="1" dirty="0" smtClean="0"/>
              <a:t>O</a:t>
            </a:r>
            <a:r>
              <a:rPr lang="nl-BE" dirty="0" smtClean="0"/>
              <a:t>pen/Closed Principle</a:t>
            </a:r>
          </a:p>
          <a:p>
            <a:r>
              <a:rPr lang="nl-BE" b="1" dirty="0" smtClean="0"/>
              <a:t>L</a:t>
            </a:r>
            <a:r>
              <a:rPr lang="nl-BE" dirty="0" smtClean="0"/>
              <a:t>iskov </a:t>
            </a:r>
            <a:r>
              <a:rPr lang="nl-BE" dirty="0" smtClean="0"/>
              <a:t>Substitution </a:t>
            </a:r>
            <a:r>
              <a:rPr lang="nl-BE" dirty="0" smtClean="0"/>
              <a:t>Principle</a:t>
            </a:r>
          </a:p>
          <a:p>
            <a:r>
              <a:rPr lang="nl-BE" b="1" dirty="0" smtClean="0"/>
              <a:t>I</a:t>
            </a:r>
            <a:r>
              <a:rPr lang="nl-BE" dirty="0" smtClean="0"/>
              <a:t>nterface Segregation Principle</a:t>
            </a:r>
          </a:p>
          <a:p>
            <a:r>
              <a:rPr lang="nl-BE" b="1" dirty="0" smtClean="0"/>
              <a:t>D</a:t>
            </a:r>
            <a:r>
              <a:rPr lang="nl-BE" dirty="0" smtClean="0"/>
              <a:t>ependency-Inversion Principle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38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SRP: 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  <p:pic>
        <p:nvPicPr>
          <p:cNvPr id="3074" name="Picture 2" descr="http://1.bp.blogspot.com/-UsdrVVdzhEk/UG21yvzLCHI/AAAAAAAAHd8/GsPSmsfGMP0/s1600/Single+Responsibility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0046"/>
            <a:ext cx="6534150" cy="52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3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SRP: 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57150" indent="0" algn="ctr">
              <a:buNone/>
            </a:pPr>
            <a:r>
              <a:rPr lang="nl-BE" i="1" dirty="0" smtClean="0"/>
              <a:t>“A class should have only one reason to change”</a:t>
            </a:r>
          </a:p>
          <a:p>
            <a:pPr marL="514350" indent="-457200"/>
            <a:endParaRPr lang="nl-BE" dirty="0" smtClean="0"/>
          </a:p>
          <a:p>
            <a:pPr lvl="1"/>
            <a:r>
              <a:rPr lang="nl-BE" dirty="0" smtClean="0"/>
              <a:t>An object should do one thing and do it good</a:t>
            </a:r>
          </a:p>
          <a:p>
            <a:pPr lvl="1"/>
            <a:r>
              <a:rPr lang="nl-BE" dirty="0" smtClean="0"/>
              <a:t>Each Responsibility is an axis of change</a:t>
            </a:r>
          </a:p>
          <a:p>
            <a:pPr lvl="1"/>
            <a:r>
              <a:rPr lang="nl-BE" dirty="0" smtClean="0"/>
              <a:t>Changes will cascade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97698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OCP: Open/Closed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  <p:pic>
        <p:nvPicPr>
          <p:cNvPr id="4100" name="Picture 4" descr="http://2.bp.blogspot.com/-1g6CbZ1mDwU/UG21xuCsNvI/AAAAAAAAHds/nXpmeOyHvQE/s1600/Open+Closed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" y="1217176"/>
            <a:ext cx="6610350" cy="528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5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OCP: 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 algn="ctr">
              <a:buNone/>
            </a:pPr>
            <a:r>
              <a:rPr lang="nl-BE" i="1" dirty="0" smtClean="0"/>
              <a:t>“Software entities (classes, modules, functions, etc) should be open for extension but closed for modification”</a:t>
            </a:r>
          </a:p>
          <a:p>
            <a:pPr marL="457200" lvl="1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 smtClean="0"/>
              <a:t>Modifications should be achieved by writing new code, not by changing existing code</a:t>
            </a:r>
            <a:endParaRPr lang="nl-BE" dirty="0" smtClean="0"/>
          </a:p>
          <a:p>
            <a:pPr marL="57150" indent="0">
              <a:buNone/>
            </a:pPr>
            <a:endParaRPr lang="nl-BE" dirty="0" smtClean="0"/>
          </a:p>
          <a:p>
            <a:pPr marL="57150" indent="0">
              <a:buNone/>
            </a:pPr>
            <a:r>
              <a:rPr lang="nl-BE" dirty="0" smtClean="0"/>
              <a:t>.NET: Extension Methods, MEF</a:t>
            </a:r>
            <a:endParaRPr lang="nl-BE" dirty="0" smtClean="0"/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 smtClean="0"/>
              <a:t>Example</a:t>
            </a:r>
            <a:r>
              <a:rPr lang="nl-BE" sz="2800" dirty="0" smtClean="0"/>
              <a:t>: </a:t>
            </a:r>
            <a:r>
              <a:rPr lang="nl-BE" sz="2800" dirty="0" smtClean="0"/>
              <a:t>Shapes – calculating area</a:t>
            </a:r>
            <a:endParaRPr lang="nl-BE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93333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Pattern: Template Method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BE" i="1" dirty="0" smtClean="0"/>
              <a:t>“Define the skeleton of an algorithm in an operation,  deferring some steps to subclasses. Template Method lets subclasses redefine certain steps of an algorithm without changing the algorithm’s structure.”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 smtClean="0"/>
              <a:t>.NET: Everywhere in the framework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Example: Uploading a file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316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DRY: Don’t Repeat Yourself</a:t>
            </a:r>
            <a:endParaRPr lang="nl-BE" dirty="0"/>
          </a:p>
        </p:txBody>
      </p:sp>
      <p:pic>
        <p:nvPicPr>
          <p:cNvPr id="10242" name="Picture 2" descr="http://stevesmithblog.com/files/media/image/WindowsLiveWriter/DRYDontRepeatYourselfMotivator_BA85/dontrepeatyourself_motivat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70575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sz="2000" i="1" dirty="0" smtClean="0"/>
              <a:t>Every </a:t>
            </a:r>
            <a:r>
              <a:rPr lang="en-US" sz="2000" i="1" dirty="0"/>
              <a:t>piece of knowledge must have a single, unambiguous, authoritative representation within a system</a:t>
            </a:r>
            <a:r>
              <a:rPr lang="en-US" sz="2000" i="1" dirty="0" smtClean="0"/>
              <a:t>.“ </a:t>
            </a:r>
            <a:r>
              <a:rPr lang="en-US" sz="2000" dirty="0" smtClean="0"/>
              <a:t>– The Pragmatic Programmer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8978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Factory Method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i="1" dirty="0" smtClean="0"/>
              <a:t>“Define an interface for creating an object, but let subclasses decide which class to instantiate. Factory Method lets a class defer instantiation to subclasses.”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sz="2800" dirty="0" smtClean="0"/>
              <a:t>.NET: Consider using generics to avoid subclassing.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Example: Uploading a file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842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Strategy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l-BE" sz="5800" i="1" dirty="0" smtClean="0"/>
              <a:t>“Define </a:t>
            </a:r>
            <a:r>
              <a:rPr lang="nl-BE" sz="5800" i="1" dirty="0"/>
              <a:t>a family of algorithms, encapsulate each one, and make them interchangeable. It lets the algorithm vary independently from clients that use it</a:t>
            </a:r>
            <a:r>
              <a:rPr lang="nl-BE" sz="5800" i="1" dirty="0" smtClean="0"/>
              <a:t>.”</a:t>
            </a:r>
            <a:endParaRPr lang="nl-BE" sz="5800" i="1" dirty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.NET</a:t>
            </a:r>
            <a:r>
              <a:rPr lang="nl-BE" dirty="0"/>
              <a:t>: </a:t>
            </a:r>
            <a:r>
              <a:rPr lang="nl-BE" sz="3600" dirty="0" smtClean="0"/>
              <a:t>new</a:t>
            </a:r>
            <a:r>
              <a:rPr lang="nl-BE" dirty="0" smtClean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Example: Uploading a file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2811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DIP: Dependency-Inversion Principle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  <p:pic>
        <p:nvPicPr>
          <p:cNvPr id="6146" name="Picture 2" descr="http://2.bp.blogspot.com/-55Kb5azAeVE/UG21vknR4iI/AAAAAAAAHdU/-FA_lJIe_tQ/s1600/Dependency+Invers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5286"/>
            <a:ext cx="6457950" cy="51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What</a:t>
            </a:r>
            <a:endParaRPr lang="nl-BE" dirty="0" smtClean="0"/>
          </a:p>
          <a:p>
            <a:r>
              <a:rPr lang="nl-BE" dirty="0" smtClean="0"/>
              <a:t>Why </a:t>
            </a:r>
            <a:r>
              <a:rPr lang="nl-BE" dirty="0" smtClean="0"/>
              <a:t>(</a:t>
            </a:r>
            <a:r>
              <a:rPr lang="nl-BE" dirty="0" smtClean="0"/>
              <a:t>not)</a:t>
            </a:r>
          </a:p>
          <a:p>
            <a:r>
              <a:rPr lang="nl-BE" dirty="0"/>
              <a:t>Pattern Catalog</a:t>
            </a:r>
            <a:endParaRPr lang="nl-B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nl-BE" sz="3200" dirty="0"/>
              <a:t>Patterns </a:t>
            </a:r>
            <a:r>
              <a:rPr lang="nl-BE" sz="3200" dirty="0" smtClean="0"/>
              <a:t>and SOLID</a:t>
            </a:r>
            <a:endParaRPr lang="nl-BE" sz="3200" dirty="0"/>
          </a:p>
          <a:p>
            <a:r>
              <a:rPr lang="nl-BE" dirty="0" smtClean="0"/>
              <a:t>More GoF Patterns</a:t>
            </a:r>
            <a:endParaRPr lang="nl-BE" dirty="0" smtClean="0"/>
          </a:p>
          <a:p>
            <a:r>
              <a:rPr lang="nl-BE" dirty="0" smtClean="0"/>
              <a:t>Pattern pitfalls</a:t>
            </a:r>
          </a:p>
          <a:p>
            <a:r>
              <a:rPr lang="nl-BE" dirty="0" smtClean="0"/>
              <a:t>Further Reading</a:t>
            </a:r>
          </a:p>
          <a:p>
            <a:r>
              <a:rPr lang="nl-BE" dirty="0" smtClean="0"/>
              <a:t>Questions?</a:t>
            </a:r>
            <a:endParaRPr lang="nl-BE" dirty="0" smtClean="0"/>
          </a:p>
        </p:txBody>
      </p:sp>
      <p:pic>
        <p:nvPicPr>
          <p:cNvPr id="4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371599"/>
            <a:ext cx="3444240" cy="44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DIP: Dependency-Inversion Principle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nl-BE" i="1" dirty="0" smtClean="0"/>
              <a:t>“High-level modules should not depend on low-level modules. Both should depend on abstractions.”</a:t>
            </a:r>
          </a:p>
          <a:p>
            <a:pPr marL="514350" indent="-514350">
              <a:buAutoNum type="alphaUcPeriod"/>
            </a:pPr>
            <a:r>
              <a:rPr lang="nl-BE" i="1" dirty="0" smtClean="0"/>
              <a:t>“Abstractions should not depend upon details. Details should depend upon abstractions.”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sz="2800" dirty="0" smtClean="0"/>
          </a:p>
          <a:p>
            <a:pPr marL="0" indent="0">
              <a:buNone/>
            </a:pPr>
            <a:r>
              <a:rPr lang="nl-BE" sz="2400" dirty="0" smtClean="0"/>
              <a:t>.</a:t>
            </a:r>
            <a:r>
              <a:rPr lang="nl-BE" sz="2400" dirty="0"/>
              <a:t>NET: </a:t>
            </a:r>
            <a:r>
              <a:rPr lang="nl-BE" sz="2800" dirty="0"/>
              <a:t>new</a:t>
            </a:r>
            <a:r>
              <a:rPr lang="nl-BE" sz="2400" dirty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62281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Observer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 smtClean="0"/>
              <a:t>“Define a one-to-many dependency between objects so that when one object changes state, all its dependents are notified and updated automatically.”</a:t>
            </a:r>
          </a:p>
          <a:p>
            <a:pPr marL="0" indent="0">
              <a:buNone/>
            </a:pPr>
            <a:endParaRPr lang="nl-BE" i="1" dirty="0" smtClean="0"/>
          </a:p>
          <a:p>
            <a:pPr marL="0" indent="0">
              <a:buNone/>
            </a:pPr>
            <a:r>
              <a:rPr lang="nl-BE" dirty="0" smtClean="0"/>
              <a:t>.NET: Language feature. Used in WinForms, ASP.NET, ...</a:t>
            </a:r>
            <a:endParaRPr lang="nl-BE" dirty="0"/>
          </a:p>
          <a:p>
            <a:pPr marL="0" indent="0">
              <a:buNone/>
            </a:pP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38457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Decorator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i="1" dirty="0" smtClean="0"/>
              <a:t>“Attach additional responsibilities to an object dynamically. Decorators provide a flexible alternative to subclassing for extending functionality”</a:t>
            </a:r>
          </a:p>
          <a:p>
            <a:pPr marL="0" indent="0">
              <a:buNone/>
            </a:pPr>
            <a:endParaRPr lang="nl-BE" sz="2800" dirty="0" smtClean="0"/>
          </a:p>
          <a:p>
            <a:pPr>
              <a:buFontTx/>
              <a:buChar char="-"/>
            </a:pPr>
            <a:r>
              <a:rPr lang="nl-BE" sz="2800" i="1" dirty="0"/>
              <a:t>Wrapping the new decorator object around the original object</a:t>
            </a:r>
            <a:endParaRPr lang="nl-BE" sz="2800" dirty="0"/>
          </a:p>
          <a:p>
            <a:pPr>
              <a:buFontTx/>
              <a:buChar char="-"/>
            </a:pPr>
            <a:r>
              <a:rPr lang="nl-BE" sz="2800" dirty="0" smtClean="0"/>
              <a:t>Adding/removing </a:t>
            </a:r>
            <a:r>
              <a:rPr lang="nl-BE" sz="2800" dirty="0"/>
              <a:t>behavior at runtime vs compile </a:t>
            </a:r>
            <a:r>
              <a:rPr lang="nl-BE" sz="2800" dirty="0" smtClean="0"/>
              <a:t>time</a:t>
            </a:r>
          </a:p>
          <a:p>
            <a:pPr>
              <a:buFontTx/>
              <a:buChar char="-"/>
            </a:pPr>
            <a:r>
              <a:rPr lang="nl-BE" sz="2800" dirty="0" smtClean="0"/>
              <a:t>Avoid explosion of classes</a:t>
            </a:r>
          </a:p>
          <a:p>
            <a:pPr>
              <a:buFontTx/>
              <a:buChar char="-"/>
            </a:pPr>
            <a:endParaRPr lang="nl-BE" sz="2800" dirty="0"/>
          </a:p>
          <a:p>
            <a:pPr marL="0" indent="0">
              <a:buNone/>
            </a:pPr>
            <a:r>
              <a:rPr lang="nl-BE" sz="2800" dirty="0" smtClean="0"/>
              <a:t>.NET Example: Streams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1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nl-BE" i="1" dirty="0" smtClean="0"/>
              <a:t>“Provide a way to access the elements of an aggregate object sequentially without exposing its underlying representation”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.NET: </a:t>
            </a:r>
          </a:p>
          <a:p>
            <a:r>
              <a:rPr lang="nl-BE" dirty="0" smtClean="0"/>
              <a:t>IEnumerable&lt;T</a:t>
            </a:r>
            <a:r>
              <a:rPr lang="nl-BE" dirty="0"/>
              <a:t>&gt; en IEnumerator&lt;T&gt; </a:t>
            </a:r>
            <a:endParaRPr lang="nl-BE" dirty="0" smtClean="0"/>
          </a:p>
          <a:p>
            <a:r>
              <a:rPr lang="nl-BE" dirty="0" smtClean="0"/>
              <a:t>Alles LINQ</a:t>
            </a:r>
          </a:p>
          <a:p>
            <a:r>
              <a:rPr lang="nl-BE" dirty="0" smtClean="0"/>
              <a:t>yield return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974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Composite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BE" i="1" dirty="0" smtClean="0"/>
              <a:t>“Compose objects into tree structures to represent part-whole hierarchies. Composite lets clients treat individual objects and compositions of objects uniformly.”</a:t>
            </a:r>
          </a:p>
          <a:p>
            <a:pPr marL="0" indent="0">
              <a:buNone/>
            </a:pPr>
            <a:endParaRPr lang="nl-BE" dirty="0" smtClean="0"/>
          </a:p>
          <a:p>
            <a:pPr>
              <a:buFontTx/>
              <a:buChar char="-"/>
            </a:pPr>
            <a:r>
              <a:rPr lang="nl-BE" dirty="0" smtClean="0"/>
              <a:t>Wordt dikwijls gecombineerd met Visitor, Chain of Command, Iterator, ...</a:t>
            </a:r>
          </a:p>
          <a:p>
            <a:pPr>
              <a:buFontTx/>
              <a:buChar char="-"/>
            </a:pPr>
            <a:r>
              <a:rPr lang="nl-BE" dirty="0" smtClean="0"/>
              <a:t>Andere patterns worden soms door Composite ge-encapsuleerd (Strategy/Policy, Commands, ...)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.NET: WinForms and ASP.NET Controls/Component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168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Adapter</a:t>
            </a:r>
            <a:endParaRPr lang="nl-BE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37357" y="1370013"/>
            <a:ext cx="8554243" cy="426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0"/>
              </a:spcBef>
              <a:spcAft>
                <a:spcPct val="0"/>
              </a:spcAft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</a:defRPr>
            </a:lvl2pPr>
            <a:lvl3pPr marL="1028700" indent="-228600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rgbClr val="CC3300"/>
                </a:solidFill>
                <a:latin typeface="+mn-lt"/>
              </a:defRPr>
            </a:lvl3pPr>
            <a:lvl4pPr marL="1371600" indent="-165100" algn="l" rtl="0" fontAlgn="base">
              <a:spcBef>
                <a:spcPct val="20000"/>
              </a:spcBef>
              <a:spcAft>
                <a:spcPct val="0"/>
              </a:spcAft>
              <a:buChar char="o"/>
              <a:defRPr>
                <a:solidFill>
                  <a:srgbClr val="0033CC"/>
                </a:solidFill>
                <a:latin typeface="+mn-lt"/>
              </a:defRPr>
            </a:lvl4pPr>
            <a:lvl5pPr marL="17780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5pPr>
            <a:lvl6pPr marL="22352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6pPr>
            <a:lvl7pPr marL="26924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7pPr>
            <a:lvl8pPr marL="31496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8pPr>
            <a:lvl9pPr marL="36068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9pPr>
          </a:lstStyle>
          <a:p>
            <a:pPr marL="3175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“Convert </a:t>
            </a:r>
            <a:r>
              <a:rPr lang="en-US" i="1" dirty="0">
                <a:solidFill>
                  <a:schemeClr val="tx1"/>
                </a:solidFill>
              </a:rPr>
              <a:t>the interface of a class to an interface expected by the users of the class</a:t>
            </a:r>
            <a:r>
              <a:rPr lang="en-US" i="1" dirty="0" smtClean="0">
                <a:solidFill>
                  <a:schemeClr val="tx1"/>
                </a:solidFill>
              </a:rPr>
              <a:t>.”</a:t>
            </a:r>
          </a:p>
          <a:p>
            <a:pPr marL="4064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60375" indent="-4572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Allows </a:t>
            </a:r>
            <a:r>
              <a:rPr lang="en-US" dirty="0">
                <a:solidFill>
                  <a:schemeClr val="tx1"/>
                </a:solidFill>
              </a:rPr>
              <a:t>classes to work together even though they </a:t>
            </a:r>
            <a:r>
              <a:rPr lang="en-US" dirty="0" smtClean="0">
                <a:solidFill>
                  <a:schemeClr val="tx1"/>
                </a:solidFill>
              </a:rPr>
              <a:t>have incompatible </a:t>
            </a:r>
            <a:r>
              <a:rPr lang="en-US" dirty="0">
                <a:solidFill>
                  <a:schemeClr val="tx1"/>
                </a:solidFill>
              </a:rPr>
              <a:t>interfaces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60375" indent="-457200"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pPr marL="460375" indent="-4572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.NET: Managed COM wrappers (</a:t>
            </a:r>
            <a:r>
              <a:rPr lang="en-US" dirty="0" err="1" smtClean="0">
                <a:solidFill>
                  <a:schemeClr val="tx1"/>
                </a:solidFill>
              </a:rPr>
              <a:t>System.String</a:t>
            </a:r>
            <a:r>
              <a:rPr lang="en-US" dirty="0" smtClean="0">
                <a:solidFill>
                  <a:schemeClr val="tx1"/>
                </a:solidFill>
              </a:rPr>
              <a:t> -&gt; BSTR)</a:t>
            </a:r>
          </a:p>
          <a:p>
            <a:pPr marL="460375" indent="-457200"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pPr marL="460375" indent="-4572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“Real world” example:</a:t>
            </a:r>
            <a:endParaRPr lang="en-US" dirty="0"/>
          </a:p>
          <a:p>
            <a:pPr lvl="1"/>
            <a:r>
              <a:rPr lang="en-US" dirty="0" smtClean="0"/>
              <a:t>U.S</a:t>
            </a:r>
            <a:r>
              <a:rPr lang="en-US" dirty="0"/>
              <a:t>. electrical system: 110 VAC @ 60 Hz.</a:t>
            </a:r>
          </a:p>
          <a:p>
            <a:pPr lvl="1"/>
            <a:r>
              <a:rPr lang="en-US" dirty="0"/>
              <a:t>European electrical system: 220 VAC @ 50 Hz.</a:t>
            </a:r>
          </a:p>
          <a:p>
            <a:pPr lvl="1"/>
            <a:r>
              <a:rPr lang="en-US" dirty="0"/>
              <a:t>How can we use U.S. appliances in Europe?</a:t>
            </a:r>
          </a:p>
          <a:p>
            <a:pPr lvl="1"/>
            <a:r>
              <a:rPr lang="en-US" dirty="0"/>
              <a:t>Adapters!</a:t>
            </a:r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899784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ocuments and Settings\mjl\My Documents\Professional\Grants+Research\SWENET\Lutz - Design\Intro to Patterns\4GAdap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10540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4267200"/>
            <a:ext cx="885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7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Adapter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95087"/>
            <a:ext cx="7239000" cy="39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97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i="1" dirty="0" smtClean="0"/>
              <a:t>“When </a:t>
            </a:r>
            <a:r>
              <a:rPr lang="nl-BE" i="1" dirty="0" smtClean="0"/>
              <a:t>all you have is a hammer, everything looks like a nail</a:t>
            </a:r>
            <a:r>
              <a:rPr lang="nl-BE" i="1" dirty="0" smtClean="0"/>
              <a:t>.” - </a:t>
            </a:r>
            <a:r>
              <a:rPr lang="nl-BE" dirty="0"/>
              <a:t>Maslow's hammer</a:t>
            </a:r>
            <a:endParaRPr lang="nl-BE" i="1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- Molding the problem to fit a pattern.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“</a:t>
            </a:r>
            <a:r>
              <a:rPr lang="en-US" dirty="0"/>
              <a:t>When one is designing the successor to a relatively small, elegant, and successful system, there is a tendency to become grandiose in one's success and design an </a:t>
            </a:r>
            <a:r>
              <a:rPr lang="en-US" i="1" dirty="0"/>
              <a:t>elephantine</a:t>
            </a:r>
            <a:r>
              <a:rPr lang="en-US" dirty="0"/>
              <a:t> feature-laden monstrosity.</a:t>
            </a:r>
            <a:r>
              <a:rPr lang="nl-BE" dirty="0" smtClean="0"/>
              <a:t>” – Fred Brooks (The Second System Effect)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613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Further Reading</a:t>
            </a:r>
            <a:endParaRPr lang="nl-BE" dirty="0"/>
          </a:p>
        </p:txBody>
      </p:sp>
      <p:pic>
        <p:nvPicPr>
          <p:cNvPr id="1026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1234961"/>
            <a:ext cx="2072640" cy="27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eathingtech.com/wp-content/uploads/2010/05/agile-principles-patterns-and-practices-223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0" y="4018765"/>
            <a:ext cx="2073275" cy="27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1.bp.blogspot.com/-_P3EYFiDcCo/ToqBnHI_IOI/AAAAAAAAACA/NGxx66IYgjY/s320/97801314890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1234961"/>
            <a:ext cx="207264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davesbox.com/images/books/FrameworkDesignGuidelines2ndEdition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4023920"/>
            <a:ext cx="19970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ida.liu.se/~TDDB84/pictures/HeadFirstDesignPattern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21752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87049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36" y="4023920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tern Hatching: Design Patterns Appli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65" y="4023921"/>
            <a:ext cx="2382035" cy="26816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2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966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</a:t>
            </a:r>
            <a:r>
              <a:rPr lang="nl-BE" dirty="0" smtClean="0"/>
              <a:t>- </a:t>
            </a:r>
            <a:r>
              <a:rPr lang="nl-BE" dirty="0" smtClean="0"/>
              <a:t>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 smtClean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 </a:t>
            </a:r>
            <a:r>
              <a:rPr lang="nl-BE" dirty="0" smtClean="0"/>
              <a:t>– Christopher Alexander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1928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 Catalog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i="1" dirty="0" smtClean="0"/>
              <a:t>Abstract Factory</a:t>
            </a:r>
          </a:p>
          <a:p>
            <a:pPr marL="0" indent="0">
              <a:buNone/>
            </a:pPr>
            <a:r>
              <a:rPr lang="nl-BE" b="1" i="1" dirty="0" smtClean="0"/>
              <a:t>Adapter</a:t>
            </a:r>
          </a:p>
          <a:p>
            <a:pPr marL="0" indent="0">
              <a:buNone/>
            </a:pPr>
            <a:r>
              <a:rPr lang="nl-BE" b="1" i="1" dirty="0" smtClean="0"/>
              <a:t>Composite</a:t>
            </a:r>
          </a:p>
          <a:p>
            <a:pPr marL="0" indent="0">
              <a:buNone/>
            </a:pPr>
            <a:r>
              <a:rPr lang="nl-BE" b="1" i="1" dirty="0" smtClean="0"/>
              <a:t>Decorator</a:t>
            </a:r>
          </a:p>
          <a:p>
            <a:pPr marL="0" indent="0">
              <a:buNone/>
            </a:pPr>
            <a:r>
              <a:rPr lang="nl-BE" i="1" u="sng" dirty="0" smtClean="0"/>
              <a:t>Prototype</a:t>
            </a:r>
          </a:p>
          <a:p>
            <a:pPr marL="0" indent="0">
              <a:buNone/>
            </a:pPr>
            <a:r>
              <a:rPr lang="nl-BE" i="1" u="sng" dirty="0" smtClean="0"/>
              <a:t>Facade</a:t>
            </a:r>
          </a:p>
          <a:p>
            <a:pPr marL="0" indent="0">
              <a:buNone/>
            </a:pPr>
            <a:r>
              <a:rPr lang="nl-BE" i="1" dirty="0" smtClean="0"/>
              <a:t>Proxy</a:t>
            </a:r>
          </a:p>
          <a:p>
            <a:pPr marL="0" indent="0">
              <a:buNone/>
            </a:pPr>
            <a:r>
              <a:rPr lang="nl-BE" b="1" i="1" dirty="0" smtClean="0"/>
              <a:t>Iterator</a:t>
            </a:r>
          </a:p>
          <a:p>
            <a:pPr marL="0" indent="0">
              <a:buNone/>
            </a:pPr>
            <a:r>
              <a:rPr lang="nl-BE" i="1" dirty="0" smtClean="0"/>
              <a:t>Memento</a:t>
            </a:r>
            <a:endParaRPr lang="nl-BE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b="1" dirty="0" smtClean="0"/>
              <a:t>Factory Method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 smtClean="0"/>
              <a:t>Observer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 smtClean="0"/>
              <a:t>Strategy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 smtClean="0"/>
              <a:t>Template Method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Singleton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Command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State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Visitor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Bridge</a:t>
            </a:r>
            <a:endParaRPr lang="nl-BE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6576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78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Prototype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i="1" dirty="0" smtClean="0"/>
              <a:t>“Specify the kinds of objects to create using a prototypical instance, and create new objects by copying this prototype”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 algn="ctr">
              <a:buNone/>
            </a:pPr>
            <a:r>
              <a:rPr lang="nl-BE" dirty="0" smtClean="0"/>
              <a:t>JavaScript uses prototype </a:t>
            </a:r>
          </a:p>
          <a:p>
            <a:pPr marL="0" indent="0" algn="ctr">
              <a:buNone/>
            </a:pPr>
            <a:r>
              <a:rPr lang="nl-BE" dirty="0" smtClean="0"/>
              <a:t>&lt;&gt; </a:t>
            </a:r>
          </a:p>
          <a:p>
            <a:pPr marL="0" indent="0" algn="ctr">
              <a:buNone/>
            </a:pPr>
            <a:r>
              <a:rPr lang="nl-BE" dirty="0" smtClean="0"/>
              <a:t>.NET uses inheritance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050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Prototype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dirty="0"/>
              <a:t>String.prototype.times = function(count) </a:t>
            </a:r>
            <a:r>
              <a:rPr lang="nl-BE" dirty="0" smtClean="0"/>
              <a:t> {    </a:t>
            </a:r>
            <a:endParaRPr lang="nl-BE" dirty="0"/>
          </a:p>
          <a:p>
            <a:pPr marL="0" indent="0">
              <a:buNone/>
            </a:pPr>
            <a:r>
              <a:rPr lang="nl-BE" dirty="0" smtClean="0"/>
              <a:t>     return </a:t>
            </a:r>
            <a:r>
              <a:rPr lang="nl-BE" dirty="0"/>
              <a:t>count &lt; 1 ? '' : new Array(count + 1).join(this);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Usage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"hello!".times(3); //"hello!hello!hello!";</a:t>
            </a:r>
          </a:p>
          <a:p>
            <a:pPr marL="0" indent="0">
              <a:buNone/>
            </a:pPr>
            <a:r>
              <a:rPr lang="nl-BE" dirty="0"/>
              <a:t>"please...".times(6); //"please...please...please</a:t>
            </a:r>
            <a:r>
              <a:rPr lang="nl-BE" dirty="0" smtClean="0"/>
              <a:t>.. .........."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0810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Pattern: Facade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 smtClean="0"/>
              <a:t>“Provide an interface to a set of interfaces in a subsystem. Facade defines a higher-level interface that makes the subsystem easier to use.”</a:t>
            </a:r>
          </a:p>
          <a:p>
            <a:endParaRPr lang="nl-BE" dirty="0"/>
          </a:p>
          <a:p>
            <a:r>
              <a:rPr lang="nl-BE" dirty="0" smtClean="0"/>
              <a:t>MVC</a:t>
            </a:r>
            <a:r>
              <a:rPr lang="nl-BE" dirty="0" smtClean="0"/>
              <a:t>: Controller is een facade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79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 More GoF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 Factory</a:t>
            </a:r>
          </a:p>
          <a:p>
            <a:pPr marL="0" indent="0">
              <a:buNone/>
            </a:pPr>
            <a:r>
              <a:rPr lang="en-US" i="1" dirty="0" smtClean="0"/>
              <a:t>Provide </a:t>
            </a:r>
            <a:r>
              <a:rPr lang="en-US" i="1" dirty="0"/>
              <a:t>an interface for creating families of related or dependent objects without specifying their concrete classes. 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nl-BE" i="1" dirty="0" smtClean="0"/>
              <a:t>Singleton</a:t>
            </a:r>
          </a:p>
          <a:p>
            <a:pPr marL="0" indent="0">
              <a:buNone/>
            </a:pPr>
            <a:r>
              <a:rPr lang="en-US" i="1" dirty="0"/>
              <a:t>Ensure a class has only one instance and provide a global point of access to it. 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661125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 More GoF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 smtClean="0"/>
              <a:t>Proxy</a:t>
            </a:r>
          </a:p>
          <a:p>
            <a:pPr marL="0" indent="0">
              <a:buNone/>
            </a:pPr>
            <a:r>
              <a:rPr lang="en-US" i="1" dirty="0"/>
              <a:t>Provide a surrogate or placeholder for another object to control access to it. 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Bridge</a:t>
            </a:r>
          </a:p>
          <a:p>
            <a:pPr marL="0" indent="0">
              <a:buNone/>
            </a:pPr>
            <a:r>
              <a:rPr lang="en-US" i="1" dirty="0"/>
              <a:t>Decouple an abstraction from its implementation so that the two can vary independently. 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71337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 More GoF Patterns</a:t>
            </a:r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18360"/>
              </p:ext>
            </p:extLst>
          </p:nvPr>
        </p:nvGraphicFramePr>
        <p:xfrm>
          <a:off x="228600" y="1295400"/>
          <a:ext cx="8229600" cy="2266950"/>
        </p:xfrm>
        <a:graphic>
          <a:graphicData uri="http://schemas.openxmlformats.org/drawingml/2006/table">
            <a:tbl>
              <a:tblPr/>
              <a:tblGrid>
                <a:gridCol w="1676400"/>
                <a:gridCol w="6553200"/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Adapter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Match interfaces of different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Bridge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Separates an object’s interface from its implementation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Composite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tree structure of simple and composite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Decorator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Add responsibilities to objects dynamically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Facade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single class that represents an entire subsystem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Flyweight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fine-grained instance used for efficient sharing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Proxy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An object representing another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34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 More GoF Patterns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30043"/>
              </p:ext>
            </p:extLst>
          </p:nvPr>
        </p:nvGraphicFramePr>
        <p:xfrm>
          <a:off x="228600" y="1447800"/>
          <a:ext cx="8763000" cy="3589020"/>
        </p:xfrm>
        <a:graphic>
          <a:graphicData uri="http://schemas.openxmlformats.org/drawingml/2006/table">
            <a:tbl>
              <a:tblPr/>
              <a:tblGrid>
                <a:gridCol w="2209800"/>
                <a:gridCol w="6553200"/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Chain of Resp.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A way of passing a request between a chain of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Command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Encapsulate a command request as an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Interpreter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to include language elements in a program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Iterator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Sequentially access the elements of a collection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Mediator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simplified communication between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Memento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Capture and restore an object's internal state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Observer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of notifying change to a number of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State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Alter an object's behavior when its state changes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0"/>
                        </a:rPr>
                        <a:t>Strategy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Encapsulates an algorithm inside a 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1"/>
                        </a:rPr>
                        <a:t>Template Method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Defer the exact steps of an algorithm to a subclass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2"/>
                        </a:rPr>
                        <a:t>Visitor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a new operation to a class without change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00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GoF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 smtClean="0"/>
              <a:t>Principles of reusable object-oriented design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 smtClean="0"/>
              <a:t>Program to an interface, not an implementation</a:t>
            </a:r>
          </a:p>
          <a:p>
            <a:pPr marL="457200" lvl="1" indent="0">
              <a:buNone/>
            </a:pPr>
            <a:endParaRPr lang="nl-BE" b="1" dirty="0" smtClean="0"/>
          </a:p>
          <a:p>
            <a:pPr marL="57150" indent="0">
              <a:buNone/>
            </a:pPr>
            <a:r>
              <a:rPr lang="nl-BE" b="1" dirty="0" smtClean="0"/>
              <a:t>Favor object composition over class inheritance 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766423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LSP: Liskov Substitution Principle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  <p:pic>
        <p:nvPicPr>
          <p:cNvPr id="8194" name="Picture 2" descr="http://1.bp.blogspot.com/-dLQXdTyGhzU/UG21xEJ8c7I/AAAAAAAAHdk/4rTquUtA-rg/s1600/Liskov+Subtitution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47656"/>
            <a:ext cx="6534150" cy="52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 smtClean="0"/>
              <a:t>“A </a:t>
            </a:r>
            <a:r>
              <a:rPr lang="nl-BE" i="1" dirty="0"/>
              <a:t>simple and elegant solution to a specific problem in Object Oriented Design</a:t>
            </a:r>
            <a:r>
              <a:rPr lang="nl-BE" i="1" dirty="0" smtClean="0"/>
              <a:t>.”</a:t>
            </a:r>
            <a:endParaRPr lang="nl-BE" i="1" dirty="0"/>
          </a:p>
          <a:p>
            <a:pPr marL="0" indent="0" algn="ctr">
              <a:buNone/>
            </a:pPr>
            <a:endParaRPr lang="nl-BE" dirty="0" smtClean="0"/>
          </a:p>
          <a:p>
            <a:pPr marL="0" indent="0" algn="ctr">
              <a:buNone/>
            </a:pPr>
            <a:endParaRPr lang="nl-BE" dirty="0" smtClean="0"/>
          </a:p>
          <a:p>
            <a:pPr marL="0" indent="0" algn="ctr">
              <a:buNone/>
            </a:pPr>
            <a:r>
              <a:rPr lang="nl-BE" i="1" dirty="0" smtClean="0"/>
              <a:t>“A </a:t>
            </a:r>
            <a:r>
              <a:rPr lang="nl-BE" i="1" dirty="0"/>
              <a:t>description of communicating objects and classes that are customized to solve a general design problem in a particular context</a:t>
            </a:r>
            <a:r>
              <a:rPr lang="nl-BE" i="1" dirty="0" smtClean="0"/>
              <a:t>.” - GoF</a:t>
            </a:r>
            <a:endParaRPr lang="nl-BE" i="1" dirty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0350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LSP: Liskov Substitution Principle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 smtClean="0"/>
              <a:t>“Subtypes must be substitutable for their subtypes.”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 smtClean="0"/>
              <a:t>Rectangle with Height/Width</a:t>
            </a:r>
          </a:p>
          <a:p>
            <a:pPr marL="0" indent="0">
              <a:buNone/>
            </a:pPr>
            <a:r>
              <a:rPr lang="nl-BE" dirty="0" smtClean="0"/>
              <a:t>Square cannot inherit from Rectangle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142016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SRP: Interface Segregation Principle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  <p:pic>
        <p:nvPicPr>
          <p:cNvPr id="7170" name="Picture 2" descr="http://3.bp.blogspot.com/-hHtkBeja6MA/UG21wX6wUEI/AAAAAAAAHdc/xIdOWfYrw4I/s1600/Interface+Segregat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46716"/>
            <a:ext cx="63817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77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SRP: Interface Segregation Principle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 smtClean="0"/>
              <a:t>“Clients should not be forced to depend on methods they do not use.”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SOLID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862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</a:t>
            </a:r>
            <a:r>
              <a:rPr lang="nl-BE" dirty="0" smtClean="0"/>
              <a:t>- </a:t>
            </a:r>
            <a:r>
              <a:rPr lang="nl-BE" dirty="0" smtClean="0"/>
              <a:t>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smtClean="0"/>
              <a:t>A pattern has 4 essential elements</a:t>
            </a:r>
          </a:p>
          <a:p>
            <a:r>
              <a:rPr lang="nl-BE" dirty="0" smtClean="0"/>
              <a:t>The name</a:t>
            </a:r>
          </a:p>
          <a:p>
            <a:r>
              <a:rPr lang="nl-BE" dirty="0" smtClean="0"/>
              <a:t>The problem</a:t>
            </a:r>
          </a:p>
          <a:p>
            <a:r>
              <a:rPr lang="nl-BE" dirty="0" smtClean="0"/>
              <a:t>The solution</a:t>
            </a:r>
          </a:p>
          <a:p>
            <a:r>
              <a:rPr lang="nl-BE" dirty="0" smtClean="0"/>
              <a:t>The consequences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1778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</a:t>
            </a:r>
            <a:r>
              <a:rPr lang="nl-BE" dirty="0" smtClean="0"/>
              <a:t>- </a:t>
            </a:r>
            <a:r>
              <a:rPr lang="nl-BE" dirty="0" smtClean="0"/>
              <a:t>Categories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The GoF patterns are divided into 3 categories</a:t>
            </a:r>
          </a:p>
          <a:p>
            <a:r>
              <a:rPr lang="nl-BE" b="1" dirty="0"/>
              <a:t>Creational</a:t>
            </a:r>
            <a:r>
              <a:rPr lang="nl-BE" dirty="0"/>
              <a:t>: The process of object creation</a:t>
            </a:r>
          </a:p>
          <a:p>
            <a:r>
              <a:rPr lang="nl-BE" b="1" dirty="0"/>
              <a:t>Structural</a:t>
            </a:r>
            <a:r>
              <a:rPr lang="nl-BE" dirty="0"/>
              <a:t>: The composition of classes or objects</a:t>
            </a:r>
          </a:p>
          <a:p>
            <a:r>
              <a:rPr lang="nl-BE" b="1" dirty="0"/>
              <a:t>Behavioral</a:t>
            </a:r>
            <a:r>
              <a:rPr lang="nl-BE" dirty="0"/>
              <a:t>: The ways classes or objects interact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724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Why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l-BE" dirty="0" smtClean="0"/>
              <a:t>Proven (!) solutions to common design problems</a:t>
            </a:r>
          </a:p>
          <a:p>
            <a:pPr>
              <a:buFontTx/>
              <a:buChar char="-"/>
            </a:pPr>
            <a:r>
              <a:rPr lang="nl-BE" dirty="0" smtClean="0"/>
              <a:t>Leverage the experience of skilled architects</a:t>
            </a:r>
          </a:p>
          <a:p>
            <a:pPr>
              <a:buFontTx/>
              <a:buChar char="-"/>
            </a:pPr>
            <a:r>
              <a:rPr lang="nl-BE" dirty="0" smtClean="0"/>
              <a:t>Provide design alternatives for greater flexibility</a:t>
            </a:r>
          </a:p>
          <a:p>
            <a:pPr>
              <a:buFontTx/>
              <a:buChar char="-"/>
            </a:pPr>
            <a:r>
              <a:rPr lang="nl-BE" dirty="0" smtClean="0"/>
              <a:t>Increase </a:t>
            </a:r>
            <a:r>
              <a:rPr lang="nl-BE" dirty="0"/>
              <a:t>our design </a:t>
            </a:r>
            <a:r>
              <a:rPr lang="nl-BE" dirty="0" smtClean="0"/>
              <a:t>vocabulary</a:t>
            </a:r>
          </a:p>
          <a:p>
            <a:pPr>
              <a:buFontTx/>
              <a:buChar char="-"/>
            </a:pPr>
            <a:r>
              <a:rPr lang="nl-BE" dirty="0" smtClean="0"/>
              <a:t>Patterns play well together</a:t>
            </a:r>
          </a:p>
          <a:p>
            <a:pPr>
              <a:buFontTx/>
              <a:buChar char="-"/>
            </a:pPr>
            <a:r>
              <a:rPr lang="nl-BE" dirty="0"/>
              <a:t>Are often “Pure Fabrications</a:t>
            </a:r>
            <a:r>
              <a:rPr lang="nl-BE" dirty="0" smtClean="0"/>
              <a:t>”</a:t>
            </a:r>
          </a:p>
          <a:p>
            <a:pPr>
              <a:buFontTx/>
              <a:buChar char="-"/>
            </a:pPr>
            <a:r>
              <a:rPr lang="nl-BE" dirty="0" smtClean="0"/>
              <a:t>Often decrease performance</a:t>
            </a:r>
          </a:p>
          <a:p>
            <a:pPr>
              <a:buFontTx/>
              <a:buChar char="-"/>
            </a:pPr>
            <a:r>
              <a:rPr lang="nl-BE" dirty="0" smtClean="0"/>
              <a:t>May hurt code readability for those unfamiliar with the pattern</a:t>
            </a:r>
          </a:p>
          <a:p>
            <a:pPr>
              <a:buFontTx/>
              <a:buChar char="-"/>
            </a:pPr>
            <a:endParaRPr lang="nl-BE" dirty="0" smtClean="0"/>
          </a:p>
          <a:p>
            <a:pPr>
              <a:buFontTx/>
              <a:buChar char="-"/>
            </a:pPr>
            <a:endParaRPr lang="nl-BE" dirty="0" smtClean="0"/>
          </a:p>
          <a:p>
            <a:pPr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67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 Catalog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i="1" dirty="0" smtClean="0"/>
              <a:t>Abstract Factory</a:t>
            </a:r>
          </a:p>
          <a:p>
            <a:pPr marL="0" indent="0">
              <a:buNone/>
            </a:pPr>
            <a:r>
              <a:rPr lang="nl-BE" b="1" i="1" dirty="0" smtClean="0"/>
              <a:t>Adapter</a:t>
            </a:r>
          </a:p>
          <a:p>
            <a:pPr marL="0" indent="0">
              <a:buNone/>
            </a:pPr>
            <a:r>
              <a:rPr lang="nl-BE" b="1" i="1" dirty="0" smtClean="0"/>
              <a:t>Composite</a:t>
            </a:r>
          </a:p>
          <a:p>
            <a:pPr marL="0" indent="0">
              <a:buNone/>
            </a:pPr>
            <a:r>
              <a:rPr lang="nl-BE" b="1" i="1" dirty="0" smtClean="0"/>
              <a:t>Decorator</a:t>
            </a:r>
          </a:p>
          <a:p>
            <a:pPr marL="0" indent="0">
              <a:buNone/>
            </a:pPr>
            <a:r>
              <a:rPr lang="nl-BE" i="1" dirty="0" smtClean="0"/>
              <a:t>Prototype</a:t>
            </a:r>
          </a:p>
          <a:p>
            <a:pPr marL="0" indent="0">
              <a:buNone/>
            </a:pPr>
            <a:r>
              <a:rPr lang="nl-BE" i="1" dirty="0" smtClean="0"/>
              <a:t>Facade</a:t>
            </a:r>
          </a:p>
          <a:p>
            <a:pPr marL="0" indent="0">
              <a:buNone/>
            </a:pPr>
            <a:r>
              <a:rPr lang="nl-BE" i="1" dirty="0" smtClean="0"/>
              <a:t>Proxy</a:t>
            </a:r>
          </a:p>
          <a:p>
            <a:pPr marL="0" indent="0">
              <a:buNone/>
            </a:pPr>
            <a:r>
              <a:rPr lang="nl-BE" b="1" i="1" dirty="0" smtClean="0"/>
              <a:t>Iterator</a:t>
            </a:r>
          </a:p>
          <a:p>
            <a:pPr marL="0" indent="0">
              <a:buNone/>
            </a:pPr>
            <a:r>
              <a:rPr lang="nl-BE" i="1" dirty="0" smtClean="0"/>
              <a:t>Memento</a:t>
            </a:r>
            <a:endParaRPr lang="nl-BE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b="1" dirty="0" smtClean="0"/>
              <a:t>Factory Method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 smtClean="0"/>
              <a:t>Observer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 smtClean="0"/>
              <a:t>Strategy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 smtClean="0"/>
              <a:t>Template Method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Singleton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Command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State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Visitor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 smtClean="0"/>
              <a:t>Bridge</a:t>
            </a:r>
            <a:endParaRPr lang="nl-BE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6576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SOLID</a:t>
            </a:r>
            <a:endParaRPr lang="nl-BE" dirty="0"/>
          </a:p>
        </p:txBody>
      </p:sp>
      <p:pic>
        <p:nvPicPr>
          <p:cNvPr id="9218" name="Picture 2" descr="http://4.bp.blogspot.com/-eSoKFfjjVaA/UG21xxGwpqI/AAAAAAAAHdw/Yyh4cLbNGmE/s1600/SOLID+Responsibility+Principl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86550" cy="53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3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2114</Words>
  <Application>Microsoft Office PowerPoint</Application>
  <PresentationFormat>On-screen Show (4:3)</PresentationFormat>
  <Paragraphs>408</Paragraphs>
  <Slides>42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Design Patterns</vt:lpstr>
      <vt:lpstr>Design Patterns</vt:lpstr>
      <vt:lpstr>What - Definition</vt:lpstr>
      <vt:lpstr>What - Definition</vt:lpstr>
      <vt:lpstr>What - Elements</vt:lpstr>
      <vt:lpstr>What - Categories</vt:lpstr>
      <vt:lpstr>Why Patterns</vt:lpstr>
      <vt:lpstr>Pattern Catalog</vt:lpstr>
      <vt:lpstr>SOLID</vt:lpstr>
      <vt:lpstr>SOLID</vt:lpstr>
      <vt:lpstr>SRP: Single Responsibility Principle</vt:lpstr>
      <vt:lpstr>SRP: Single Responsibility Principle</vt:lpstr>
      <vt:lpstr>OCP: Open/Closed Principle</vt:lpstr>
      <vt:lpstr>OCP: Open/Closed Principle</vt:lpstr>
      <vt:lpstr>Pattern: Template Method</vt:lpstr>
      <vt:lpstr>DRY: Don’t Repeat Yourself</vt:lpstr>
      <vt:lpstr>Pattern: Factory Method</vt:lpstr>
      <vt:lpstr>Pattern: Strategy</vt:lpstr>
      <vt:lpstr>DIP: Dependency-Inversion Principle</vt:lpstr>
      <vt:lpstr>DIP: Dependency-Inversion Principle</vt:lpstr>
      <vt:lpstr>Pattern: Observer </vt:lpstr>
      <vt:lpstr>Pattern: Decorator</vt:lpstr>
      <vt:lpstr>Pattern: Iterator</vt:lpstr>
      <vt:lpstr>Pattern: Composite</vt:lpstr>
      <vt:lpstr>Pattern: Adapter</vt:lpstr>
      <vt:lpstr>Pattern: Adapter</vt:lpstr>
      <vt:lpstr>Pattern Pitfalls</vt:lpstr>
      <vt:lpstr>Further Reading</vt:lpstr>
      <vt:lpstr>Vragen?</vt:lpstr>
      <vt:lpstr>Pattern Catalog</vt:lpstr>
      <vt:lpstr>Pattern: Prototype </vt:lpstr>
      <vt:lpstr>Pattern: Prototype</vt:lpstr>
      <vt:lpstr>Pattern: Facade</vt:lpstr>
      <vt:lpstr>Even More GoF Patterns</vt:lpstr>
      <vt:lpstr>Even More GoF Patterns</vt:lpstr>
      <vt:lpstr>Even More GoF Patterns</vt:lpstr>
      <vt:lpstr>Even More GoF Patterns</vt:lpstr>
      <vt:lpstr>GoF Patterns</vt:lpstr>
      <vt:lpstr>LSP: Liskov Substitution Principle</vt:lpstr>
      <vt:lpstr>LSP: Liskov Substitution Principle</vt:lpstr>
      <vt:lpstr>SRP: Interface Segregation Principle</vt:lpstr>
      <vt:lpstr>SRP: Interface Segregation Principle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PC</dc:creator>
  <cp:lastModifiedBy>Wouter Van Schandevijl</cp:lastModifiedBy>
  <cp:revision>283</cp:revision>
  <dcterms:created xsi:type="dcterms:W3CDTF">2006-08-16T00:00:00Z</dcterms:created>
  <dcterms:modified xsi:type="dcterms:W3CDTF">2012-11-13T04:54:59Z</dcterms:modified>
</cp:coreProperties>
</file>