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4"/>
  </p:notesMasterIdLst>
  <p:sldIdLst>
    <p:sldId id="256" r:id="rId2"/>
    <p:sldId id="257" r:id="rId3"/>
    <p:sldId id="277" r:id="rId4"/>
    <p:sldId id="282" r:id="rId5"/>
    <p:sldId id="280" r:id="rId6"/>
    <p:sldId id="260" r:id="rId7"/>
    <p:sldId id="279" r:id="rId8"/>
    <p:sldId id="286" r:id="rId9"/>
    <p:sldId id="300" r:id="rId10"/>
    <p:sldId id="258" r:id="rId11"/>
    <p:sldId id="295" r:id="rId12"/>
    <p:sldId id="271" r:id="rId13"/>
    <p:sldId id="296" r:id="rId14"/>
    <p:sldId id="284" r:id="rId15"/>
    <p:sldId id="285" r:id="rId16"/>
    <p:sldId id="301" r:id="rId17"/>
    <p:sldId id="287" r:id="rId18"/>
    <p:sldId id="270" r:id="rId19"/>
    <p:sldId id="297" r:id="rId20"/>
    <p:sldId id="288" r:id="rId21"/>
    <p:sldId id="291" r:id="rId22"/>
    <p:sldId id="272" r:id="rId23"/>
    <p:sldId id="292" r:id="rId24"/>
    <p:sldId id="269" r:id="rId25"/>
    <p:sldId id="263" r:id="rId26"/>
    <p:sldId id="294" r:id="rId27"/>
    <p:sldId id="265" r:id="rId28"/>
    <p:sldId id="278" r:id="rId29"/>
    <p:sldId id="281" r:id="rId30"/>
    <p:sldId id="302" r:id="rId31"/>
    <p:sldId id="266" r:id="rId32"/>
    <p:sldId id="293" r:id="rId33"/>
    <p:sldId id="267" r:id="rId34"/>
    <p:sldId id="303" r:id="rId35"/>
    <p:sldId id="304" r:id="rId36"/>
    <p:sldId id="306" r:id="rId37"/>
    <p:sldId id="305" r:id="rId38"/>
    <p:sldId id="283" r:id="rId39"/>
    <p:sldId id="298" r:id="rId40"/>
    <p:sldId id="289" r:id="rId41"/>
    <p:sldId id="299" r:id="rId42"/>
    <p:sldId id="290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701" autoAdjust="0"/>
  </p:normalViewPr>
  <p:slideViewPr>
    <p:cSldViewPr>
      <p:cViewPr varScale="1">
        <p:scale>
          <a:sx n="81" d="100"/>
          <a:sy n="81" d="100"/>
        </p:scale>
        <p:origin x="248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17C24-FDB9-4F3A-B106-45DFAE875522}" type="datetimeFigureOut">
              <a:rPr lang="nl-BE" smtClean="0"/>
              <a:t>28/01/2019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D598C-A564-4773-9938-73F09571366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3701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595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Also described as Cohesion (Tom DeMarco)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A</a:t>
            </a:r>
            <a:r>
              <a:rPr lang="nl-BE" baseline="0" dirty="0"/>
              <a:t> class or method that does computations AND display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à"/>
              <a:tabLst/>
              <a:defRPr/>
            </a:pPr>
            <a:r>
              <a:rPr lang="nl-BE" baseline="0" dirty="0">
                <a:sym typeface="Wingdings" pitchFamily="2" charset="2"/>
              </a:rPr>
              <a:t>The computation and display gets mixed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à"/>
              <a:tabLst/>
              <a:defRPr/>
            </a:pPr>
            <a:r>
              <a:rPr lang="nl-BE" baseline="0" dirty="0">
                <a:sym typeface="Wingdings" pitchFamily="2" charset="2"/>
              </a:rPr>
              <a:t>When a change to the computation is required  We need to also alter the display code (since it’s mixed)  We will need to retest the display AND the new computation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à"/>
              <a:tabLst/>
              <a:defRPr/>
            </a:pPr>
            <a:r>
              <a:rPr lang="nl-BE" baseline="0" dirty="0">
                <a:sym typeface="Wingdings" pitchFamily="2" charset="2"/>
              </a:rPr>
              <a:t>It becomes difficult to add a new display (GUI, Report, Export, Graph, ...)</a:t>
            </a:r>
            <a:endParaRPr lang="nl-BE" dirty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Persistance is often mixed with model </a:t>
            </a:r>
            <a:r>
              <a:rPr lang="nl-BE" dirty="0">
                <a:sym typeface="Wingdings" pitchFamily="2" charset="2"/>
              </a:rPr>
              <a:t> Persistance code is scattered everywhere. Domain Model &amp; DAL together. Use a Repository instead?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24473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Also described as Cohesion (Tom DeMarco)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A</a:t>
            </a:r>
            <a:r>
              <a:rPr lang="nl-BE" baseline="0" dirty="0"/>
              <a:t> class or method that does computations AND display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à"/>
              <a:tabLst/>
              <a:defRPr/>
            </a:pPr>
            <a:r>
              <a:rPr lang="nl-BE" baseline="0" dirty="0">
                <a:sym typeface="Wingdings" pitchFamily="2" charset="2"/>
              </a:rPr>
              <a:t>The computation and display gets mixed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à"/>
              <a:tabLst/>
              <a:defRPr/>
            </a:pPr>
            <a:r>
              <a:rPr lang="nl-BE" baseline="0" dirty="0">
                <a:sym typeface="Wingdings" pitchFamily="2" charset="2"/>
              </a:rPr>
              <a:t>When a change to the computation is required  We need to also alter the display code (since it’s mixed)  We will need to retest the display AND the new computation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à"/>
              <a:tabLst/>
              <a:defRPr/>
            </a:pPr>
            <a:r>
              <a:rPr lang="nl-BE" baseline="0" dirty="0">
                <a:sym typeface="Wingdings" pitchFamily="2" charset="2"/>
              </a:rPr>
              <a:t>It becomes difficult to add a new display (GUI, Report, Export, Graph, ...)</a:t>
            </a:r>
            <a:endParaRPr lang="nl-BE" dirty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Persistance is often mixed with model </a:t>
            </a:r>
            <a:r>
              <a:rPr lang="nl-BE" dirty="0">
                <a:sym typeface="Wingdings" pitchFamily="2" charset="2"/>
              </a:rPr>
              <a:t> Persistance code is scattered everywhere. Domain Model &amp; DAL together. Use a Repository instead?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2447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Coined by Bertrand</a:t>
            </a:r>
            <a:r>
              <a:rPr lang="nl-BE" baseline="0" dirty="0"/>
              <a:t> Meyer</a:t>
            </a:r>
          </a:p>
          <a:p>
            <a:endParaRPr lang="nl-BE" baseline="0" dirty="0"/>
          </a:p>
          <a:p>
            <a:r>
              <a:rPr lang="nl-BE" baseline="0" dirty="0"/>
              <a:t>YAGNI: You Ain’t Gonna Need It – Be very careful when designing for the Open/Closed Principle. Not everything is going to change! Know your customer or the Domain to anticipate axis of change.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303037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Coined by Bertrand</a:t>
            </a:r>
            <a:r>
              <a:rPr lang="nl-BE" baseline="0" dirty="0"/>
              <a:t> Meyer</a:t>
            </a:r>
          </a:p>
          <a:p>
            <a:endParaRPr lang="nl-BE" baseline="0" dirty="0"/>
          </a:p>
          <a:p>
            <a:r>
              <a:rPr lang="nl-BE" baseline="0" dirty="0"/>
              <a:t>YAGNI: You Ain’t Gonna Need It – Be very careful when designing for the Open/Closed Principle. Not everything is going to change! Know your customer or the Domain to anticipate axis of change.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30303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Class Behavioral GoF Pattern</a:t>
            </a:r>
          </a:p>
          <a:p>
            <a:endParaRPr lang="nl-BE" dirty="0"/>
          </a:p>
          <a:p>
            <a:r>
              <a:rPr lang="nl-BE" dirty="0"/>
              <a:t>Applicability: Implement the invariant parts</a:t>
            </a:r>
            <a:r>
              <a:rPr lang="nl-BE" baseline="0" dirty="0"/>
              <a:t> of an algorithm once and leave it up to subclasses to implement the behavior that can vary.</a:t>
            </a:r>
            <a:endParaRPr lang="nl-BE" dirty="0"/>
          </a:p>
          <a:p>
            <a:endParaRPr lang="nl-BE" dirty="0"/>
          </a:p>
          <a:p>
            <a:r>
              <a:rPr lang="nl-BE" dirty="0"/>
              <a:t>Consequences: The Hollywoord</a:t>
            </a:r>
            <a:r>
              <a:rPr lang="nl-BE" baseline="0" dirty="0"/>
              <a:t> Principle: “Don’t call us, we’ll call you” </a:t>
            </a:r>
            <a:r>
              <a:rPr lang="nl-BE" baseline="0" dirty="0">
                <a:sym typeface="Wingdings" pitchFamily="2" charset="2"/>
              </a:rPr>
              <a:t> The Parent class calls the methods defines in the subclass and not the other way around.</a:t>
            </a:r>
          </a:p>
          <a:p>
            <a:endParaRPr lang="nl-BE" baseline="0" dirty="0">
              <a:sym typeface="Wingdings" pitchFamily="2" charset="2"/>
            </a:endParaRPr>
          </a:p>
          <a:p>
            <a:r>
              <a:rPr lang="nl-BE" baseline="0" dirty="0">
                <a:sym typeface="Wingdings" pitchFamily="2" charset="2"/>
              </a:rPr>
              <a:t>.NET Guideline: Add “Core” to the name of the protected virtual method. (Framework Design Guidelines)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513304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l-BE" dirty="0"/>
              <a:t>Rule of three (Refactoring – Martin Fowler)</a:t>
            </a:r>
          </a:p>
          <a:p>
            <a:pPr marL="171450" indent="-171450">
              <a:buFontTx/>
              <a:buChar char="-"/>
            </a:pPr>
            <a:r>
              <a:rPr lang="nl-BE" dirty="0"/>
              <a:t>Single Source of</a:t>
            </a:r>
            <a:r>
              <a:rPr lang="nl-BE" baseline="0" dirty="0"/>
              <a:t> Truth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6952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Class Creational GoF</a:t>
            </a:r>
            <a:r>
              <a:rPr lang="nl-BE" baseline="0" dirty="0"/>
              <a:t> Pattern</a:t>
            </a:r>
          </a:p>
          <a:p>
            <a:endParaRPr lang="nl-BE" baseline="0" dirty="0"/>
          </a:p>
          <a:p>
            <a:r>
              <a:rPr lang="nl-BE" baseline="0" dirty="0"/>
              <a:t>Also known as: Virtual Constructor</a:t>
            </a:r>
          </a:p>
          <a:p>
            <a:endParaRPr lang="nl-BE" baseline="0" dirty="0"/>
          </a:p>
          <a:p>
            <a:r>
              <a:rPr lang="nl-BE" baseline="0" dirty="0"/>
              <a:t>Consequences:</a:t>
            </a:r>
          </a:p>
          <a:p>
            <a:pPr marL="171450" indent="-171450">
              <a:buFontTx/>
              <a:buChar char="-"/>
            </a:pPr>
            <a:r>
              <a:rPr lang="nl-BE" baseline="0" dirty="0"/>
              <a:t>Provides hooks for subclasses</a:t>
            </a:r>
          </a:p>
          <a:p>
            <a:pPr marL="171450" indent="-171450">
              <a:buFontTx/>
              <a:buChar char="-"/>
            </a:pPr>
            <a:r>
              <a:rPr lang="nl-BE" baseline="0" dirty="0"/>
              <a:t>Connects parallel class hierarchies</a:t>
            </a:r>
          </a:p>
          <a:p>
            <a:pPr marL="171450" indent="-171450">
              <a:buFontTx/>
              <a:buChar char="-"/>
            </a:pPr>
            <a:endParaRPr lang="nl-B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96783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Object Behavioral</a:t>
            </a:r>
            <a:r>
              <a:rPr lang="nl-BE" baseline="0" dirty="0"/>
              <a:t> GoF Pattern</a:t>
            </a:r>
          </a:p>
          <a:p>
            <a:endParaRPr lang="nl-BE" baseline="0" dirty="0"/>
          </a:p>
          <a:p>
            <a:r>
              <a:rPr lang="nl-BE" baseline="0" dirty="0"/>
              <a:t>Also known as: Policy</a:t>
            </a:r>
            <a:endParaRPr lang="nl-BE" dirty="0"/>
          </a:p>
          <a:p>
            <a:endParaRPr lang="nl-BE" dirty="0"/>
          </a:p>
          <a:p>
            <a:r>
              <a:rPr lang="nl-BE" dirty="0"/>
              <a:t>Discount example (UML&amp;Patterns)</a:t>
            </a:r>
          </a:p>
          <a:p>
            <a:r>
              <a:rPr lang="nl-BE" dirty="0"/>
              <a:t>Command: Een actie als Strategy. Different intent!</a:t>
            </a:r>
          </a:p>
          <a:p>
            <a:r>
              <a:rPr lang="nl-BE" dirty="0"/>
              <a:t>Composite: Groep stratgies (meerdere commands, ook bij discount)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16652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Object</a:t>
            </a:r>
            <a:r>
              <a:rPr lang="nl-BE" baseline="0" dirty="0"/>
              <a:t> Behavioral GoF Pattern</a:t>
            </a:r>
          </a:p>
          <a:p>
            <a:endParaRPr lang="nl-BE" baseline="0" dirty="0"/>
          </a:p>
          <a:p>
            <a:r>
              <a:rPr lang="nl-BE" baseline="0" dirty="0"/>
              <a:t>Also known as: Publish/Subscribe, Dependents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97708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Object Structural GoF Pattern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Also known</a:t>
            </a:r>
            <a:r>
              <a:rPr lang="nl-BE" baseline="0" dirty="0"/>
              <a:t> as: Wrapper</a:t>
            </a:r>
            <a:endParaRPr lang="nl-BE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WarTowers: ShieldTower, GunTower, BazookaTower, ShieldGunTower, ShieldGunBazookaTower, ...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Decorator is an adapter!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3684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9407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Object Behavioral GoF Pattern</a:t>
            </a:r>
          </a:p>
          <a:p>
            <a:endParaRPr lang="nl-BE" dirty="0"/>
          </a:p>
          <a:p>
            <a:r>
              <a:rPr lang="nl-BE" dirty="0"/>
              <a:t>Also known as: Cursor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95572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Object Structural</a:t>
            </a:r>
            <a:r>
              <a:rPr lang="nl-BE" baseline="0" dirty="0"/>
              <a:t> GoF</a:t>
            </a:r>
          </a:p>
          <a:p>
            <a:endParaRPr lang="nl-BE" baseline="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924603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a reference to the COM via the Add Reference dialog in Visual Studio .NET. Behind the scenes, Visual Studio® .NET invokes the tlbimp.exe tool to create a Runtime Callable Wrapper (RCW) class, contained in 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interop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assembly.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l-BE" dirty="0"/>
              <a:t>http://msdn.microsoft.com/en-us/magazine/cc188707.aspx#S4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959049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Creditkaarten voor online betalingen:</a:t>
            </a:r>
          </a:p>
          <a:p>
            <a:r>
              <a:rPr lang="nl-BE" dirty="0"/>
              <a:t>VisaAdapter</a:t>
            </a:r>
          </a:p>
          <a:p>
            <a:r>
              <a:rPr lang="nl-BE" dirty="0"/>
              <a:t>MasterCardAdapter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63051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nl-BE" dirty="0"/>
              <a:t>Overuse</a:t>
            </a:r>
          </a:p>
          <a:p>
            <a:pPr>
              <a:buFontTx/>
              <a:buChar char="-"/>
            </a:pPr>
            <a:r>
              <a:rPr lang="nl-BE" dirty="0"/>
              <a:t>Misuse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66472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94009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Which patterns have you already implemented in your designs?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8901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Object Creational GoF Pattern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39545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Object Structural GoF Pattern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805816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2032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UML &amp; Patterns: Most simply, a good </a:t>
            </a:r>
            <a:r>
              <a:rPr lang="nl-BE" b="1" dirty="0"/>
              <a:t>pattern</a:t>
            </a:r>
            <a:r>
              <a:rPr lang="nl-BE" dirty="0"/>
              <a:t> is a </a:t>
            </a:r>
            <a:r>
              <a:rPr lang="nl-BE" i="1" dirty="0"/>
              <a:t>named</a:t>
            </a:r>
            <a:r>
              <a:rPr lang="nl-BE" dirty="0"/>
              <a:t> and </a:t>
            </a:r>
            <a:r>
              <a:rPr lang="nl-BE" i="1" dirty="0"/>
              <a:t>well-known</a:t>
            </a:r>
            <a:r>
              <a:rPr lang="nl-BE" dirty="0"/>
              <a:t> problem/solution pair that can be applied in new contexts, with advice on how to apply it in novel situations and</a:t>
            </a:r>
            <a:r>
              <a:rPr lang="nl-BE" baseline="0" dirty="0"/>
              <a:t> discussion of its trade-offs, implementations, variations, and so forth.</a:t>
            </a:r>
          </a:p>
          <a:p>
            <a:endParaRPr lang="nl-BE" baseline="0" dirty="0"/>
          </a:p>
          <a:p>
            <a:r>
              <a:rPr lang="nl-BE" baseline="0" dirty="0"/>
              <a:t>It facilitates communication: “Hey Jack, for the persistence subsystem, let’s expose the services with a </a:t>
            </a:r>
            <a:r>
              <a:rPr lang="nl-BE" i="1" baseline="0" dirty="0"/>
              <a:t>Facade</a:t>
            </a:r>
            <a:r>
              <a:rPr lang="nl-BE" baseline="0" dirty="0"/>
              <a:t>. We’ll use an </a:t>
            </a:r>
            <a:r>
              <a:rPr lang="nl-BE" i="1" baseline="0" dirty="0"/>
              <a:t>Abstract Factory </a:t>
            </a:r>
            <a:r>
              <a:rPr lang="nl-BE" baseline="0" dirty="0"/>
              <a:t>for </a:t>
            </a:r>
            <a:r>
              <a:rPr lang="nl-BE" i="1" baseline="0" dirty="0"/>
              <a:t>Mappers</a:t>
            </a:r>
            <a:r>
              <a:rPr lang="nl-BE" baseline="0" dirty="0"/>
              <a:t>, and </a:t>
            </a:r>
            <a:r>
              <a:rPr lang="nl-BE" i="1" baseline="0" dirty="0"/>
              <a:t>Proxies</a:t>
            </a:r>
            <a:r>
              <a:rPr lang="nl-BE" baseline="0" dirty="0"/>
              <a:t> for lazy materialization.”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94814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Program to an interface: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Loosely coupled system: Clients remain unaware of the specific types of objects they use, as long as the objects adhere to the</a:t>
            </a:r>
            <a:r>
              <a:rPr lang="nl-BE" baseline="0" dirty="0"/>
              <a:t> interface that clients expect.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baseline="0" dirty="0"/>
              <a:t>Creational patterns can be used to instantiate the concrete classes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10362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void g(Rectangle</a:t>
            </a:r>
            <a:r>
              <a:rPr lang="nl-BE" baseline="0" dirty="0"/>
              <a:t> r) {</a:t>
            </a:r>
          </a:p>
          <a:p>
            <a:r>
              <a:rPr lang="nl-BE" baseline="0" dirty="0"/>
              <a:t>	r.Width= 5;</a:t>
            </a:r>
          </a:p>
          <a:p>
            <a:r>
              <a:rPr lang="nl-BE" baseline="0" dirty="0"/>
              <a:t>	r.Height = 4;</a:t>
            </a:r>
          </a:p>
          <a:p>
            <a:r>
              <a:rPr lang="nl-BE" baseline="0" dirty="0"/>
              <a:t>	if (r.Area() != 20)</a:t>
            </a:r>
          </a:p>
          <a:p>
            <a:r>
              <a:rPr lang="nl-BE" baseline="0" dirty="0"/>
              <a:t>		throw new Exception(“Bad Area”);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4360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void g(Rectangle</a:t>
            </a:r>
            <a:r>
              <a:rPr lang="nl-BE" baseline="0" dirty="0"/>
              <a:t> r) {</a:t>
            </a:r>
          </a:p>
          <a:p>
            <a:r>
              <a:rPr lang="nl-BE" baseline="0" dirty="0"/>
              <a:t>	r.Width= 5;</a:t>
            </a:r>
          </a:p>
          <a:p>
            <a:r>
              <a:rPr lang="nl-BE" baseline="0" dirty="0"/>
              <a:t>	r.Height = 4;</a:t>
            </a:r>
          </a:p>
          <a:p>
            <a:r>
              <a:rPr lang="nl-BE" baseline="0" dirty="0"/>
              <a:t>	if (r.Area() != 20)</a:t>
            </a:r>
          </a:p>
          <a:p>
            <a:r>
              <a:rPr lang="nl-BE" baseline="0" dirty="0"/>
              <a:t>		throw new Exception(“Bad Area”);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436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Name:</a:t>
            </a:r>
            <a:r>
              <a:rPr lang="nl-BE" baseline="0" dirty="0"/>
              <a:t> Allow us to communicate (colleagues, documentation, ourselves) at a higher level of abstraction. </a:t>
            </a:r>
            <a:r>
              <a:rPr lang="en-US" dirty="0"/>
              <a:t>Good names communicate. Poor names obfuscate.</a:t>
            </a:r>
          </a:p>
          <a:p>
            <a:r>
              <a:rPr lang="nl-BE" baseline="0" dirty="0"/>
              <a:t>Problem: When to apply the pattern. </a:t>
            </a:r>
          </a:p>
          <a:p>
            <a:r>
              <a:rPr lang="nl-BE" baseline="0" dirty="0"/>
              <a:t>Solution: The elements that make up the design, their relationships, responsibilities, and collaborations.</a:t>
            </a:r>
          </a:p>
          <a:p>
            <a:r>
              <a:rPr lang="nl-BE" baseline="0" dirty="0"/>
              <a:t>Consequences: The results AND the trade-offs of applying the pattern. Critical for evaluating design alternatives and for understanding the costs and benefits of applying the pattern.</a:t>
            </a:r>
          </a:p>
          <a:p>
            <a:endParaRPr lang="nl-B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4758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Creational: Factory method, Builder, Abstract factory, Prototype, Singleton/Multiton</a:t>
            </a:r>
          </a:p>
          <a:p>
            <a:r>
              <a:rPr lang="nl-BE" dirty="0"/>
              <a:t>Structural: Adapter/Wrapper, Composite, Facade, Proxy, Flyweight</a:t>
            </a:r>
          </a:p>
          <a:p>
            <a:r>
              <a:rPr lang="nl-BE" dirty="0"/>
              <a:t>Behavioral: Command, Iterator, Memento, Mediator, Observer, Null Object, State, Strategy, Template Method, Visitor</a:t>
            </a:r>
          </a:p>
          <a:p>
            <a:endParaRPr lang="nl-BE" dirty="0"/>
          </a:p>
          <a:p>
            <a:r>
              <a:rPr lang="nl-BE" dirty="0"/>
              <a:t>Not covered</a:t>
            </a:r>
            <a:r>
              <a:rPr lang="nl-BE" baseline="0" dirty="0"/>
              <a:t> by GoF:</a:t>
            </a:r>
            <a:endParaRPr lang="nl-BE" dirty="0"/>
          </a:p>
          <a:p>
            <a:r>
              <a:rPr lang="nl-BE" dirty="0"/>
              <a:t>GUI: MVC, MVVM, MVP, ...</a:t>
            </a:r>
          </a:p>
          <a:p>
            <a:r>
              <a:rPr lang="nl-BE" dirty="0"/>
              <a:t>Concurrency: ReadWrite lock, Monitor, ThreadPool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97248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One person’s pattern can be another person’s primitive building</a:t>
            </a:r>
            <a:r>
              <a:rPr lang="nl-BE" baseline="0" dirty="0"/>
              <a:t> block.</a:t>
            </a:r>
            <a:endParaRPr lang="nl-BE" dirty="0"/>
          </a:p>
          <a:p>
            <a:endParaRPr lang="nl-BE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Patterns are often implemented in the same way but have different </a:t>
            </a:r>
            <a:r>
              <a:rPr lang="en-US" b="1" dirty="0"/>
              <a:t>intent </a:t>
            </a:r>
            <a:r>
              <a:rPr lang="en-US" dirty="0"/>
              <a:t>(</a:t>
            </a:r>
            <a:r>
              <a:rPr lang="nl-BE" dirty="0"/>
              <a:t>vb: Adapter &amp; Decorator.)</a:t>
            </a:r>
          </a:p>
          <a:p>
            <a:endParaRPr lang="nl-BE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order to achieve flexibility, design patterns usually introduce additional levels of indirection, which in some cases may complicate the resulting designs and hurt application performance.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1801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Which patterns have you already implemented in your designs?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890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Robert C. Martin (Uncle Bob) – Agile Principles,</a:t>
            </a:r>
            <a:r>
              <a:rPr lang="nl-BE" baseline="0" dirty="0"/>
              <a:t> Patterns and Practices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1032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Robert C. Martin (Uncle Bob) – Agile Principles,</a:t>
            </a:r>
            <a:r>
              <a:rPr lang="nl-BE" baseline="0" dirty="0"/>
              <a:t> Patterns and Practices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1032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45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92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34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2784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30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562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67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02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5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3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05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25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2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81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1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1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D8BD707-D9CF-40AE-B4C6-C98DA3205C09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00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7.pn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10" Type="http://schemas.openxmlformats.org/officeDocument/2006/relationships/image" Target="../media/image23.jpeg"/><Relationship Id="rId4" Type="http://schemas.openxmlformats.org/officeDocument/2006/relationships/image" Target="../media/image17.jpeg"/><Relationship Id="rId9" Type="http://schemas.openxmlformats.org/officeDocument/2006/relationships/image" Target="../media/image22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ofactory.com/Patterns/PatternFlyweight.aspx" TargetMode="External"/><Relationship Id="rId3" Type="http://schemas.openxmlformats.org/officeDocument/2006/relationships/hyperlink" Target="http://www.dofactory.com/Patterns/PatternAdapter.aspx" TargetMode="External"/><Relationship Id="rId7" Type="http://schemas.openxmlformats.org/officeDocument/2006/relationships/hyperlink" Target="http://www.dofactory.com/Patterns/PatternFacade.aspx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ofactory.com/Patterns/PatternDecorator.aspx" TargetMode="External"/><Relationship Id="rId5" Type="http://schemas.openxmlformats.org/officeDocument/2006/relationships/hyperlink" Target="http://www.dofactory.com/Patterns/PatternComposite.aspx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://www.dofactory.com/Patterns/PatternBridge.aspx" TargetMode="External"/><Relationship Id="rId9" Type="http://schemas.openxmlformats.org/officeDocument/2006/relationships/hyperlink" Target="http://www.dofactory.com/Patterns/PatternProxy.aspx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ofactory.com/Patterns/PatternObserver.aspx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www.dofactory.com/Patterns/PatternCommand.aspx" TargetMode="External"/><Relationship Id="rId7" Type="http://schemas.openxmlformats.org/officeDocument/2006/relationships/hyperlink" Target="http://www.dofactory.com/Patterns/PatternMemento.aspx" TargetMode="External"/><Relationship Id="rId12" Type="http://schemas.openxmlformats.org/officeDocument/2006/relationships/hyperlink" Target="http://www.dofactory.com/Patterns/PatternVisitor.aspx" TargetMode="External"/><Relationship Id="rId2" Type="http://schemas.openxmlformats.org/officeDocument/2006/relationships/hyperlink" Target="http://www.dofactory.com/Patterns/PatternChain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ofactory.com/Patterns/PatternMediator.aspx" TargetMode="External"/><Relationship Id="rId11" Type="http://schemas.openxmlformats.org/officeDocument/2006/relationships/hyperlink" Target="http://www.dofactory.com/Patterns/PatternTemplate.aspx" TargetMode="External"/><Relationship Id="rId5" Type="http://schemas.openxmlformats.org/officeDocument/2006/relationships/hyperlink" Target="http://www.dofactory.com/Patterns/PatternIterator.aspx" TargetMode="External"/><Relationship Id="rId10" Type="http://schemas.openxmlformats.org/officeDocument/2006/relationships/hyperlink" Target="http://www.dofactory.com/Patterns/PatternStrategy.aspx" TargetMode="External"/><Relationship Id="rId4" Type="http://schemas.openxmlformats.org/officeDocument/2006/relationships/hyperlink" Target="http://www.dofactory.com/Patterns/PatternInterpreter.aspx" TargetMode="External"/><Relationship Id="rId9" Type="http://schemas.openxmlformats.org/officeDocument/2006/relationships/hyperlink" Target="http://www.dofactory.com/Patterns/PatternState.aspx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Design Patterns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029E3F-7C78-4B1C-8BF6-57C294F3D0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73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SOLID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nl-BE" dirty="0"/>
              <a:t>An acronym of acronyms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b="1" dirty="0"/>
              <a:t>S</a:t>
            </a:r>
            <a:r>
              <a:rPr lang="nl-BE" dirty="0"/>
              <a:t>ingle Responsibility Principle</a:t>
            </a:r>
          </a:p>
          <a:p>
            <a:r>
              <a:rPr lang="nl-BE" b="1" dirty="0"/>
              <a:t>O</a:t>
            </a:r>
            <a:r>
              <a:rPr lang="nl-BE" dirty="0"/>
              <a:t>pen/Closed Principle</a:t>
            </a:r>
          </a:p>
          <a:p>
            <a:r>
              <a:rPr lang="nl-BE" b="1" dirty="0"/>
              <a:t>L</a:t>
            </a:r>
            <a:r>
              <a:rPr lang="nl-BE" dirty="0"/>
              <a:t>iskov Substitution Principle</a:t>
            </a:r>
          </a:p>
          <a:p>
            <a:r>
              <a:rPr lang="nl-BE" b="1" dirty="0"/>
              <a:t>I</a:t>
            </a:r>
            <a:r>
              <a:rPr lang="nl-BE" dirty="0"/>
              <a:t>nterface Segregation Principle</a:t>
            </a:r>
          </a:p>
          <a:p>
            <a:r>
              <a:rPr lang="nl-BE" b="1" dirty="0"/>
              <a:t>D</a:t>
            </a:r>
            <a:r>
              <a:rPr lang="nl-BE" dirty="0"/>
              <a:t>ependency-Inversion Principle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AA933E-EF47-4EDA-B271-71644BB09C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61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SRP</a:t>
            </a:r>
            <a:br>
              <a:rPr lang="nl-BE" dirty="0"/>
            </a:br>
            <a:r>
              <a:rPr lang="nl-BE" dirty="0"/>
              <a:t>Single Responsibility Principle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01000" y="6324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SOLID</a:t>
            </a:r>
          </a:p>
        </p:txBody>
      </p:sp>
      <p:pic>
        <p:nvPicPr>
          <p:cNvPr id="3074" name="Picture 2" descr="http://1.bp.blogspot.com/-UsdrVVdzhEk/UG21yvzLCHI/AAAAAAAAHd8/GsPSmsfGMP0/s1600/Single+Responsibility+Principle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1752600"/>
            <a:ext cx="600075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A2DBBD-FB9E-4DEE-A07C-25D33996C5D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32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SRP</a:t>
            </a:r>
            <a:br>
              <a:rPr lang="nl-BE" dirty="0"/>
            </a:br>
            <a:r>
              <a:rPr lang="nl-BE" dirty="0"/>
              <a:t>Single Responsibility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57150" indent="0" algn="ctr">
              <a:buNone/>
            </a:pPr>
            <a:r>
              <a:rPr lang="nl-BE" i="1" dirty="0"/>
              <a:t>“A class should have only one reason to change”</a:t>
            </a:r>
          </a:p>
          <a:p>
            <a:pPr marL="514350" indent="-457200"/>
            <a:endParaRPr lang="nl-BE" dirty="0"/>
          </a:p>
          <a:p>
            <a:pPr lvl="1"/>
            <a:r>
              <a:rPr lang="nl-BE" dirty="0"/>
              <a:t>An object should do one thing and do it good</a:t>
            </a:r>
          </a:p>
          <a:p>
            <a:pPr lvl="1"/>
            <a:r>
              <a:rPr lang="nl-BE" dirty="0"/>
              <a:t>Each Responsibility is an axis of change</a:t>
            </a:r>
          </a:p>
          <a:p>
            <a:pPr lvl="1"/>
            <a:r>
              <a:rPr lang="nl-BE" dirty="0"/>
              <a:t>Changes will cascade</a:t>
            </a:r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924800" y="6324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SOLID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504DCD-5125-46C4-A797-4974C1BAF7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985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OCP</a:t>
            </a:r>
            <a:br>
              <a:rPr lang="nl-BE" dirty="0"/>
            </a:br>
            <a:r>
              <a:rPr lang="nl-BE" dirty="0"/>
              <a:t>Open/Closed Principle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50530" y="6324600"/>
            <a:ext cx="94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SOLID</a:t>
            </a:r>
          </a:p>
        </p:txBody>
      </p:sp>
      <p:pic>
        <p:nvPicPr>
          <p:cNvPr id="4100" name="Picture 4" descr="http://2.bp.blogspot.com/-1g6CbZ1mDwU/UG21xuCsNvI/AAAAAAAAHds/nXpmeOyHvQE/s1600/Open+Closed+Principle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042" y="1672442"/>
            <a:ext cx="6271915" cy="501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8BB813-FB0A-49E4-BB3E-1F5117D80A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452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OCP</a:t>
            </a:r>
            <a:br>
              <a:rPr lang="nl-BE" dirty="0"/>
            </a:br>
            <a:r>
              <a:rPr lang="nl-BE" dirty="0"/>
              <a:t>Open/Closed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 algn="ctr">
              <a:buNone/>
            </a:pPr>
            <a:r>
              <a:rPr lang="nl-BE" i="1" dirty="0"/>
              <a:t>“Software entities (classes, modules, functions, etc) should be open for extension but closed for modification”</a:t>
            </a:r>
          </a:p>
          <a:p>
            <a:pPr marL="457200" lvl="1" indent="0">
              <a:buNone/>
            </a:pPr>
            <a:endParaRPr lang="nl-BE" dirty="0"/>
          </a:p>
          <a:p>
            <a:pPr marL="57150" indent="0">
              <a:buNone/>
            </a:pPr>
            <a:r>
              <a:rPr lang="nl-BE" sz="2800" dirty="0"/>
              <a:t>Modifications should be achieved by writing new code, not by changing existing code</a:t>
            </a:r>
            <a:endParaRPr lang="nl-BE" dirty="0"/>
          </a:p>
          <a:p>
            <a:pPr marL="57150" indent="0">
              <a:buNone/>
            </a:pPr>
            <a:endParaRPr lang="nl-BE" dirty="0"/>
          </a:p>
          <a:p>
            <a:pPr marL="57150" indent="0">
              <a:buNone/>
            </a:pPr>
            <a:r>
              <a:rPr lang="nl-BE" dirty="0"/>
              <a:t>.NET: Extension Methods, MEF</a:t>
            </a:r>
          </a:p>
          <a:p>
            <a:pPr marL="57150" indent="0">
              <a:buNone/>
            </a:pPr>
            <a:endParaRPr lang="nl-BE" dirty="0"/>
          </a:p>
          <a:p>
            <a:pPr marL="57150" indent="0">
              <a:buNone/>
            </a:pPr>
            <a:r>
              <a:rPr lang="nl-BE" sz="2800" dirty="0"/>
              <a:t>Example: Shapes – calculating area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01000" y="6324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SOLID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0485FC-AA10-4959-8CB2-6D14E51712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339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Pattern: Template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nl-BE" i="1" dirty="0"/>
              <a:t>“Define the skeleton of an algorithm in an operation,  deferring some steps to subclasses. Template Method lets subclasses redefine certain steps of an algorithm without changing the algorithm’s structure.”</a:t>
            </a:r>
          </a:p>
          <a:p>
            <a:pPr marL="0" indent="0">
              <a:buNone/>
            </a:pPr>
            <a:endParaRPr lang="nl-BE" i="1" dirty="0"/>
          </a:p>
          <a:p>
            <a:pPr marL="0" indent="0">
              <a:buNone/>
            </a:pPr>
            <a:r>
              <a:rPr lang="nl-BE" dirty="0"/>
              <a:t>.NET: Everywhere in the framework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Example: Uploading a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16E261-87E9-4BA3-931F-FD9E706C33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161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32799"/>
            <a:ext cx="7765322" cy="970450"/>
          </a:xfrm>
        </p:spPr>
        <p:txBody>
          <a:bodyPr>
            <a:normAutofit fontScale="90000"/>
          </a:bodyPr>
          <a:lstStyle/>
          <a:p>
            <a:r>
              <a:rPr lang="nl-BE" dirty="0"/>
              <a:t>DRY</a:t>
            </a:r>
            <a:br>
              <a:rPr lang="nl-BE" dirty="0"/>
            </a:br>
            <a:r>
              <a:rPr lang="nl-BE" dirty="0"/>
              <a:t>Don’t Repeat Yourself</a:t>
            </a:r>
          </a:p>
        </p:txBody>
      </p:sp>
      <p:pic>
        <p:nvPicPr>
          <p:cNvPr id="10242" name="Picture 2" descr="http://stevesmithblog.com/files/media/image/WindowsLiveWriter/DRYDontRepeatYourselfMotivator_BA85/dontrepeatyourself_motivator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09800"/>
            <a:ext cx="5715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" y="1270575"/>
            <a:ext cx="8686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“</a:t>
            </a:r>
            <a:r>
              <a:rPr lang="en-US" sz="2000" i="1" dirty="0"/>
              <a:t>Every piece of knowledge must have a single, unambiguous, authoritative representation within a system.“ </a:t>
            </a:r>
            <a:r>
              <a:rPr lang="en-US" sz="2000" dirty="0"/>
              <a:t>– The Pragmatic Programmer</a:t>
            </a:r>
            <a:endParaRPr lang="nl-BE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894A48-3CD5-4068-B17D-BC83433C94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89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Pattern: Factory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nl-BE" i="1" dirty="0"/>
              <a:t>“Define an interface for creating an object, but let subclasses decide which class to instantiate. Factory Method lets a class defer instantiation to subclasses.”</a:t>
            </a:r>
          </a:p>
          <a:p>
            <a:pPr marL="0" indent="0" algn="ctr">
              <a:buNone/>
            </a:pPr>
            <a:endParaRPr lang="nl-BE" i="1" dirty="0"/>
          </a:p>
          <a:p>
            <a:pPr marL="0" indent="0">
              <a:buNone/>
            </a:pPr>
            <a:r>
              <a:rPr lang="nl-BE" sz="2800" dirty="0"/>
              <a:t>.NET: Consider using generics to avoid subclassing.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Example: Uploading a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4CA1D9-BE0C-495B-947D-F6CE2B4015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28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Pattern: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nl-BE" sz="5800" i="1" dirty="0"/>
              <a:t>“Define a family of algorithms, encapsulate each one, and make them interchangeable. It lets the algorithm vary independently from clients that use it.”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.NET</a:t>
            </a:r>
            <a:r>
              <a:rPr lang="nl-BE" sz="2100" dirty="0"/>
              <a:t>: new </a:t>
            </a:r>
            <a:r>
              <a:rPr lang="nl-BE" dirty="0"/>
              <a:t>SortedDictionary(IComparer&lt;TKey&gt; comparer)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Example: Uploading a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A2A300-76C1-4A11-AE5C-FE6D1D8474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13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DIP</a:t>
            </a:r>
            <a:br>
              <a:rPr lang="nl-BE" dirty="0"/>
            </a:br>
            <a:r>
              <a:rPr lang="nl-BE" dirty="0"/>
              <a:t>Dependency-Inversion Principle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01000" y="6324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SOLID</a:t>
            </a:r>
          </a:p>
        </p:txBody>
      </p:sp>
      <p:pic>
        <p:nvPicPr>
          <p:cNvPr id="6146" name="Picture 2" descr="http://2.bp.blogspot.com/-55Kb5azAeVE/UG21vknR4iI/AAAAAAAAHdU/-FA_lJIe_tQ/s1600/Dependency+Inversion+Principle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432" y="1608517"/>
            <a:ext cx="6153150" cy="492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BF7EEE-1980-4B11-8218-467110999A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7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Design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515949"/>
          </a:xfrm>
        </p:spPr>
        <p:txBody>
          <a:bodyPr>
            <a:normAutofit/>
          </a:bodyPr>
          <a:lstStyle/>
          <a:p>
            <a:r>
              <a:rPr lang="nl-BE" sz="2400" dirty="0"/>
              <a:t>What</a:t>
            </a:r>
          </a:p>
          <a:p>
            <a:r>
              <a:rPr lang="nl-BE" sz="2400" dirty="0"/>
              <a:t>Why (not)</a:t>
            </a:r>
          </a:p>
          <a:p>
            <a:r>
              <a:rPr lang="nl-BE" sz="2400" dirty="0"/>
              <a:t>Pattern Catalog</a:t>
            </a:r>
          </a:p>
          <a:p>
            <a:r>
              <a:rPr lang="nl-BE" sz="2400" dirty="0"/>
              <a:t>Patterns and SOLID</a:t>
            </a:r>
          </a:p>
          <a:p>
            <a:r>
              <a:rPr lang="nl-BE" sz="2400" dirty="0"/>
              <a:t>More GoF Patterns</a:t>
            </a:r>
          </a:p>
          <a:p>
            <a:r>
              <a:rPr lang="nl-BE" sz="2400" dirty="0"/>
              <a:t>Pattern pitfalls</a:t>
            </a:r>
          </a:p>
          <a:p>
            <a:r>
              <a:rPr lang="nl-BE" sz="2400" dirty="0"/>
              <a:t>Further Reading</a:t>
            </a:r>
          </a:p>
          <a:p>
            <a:r>
              <a:rPr lang="nl-BE" sz="2400" dirty="0"/>
              <a:t>Questions?</a:t>
            </a:r>
          </a:p>
        </p:txBody>
      </p:sp>
      <p:pic>
        <p:nvPicPr>
          <p:cNvPr id="4" name="Picture 2" descr="http://jonasfj.dk/blog/wp-content/uploads/2010/01/302x394xdesign-patterns-book-cover1.png.pagespeed.ic.oQzLJiYU2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094" y="2022873"/>
            <a:ext cx="3444240" cy="4493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2708EA-E149-4F93-A611-291D89866F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58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DIP</a:t>
            </a:r>
            <a:br>
              <a:rPr lang="nl-BE" dirty="0"/>
            </a:br>
            <a:r>
              <a:rPr lang="nl-BE" dirty="0"/>
              <a:t>Dependency-Inversion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534400" cy="4144963"/>
          </a:xfrm>
        </p:spPr>
        <p:txBody>
          <a:bodyPr/>
          <a:lstStyle/>
          <a:p>
            <a:pPr marL="514350" indent="-514350">
              <a:buAutoNum type="alphaUcPeriod"/>
            </a:pPr>
            <a:r>
              <a:rPr lang="nl-BE" i="1" dirty="0"/>
              <a:t>“High-level modules should not depend on low-level modules. Both should depend on abstractions.”</a:t>
            </a:r>
          </a:p>
          <a:p>
            <a:pPr marL="514350" indent="-514350">
              <a:buAutoNum type="alphaUcPeriod"/>
            </a:pPr>
            <a:r>
              <a:rPr lang="nl-BE" i="1" dirty="0"/>
              <a:t>“Abstractions should not depend upon details. Details should depend upon abstractions.”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sz="2800" dirty="0"/>
          </a:p>
          <a:p>
            <a:pPr marL="0" indent="0">
              <a:buNone/>
            </a:pPr>
            <a:r>
              <a:rPr lang="nl-BE" sz="2400" dirty="0"/>
              <a:t>.NET: </a:t>
            </a:r>
            <a:r>
              <a:rPr lang="nl-BE" sz="2800" dirty="0"/>
              <a:t>new</a:t>
            </a:r>
            <a:r>
              <a:rPr lang="nl-BE" sz="2400" dirty="0"/>
              <a:t> SortedDictionary(IComparer&lt;TKey&gt; comparer)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29600" y="6324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SOLID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1B951D-B225-4108-9999-C0B1E8AACC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813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Pattern: Observer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i="1" dirty="0"/>
              <a:t>“Define a one-to-many dependency between objects so that when one object changes state, all its dependents are notified and updated automatically.”</a:t>
            </a:r>
          </a:p>
          <a:p>
            <a:pPr marL="0" indent="0">
              <a:buNone/>
            </a:pPr>
            <a:endParaRPr lang="nl-BE" i="1" dirty="0"/>
          </a:p>
          <a:p>
            <a:pPr marL="0" indent="0">
              <a:buNone/>
            </a:pPr>
            <a:r>
              <a:rPr lang="nl-BE" dirty="0"/>
              <a:t>.NET: Language feature. Used in WinForms, ASP.NET, ...</a:t>
            </a:r>
          </a:p>
          <a:p>
            <a:pPr marL="0" indent="0">
              <a:buNone/>
            </a:pPr>
            <a:endParaRPr lang="nl-BE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2B07BF-436D-4F73-BAAF-2D863B6F6C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573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Pattern: Decorator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BE" i="1" dirty="0"/>
              <a:t>“Attach additional responsibilities to an object dynamically. Decorators provide a flexible alternative to subclassing for extending functionality”</a:t>
            </a:r>
          </a:p>
          <a:p>
            <a:pPr marL="0" indent="0">
              <a:buNone/>
            </a:pPr>
            <a:endParaRPr lang="nl-BE" sz="2800" dirty="0"/>
          </a:p>
          <a:p>
            <a:pPr>
              <a:buFontTx/>
              <a:buChar char="-"/>
            </a:pPr>
            <a:r>
              <a:rPr lang="nl-BE" sz="2800" i="1" dirty="0"/>
              <a:t>Wrapping the new decorator object around the original object</a:t>
            </a:r>
            <a:endParaRPr lang="nl-BE" sz="2800" dirty="0"/>
          </a:p>
          <a:p>
            <a:pPr>
              <a:buFontTx/>
              <a:buChar char="-"/>
            </a:pPr>
            <a:r>
              <a:rPr lang="nl-BE" sz="2800" dirty="0"/>
              <a:t>Adding/removing behavior at runtime vs compile time</a:t>
            </a:r>
          </a:p>
          <a:p>
            <a:pPr>
              <a:buFontTx/>
              <a:buChar char="-"/>
            </a:pPr>
            <a:r>
              <a:rPr lang="nl-BE" sz="2800" dirty="0"/>
              <a:t>Avoid explosion of classes</a:t>
            </a:r>
          </a:p>
          <a:p>
            <a:pPr>
              <a:buFontTx/>
              <a:buChar char="-"/>
            </a:pPr>
            <a:endParaRPr lang="nl-BE" sz="2800" dirty="0"/>
          </a:p>
          <a:p>
            <a:pPr marL="0" indent="0">
              <a:buNone/>
            </a:pPr>
            <a:r>
              <a:rPr lang="nl-BE" sz="2800" dirty="0"/>
              <a:t>.NET Example: Streams</a:t>
            </a:r>
          </a:p>
          <a:p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BFAEB2-1DB1-45EC-84F6-A3C01CC402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118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Pattern: Iterator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pPr marL="0" indent="0">
              <a:buNone/>
            </a:pPr>
            <a:r>
              <a:rPr lang="nl-BE" i="1" dirty="0"/>
              <a:t>“Provide a way to access the elements of an aggregate object sequentially without exposing its underlying representation”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.NET: </a:t>
            </a:r>
          </a:p>
          <a:p>
            <a:r>
              <a:rPr lang="nl-BE" dirty="0"/>
              <a:t>IEnumerable&lt;T&gt; en IEnumerator&lt;T&gt; </a:t>
            </a:r>
          </a:p>
          <a:p>
            <a:r>
              <a:rPr lang="nl-BE" dirty="0"/>
              <a:t>Alles LINQ</a:t>
            </a:r>
          </a:p>
          <a:p>
            <a:r>
              <a:rPr lang="nl-BE" dirty="0"/>
              <a:t>yield return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214C5A-CB2C-414A-B1FD-58B8F6142B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747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Pattern: Composite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i="1" dirty="0"/>
              <a:t>“Compose objects into tree structures to represent part-whole hierarchies. Composite lets clients treat individual objects and compositions of objects uniformly.”</a:t>
            </a:r>
          </a:p>
          <a:p>
            <a:pPr marL="0" indent="0">
              <a:buNone/>
            </a:pPr>
            <a:endParaRPr lang="nl-BE" dirty="0"/>
          </a:p>
          <a:p>
            <a:pPr>
              <a:buFontTx/>
              <a:buChar char="-"/>
            </a:pPr>
            <a:r>
              <a:rPr lang="nl-BE" dirty="0"/>
              <a:t>Wordt dikwijls gecombineerd met Visitor, Chain of Command, Iterator, ...</a:t>
            </a:r>
          </a:p>
          <a:p>
            <a:pPr>
              <a:buFontTx/>
              <a:buChar char="-"/>
            </a:pPr>
            <a:r>
              <a:rPr lang="nl-BE" dirty="0"/>
              <a:t>Andere patterns worden soms door Composite ge-encapsuleerd (Strategy/Policy, Commands, ...)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.NET: WinForms and ASP.NET Controls/Component</a:t>
            </a:r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B29A60-F288-4E9B-9C9A-361605F495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681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339" y="332304"/>
            <a:ext cx="7765322" cy="970450"/>
          </a:xfrm>
        </p:spPr>
        <p:txBody>
          <a:bodyPr/>
          <a:lstStyle/>
          <a:p>
            <a:r>
              <a:rPr lang="nl-BE" dirty="0"/>
              <a:t>Pattern: Adapter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437357" y="1669584"/>
            <a:ext cx="8554243" cy="3969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1775" indent="-231775" algn="l" rtl="0" fontAlgn="base">
              <a:spcBef>
                <a:spcPct val="0"/>
              </a:spcBef>
              <a:spcAft>
                <a:spcPct val="0"/>
              </a:spcAft>
              <a:buSzPct val="110000"/>
              <a:buChar char="•"/>
              <a:defRPr sz="2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35000" indent="-228600" algn="l" rt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rgbClr val="000000"/>
                </a:solidFill>
                <a:latin typeface="+mn-lt"/>
              </a:defRPr>
            </a:lvl2pPr>
            <a:lvl3pPr marL="1028700" indent="-228600" algn="l" rtl="0" fontAlgn="base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rgbClr val="CC3300"/>
                </a:solidFill>
                <a:latin typeface="+mn-lt"/>
              </a:defRPr>
            </a:lvl3pPr>
            <a:lvl4pPr marL="1371600" indent="-165100" algn="l" rtl="0" fontAlgn="base">
              <a:spcBef>
                <a:spcPct val="20000"/>
              </a:spcBef>
              <a:spcAft>
                <a:spcPct val="0"/>
              </a:spcAft>
              <a:buChar char="o"/>
              <a:defRPr>
                <a:solidFill>
                  <a:srgbClr val="0033CC"/>
                </a:solidFill>
                <a:latin typeface="+mn-lt"/>
              </a:defRPr>
            </a:lvl4pPr>
            <a:lvl5pPr marL="1778000" indent="-1778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rgbClr val="0033CC"/>
                </a:solidFill>
                <a:latin typeface="+mn-lt"/>
              </a:defRPr>
            </a:lvl5pPr>
            <a:lvl6pPr marL="2235200" indent="-1778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rgbClr val="0033CC"/>
                </a:solidFill>
                <a:latin typeface="+mn-lt"/>
              </a:defRPr>
            </a:lvl6pPr>
            <a:lvl7pPr marL="2692400" indent="-1778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rgbClr val="0033CC"/>
                </a:solidFill>
                <a:latin typeface="+mn-lt"/>
              </a:defRPr>
            </a:lvl7pPr>
            <a:lvl8pPr marL="3149600" indent="-1778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rgbClr val="0033CC"/>
                </a:solidFill>
                <a:latin typeface="+mn-lt"/>
              </a:defRPr>
            </a:lvl8pPr>
            <a:lvl9pPr marL="3606800" indent="-1778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rgbClr val="0033CC"/>
                </a:solidFill>
                <a:latin typeface="+mn-lt"/>
              </a:defRPr>
            </a:lvl9pPr>
          </a:lstStyle>
          <a:p>
            <a:pPr marL="3175" indent="0">
              <a:buNone/>
            </a:pPr>
            <a:r>
              <a:rPr lang="en-US" i="1" dirty="0">
                <a:solidFill>
                  <a:schemeClr val="tx1"/>
                </a:solidFill>
              </a:rPr>
              <a:t>“Convert the interface of a class to an interface expected by the users of the class.”</a:t>
            </a:r>
          </a:p>
          <a:p>
            <a:pPr marL="4064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60375" indent="-457200">
              <a:buFontTx/>
              <a:buChar char="-"/>
            </a:pPr>
            <a:r>
              <a:rPr lang="en-US" sz="2400" dirty="0">
                <a:solidFill>
                  <a:schemeClr val="tx1"/>
                </a:solidFill>
              </a:rPr>
              <a:t>Allows classes to work together even though they have incompatible interfaces.</a:t>
            </a:r>
          </a:p>
          <a:p>
            <a:pPr marL="460375" indent="-457200">
              <a:buFontTx/>
              <a:buChar char="-"/>
            </a:pPr>
            <a:endParaRPr lang="en-US" sz="2400" dirty="0">
              <a:solidFill>
                <a:schemeClr val="tx1"/>
              </a:solidFill>
            </a:endParaRPr>
          </a:p>
          <a:p>
            <a:pPr marL="460375" indent="-457200">
              <a:buFontTx/>
              <a:buChar char="-"/>
            </a:pPr>
            <a:r>
              <a:rPr lang="en-US" sz="2400" dirty="0">
                <a:solidFill>
                  <a:schemeClr val="tx1"/>
                </a:solidFill>
              </a:rPr>
              <a:t>.NET: Managed COM wrappers (</a:t>
            </a:r>
            <a:r>
              <a:rPr lang="en-US" sz="2400" dirty="0" err="1">
                <a:solidFill>
                  <a:schemeClr val="tx1"/>
                </a:solidFill>
              </a:rPr>
              <a:t>System.String</a:t>
            </a:r>
            <a:r>
              <a:rPr lang="en-US" sz="2400" dirty="0">
                <a:solidFill>
                  <a:schemeClr val="tx1"/>
                </a:solidFill>
              </a:rPr>
              <a:t> -&gt; BSTR)</a:t>
            </a:r>
          </a:p>
          <a:p>
            <a:pPr marL="460375" indent="-457200">
              <a:buFontTx/>
              <a:buChar char="-"/>
            </a:pPr>
            <a:endParaRPr lang="en-US" dirty="0">
              <a:solidFill>
                <a:schemeClr val="tx1"/>
              </a:solidFill>
            </a:endParaRPr>
          </a:p>
          <a:p>
            <a:pPr marL="460375" indent="-457200">
              <a:buFontTx/>
              <a:buChar char="-"/>
            </a:pPr>
            <a:r>
              <a:rPr lang="en-US" sz="2400" dirty="0">
                <a:solidFill>
                  <a:schemeClr val="tx1"/>
                </a:solidFill>
              </a:rPr>
              <a:t>“Real world” example:</a:t>
            </a:r>
            <a:endParaRPr lang="en-US" sz="2400" dirty="0"/>
          </a:p>
          <a:p>
            <a:pPr lvl="1"/>
            <a:r>
              <a:rPr lang="en-US" dirty="0">
                <a:solidFill>
                  <a:schemeClr val="tx1"/>
                </a:solidFill>
              </a:rPr>
              <a:t>U.S. electrical system: 110 VAC @ 60 Hz.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European electrical system: 220 VAC @ 50 Hz.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How can we use U.S. appliances in Europe?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Adapters!</a:t>
            </a:r>
          </a:p>
        </p:txBody>
      </p:sp>
      <p:pic>
        <p:nvPicPr>
          <p:cNvPr id="5" name="Picture 4" descr="C:\Documents and Settings\mjl\My Documents\Professional\Grants+Research\SWENET\Lutz - Design\Intro to Patterns\3GAdapt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579" y="5899784"/>
            <a:ext cx="9525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Documents and Settings\mjl\My Documents\Professional\Grants+Research\SWENET\Lutz - Design\Intro to Patterns\4GAdapt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579" y="5105400"/>
            <a:ext cx="95250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Documents and Settings\mjl\My Documents\Professional\Grants+Research\SWENET\Lutz - Design\Intro to Patterns\400Adapt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579" y="4267200"/>
            <a:ext cx="88582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D6BEF3-1CFD-4509-BE9C-0C2F1C74E46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874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Pattern: Adapter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22" y="1870473"/>
            <a:ext cx="7239000" cy="3971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03A80D-5EEE-4278-B1E7-021CCB86C5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978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Pattern Pitfalls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i="1" dirty="0"/>
              <a:t>“When all you have is a hammer, everything looks like a nail.” - </a:t>
            </a:r>
            <a:r>
              <a:rPr lang="nl-BE" dirty="0"/>
              <a:t>Maslow's hammer</a:t>
            </a:r>
            <a:endParaRPr lang="nl-BE" i="1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- Molding the problem to fit a pattern.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“</a:t>
            </a:r>
            <a:r>
              <a:rPr lang="en-US" dirty="0"/>
              <a:t>When one is designing the successor to a relatively small, elegant, and successful system, there is a tendency to become grandiose in one's success and design an </a:t>
            </a:r>
            <a:r>
              <a:rPr lang="en-US" i="1" dirty="0"/>
              <a:t>elephantine</a:t>
            </a:r>
            <a:r>
              <a:rPr lang="en-US" dirty="0"/>
              <a:t> feature-laden monstrosity.</a:t>
            </a:r>
            <a:r>
              <a:rPr lang="nl-BE" dirty="0"/>
              <a:t>” – Fred Brooks (The Second System Effect)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235E9E-8CE0-45E5-A7A1-EAB2A04A5A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1327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339" y="144482"/>
            <a:ext cx="7765322" cy="970450"/>
          </a:xfrm>
        </p:spPr>
        <p:txBody>
          <a:bodyPr/>
          <a:lstStyle/>
          <a:p>
            <a:r>
              <a:rPr lang="nl-BE" dirty="0"/>
              <a:t>Further Reading</a:t>
            </a:r>
          </a:p>
        </p:txBody>
      </p:sp>
      <p:pic>
        <p:nvPicPr>
          <p:cNvPr id="1026" name="Picture 2" descr="http://jonasfj.dk/blog/wp-content/uploads/2010/01/302x394xdesign-patterns-book-cover1.png.pagespeed.ic.oQzLJiYU2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120" y="1234961"/>
            <a:ext cx="2072640" cy="2704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breathingtech.com/wp-content/uploads/2010/05/agile-principles-patterns-and-practices-223x3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740" y="4018765"/>
            <a:ext cx="2073275" cy="2707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://1.bp.blogspot.com/-_P3EYFiDcCo/ToqBnHI_IOI/AAAAAAAAACA/NGxx66IYgjY/s320/978013148906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00" y="1234961"/>
            <a:ext cx="2072640" cy="259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ttp://davesbox.com/images/books/FrameworkDesignGuidelines2ndEditionLarg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00" y="4023920"/>
            <a:ext cx="1997075" cy="260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www.ida.liu.se/~TDDB84/pictures/HeadFirstDesignPattern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219200"/>
            <a:ext cx="217526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flazx.us/covers/large-0471958697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187049"/>
            <a:ext cx="2101454" cy="2715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attern-Oriented Software Architecture, Volume 2, Patterns for Concurrent and Networked Object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836" y="4023920"/>
            <a:ext cx="2112818" cy="265158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attern Hatching: Design Patterns Applied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965" y="4023921"/>
            <a:ext cx="2382035" cy="268168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2253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Vragen?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236F4E-A318-45C6-B5A6-24122481FF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660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What -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i="1" dirty="0"/>
              <a:t>“Each pattern describes a problem which occurs over and over again in our environment, and then describes the core of the solution to that problem, in such a way that you can use this solution a million times over, without ever doing it the same way twice.” </a:t>
            </a:r>
            <a:r>
              <a:rPr lang="nl-BE" dirty="0"/>
              <a:t>– Christopher Alexander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14D94F-A487-4849-A928-7AC6D7085A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284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Pattern Catalog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41148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i="1" dirty="0"/>
              <a:t>Abstract Factory</a:t>
            </a:r>
          </a:p>
          <a:p>
            <a:pPr marL="0" indent="0">
              <a:buNone/>
            </a:pPr>
            <a:r>
              <a:rPr lang="nl-BE" b="1" i="1" dirty="0"/>
              <a:t>Adapter</a:t>
            </a:r>
          </a:p>
          <a:p>
            <a:pPr marL="0" indent="0">
              <a:buNone/>
            </a:pPr>
            <a:r>
              <a:rPr lang="nl-BE" b="1" i="1" dirty="0"/>
              <a:t>Composite</a:t>
            </a:r>
          </a:p>
          <a:p>
            <a:pPr marL="0" indent="0">
              <a:buNone/>
            </a:pPr>
            <a:r>
              <a:rPr lang="nl-BE" b="1" i="1" dirty="0"/>
              <a:t>Decorator</a:t>
            </a:r>
          </a:p>
          <a:p>
            <a:pPr marL="0" indent="0">
              <a:buNone/>
            </a:pPr>
            <a:r>
              <a:rPr lang="nl-BE" i="1" u="sng" dirty="0"/>
              <a:t>Prototype</a:t>
            </a:r>
          </a:p>
          <a:p>
            <a:pPr marL="0" indent="0">
              <a:buNone/>
            </a:pPr>
            <a:r>
              <a:rPr lang="nl-BE" i="1" u="sng" dirty="0"/>
              <a:t>Facade</a:t>
            </a:r>
          </a:p>
          <a:p>
            <a:pPr marL="0" indent="0">
              <a:buNone/>
            </a:pPr>
            <a:r>
              <a:rPr lang="nl-BE" i="1" dirty="0"/>
              <a:t>Proxy</a:t>
            </a:r>
          </a:p>
          <a:p>
            <a:pPr marL="0" indent="0">
              <a:buNone/>
            </a:pPr>
            <a:r>
              <a:rPr lang="nl-BE" b="1" i="1" dirty="0"/>
              <a:t>Iterator</a:t>
            </a:r>
          </a:p>
          <a:p>
            <a:pPr marL="0" indent="0">
              <a:buNone/>
            </a:pPr>
            <a:r>
              <a:rPr lang="nl-BE" i="1" dirty="0"/>
              <a:t>Memento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00600" y="1524001"/>
            <a:ext cx="41148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nl-BE" b="1" dirty="0"/>
              <a:t>Factory Method</a:t>
            </a:r>
          </a:p>
          <a:p>
            <a:pPr marL="0" indent="0">
              <a:buFont typeface="Arial" pitchFamily="34" charset="0"/>
              <a:buNone/>
            </a:pPr>
            <a:r>
              <a:rPr lang="nl-BE" b="1" dirty="0"/>
              <a:t>Observer</a:t>
            </a:r>
          </a:p>
          <a:p>
            <a:pPr marL="0" indent="0">
              <a:buFont typeface="Arial" pitchFamily="34" charset="0"/>
              <a:buNone/>
            </a:pPr>
            <a:r>
              <a:rPr lang="nl-BE" b="1" dirty="0"/>
              <a:t>Strategy</a:t>
            </a:r>
          </a:p>
          <a:p>
            <a:pPr marL="0" indent="0">
              <a:buFont typeface="Arial" pitchFamily="34" charset="0"/>
              <a:buNone/>
            </a:pPr>
            <a:r>
              <a:rPr lang="nl-BE" b="1" dirty="0"/>
              <a:t>Template Method</a:t>
            </a:r>
          </a:p>
          <a:p>
            <a:pPr marL="0" indent="0">
              <a:buFont typeface="Arial" pitchFamily="34" charset="0"/>
              <a:buNone/>
            </a:pPr>
            <a:r>
              <a:rPr lang="nl-BE" i="1" dirty="0"/>
              <a:t>Singleton</a:t>
            </a:r>
          </a:p>
          <a:p>
            <a:pPr marL="0" indent="0">
              <a:buFont typeface="Arial" pitchFamily="34" charset="0"/>
              <a:buNone/>
            </a:pPr>
            <a:r>
              <a:rPr lang="nl-BE" i="1" dirty="0"/>
              <a:t>Command</a:t>
            </a:r>
          </a:p>
          <a:p>
            <a:pPr marL="0" indent="0">
              <a:buFont typeface="Arial" pitchFamily="34" charset="0"/>
              <a:buNone/>
            </a:pPr>
            <a:r>
              <a:rPr lang="nl-BE" i="1" dirty="0"/>
              <a:t>State</a:t>
            </a:r>
          </a:p>
          <a:p>
            <a:pPr marL="0" indent="0">
              <a:buFont typeface="Arial" pitchFamily="34" charset="0"/>
              <a:buNone/>
            </a:pPr>
            <a:r>
              <a:rPr lang="nl-BE" i="1" dirty="0"/>
              <a:t>Visitor</a:t>
            </a:r>
          </a:p>
          <a:p>
            <a:pPr marL="0" indent="0">
              <a:buFont typeface="Arial" pitchFamily="34" charset="0"/>
              <a:buNone/>
            </a:pPr>
            <a:r>
              <a:rPr lang="nl-BE" i="1" dirty="0"/>
              <a:t>Bridge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28600" y="3657600"/>
            <a:ext cx="86868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C35B0BD-DC4D-4648-99A2-66E9BCE858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8788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Pattern: Prototype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i="1" dirty="0"/>
              <a:t>“Specify the kinds of objects to create using a prototypical instance, and create new objects by copying this prototype”</a:t>
            </a:r>
          </a:p>
          <a:p>
            <a:pPr marL="0" indent="0">
              <a:buNone/>
            </a:pPr>
            <a:endParaRPr lang="nl-BE" dirty="0"/>
          </a:p>
          <a:p>
            <a:pPr marL="0" indent="0" algn="ctr">
              <a:buNone/>
            </a:pPr>
            <a:r>
              <a:rPr lang="nl-BE" dirty="0"/>
              <a:t>JavaScript uses prototype </a:t>
            </a:r>
          </a:p>
          <a:p>
            <a:pPr marL="0" indent="0" algn="ctr">
              <a:buNone/>
            </a:pPr>
            <a:r>
              <a:rPr lang="nl-BE" dirty="0"/>
              <a:t>&lt;&gt; </a:t>
            </a:r>
          </a:p>
          <a:p>
            <a:pPr marL="0" indent="0" algn="ctr">
              <a:buNone/>
            </a:pPr>
            <a:r>
              <a:rPr lang="nl-BE" dirty="0"/>
              <a:t>.NET uses inheritance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529ABE-9AFB-49E0-BB7F-59F1B98278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042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Pattern: Prototype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dirty="0"/>
              <a:t>String.prototype.times = function(count)  {    </a:t>
            </a:r>
          </a:p>
          <a:p>
            <a:pPr marL="0" indent="0">
              <a:buNone/>
            </a:pPr>
            <a:r>
              <a:rPr lang="nl-BE" dirty="0"/>
              <a:t>     return count &lt; 1 ? '' : new Array(count + 1).join(this);</a:t>
            </a:r>
          </a:p>
          <a:p>
            <a:pPr marL="0" indent="0">
              <a:buNone/>
            </a:pPr>
            <a:r>
              <a:rPr lang="nl-BE" dirty="0"/>
              <a:t>}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b="1" dirty="0"/>
              <a:t>Usage</a:t>
            </a:r>
            <a:r>
              <a:rPr lang="nl-BE" dirty="0"/>
              <a:t>:</a:t>
            </a:r>
          </a:p>
          <a:p>
            <a:pPr marL="0" indent="0">
              <a:buNone/>
            </a:pPr>
            <a:r>
              <a:rPr lang="nl-BE" dirty="0"/>
              <a:t>"hello!".times(3); //"hello!hello!hello!";</a:t>
            </a:r>
          </a:p>
          <a:p>
            <a:pPr marL="0" indent="0">
              <a:buNone/>
            </a:pPr>
            <a:r>
              <a:rPr lang="nl-BE" dirty="0"/>
              <a:t>"please...".times(6); //"please...please...please.. .........."</a:t>
            </a:r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1262D1-D672-4D04-A61B-A5D6239AD8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8101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Pattern: Facade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i="1" dirty="0"/>
              <a:t>“Provide an interface to a set of interfaces in a subsystem. Facade defines a higher-level interface that makes the subsystem easier to use.”</a:t>
            </a:r>
          </a:p>
          <a:p>
            <a:endParaRPr lang="nl-BE" dirty="0"/>
          </a:p>
          <a:p>
            <a:r>
              <a:rPr lang="nl-BE" dirty="0"/>
              <a:t>MVC: Controller is een facade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43BE38-E03F-4535-B854-36859B3BEE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7944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Even More GoF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Abstract Factory</a:t>
            </a:r>
          </a:p>
          <a:p>
            <a:pPr marL="0" indent="0">
              <a:buNone/>
            </a:pPr>
            <a:r>
              <a:rPr lang="en-US" i="1" dirty="0"/>
              <a:t>Provide an interface for creating families of related or dependent objects without specifying their concrete classes. 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nl-BE" i="1" dirty="0"/>
              <a:t>Singleton</a:t>
            </a:r>
          </a:p>
          <a:p>
            <a:pPr marL="0" indent="0">
              <a:buNone/>
            </a:pPr>
            <a:r>
              <a:rPr lang="en-US" i="1" dirty="0"/>
              <a:t>Ensure a class has only one instance and provide a global point of access to it. </a:t>
            </a:r>
            <a:endParaRPr lang="nl-BE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1A19DC-C8AB-4C41-8A3D-3895DDCC95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1250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Even More GoF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i="1" dirty="0"/>
              <a:t>Proxy</a:t>
            </a:r>
          </a:p>
          <a:p>
            <a:pPr marL="0" indent="0">
              <a:buNone/>
            </a:pPr>
            <a:r>
              <a:rPr lang="en-US" i="1" dirty="0"/>
              <a:t>Provide a surrogate or placeholder for another object to control access to it. 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Bridge</a:t>
            </a:r>
          </a:p>
          <a:p>
            <a:pPr marL="0" indent="0">
              <a:buNone/>
            </a:pPr>
            <a:r>
              <a:rPr lang="en-US" i="1" dirty="0"/>
              <a:t>Decouple an abstraction from its implementation so that the two can vary independently. </a:t>
            </a:r>
            <a:endParaRPr lang="nl-BE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BA6033-6191-42BB-AE2F-16695C893B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3721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Even More GoF Patterns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405145"/>
              </p:ext>
            </p:extLst>
          </p:nvPr>
        </p:nvGraphicFramePr>
        <p:xfrm>
          <a:off x="453207" y="1870473"/>
          <a:ext cx="8229600" cy="226695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 dirty="0">
                          <a:effectLst/>
                          <a:latin typeface="Arial"/>
                        </a:rPr>
                        <a:t> </a:t>
                      </a:r>
                      <a:r>
                        <a:rPr lang="nl-BE" sz="2000" b="0" u="sng" dirty="0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3"/>
                        </a:rPr>
                        <a:t>Adapter</a:t>
                      </a:r>
                      <a:endParaRPr lang="nl-BE" sz="2000" dirty="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Match interfaces of different classes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 dirty="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 dirty="0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4"/>
                        </a:rPr>
                        <a:t>Bridge</a:t>
                      </a:r>
                      <a:endParaRPr lang="nl-BE" sz="2000" dirty="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  <a:latin typeface="Arial"/>
                        </a:rPr>
                        <a:t>  Separates an object’s interface from its implementation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5"/>
                        </a:rPr>
                        <a:t>Composite</a:t>
                      </a:r>
                      <a:endParaRPr lang="nl-BE" sz="200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A tree structure of simple and composite objects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6"/>
                        </a:rPr>
                        <a:t>Decorator</a:t>
                      </a:r>
                      <a:endParaRPr lang="nl-BE" sz="200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Add responsibilities to objects dynamically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7"/>
                        </a:rPr>
                        <a:t>Facade</a:t>
                      </a:r>
                      <a:endParaRPr lang="nl-BE" sz="200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A single class that represents an entire subsystem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8"/>
                        </a:rPr>
                        <a:t>Flyweight</a:t>
                      </a:r>
                      <a:endParaRPr lang="nl-BE" sz="200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A fine-grained instance used for efficient sharing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9"/>
                        </a:rPr>
                        <a:t>Proxy</a:t>
                      </a:r>
                      <a:endParaRPr lang="nl-BE" sz="200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An object representing another object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C05E9FC-A93D-4F58-BACE-6EEE3F64A9C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5348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Even More GoF Patterns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1978770"/>
              </p:ext>
            </p:extLst>
          </p:nvPr>
        </p:nvGraphicFramePr>
        <p:xfrm>
          <a:off x="186507" y="1870473"/>
          <a:ext cx="8763000" cy="3589020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 dirty="0">
                          <a:effectLst/>
                          <a:latin typeface="Arial"/>
                        </a:rPr>
                        <a:t> </a:t>
                      </a:r>
                      <a:r>
                        <a:rPr lang="nl-BE" sz="2000" b="0" u="sng" dirty="0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2"/>
                        </a:rPr>
                        <a:t>Chain of Resp.</a:t>
                      </a:r>
                      <a:endParaRPr lang="nl-BE" sz="2000" dirty="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  <a:latin typeface="Arial"/>
                        </a:rPr>
                        <a:t>  A way of passing a request between a chain of objects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 dirty="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 dirty="0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3"/>
                        </a:rPr>
                        <a:t>Command</a:t>
                      </a:r>
                      <a:endParaRPr lang="nl-BE" sz="2000" dirty="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Encapsulate a command request as an object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4"/>
                        </a:rPr>
                        <a:t>Interpreter</a:t>
                      </a:r>
                      <a:endParaRPr lang="nl-BE" sz="200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A way to include language elements in a program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5"/>
                        </a:rPr>
                        <a:t>Iterator</a:t>
                      </a:r>
                      <a:endParaRPr lang="nl-BE" sz="200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Sequentially access the elements of a collection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/>
                      <a:r>
                        <a:rPr lang="nl-BE" sz="200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6"/>
                        </a:rPr>
                        <a:t>Mediator</a:t>
                      </a:r>
                      <a:endParaRPr lang="nl-BE" sz="200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Defines simplified communication between classes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 dirty="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 dirty="0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7"/>
                        </a:rPr>
                        <a:t>Memento</a:t>
                      </a:r>
                      <a:endParaRPr lang="nl-BE" sz="2000" dirty="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Capture and restore an object's internal state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8"/>
                        </a:rPr>
                        <a:t>Observer</a:t>
                      </a:r>
                      <a:endParaRPr lang="nl-BE" sz="200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A way of notifying change to a number of classes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9"/>
                        </a:rPr>
                        <a:t>State</a:t>
                      </a:r>
                      <a:endParaRPr lang="nl-BE" sz="200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Alter an object's behavior when its state changes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10"/>
                        </a:rPr>
                        <a:t>Strategy</a:t>
                      </a:r>
                      <a:endParaRPr lang="nl-BE" sz="200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2000" dirty="0">
                          <a:effectLst/>
                          <a:latin typeface="Arial"/>
                        </a:rPr>
                        <a:t>  Encapsulates an algorithm inside a class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11"/>
                        </a:rPr>
                        <a:t>Template Method</a:t>
                      </a:r>
                      <a:endParaRPr lang="nl-BE" sz="200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Defer the exact steps of an algorithm to a subclass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12"/>
                        </a:rPr>
                        <a:t>Visitor</a:t>
                      </a:r>
                      <a:endParaRPr lang="nl-BE" sz="200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Defines a new operation to a class without change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426B9DA-8FA4-4C10-A1DA-ACC7930BC02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1003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GoF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nl-BE" dirty="0"/>
              <a:t>Principles of reusable object-oriented design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b="1" dirty="0"/>
              <a:t>Program to an interface, not an implementation</a:t>
            </a:r>
          </a:p>
          <a:p>
            <a:pPr marL="457200" lvl="1" indent="0">
              <a:buNone/>
            </a:pPr>
            <a:endParaRPr lang="nl-BE" b="1" dirty="0"/>
          </a:p>
          <a:p>
            <a:pPr marL="57150" indent="0">
              <a:buNone/>
            </a:pPr>
            <a:r>
              <a:rPr lang="nl-BE" b="1" dirty="0"/>
              <a:t>Favor object composition over class inheritance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F3FC21-BBC5-4619-AE55-3D269F56BA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235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LSP</a:t>
            </a:r>
            <a:br>
              <a:rPr lang="nl-BE" dirty="0"/>
            </a:br>
            <a:r>
              <a:rPr lang="nl-BE" dirty="0"/>
              <a:t>Liskov Substitution Principle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24112" y="6324600"/>
            <a:ext cx="967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SOLID</a:t>
            </a:r>
          </a:p>
        </p:txBody>
      </p:sp>
      <p:pic>
        <p:nvPicPr>
          <p:cNvPr id="8194" name="Picture 2" descr="http://1.bp.blogspot.com/-dLQXdTyGhzU/UG21xEJ8c7I/AAAAAAAAHdk/4rTquUtA-rg/s1600/Liskov+Subtitution+Principle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368" y="1752599"/>
            <a:ext cx="5744689" cy="4595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C859EF-9D72-4BD4-A32A-EFF99A2768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8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What -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nl-BE" i="1" dirty="0"/>
              <a:t>“A simple and elegant solution to a specific problem in Object Oriented Design.”</a:t>
            </a:r>
          </a:p>
          <a:p>
            <a:pPr marL="0" indent="0" algn="ctr">
              <a:buNone/>
            </a:pPr>
            <a:endParaRPr lang="nl-BE" dirty="0"/>
          </a:p>
          <a:p>
            <a:pPr marL="0" indent="0" algn="ctr">
              <a:buNone/>
            </a:pPr>
            <a:endParaRPr lang="nl-BE" dirty="0"/>
          </a:p>
          <a:p>
            <a:pPr marL="0" indent="0" algn="ctr">
              <a:buNone/>
            </a:pPr>
            <a:r>
              <a:rPr lang="nl-BE" i="1" dirty="0"/>
              <a:t>“A description of communicating objects and classes that are customized to solve a general design problem in a particular context.” - GoF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44C6A5-80A9-4C96-9C12-70107FCE80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3505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LSP</a:t>
            </a:r>
            <a:br>
              <a:rPr lang="nl-BE" dirty="0"/>
            </a:br>
            <a:r>
              <a:rPr lang="nl-BE" dirty="0"/>
              <a:t>Liskov Substitution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nl-BE" i="1" dirty="0"/>
              <a:t>“Subtypes must be substitutable for their subtypes.”</a:t>
            </a:r>
          </a:p>
          <a:p>
            <a:pPr marL="0" indent="0" algn="ctr">
              <a:buNone/>
            </a:pPr>
            <a:endParaRPr lang="nl-BE" i="1" dirty="0"/>
          </a:p>
          <a:p>
            <a:pPr marL="0" indent="0">
              <a:buNone/>
            </a:pPr>
            <a:r>
              <a:rPr lang="nl-BE" dirty="0"/>
              <a:t>Rectangle with Height/Width</a:t>
            </a:r>
          </a:p>
          <a:p>
            <a:pPr marL="0" indent="0">
              <a:buNone/>
            </a:pPr>
            <a:r>
              <a:rPr lang="nl-BE" dirty="0"/>
              <a:t>Square cannot inherit from Rectangle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01000" y="6324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SOLID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012A0C-CD09-4971-B9DC-9E5D2E0CA4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0167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SRP</a:t>
            </a:r>
            <a:br>
              <a:rPr lang="nl-BE" dirty="0"/>
            </a:br>
            <a:r>
              <a:rPr lang="nl-BE" dirty="0"/>
              <a:t>Interface Segregation Principle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01000" y="6324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SOLID</a:t>
            </a:r>
          </a:p>
        </p:txBody>
      </p:sp>
      <p:pic>
        <p:nvPicPr>
          <p:cNvPr id="7170" name="Picture 2" descr="http://3.bp.blogspot.com/-hHtkBeja6MA/UG21wX6wUEI/AAAAAAAAHdc/xIdOWfYrw4I/s1600/Interface+Segregation+Principle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76400"/>
            <a:ext cx="600075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7C7913-FE44-422A-8108-9F34FF4A98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7762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SRP</a:t>
            </a:r>
            <a:br>
              <a:rPr lang="nl-BE" dirty="0"/>
            </a:br>
            <a:r>
              <a:rPr lang="nl-BE" dirty="0"/>
              <a:t>Interface Segregation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nl-BE" i="1" dirty="0"/>
              <a:t>“Clients should not be forced to depend on methods they do not use.”</a:t>
            </a:r>
          </a:p>
          <a:p>
            <a:pPr marL="0" indent="0" algn="ctr">
              <a:buNone/>
            </a:pPr>
            <a:endParaRPr lang="nl-BE" i="1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001000" y="6324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SOLID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AB554D-9146-4173-8D61-C5A55B2CDA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263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What -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dirty="0"/>
              <a:t>A pattern has 4 essential elements</a:t>
            </a:r>
          </a:p>
          <a:p>
            <a:r>
              <a:rPr lang="nl-BE" dirty="0"/>
              <a:t>The name</a:t>
            </a:r>
          </a:p>
          <a:p>
            <a:r>
              <a:rPr lang="nl-BE" dirty="0"/>
              <a:t>The problem</a:t>
            </a:r>
          </a:p>
          <a:p>
            <a:r>
              <a:rPr lang="nl-BE" dirty="0"/>
              <a:t>The solution</a:t>
            </a:r>
          </a:p>
          <a:p>
            <a:r>
              <a:rPr lang="nl-BE" dirty="0"/>
              <a:t>The consequences</a:t>
            </a:r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6C7BB9-4150-4CDF-8057-B4D0ED45B3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89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What -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dirty="0"/>
              <a:t>The GoF patterns are divided into 3 categories</a:t>
            </a:r>
          </a:p>
          <a:p>
            <a:r>
              <a:rPr lang="nl-BE" b="1" dirty="0"/>
              <a:t>Creational</a:t>
            </a:r>
            <a:r>
              <a:rPr lang="nl-BE" dirty="0"/>
              <a:t>: The process of object creation</a:t>
            </a:r>
          </a:p>
          <a:p>
            <a:r>
              <a:rPr lang="nl-BE" b="1" dirty="0"/>
              <a:t>Structural</a:t>
            </a:r>
            <a:r>
              <a:rPr lang="nl-BE" dirty="0"/>
              <a:t>: The composition of classes or objects</a:t>
            </a:r>
          </a:p>
          <a:p>
            <a:r>
              <a:rPr lang="nl-BE" b="1" dirty="0"/>
              <a:t>Behavioral</a:t>
            </a:r>
            <a:r>
              <a:rPr lang="nl-BE" dirty="0"/>
              <a:t>: The ways classes or objects interact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855718-47EA-4639-8EAE-409403BD83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240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Why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BE" dirty="0"/>
              <a:t>Proven (!) solutions to common design problems</a:t>
            </a:r>
          </a:p>
          <a:p>
            <a:pPr>
              <a:buFontTx/>
              <a:buChar char="-"/>
            </a:pPr>
            <a:r>
              <a:rPr lang="nl-BE" dirty="0"/>
              <a:t>Leverage the experience of skilled architects</a:t>
            </a:r>
          </a:p>
          <a:p>
            <a:pPr>
              <a:buFontTx/>
              <a:buChar char="-"/>
            </a:pPr>
            <a:r>
              <a:rPr lang="nl-BE" dirty="0"/>
              <a:t>Provide design alternatives for greater flexibility</a:t>
            </a:r>
          </a:p>
          <a:p>
            <a:pPr>
              <a:buFontTx/>
              <a:buChar char="-"/>
            </a:pPr>
            <a:r>
              <a:rPr lang="nl-BE" dirty="0"/>
              <a:t>Increase our design vocabulary</a:t>
            </a:r>
          </a:p>
          <a:p>
            <a:pPr>
              <a:buFontTx/>
              <a:buChar char="-"/>
            </a:pPr>
            <a:r>
              <a:rPr lang="nl-BE" dirty="0"/>
              <a:t>Patterns play well together</a:t>
            </a:r>
          </a:p>
          <a:p>
            <a:pPr>
              <a:buFontTx/>
              <a:buChar char="-"/>
            </a:pPr>
            <a:r>
              <a:rPr lang="nl-BE" dirty="0"/>
              <a:t>Are often “Pure Fabrications”</a:t>
            </a:r>
          </a:p>
          <a:p>
            <a:pPr>
              <a:buFontTx/>
              <a:buChar char="-"/>
            </a:pPr>
            <a:r>
              <a:rPr lang="nl-BE" dirty="0"/>
              <a:t>Often decrease performance</a:t>
            </a:r>
          </a:p>
          <a:p>
            <a:pPr>
              <a:buFontTx/>
              <a:buChar char="-"/>
            </a:pPr>
            <a:r>
              <a:rPr lang="nl-BE" dirty="0"/>
              <a:t>May hurt code readability for those unfamiliar with the pattern</a:t>
            </a:r>
          </a:p>
          <a:p>
            <a:pPr>
              <a:buFontTx/>
              <a:buChar char="-"/>
            </a:pPr>
            <a:endParaRPr lang="nl-BE" dirty="0"/>
          </a:p>
          <a:p>
            <a:pPr>
              <a:buFontTx/>
              <a:buChar char="-"/>
            </a:pPr>
            <a:endParaRPr lang="nl-BE" dirty="0"/>
          </a:p>
          <a:p>
            <a:pPr>
              <a:buFontTx/>
              <a:buChar char="-"/>
            </a:pP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467967-9944-4CC3-8C8B-6FF8F507BB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83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Pattern Catalog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41148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i="1" dirty="0"/>
              <a:t>Abstract Factory</a:t>
            </a:r>
          </a:p>
          <a:p>
            <a:pPr marL="0" indent="0">
              <a:buNone/>
            </a:pPr>
            <a:r>
              <a:rPr lang="nl-BE" b="1" i="1" dirty="0"/>
              <a:t>Adapter</a:t>
            </a:r>
          </a:p>
          <a:p>
            <a:pPr marL="0" indent="0">
              <a:buNone/>
            </a:pPr>
            <a:r>
              <a:rPr lang="nl-BE" b="1" i="1" dirty="0"/>
              <a:t>Composite</a:t>
            </a:r>
          </a:p>
          <a:p>
            <a:pPr marL="0" indent="0">
              <a:buNone/>
            </a:pPr>
            <a:r>
              <a:rPr lang="nl-BE" b="1" i="1" dirty="0"/>
              <a:t>Decorator</a:t>
            </a:r>
          </a:p>
          <a:p>
            <a:pPr marL="0" indent="0">
              <a:buNone/>
            </a:pPr>
            <a:r>
              <a:rPr lang="nl-BE" i="1" dirty="0"/>
              <a:t>Prototype</a:t>
            </a:r>
          </a:p>
          <a:p>
            <a:pPr marL="0" indent="0">
              <a:buNone/>
            </a:pPr>
            <a:r>
              <a:rPr lang="nl-BE" i="1" dirty="0"/>
              <a:t>Facade</a:t>
            </a:r>
          </a:p>
          <a:p>
            <a:pPr marL="0" indent="0">
              <a:buNone/>
            </a:pPr>
            <a:r>
              <a:rPr lang="nl-BE" i="1" dirty="0"/>
              <a:t>Proxy</a:t>
            </a:r>
          </a:p>
          <a:p>
            <a:pPr marL="0" indent="0">
              <a:buNone/>
            </a:pPr>
            <a:r>
              <a:rPr lang="nl-BE" b="1" i="1" dirty="0"/>
              <a:t>Iterator</a:t>
            </a:r>
          </a:p>
          <a:p>
            <a:pPr marL="0" indent="0">
              <a:buNone/>
            </a:pPr>
            <a:r>
              <a:rPr lang="nl-BE" i="1" dirty="0"/>
              <a:t>Memento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00600" y="1524001"/>
            <a:ext cx="41148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nl-BE" b="1" dirty="0"/>
              <a:t>Factory Method</a:t>
            </a:r>
          </a:p>
          <a:p>
            <a:pPr marL="0" indent="0">
              <a:buFont typeface="Arial" pitchFamily="34" charset="0"/>
              <a:buNone/>
            </a:pPr>
            <a:r>
              <a:rPr lang="nl-BE" b="1" dirty="0"/>
              <a:t>Observer</a:t>
            </a:r>
          </a:p>
          <a:p>
            <a:pPr marL="0" indent="0">
              <a:buFont typeface="Arial" pitchFamily="34" charset="0"/>
              <a:buNone/>
            </a:pPr>
            <a:r>
              <a:rPr lang="nl-BE" b="1" dirty="0"/>
              <a:t>Strategy</a:t>
            </a:r>
          </a:p>
          <a:p>
            <a:pPr marL="0" indent="0">
              <a:buFont typeface="Arial" pitchFamily="34" charset="0"/>
              <a:buNone/>
            </a:pPr>
            <a:r>
              <a:rPr lang="nl-BE" b="1" dirty="0"/>
              <a:t>Template Method</a:t>
            </a:r>
          </a:p>
          <a:p>
            <a:pPr marL="0" indent="0">
              <a:buFont typeface="Arial" pitchFamily="34" charset="0"/>
              <a:buNone/>
            </a:pPr>
            <a:r>
              <a:rPr lang="nl-BE" i="1" dirty="0"/>
              <a:t>Singleton</a:t>
            </a:r>
          </a:p>
          <a:p>
            <a:pPr marL="0" indent="0">
              <a:buFont typeface="Arial" pitchFamily="34" charset="0"/>
              <a:buNone/>
            </a:pPr>
            <a:r>
              <a:rPr lang="nl-BE" i="1" dirty="0"/>
              <a:t>Command</a:t>
            </a:r>
          </a:p>
          <a:p>
            <a:pPr marL="0" indent="0">
              <a:buFont typeface="Arial" pitchFamily="34" charset="0"/>
              <a:buNone/>
            </a:pPr>
            <a:r>
              <a:rPr lang="nl-BE" i="1" dirty="0"/>
              <a:t>State</a:t>
            </a:r>
          </a:p>
          <a:p>
            <a:pPr marL="0" indent="0">
              <a:buFont typeface="Arial" pitchFamily="34" charset="0"/>
              <a:buNone/>
            </a:pPr>
            <a:r>
              <a:rPr lang="nl-BE" i="1" dirty="0"/>
              <a:t>Visitor</a:t>
            </a:r>
          </a:p>
          <a:p>
            <a:pPr marL="0" indent="0">
              <a:buFont typeface="Arial" pitchFamily="34" charset="0"/>
              <a:buNone/>
            </a:pPr>
            <a:r>
              <a:rPr lang="nl-BE" i="1" dirty="0"/>
              <a:t>Bridge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28600" y="3657600"/>
            <a:ext cx="86868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B1C21EF-522D-410A-A128-91689890D9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613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SOLID</a:t>
            </a:r>
          </a:p>
        </p:txBody>
      </p:sp>
      <p:pic>
        <p:nvPicPr>
          <p:cNvPr id="9218" name="Picture 2" descr="http://4.bp.blogspot.com/-eSoKFfjjVaA/UG21xxGwpqI/AAAAAAAAHdw/Yyh4cLbNGmE/s1600/SOLID+Responsibility+Principles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95400"/>
            <a:ext cx="6686550" cy="534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6382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1011</TotalTime>
  <Words>2143</Words>
  <Application>Microsoft Office PowerPoint</Application>
  <PresentationFormat>On-screen Show (4:3)</PresentationFormat>
  <Paragraphs>409</Paragraphs>
  <Slides>42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Calisto MT</vt:lpstr>
      <vt:lpstr>Wingdings</vt:lpstr>
      <vt:lpstr>Wingdings 2</vt:lpstr>
      <vt:lpstr>Slate</vt:lpstr>
      <vt:lpstr>Design Patterns</vt:lpstr>
      <vt:lpstr>Design Patterns</vt:lpstr>
      <vt:lpstr>What - Definition</vt:lpstr>
      <vt:lpstr>What - Definition</vt:lpstr>
      <vt:lpstr>What - Elements</vt:lpstr>
      <vt:lpstr>What - Categories</vt:lpstr>
      <vt:lpstr>Why Patterns</vt:lpstr>
      <vt:lpstr>Pattern Catalog</vt:lpstr>
      <vt:lpstr>SOLID</vt:lpstr>
      <vt:lpstr>SOLID</vt:lpstr>
      <vt:lpstr>SRP Single Responsibility Principle</vt:lpstr>
      <vt:lpstr>SRP Single Responsibility Principle</vt:lpstr>
      <vt:lpstr>OCP Open/Closed Principle</vt:lpstr>
      <vt:lpstr>OCP Open/Closed Principle</vt:lpstr>
      <vt:lpstr>Pattern: Template Method</vt:lpstr>
      <vt:lpstr>DRY Don’t Repeat Yourself</vt:lpstr>
      <vt:lpstr>Pattern: Factory Method</vt:lpstr>
      <vt:lpstr>Pattern: Strategy</vt:lpstr>
      <vt:lpstr>DIP Dependency-Inversion Principle</vt:lpstr>
      <vt:lpstr>DIP Dependency-Inversion Principle</vt:lpstr>
      <vt:lpstr>Pattern: Observer </vt:lpstr>
      <vt:lpstr>Pattern: Decorator</vt:lpstr>
      <vt:lpstr>Pattern: Iterator</vt:lpstr>
      <vt:lpstr>Pattern: Composite</vt:lpstr>
      <vt:lpstr>Pattern: Adapter</vt:lpstr>
      <vt:lpstr>Pattern: Adapter</vt:lpstr>
      <vt:lpstr>Pattern Pitfalls</vt:lpstr>
      <vt:lpstr>Further Reading</vt:lpstr>
      <vt:lpstr>Vragen?</vt:lpstr>
      <vt:lpstr>Pattern Catalog</vt:lpstr>
      <vt:lpstr>Pattern: Prototype </vt:lpstr>
      <vt:lpstr>Pattern: Prototype</vt:lpstr>
      <vt:lpstr>Pattern: Facade</vt:lpstr>
      <vt:lpstr>Even More GoF Patterns</vt:lpstr>
      <vt:lpstr>Even More GoF Patterns</vt:lpstr>
      <vt:lpstr>Even More GoF Patterns</vt:lpstr>
      <vt:lpstr>Even More GoF Patterns</vt:lpstr>
      <vt:lpstr>GoF Patterns</vt:lpstr>
      <vt:lpstr>LSP Liskov Substitution Principle</vt:lpstr>
      <vt:lpstr>LSP Liskov Substitution Principle</vt:lpstr>
      <vt:lpstr>SRP Interface Segregation Principle</vt:lpstr>
      <vt:lpstr>SRP Interface Segregation Principle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Patterns</dc:title>
  <dc:creator>PC</dc:creator>
  <cp:lastModifiedBy>Wouter Van Schandevijl</cp:lastModifiedBy>
  <cp:revision>315</cp:revision>
  <dcterms:created xsi:type="dcterms:W3CDTF">2006-08-16T00:00:00Z</dcterms:created>
  <dcterms:modified xsi:type="dcterms:W3CDTF">2019-01-28T21:37:16Z</dcterms:modified>
</cp:coreProperties>
</file>