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83" r:id="rId4"/>
    <p:sldId id="277" r:id="rId5"/>
    <p:sldId id="282" r:id="rId6"/>
    <p:sldId id="280" r:id="rId7"/>
    <p:sldId id="260" r:id="rId8"/>
    <p:sldId id="279" r:id="rId9"/>
    <p:sldId id="286" r:id="rId10"/>
    <p:sldId id="265" r:id="rId11"/>
    <p:sldId id="285" r:id="rId12"/>
    <p:sldId id="301" r:id="rId13"/>
    <p:sldId id="287" r:id="rId14"/>
    <p:sldId id="270" r:id="rId15"/>
    <p:sldId id="300" r:id="rId16"/>
    <p:sldId id="258" r:id="rId17"/>
    <p:sldId id="295" r:id="rId18"/>
    <p:sldId id="271" r:id="rId19"/>
    <p:sldId id="296" r:id="rId20"/>
    <p:sldId id="284" r:id="rId21"/>
    <p:sldId id="297" r:id="rId22"/>
    <p:sldId id="288" r:id="rId23"/>
    <p:sldId id="298" r:id="rId24"/>
    <p:sldId id="289" r:id="rId25"/>
    <p:sldId id="299" r:id="rId26"/>
    <p:sldId id="290" r:id="rId27"/>
    <p:sldId id="291" r:id="rId28"/>
    <p:sldId id="272" r:id="rId29"/>
    <p:sldId id="292" r:id="rId30"/>
    <p:sldId id="269" r:id="rId31"/>
    <p:sldId id="263" r:id="rId32"/>
    <p:sldId id="294" r:id="rId33"/>
    <p:sldId id="278" r:id="rId34"/>
    <p:sldId id="281" r:id="rId35"/>
    <p:sldId id="266" r:id="rId36"/>
    <p:sldId id="293" r:id="rId37"/>
    <p:sldId id="267" r:id="rId38"/>
    <p:sldId id="303" r:id="rId39"/>
    <p:sldId id="304" r:id="rId40"/>
    <p:sldId id="306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A2F00-5813-493E-9F23-E4682E0B5940}">
          <p14:sldIdLst>
            <p14:sldId id="256"/>
            <p14:sldId id="257"/>
            <p14:sldId id="283"/>
          </p14:sldIdLst>
        </p14:section>
        <p14:section name="Pattern Definition" id="{3D860DC2-9C02-46EB-944F-C1C04681E4FF}">
          <p14:sldIdLst>
            <p14:sldId id="277"/>
            <p14:sldId id="282"/>
            <p14:sldId id="280"/>
            <p14:sldId id="260"/>
            <p14:sldId id="279"/>
            <p14:sldId id="286"/>
            <p14:sldId id="265"/>
          </p14:sldIdLst>
        </p14:section>
        <p14:section name="Patterns with ex" id="{BFF1B479-2E16-4C59-87EA-20E6C96BE232}">
          <p14:sldIdLst>
            <p14:sldId id="285"/>
            <p14:sldId id="301"/>
            <p14:sldId id="287"/>
            <p14:sldId id="270"/>
          </p14:sldIdLst>
        </p14:section>
        <p14:section name="SOLID" id="{142C7582-A132-4302-BBD9-08B948EE975D}">
          <p14:sldIdLst>
            <p14:sldId id="300"/>
            <p14:sldId id="258"/>
            <p14:sldId id="295"/>
            <p14:sldId id="271"/>
            <p14:sldId id="296"/>
            <p14:sldId id="284"/>
            <p14:sldId id="297"/>
            <p14:sldId id="288"/>
            <p14:sldId id="298"/>
            <p14:sldId id="289"/>
            <p14:sldId id="299"/>
            <p14:sldId id="290"/>
          </p14:sldIdLst>
        </p14:section>
        <p14:section name="Extra Patterns" id="{B83BCF37-CED9-4B91-956C-DC481B9EC232}">
          <p14:sldIdLst>
            <p14:sldId id="291"/>
            <p14:sldId id="272"/>
            <p14:sldId id="292"/>
            <p14:sldId id="269"/>
            <p14:sldId id="263"/>
            <p14:sldId id="294"/>
            <p14:sldId id="278"/>
            <p14:sldId id="281"/>
            <p14:sldId id="266"/>
            <p14:sldId id="293"/>
            <p14:sldId id="267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29/01/2019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GoF (2014): Erich Gamma, Richard Helm, Ralph Johnson, John Vlissides</a:t>
            </a:r>
          </a:p>
          <a:p>
            <a:r>
              <a:rPr lang="nl-BE" dirty="0"/>
              <a:t>23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17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the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BE" dirty="0"/>
              <a:t>Book: A Pattern Language (1977)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7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“When all you have is a hammer, everything looks like a nail.” - </a:t>
            </a:r>
            <a:r>
              <a:rPr lang="nl-BE" sz="2800" dirty="0"/>
              <a:t>Maslow's hammer</a:t>
            </a:r>
            <a:endParaRPr lang="nl-BE" sz="2800" i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 Molding the problem to fit a pattern.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/>
              <a:t>” 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534400" cy="482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i="1" dirty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r>
              <a:rPr lang="nl-BE" sz="2800" dirty="0"/>
              <a:t>.NET: Everywhere in the framework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Example: Saving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7653"/>
            <a:ext cx="5096935" cy="40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62658"/>
            <a:ext cx="7765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“Every piece of knowledge must have a single, unambiguous, authoritative representation within a system.“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– The Pragmatic Programmers</a:t>
            </a:r>
            <a:endParaRPr lang="nl-BE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400" i="1" dirty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sz="2400" i="1" dirty="0"/>
          </a:p>
          <a:p>
            <a:pPr marL="0" indent="0">
              <a:buNone/>
            </a:pPr>
            <a:r>
              <a:rPr lang="nl-BE" sz="3200" dirty="0"/>
              <a:t>.NET: Consider using generics to avoid subclassing.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sz="2600" dirty="0"/>
              <a:t>.NET</a:t>
            </a:r>
            <a:r>
              <a:rPr lang="nl-BE" sz="3100" dirty="0"/>
              <a:t>: new </a:t>
            </a:r>
            <a:r>
              <a:rPr lang="nl-BE" sz="2600" dirty="0"/>
              <a:t>SortedDictionary(IComparer&lt;TKey&gt; comparer)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13360"/>
            <a:ext cx="7765322" cy="970450"/>
          </a:xfrm>
        </p:spPr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70" y="1431696"/>
            <a:ext cx="6516179" cy="5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1B6FE-0B29-4983-BEED-984CD14B7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dirty="0"/>
              <a:t>An acronym of acronyms</a:t>
            </a:r>
          </a:p>
          <a:p>
            <a:pPr marL="0" indent="0">
              <a:buNone/>
            </a:pPr>
            <a:endParaRPr lang="nl-BE" sz="2800" dirty="0"/>
          </a:p>
          <a:p>
            <a:r>
              <a:rPr lang="nl-BE" sz="2800" b="1" dirty="0"/>
              <a:t>S</a:t>
            </a:r>
            <a:r>
              <a:rPr lang="nl-BE" sz="2800" dirty="0"/>
              <a:t>ingle Responsibility Principle</a:t>
            </a:r>
          </a:p>
          <a:p>
            <a:r>
              <a:rPr lang="nl-BE" sz="2800" b="1" dirty="0"/>
              <a:t>O</a:t>
            </a:r>
            <a:r>
              <a:rPr lang="nl-BE" sz="2800" dirty="0"/>
              <a:t>pen/Closed Principle</a:t>
            </a:r>
          </a:p>
          <a:p>
            <a:r>
              <a:rPr lang="nl-BE" sz="2800" b="1" dirty="0"/>
              <a:t>L</a:t>
            </a:r>
            <a:r>
              <a:rPr lang="nl-BE" sz="2800" dirty="0"/>
              <a:t>iskov Substitution Principle</a:t>
            </a:r>
          </a:p>
          <a:p>
            <a:r>
              <a:rPr lang="nl-BE" sz="2800" b="1" dirty="0"/>
              <a:t>I</a:t>
            </a:r>
            <a:r>
              <a:rPr lang="nl-BE" sz="2800" dirty="0"/>
              <a:t>nterface Segregation Principle</a:t>
            </a:r>
          </a:p>
          <a:p>
            <a:r>
              <a:rPr lang="nl-BE" sz="2800" b="1" dirty="0"/>
              <a:t>D</a:t>
            </a:r>
            <a:r>
              <a:rPr lang="nl-BE" sz="2800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473"/>
            <a:ext cx="8458200" cy="4255690"/>
          </a:xfrm>
        </p:spPr>
        <p:txBody>
          <a:bodyPr/>
          <a:lstStyle/>
          <a:p>
            <a:pPr marL="57150" indent="0" algn="ctr">
              <a:buNone/>
            </a:pPr>
            <a:r>
              <a:rPr lang="nl-BE" sz="2400" i="1" dirty="0"/>
              <a:t>“</a:t>
            </a:r>
            <a:r>
              <a:rPr lang="nl-BE" sz="3200" i="1" dirty="0"/>
              <a:t>A class should have only one reason to change”</a:t>
            </a:r>
          </a:p>
          <a:p>
            <a:pPr marL="514350" indent="-457200"/>
            <a:endParaRPr lang="nl-BE" sz="3200" dirty="0"/>
          </a:p>
          <a:p>
            <a:pPr lvl="1"/>
            <a:r>
              <a:rPr lang="nl-BE" sz="2800" dirty="0"/>
              <a:t>An object should do one thing and do it good</a:t>
            </a:r>
          </a:p>
          <a:p>
            <a:pPr lvl="1"/>
            <a:r>
              <a:rPr lang="nl-BE" sz="2800" dirty="0"/>
              <a:t>Each Responsibility is an axis of change</a:t>
            </a:r>
          </a:p>
          <a:p>
            <a:pPr lvl="1"/>
            <a:r>
              <a:rPr lang="nl-BE" sz="2800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73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2400" dirty="0"/>
              <a:t>What</a:t>
            </a:r>
          </a:p>
          <a:p>
            <a:r>
              <a:rPr lang="nl-BE" sz="2400" dirty="0"/>
              <a:t>Why (not)</a:t>
            </a:r>
          </a:p>
          <a:p>
            <a:r>
              <a:rPr lang="nl-BE" sz="2400" dirty="0"/>
              <a:t>Pattern Catalog</a:t>
            </a:r>
          </a:p>
          <a:p>
            <a:r>
              <a:rPr lang="nl-BE" sz="2400" dirty="0"/>
              <a:t>Pattern pitfalls</a:t>
            </a:r>
          </a:p>
          <a:p>
            <a:r>
              <a:rPr lang="nl-BE" sz="2400" dirty="0"/>
              <a:t>Some Actual Patterns</a:t>
            </a:r>
          </a:p>
          <a:p>
            <a:r>
              <a:rPr lang="nl-BE" sz="2400" dirty="0"/>
              <a:t>Further Reading</a:t>
            </a:r>
          </a:p>
          <a:p>
            <a:r>
              <a:rPr lang="nl-BE" sz="2400" dirty="0"/>
              <a:t>Questions?</a:t>
            </a:r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07" y="1965530"/>
            <a:ext cx="8305800" cy="4058751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sz="2800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" y="32696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47" y="1870473"/>
            <a:ext cx="5825705" cy="4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sz="2800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sz="2800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r>
              <a:rPr lang="nl-BE" dirty="0"/>
              <a:t>Angular: (event)=“eventEmitter.emit($event)”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600" dirty="0"/>
          </a:p>
          <a:p>
            <a:pPr>
              <a:buFontTx/>
              <a:buChar char="-"/>
            </a:pPr>
            <a:r>
              <a:rPr lang="nl-BE" sz="2600" i="1" dirty="0"/>
              <a:t>Wrapping the new decorator object around the original object</a:t>
            </a:r>
            <a:endParaRPr lang="nl-BE" sz="2600" dirty="0"/>
          </a:p>
          <a:p>
            <a:pPr>
              <a:buFontTx/>
              <a:buChar char="-"/>
            </a:pPr>
            <a:r>
              <a:rPr lang="nl-BE" sz="26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600" dirty="0"/>
              <a:t>Avoid explosion of classes</a:t>
            </a:r>
          </a:p>
          <a:p>
            <a:pPr>
              <a:buFontTx/>
              <a:buChar char="-"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sz="2800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4144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3200" dirty="0"/>
              <a:t>Principles of reusable object-oriented design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sz="2800" b="1" dirty="0"/>
          </a:p>
          <a:p>
            <a:pPr marL="57150" indent="0">
              <a:buNone/>
            </a:pPr>
            <a:r>
              <a:rPr lang="nl-BE" sz="3200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5049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9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“Convert the interface of a class to an interface expected by the users of the class.”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classes to work together even though they have incompatible interfaces.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.NET: Managed COM wrappers (</a:t>
            </a:r>
            <a:r>
              <a:rPr lang="en-US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System.String</a:t>
            </a: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-&gt; BSTR)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“Real world” example: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U.S. electrical system: 110 VAC @ 60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European electrical system: 220 VAC @ 50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can we use U.S. appliances in Europe?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921980-4E74-40FE-8428-D83F5D1E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JavaScript uses prototype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&lt;&gt;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  <a:br>
              <a:rPr lang="nl-BE" sz="3200" i="1" dirty="0"/>
            </a:br>
            <a:br>
              <a:rPr lang="nl-BE" sz="3200" i="1" dirty="0"/>
            </a:br>
            <a:r>
              <a:rPr lang="nl-BE" sz="3200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sz="2800" i="1" dirty="0"/>
              <a:t>“A simple and elegant solution to a specific problem in Object Oriented Design.”</a:t>
            </a:r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r>
              <a:rPr lang="nl-BE" sz="2800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A pattern has 4 essential elements</a:t>
            </a:r>
          </a:p>
          <a:p>
            <a:r>
              <a:rPr lang="nl-BE" sz="3200" dirty="0"/>
              <a:t>The name</a:t>
            </a:r>
          </a:p>
          <a:p>
            <a:r>
              <a:rPr lang="nl-BE" sz="3200" dirty="0"/>
              <a:t>The problem</a:t>
            </a:r>
          </a:p>
          <a:p>
            <a:r>
              <a:rPr lang="nl-BE" sz="3200" dirty="0"/>
              <a:t>The solution</a:t>
            </a:r>
          </a:p>
          <a:p>
            <a:r>
              <a:rPr lang="nl-BE" sz="3200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7993468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The GoF patterns are divided into 3 categories</a:t>
            </a:r>
          </a:p>
          <a:p>
            <a:r>
              <a:rPr lang="nl-BE" sz="2800" b="1" dirty="0"/>
              <a:t>Creational</a:t>
            </a:r>
            <a:r>
              <a:rPr lang="nl-BE" sz="2800" dirty="0"/>
              <a:t>: The process of object creation</a:t>
            </a:r>
          </a:p>
          <a:p>
            <a:r>
              <a:rPr lang="nl-BE" sz="2800" b="1" dirty="0"/>
              <a:t>Structural</a:t>
            </a:r>
            <a:r>
              <a:rPr lang="nl-BE" sz="2800" dirty="0"/>
              <a:t>: The composition of classes or objects</a:t>
            </a:r>
          </a:p>
          <a:p>
            <a:r>
              <a:rPr lang="nl-BE" sz="2800" b="1" dirty="0"/>
              <a:t>Behavioral</a:t>
            </a:r>
            <a:r>
              <a:rPr lang="nl-BE" sz="2800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400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sz="2400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sz="2400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sz="2400" dirty="0"/>
              <a:t>Increase our design vocabulary</a:t>
            </a:r>
          </a:p>
          <a:p>
            <a:pPr>
              <a:buFontTx/>
              <a:buChar char="-"/>
            </a:pPr>
            <a:r>
              <a:rPr lang="nl-BE" sz="2400" dirty="0"/>
              <a:t>Patterns play well together</a:t>
            </a:r>
          </a:p>
          <a:p>
            <a:pPr>
              <a:buFontTx/>
              <a:buChar char="-"/>
            </a:pPr>
            <a:r>
              <a:rPr lang="nl-BE" sz="2400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sz="2400" dirty="0"/>
              <a:t>Often decrease performance</a:t>
            </a:r>
          </a:p>
          <a:p>
            <a:pPr>
              <a:buFontTx/>
              <a:buChar char="-"/>
            </a:pPr>
            <a:r>
              <a:rPr lang="nl-BE" sz="2400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3733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dirty="0"/>
              <a:t>A</a:t>
            </a:r>
            <a:r>
              <a:rPr lang="nl-BE" sz="2800" dirty="0"/>
              <a:t>bstract Factory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Adapter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Composite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Decorator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Prototype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Facade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Proxy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Iterator</a:t>
            </a:r>
          </a:p>
          <a:p>
            <a:pPr marL="0" indent="0">
              <a:buNone/>
            </a:pPr>
            <a:r>
              <a:rPr lang="nl-BE" sz="2800" dirty="0">
                <a:latin typeface="+mj-lt"/>
                <a:ea typeface="+mj-ea"/>
              </a:rPr>
              <a:t>Memento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04855" y="1524000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Bridge</a:t>
            </a: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1097</TotalTime>
  <Words>2135</Words>
  <Application>Microsoft Office PowerPoint</Application>
  <PresentationFormat>On-screen Show (4:3)</PresentationFormat>
  <Paragraphs>390</Paragraphs>
  <Slides>41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Calisto MT</vt:lpstr>
      <vt:lpstr>Wingdings</vt:lpstr>
      <vt:lpstr>Wingdings 2</vt:lpstr>
      <vt:lpstr>Slate</vt:lpstr>
      <vt:lpstr>Design Patterns</vt:lpstr>
      <vt:lpstr>Design Patterns</vt:lpstr>
      <vt:lpstr>GoF Patterns</vt:lpstr>
      <vt:lpstr>What - Definition</vt:lpstr>
      <vt:lpstr>What - Definition</vt:lpstr>
      <vt:lpstr>What - Elements</vt:lpstr>
      <vt:lpstr>What - Categories</vt:lpstr>
      <vt:lpstr>Why Patterns</vt:lpstr>
      <vt:lpstr>Pattern Catalog</vt:lpstr>
      <vt:lpstr>Pattern Pitfalls</vt:lpstr>
      <vt:lpstr>Pattern: Template Method</vt:lpstr>
      <vt:lpstr>DRY Don’t Repeat Yourself</vt:lpstr>
      <vt:lpstr>Pattern: Factory Method</vt:lpstr>
      <vt:lpstr>Pattern: Strategy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DIP Dependency-Inversion Principle</vt:lpstr>
      <vt:lpstr>DIP Dependency-Inversion Principle</vt:lpstr>
      <vt:lpstr>LSP Liskov Substitution Principle</vt:lpstr>
      <vt:lpstr>LSP Liskov Substitution Principle</vt:lpstr>
      <vt:lpstr>SRP Interface Segregation Principle</vt:lpstr>
      <vt:lpstr>SRP Interface Segregation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Further Reading</vt:lpstr>
      <vt:lpstr>Vragen?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347</cp:revision>
  <dcterms:created xsi:type="dcterms:W3CDTF">2006-08-16T00:00:00Z</dcterms:created>
  <dcterms:modified xsi:type="dcterms:W3CDTF">2019-01-29T01:18:09Z</dcterms:modified>
</cp:coreProperties>
</file>