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5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396" autoAdjust="0"/>
  </p:normalViewPr>
  <p:slideViewPr>
    <p:cSldViewPr>
      <p:cViewPr varScale="1">
        <p:scale>
          <a:sx n="91" d="100"/>
          <a:sy n="91" d="100"/>
        </p:scale>
        <p:origin x="-64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93263-90D2-46A6-909B-9747959B949B}" type="datetimeFigureOut">
              <a:rPr lang="nl-BE" smtClean="0"/>
              <a:t>16/03/2013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576F5-B5AD-4DA5-8BC4-598DEE723B6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4470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Modernizr: http://modernizr.com/download/</a:t>
            </a:r>
          </a:p>
          <a:p>
            <a:r>
              <a:rPr lang="nl-BE" dirty="0" smtClean="0"/>
              <a:t>Fallbacks: https://github.com/Modernizr/Modernizr/wiki/HTML5-Cross-browser-Polyfills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76F5-B5AD-4DA5-8BC4-598DEE723B6E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6269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All valid DateTime formats: http://www.whatwg.org/specs/web-apps/current-work/multipage/text-level-semantics.html#datetime-value</a:t>
            </a:r>
          </a:p>
          <a:p>
            <a:r>
              <a:rPr lang="nl-BE" dirty="0" smtClean="0"/>
              <a:t>Nav: To replace Skip Links as browsers add support (http://webaim.org/techniques/skipnav/) for accessibility</a:t>
            </a:r>
          </a:p>
          <a:p>
            <a:endParaRPr lang="nl-BE" dirty="0" smtClean="0"/>
          </a:p>
          <a:p>
            <a:r>
              <a:rPr lang="nl-BE" dirty="0" smtClean="0"/>
              <a:t>Others: mark, hgroup, time, figure (~aside), ...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76F5-B5AD-4DA5-8BC4-598DEE723B6E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0142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Current browser support?: http://miketaylr.com/code/input-type-attr.html</a:t>
            </a:r>
          </a:p>
          <a:p>
            <a:endParaRPr lang="nl-BE" dirty="0" smtClean="0"/>
          </a:p>
          <a:p>
            <a:r>
              <a:rPr lang="nl-BE" dirty="0" smtClean="0"/>
              <a:t>Detection:</a:t>
            </a:r>
          </a:p>
          <a:p>
            <a:r>
              <a:rPr lang="nl-BE" dirty="0" smtClean="0"/>
              <a:t>var i = document.createElement("input");</a:t>
            </a:r>
          </a:p>
          <a:p>
            <a:r>
              <a:rPr lang="nl-BE" dirty="0" smtClean="0"/>
              <a:t>i.setAttribute("type", "color");</a:t>
            </a:r>
          </a:p>
          <a:p>
            <a:r>
              <a:rPr lang="nl-BE" dirty="0" smtClean="0"/>
              <a:t>return i.type !== "text";</a:t>
            </a:r>
          </a:p>
          <a:p>
            <a:endParaRPr lang="nl-BE" dirty="0" smtClean="0"/>
          </a:p>
          <a:p>
            <a:r>
              <a:rPr lang="nl-BE" dirty="0" smtClean="0"/>
              <a:t>Others input</a:t>
            </a:r>
            <a:r>
              <a:rPr lang="nl-BE" baseline="0" dirty="0" smtClean="0"/>
              <a:t> types</a:t>
            </a:r>
            <a:r>
              <a:rPr lang="nl-BE" dirty="0" smtClean="0"/>
              <a:t>: url, tel, search,</a:t>
            </a:r>
            <a:r>
              <a:rPr lang="nl-BE" baseline="0" dirty="0" smtClean="0"/>
              <a:t> month, week, time, datetime, datetime-local</a:t>
            </a:r>
          </a:p>
          <a:p>
            <a:r>
              <a:rPr lang="nl-BE" baseline="0" dirty="0" smtClean="0"/>
              <a:t>Other input attributes: multiple, autocomplete, list, step</a:t>
            </a:r>
          </a:p>
          <a:p>
            <a:endParaRPr lang="nl-BE" baseline="0" dirty="0" smtClean="0"/>
          </a:p>
          <a:p>
            <a:r>
              <a:rPr lang="nl-BE" baseline="0" dirty="0" smtClean="0"/>
              <a:t>No support in IE10, ...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76F5-B5AD-4DA5-8BC4-598DEE723B6E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8254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baseline="0" dirty="0" smtClean="0"/>
              <a:t>WebDb / </a:t>
            </a:r>
            <a:r>
              <a:rPr lang="nl-BE" dirty="0" smtClean="0">
                <a:sym typeface="Wingdings" pitchFamily="2" charset="2"/>
              </a:rPr>
              <a:t>Web SQL Database</a:t>
            </a:r>
            <a:r>
              <a:rPr lang="nl-BE" baseline="0" dirty="0" smtClean="0"/>
              <a:t>:</a:t>
            </a:r>
          </a:p>
          <a:p>
            <a:r>
              <a:rPr lang="nl-BE" dirty="0" smtClean="0"/>
              <a:t>openDatabase('documents', '1.0', 'Local document storage', 5*1024*1024, function (db) </a:t>
            </a:r>
          </a:p>
          <a:p>
            <a:r>
              <a:rPr lang="nl-BE" dirty="0" smtClean="0"/>
              <a:t>{ </a:t>
            </a:r>
          </a:p>
          <a:p>
            <a:r>
              <a:rPr lang="nl-BE" dirty="0" smtClean="0"/>
              <a:t>  db.changeVersion('', '1.0', function (t) { </a:t>
            </a:r>
          </a:p>
          <a:p>
            <a:r>
              <a:rPr lang="nl-BE" dirty="0" smtClean="0"/>
              <a:t>     t.executeSql('CREATE TABLE docids (id, name)'); </a:t>
            </a:r>
          </a:p>
          <a:p>
            <a:r>
              <a:rPr lang="nl-BE" dirty="0" smtClean="0"/>
              <a:t>   }, error); </a:t>
            </a:r>
          </a:p>
          <a:p>
            <a:r>
              <a:rPr lang="nl-BE" dirty="0" smtClean="0"/>
              <a:t>});</a:t>
            </a:r>
          </a:p>
          <a:p>
            <a:endParaRPr lang="nl-BE" baseline="0" dirty="0" smtClean="0"/>
          </a:p>
          <a:p>
            <a:endParaRPr lang="nl-BE" baseline="0" dirty="0" smtClean="0"/>
          </a:p>
          <a:p>
            <a:r>
              <a:rPr lang="nl-BE" baseline="0" dirty="0" smtClean="0"/>
              <a:t>IndexedDB / </a:t>
            </a:r>
            <a:r>
              <a:rPr lang="nl-B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WebSimpleDB</a:t>
            </a:r>
          </a:p>
          <a:p>
            <a:endParaRPr lang="nl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76F5-B5AD-4DA5-8BC4-598DEE723B6E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7855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76F5-B5AD-4DA5-8BC4-598DEE723B6E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3181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http://sangu.be/test/5.geolocation.html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76F5-B5AD-4DA5-8BC4-598DEE723B6E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9974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RDFa:</a:t>
            </a:r>
            <a:r>
              <a:rPr lang="nl-BE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 Description Framework – in – attributes</a:t>
            </a:r>
          </a:p>
          <a:p>
            <a:r>
              <a:rPr lang="nl-BE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Testing</a:t>
            </a:r>
            <a:r>
              <a:rPr lang="nl-BE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tool: http://www.google.com/webmasters/tools/richsnippets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76F5-B5AD-4DA5-8BC4-598DEE723B6E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0369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window.applicationCache: oncached, onchecking, ondownloading, onerror, onnoupdate, onobsolete,</a:t>
            </a:r>
            <a:r>
              <a:rPr lang="nl-B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onprogress, onupdateready + status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76F5-B5AD-4DA5-8BC4-598DEE723B6E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6484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chema.org/docs/schemas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manifesto.ericdelabar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iveintohtml5.info/peeks-pokes-and-pointers.html" TargetMode="External"/><Relationship Id="rId2" Type="http://schemas.openxmlformats.org/officeDocument/2006/relationships/hyperlink" Target="http://diveintohtml5.inf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aniuse.com/" TargetMode="External"/><Relationship Id="rId7" Type="http://schemas.openxmlformats.org/officeDocument/2006/relationships/hyperlink" Target="http://www.initializr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tml5boilerplate.com/" TargetMode="External"/><Relationship Id="rId5" Type="http://schemas.openxmlformats.org/officeDocument/2006/relationships/hyperlink" Target="https://github.com/Modernizr/Modernizr/wiki/HTML5-Cross-browser-Polyfills" TargetMode="External"/><Relationship Id="rId4" Type="http://schemas.openxmlformats.org/officeDocument/2006/relationships/hyperlink" Target="http://modernizr.com/download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html5doctor.com/html-5-reset-styleshee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iketaylr.com/code/input-type-attr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raegnanz.de/html5video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HTML5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173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History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Back &amp; forward in Single Page Web Apps</a:t>
            </a:r>
          </a:p>
          <a:p>
            <a:r>
              <a:rPr lang="nl-BE" dirty="0" smtClean="0"/>
              <a:t>Support: IE10+. Fallback: History.js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8447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Web Workers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Multithreading in JavaScript!</a:t>
            </a:r>
          </a:p>
          <a:p>
            <a:r>
              <a:rPr lang="nl-BE" dirty="0" smtClean="0"/>
              <a:t>Without the synchronization issues!</a:t>
            </a:r>
          </a:p>
          <a:p>
            <a:r>
              <a:rPr lang="nl-BE" dirty="0" smtClean="0"/>
              <a:t>Support: </a:t>
            </a:r>
          </a:p>
          <a:p>
            <a:pPr lvl="1"/>
            <a:r>
              <a:rPr lang="nl-BE" dirty="0" smtClean="0"/>
              <a:t>Worker: Latest versions of all browsers</a:t>
            </a:r>
          </a:p>
          <a:p>
            <a:pPr lvl="1"/>
            <a:r>
              <a:rPr lang="nl-BE" dirty="0" smtClean="0"/>
              <a:t>SharedWorker: Chrome &amp; Opera</a:t>
            </a:r>
          </a:p>
          <a:p>
            <a:r>
              <a:rPr lang="nl-BE" dirty="0" smtClean="0"/>
              <a:t>Fallback: Not really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5978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Microdata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i="1" dirty="0" smtClean="0"/>
              <a:t>“</a:t>
            </a:r>
            <a:r>
              <a:rPr lang="en-US" i="1" dirty="0" err="1" smtClean="0"/>
              <a:t>Microdata</a:t>
            </a:r>
            <a:r>
              <a:rPr lang="en-US" i="1" dirty="0" smtClean="0"/>
              <a:t> </a:t>
            </a:r>
            <a:r>
              <a:rPr lang="en-US" i="1" dirty="0"/>
              <a:t>annotates the DOM with scoped name/value pairs from custom vocabularies</a:t>
            </a:r>
            <a:r>
              <a:rPr lang="en-US" i="1" dirty="0" smtClean="0"/>
              <a:t>.”</a:t>
            </a:r>
            <a:endParaRPr lang="nl-BE" i="1" dirty="0"/>
          </a:p>
          <a:p>
            <a:pPr marL="0" indent="0">
              <a:buNone/>
            </a:pPr>
            <a:endParaRPr lang="nl-BE" dirty="0" smtClean="0"/>
          </a:p>
          <a:p>
            <a:r>
              <a:rPr lang="nl-BE" dirty="0" smtClean="0"/>
              <a:t>“Won” from Microformats and RDFa with backing from Google, Bing and Yahoo</a:t>
            </a:r>
          </a:p>
          <a:p>
            <a:r>
              <a:rPr lang="nl-BE" dirty="0" smtClean="0"/>
              <a:t>Schemas: </a:t>
            </a:r>
            <a:r>
              <a:rPr lang="nl-BE" dirty="0" smtClean="0">
                <a:hlinkClick r:id="rId3"/>
              </a:rPr>
              <a:t>schema.org/</a:t>
            </a:r>
            <a:endParaRPr lang="nl-BE" dirty="0" smtClean="0"/>
          </a:p>
          <a:p>
            <a:pPr lvl="1"/>
            <a:r>
              <a:rPr lang="en-US" dirty="0" smtClean="0"/>
              <a:t>Thing: name</a:t>
            </a:r>
            <a:r>
              <a:rPr lang="en-US" dirty="0"/>
              <a:t>, </a:t>
            </a:r>
            <a:r>
              <a:rPr lang="en-US" dirty="0"/>
              <a:t>description</a:t>
            </a:r>
            <a:r>
              <a:rPr lang="en-US" dirty="0"/>
              <a:t>, </a:t>
            </a:r>
            <a:r>
              <a:rPr lang="en-US" dirty="0" err="1"/>
              <a:t>url</a:t>
            </a:r>
            <a:r>
              <a:rPr lang="en-US" dirty="0"/>
              <a:t>, and </a:t>
            </a:r>
            <a:r>
              <a:rPr lang="en-US" dirty="0" smtClean="0"/>
              <a:t>image</a:t>
            </a:r>
          </a:p>
          <a:p>
            <a:pPr lvl="1"/>
            <a:r>
              <a:rPr lang="en-US" dirty="0" smtClean="0"/>
              <a:t>More specific: Event, </a:t>
            </a:r>
            <a:r>
              <a:rPr lang="en-US" dirty="0" err="1" smtClean="0"/>
              <a:t>Organisation</a:t>
            </a:r>
            <a:r>
              <a:rPr lang="en-US" dirty="0" smtClean="0"/>
              <a:t>, Place, Product, Offer, Review, …</a:t>
            </a:r>
          </a:p>
          <a:p>
            <a:r>
              <a:rPr lang="en-US" dirty="0" smtClean="0"/>
              <a:t>Not much browser support (Opera &amp; Firefox)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61512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Application Cache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Add manifest attribute to html tag</a:t>
            </a:r>
          </a:p>
          <a:p>
            <a:r>
              <a:rPr lang="nl-BE" dirty="0" smtClean="0"/>
              <a:t>Create .manifest</a:t>
            </a:r>
          </a:p>
          <a:p>
            <a:r>
              <a:rPr lang="nl-BE" dirty="0" smtClean="0"/>
              <a:t>Content-Type: text/cache-manifest</a:t>
            </a:r>
          </a:p>
          <a:p>
            <a:r>
              <a:rPr lang="nl-BE" dirty="0" smtClean="0"/>
              <a:t>Hard to debug: Fails silently (</a:t>
            </a:r>
            <a:r>
              <a:rPr lang="nl-BE" dirty="0" smtClean="0">
                <a:hlinkClick r:id="rId3"/>
              </a:rPr>
              <a:t>manifesto</a:t>
            </a:r>
            <a:r>
              <a:rPr lang="nl-BE" dirty="0" smtClean="0"/>
              <a:t>)</a:t>
            </a:r>
          </a:p>
          <a:p>
            <a:r>
              <a:rPr lang="nl-BE" dirty="0" smtClean="0"/>
              <a:t>window.applicationCache events</a:t>
            </a:r>
          </a:p>
          <a:p>
            <a:r>
              <a:rPr lang="nl-BE" dirty="0" smtClean="0"/>
              <a:t>Latest browsers. IE10+, Chrome 24, ...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4088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Resources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 smtClean="0"/>
          </a:p>
          <a:p>
            <a:r>
              <a:rPr lang="nl-BE" dirty="0" smtClean="0"/>
              <a:t>Free book: </a:t>
            </a:r>
            <a:r>
              <a:rPr lang="nl-BE" dirty="0" smtClean="0">
                <a:hlinkClick r:id="rId2"/>
              </a:rPr>
              <a:t>http</a:t>
            </a:r>
            <a:r>
              <a:rPr lang="nl-BE" dirty="0">
                <a:hlinkClick r:id="rId2"/>
              </a:rPr>
              <a:t>://</a:t>
            </a:r>
            <a:r>
              <a:rPr lang="nl-BE" dirty="0" smtClean="0">
                <a:hlinkClick r:id="rId2"/>
              </a:rPr>
              <a:t>diveintohtml5.info</a:t>
            </a:r>
            <a:endParaRPr lang="nl-BE" dirty="0" smtClean="0"/>
          </a:p>
          <a:p>
            <a:r>
              <a:rPr lang="nl-BE" dirty="0" smtClean="0"/>
              <a:t>Cheat sheet: </a:t>
            </a:r>
            <a:r>
              <a:rPr lang="nl-BE" dirty="0" smtClean="0">
                <a:hlinkClick r:id="rId3"/>
              </a:rPr>
              <a:t>http</a:t>
            </a:r>
            <a:r>
              <a:rPr lang="nl-BE" dirty="0">
                <a:hlinkClick r:id="rId3"/>
              </a:rPr>
              <a:t>://</a:t>
            </a:r>
            <a:r>
              <a:rPr lang="nl-BE" dirty="0" smtClean="0">
                <a:hlinkClick r:id="rId3"/>
              </a:rPr>
              <a:t>diveintohtml5.info/peeks-pokes-and-pointers.html</a:t>
            </a:r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5943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HTML5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Introduction</a:t>
            </a:r>
          </a:p>
          <a:p>
            <a:r>
              <a:rPr lang="nl-BE" dirty="0" smtClean="0"/>
              <a:t>New tags, features and APIs</a:t>
            </a:r>
          </a:p>
          <a:p>
            <a:pPr lvl="1"/>
            <a:r>
              <a:rPr lang="nl-BE" dirty="0" smtClean="0"/>
              <a:t>Summary</a:t>
            </a:r>
          </a:p>
          <a:p>
            <a:pPr lvl="1"/>
            <a:r>
              <a:rPr lang="nl-BE" dirty="0" smtClean="0"/>
              <a:t>Detection </a:t>
            </a:r>
            <a:r>
              <a:rPr lang="nl-BE" dirty="0"/>
              <a:t>&amp; </a:t>
            </a:r>
            <a:r>
              <a:rPr lang="nl-BE" dirty="0" smtClean="0"/>
              <a:t>Fallback</a:t>
            </a:r>
          </a:p>
          <a:p>
            <a:pPr lvl="1"/>
            <a:r>
              <a:rPr lang="nl-BE" dirty="0" smtClean="0"/>
              <a:t>Example</a:t>
            </a:r>
            <a:endParaRPr lang="nl-BE" dirty="0"/>
          </a:p>
          <a:p>
            <a:pPr lvl="1"/>
            <a:endParaRPr lang="nl-BE" dirty="0" smtClean="0"/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9584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It is many things</a:t>
            </a:r>
          </a:p>
          <a:p>
            <a:r>
              <a:rPr lang="nl-BE" dirty="0" smtClean="0"/>
              <a:t>Already supported</a:t>
            </a:r>
          </a:p>
          <a:p>
            <a:pPr lvl="1"/>
            <a:r>
              <a:rPr lang="nl-BE" dirty="0" smtClean="0"/>
              <a:t>Really?: </a:t>
            </a:r>
            <a:r>
              <a:rPr lang="nl-BE" dirty="0" smtClean="0">
                <a:hlinkClick r:id="rId3"/>
              </a:rPr>
              <a:t>caniuse.com</a:t>
            </a:r>
            <a:endParaRPr lang="nl-BE" dirty="0"/>
          </a:p>
          <a:p>
            <a:pPr lvl="1"/>
            <a:r>
              <a:rPr lang="nl-BE" dirty="0" smtClean="0"/>
              <a:t>Detection: </a:t>
            </a:r>
            <a:r>
              <a:rPr lang="nl-BE" dirty="0" smtClean="0">
                <a:hlinkClick r:id="rId4"/>
              </a:rPr>
              <a:t>Modernizr 2.6.2</a:t>
            </a:r>
            <a:endParaRPr lang="nl-BE" dirty="0" smtClean="0"/>
          </a:p>
          <a:p>
            <a:pPr lvl="1"/>
            <a:r>
              <a:rPr lang="nl-BE" dirty="0"/>
              <a:t>Fallback: </a:t>
            </a:r>
            <a:r>
              <a:rPr lang="nl-BE" dirty="0" smtClean="0">
                <a:hlinkClick r:id="rId5"/>
              </a:rPr>
              <a:t>HTML5-Cross-browser-Polyfills</a:t>
            </a:r>
            <a:endParaRPr lang="nl-BE" dirty="0" smtClean="0"/>
          </a:p>
          <a:p>
            <a:pPr lvl="1"/>
            <a:r>
              <a:rPr lang="nl-BE" dirty="0"/>
              <a:t>Fix CSS: </a:t>
            </a:r>
            <a:r>
              <a:rPr lang="nl-BE" dirty="0">
                <a:hlinkClick r:id="rId6"/>
              </a:rPr>
              <a:t>http://html5boilerplate.com</a:t>
            </a:r>
            <a:r>
              <a:rPr lang="nl-BE" dirty="0" smtClean="0">
                <a:hlinkClick r:id="rId6"/>
              </a:rPr>
              <a:t>/</a:t>
            </a:r>
            <a:endParaRPr lang="nl-BE" dirty="0" smtClean="0"/>
          </a:p>
          <a:p>
            <a:pPr lvl="1"/>
            <a:r>
              <a:rPr lang="nl-BE" dirty="0" smtClean="0"/>
              <a:t>Custom: </a:t>
            </a:r>
            <a:r>
              <a:rPr lang="nl-BE" dirty="0">
                <a:hlinkClick r:id="rId7"/>
              </a:rPr>
              <a:t>http://www.initializr.com</a:t>
            </a:r>
            <a:r>
              <a:rPr lang="nl-BE" dirty="0" smtClean="0">
                <a:hlinkClick r:id="rId7"/>
              </a:rPr>
              <a:t>/</a:t>
            </a:r>
            <a:endParaRPr lang="nl-BE" dirty="0" smtClean="0"/>
          </a:p>
          <a:p>
            <a:pPr lvl="1"/>
            <a:endParaRPr lang="nl-BE" dirty="0"/>
          </a:p>
          <a:p>
            <a:pPr lvl="1"/>
            <a:endParaRPr lang="nl-BE" dirty="0"/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6822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New tags &amp; API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4572000" cy="5181600"/>
          </a:xfrm>
        </p:spPr>
        <p:txBody>
          <a:bodyPr>
            <a:normAutofit fontScale="92500" lnSpcReduction="10000"/>
          </a:bodyPr>
          <a:lstStyle/>
          <a:p>
            <a:r>
              <a:rPr lang="nl-BE" dirty="0" smtClean="0"/>
              <a:t>New elements</a:t>
            </a:r>
          </a:p>
          <a:p>
            <a:r>
              <a:rPr lang="nl-BE" dirty="0" smtClean="0"/>
              <a:t>Forms</a:t>
            </a:r>
          </a:p>
          <a:p>
            <a:r>
              <a:rPr lang="nl-BE" dirty="0" smtClean="0"/>
              <a:t>localStorage</a:t>
            </a:r>
          </a:p>
          <a:p>
            <a:r>
              <a:rPr lang="nl-BE" dirty="0" smtClean="0"/>
              <a:t>Video / </a:t>
            </a:r>
            <a:r>
              <a:rPr lang="nl-BE" dirty="0"/>
              <a:t>Audio</a:t>
            </a:r>
            <a:endParaRPr lang="nl-BE" dirty="0" smtClean="0"/>
          </a:p>
          <a:p>
            <a:r>
              <a:rPr lang="nl-BE" dirty="0" smtClean="0"/>
              <a:t>Geolocation</a:t>
            </a:r>
          </a:p>
          <a:p>
            <a:r>
              <a:rPr lang="nl-BE" dirty="0" smtClean="0"/>
              <a:t>History</a:t>
            </a:r>
          </a:p>
          <a:p>
            <a:r>
              <a:rPr lang="nl-BE" dirty="0" smtClean="0"/>
              <a:t>Web Workers</a:t>
            </a:r>
          </a:p>
          <a:p>
            <a:r>
              <a:rPr lang="nl-BE" dirty="0" smtClean="0"/>
              <a:t>Microdata</a:t>
            </a:r>
          </a:p>
          <a:p>
            <a:r>
              <a:rPr lang="nl-BE" dirty="0"/>
              <a:t>Canvas</a:t>
            </a:r>
            <a:endParaRPr lang="nl-BE" dirty="0" smtClean="0"/>
          </a:p>
          <a:p>
            <a:r>
              <a:rPr lang="nl-BE" dirty="0" smtClean="0"/>
              <a:t>Offline Applications</a:t>
            </a:r>
          </a:p>
        </p:txBody>
      </p:sp>
    </p:spTree>
    <p:extLst>
      <p:ext uri="{BB962C8B-B14F-4D97-AF65-F5344CB8AC3E}">
        <p14:creationId xmlns:p14="http://schemas.microsoft.com/office/powerpoint/2010/main" val="333585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New semantic elements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New elements: </a:t>
            </a:r>
            <a:r>
              <a:rPr lang="en-US" dirty="0" err="1" smtClean="0"/>
              <a:t>nav</a:t>
            </a:r>
            <a:r>
              <a:rPr lang="en-US" dirty="0" smtClean="0"/>
              <a:t>, section, article, header, footer, …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All </a:t>
            </a:r>
            <a:r>
              <a:rPr lang="en-US" dirty="0"/>
              <a:t>browsers render unknown elements inline, </a:t>
            </a:r>
            <a:r>
              <a:rPr lang="en-US" i="1" dirty="0"/>
              <a:t>i</a:t>
            </a:r>
            <a:r>
              <a:rPr lang="en-US" i="1" dirty="0" smtClean="0"/>
              <a:t>.e</a:t>
            </a:r>
            <a:r>
              <a:rPr lang="en-US" i="1" dirty="0"/>
              <a:t>.</a:t>
            </a:r>
            <a:r>
              <a:rPr lang="en-US" dirty="0"/>
              <a:t> as if they had a </a:t>
            </a:r>
            <a:r>
              <a:rPr lang="en-US" dirty="0" err="1"/>
              <a:t>display:inline</a:t>
            </a:r>
            <a:r>
              <a:rPr lang="en-US" dirty="0"/>
              <a:t> </a:t>
            </a:r>
            <a:r>
              <a:rPr lang="en-US" dirty="0"/>
              <a:t>CSS</a:t>
            </a:r>
            <a:r>
              <a:rPr lang="en-US" dirty="0"/>
              <a:t> rule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	&gt; </a:t>
            </a:r>
            <a:r>
              <a:rPr lang="en-US" dirty="0" smtClean="0">
                <a:hlinkClick r:id="rId3"/>
              </a:rPr>
              <a:t>Reset </a:t>
            </a:r>
            <a:r>
              <a:rPr lang="en-US" dirty="0" err="1" smtClean="0">
                <a:hlinkClick r:id="rId3"/>
              </a:rPr>
              <a:t>StyleSheet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06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Forms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smtClean="0"/>
              <a:t>What?</a:t>
            </a:r>
          </a:p>
          <a:p>
            <a:pPr lvl="1"/>
            <a:r>
              <a:rPr lang="nl-BE" dirty="0" smtClean="0"/>
              <a:t>placeholder, autofocus, novalidate, min/max, ...</a:t>
            </a:r>
          </a:p>
          <a:p>
            <a:pPr lvl="1"/>
            <a:r>
              <a:rPr lang="nl-BE" dirty="0" smtClean="0"/>
              <a:t>New types: </a:t>
            </a:r>
            <a:r>
              <a:rPr lang="nl-BE" sz="2400" dirty="0" smtClean="0"/>
              <a:t>number, range, color, email, date &amp; time, ...</a:t>
            </a:r>
            <a:endParaRPr lang="nl-BE" dirty="0" smtClean="0"/>
          </a:p>
          <a:p>
            <a:r>
              <a:rPr lang="nl-BE" dirty="0" smtClean="0">
                <a:hlinkClick r:id="rId3"/>
              </a:rPr>
              <a:t>Support</a:t>
            </a:r>
            <a:r>
              <a:rPr lang="nl-BE" dirty="0" smtClean="0"/>
              <a:t>: Messy </a:t>
            </a:r>
            <a:r>
              <a:rPr lang="nl-BE" dirty="0" smtClean="0">
                <a:sym typeface="Wingdings" pitchFamily="2" charset="2"/>
              </a:rPr>
              <a:t></a:t>
            </a:r>
          </a:p>
          <a:p>
            <a:r>
              <a:rPr lang="nl-BE" dirty="0" smtClean="0">
                <a:sym typeface="Wingdings" pitchFamily="2" charset="2"/>
              </a:rPr>
              <a:t>Detection</a:t>
            </a:r>
          </a:p>
          <a:p>
            <a:pPr lvl="1"/>
            <a:r>
              <a:rPr lang="nl-BE" dirty="0" smtClean="0"/>
              <a:t>createElement + setAttribute </a:t>
            </a:r>
            <a:r>
              <a:rPr lang="nl-BE" dirty="0" smtClean="0">
                <a:sym typeface="Wingdings" pitchFamily="2" charset="2"/>
              </a:rPr>
              <a:t> Check if retained</a:t>
            </a:r>
            <a:endParaRPr lang="nl-BE" dirty="0" smtClean="0"/>
          </a:p>
          <a:p>
            <a:pPr lvl="1"/>
            <a:r>
              <a:rPr lang="nl-BE" dirty="0" smtClean="0"/>
              <a:t>if </a:t>
            </a:r>
            <a:r>
              <a:rPr lang="nl-BE" dirty="0"/>
              <a:t>(</a:t>
            </a:r>
            <a:r>
              <a:rPr lang="nl-BE" dirty="0" smtClean="0"/>
              <a:t>Modernizr.inputtypes.date) </a:t>
            </a:r>
          </a:p>
          <a:p>
            <a:pPr lvl="1"/>
            <a:r>
              <a:rPr lang="nl-BE" dirty="0" smtClean="0"/>
              <a:t>if (Modernizr.input.autocomplete)</a:t>
            </a:r>
          </a:p>
          <a:p>
            <a:r>
              <a:rPr lang="nl-BE" dirty="0" smtClean="0"/>
              <a:t>Support: Poor. Fallback: jQuery UI, Bootstrap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017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localStorage / sessionStorage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3581400"/>
          </a:xfrm>
        </p:spPr>
        <p:txBody>
          <a:bodyPr>
            <a:normAutofit lnSpcReduction="10000"/>
          </a:bodyPr>
          <a:lstStyle/>
          <a:p>
            <a:r>
              <a:rPr lang="nl-BE" dirty="0" smtClean="0"/>
              <a:t>More durable cookies</a:t>
            </a:r>
          </a:p>
          <a:p>
            <a:pPr lvl="1"/>
            <a:r>
              <a:rPr lang="nl-BE" dirty="0" smtClean="0"/>
              <a:t>No expiration date</a:t>
            </a:r>
          </a:p>
          <a:p>
            <a:pPr lvl="1"/>
            <a:r>
              <a:rPr lang="nl-BE" dirty="0" smtClean="0"/>
              <a:t>Not sent along with HTTP requests</a:t>
            </a:r>
            <a:br>
              <a:rPr lang="nl-BE" dirty="0" smtClean="0"/>
            </a:br>
            <a:r>
              <a:rPr lang="nl-BE" dirty="0" smtClean="0"/>
              <a:t>	</a:t>
            </a:r>
            <a:r>
              <a:rPr lang="nl-BE" dirty="0" smtClean="0">
                <a:sym typeface="Wingdings" pitchFamily="2" charset="2"/>
              </a:rPr>
              <a:t> No encryption required</a:t>
            </a:r>
            <a:endParaRPr lang="nl-BE" dirty="0" smtClean="0"/>
          </a:p>
          <a:p>
            <a:pPr lvl="1"/>
            <a:r>
              <a:rPr lang="nl-BE" dirty="0" smtClean="0"/>
              <a:t>Limited to 5MB (vs 4kb)</a:t>
            </a:r>
          </a:p>
          <a:p>
            <a:r>
              <a:rPr lang="nl-BE" dirty="0"/>
              <a:t>Supported in all major browsers </a:t>
            </a:r>
            <a:r>
              <a:rPr lang="nl-BE" dirty="0" smtClean="0"/>
              <a:t>(IE8+)</a:t>
            </a:r>
          </a:p>
          <a:p>
            <a:r>
              <a:rPr lang="nl-BE" dirty="0" smtClean="0"/>
              <a:t>Fallback: PersistJS, Lawnchair, store.js, ...</a:t>
            </a:r>
          </a:p>
          <a:p>
            <a:pPr marL="0" indent="0">
              <a:buNone/>
            </a:pPr>
            <a:endParaRPr lang="nl-BE" dirty="0" smtClean="0"/>
          </a:p>
        </p:txBody>
      </p:sp>
      <p:sp>
        <p:nvSpPr>
          <p:cNvPr id="4" name="Rectangle 3"/>
          <p:cNvSpPr/>
          <p:nvPr/>
        </p:nvSpPr>
        <p:spPr>
          <a:xfrm>
            <a:off x="475593" y="4800600"/>
            <a:ext cx="792480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3200" dirty="0" smtClean="0"/>
              <a:t>Future?</a:t>
            </a:r>
            <a:endParaRPr lang="nl-BE" sz="3200" dirty="0"/>
          </a:p>
          <a:p>
            <a:pPr lvl="1"/>
            <a:r>
              <a:rPr lang="nl-BE" sz="2800" dirty="0" smtClean="0">
                <a:sym typeface="Wingdings" pitchFamily="2" charset="2"/>
              </a:rPr>
              <a:t>- Web </a:t>
            </a:r>
            <a:r>
              <a:rPr lang="nl-BE" sz="2800" dirty="0">
                <a:sym typeface="Wingdings" pitchFamily="2" charset="2"/>
              </a:rPr>
              <a:t>SQL Database</a:t>
            </a:r>
            <a:r>
              <a:rPr lang="nl-BE" sz="2400" dirty="0">
                <a:sym typeface="Wingdings" pitchFamily="2" charset="2"/>
              </a:rPr>
              <a:t>No support in IE nor FireFox</a:t>
            </a:r>
            <a:endParaRPr lang="nl-BE" sz="2800" dirty="0"/>
          </a:p>
          <a:p>
            <a:pPr lvl="1"/>
            <a:r>
              <a:rPr lang="nl-BE" sz="2800" dirty="0" smtClean="0"/>
              <a:t>- IndexedDB </a:t>
            </a:r>
            <a:r>
              <a:rPr lang="nl-BE" sz="2800" dirty="0">
                <a:sym typeface="Wingdings" pitchFamily="2" charset="2"/>
              </a:rPr>
              <a:t> </a:t>
            </a:r>
            <a:r>
              <a:rPr lang="nl-BE" sz="2400" dirty="0">
                <a:sym typeface="Wingdings" pitchFamily="2" charset="2"/>
              </a:rPr>
              <a:t>IE10+, Firefox, Chrome (Not Opera, nor many mobile devices)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6386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Video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4096375" cy="3505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800" dirty="0" smtClean="0"/>
              <a:t>Codecs:</a:t>
            </a:r>
          </a:p>
          <a:p>
            <a:pPr lvl="1"/>
            <a:r>
              <a:rPr lang="nl-BE" sz="2400" dirty="0"/>
              <a:t>Theora+Vorbis+Ogg</a:t>
            </a:r>
          </a:p>
          <a:p>
            <a:pPr lvl="2"/>
            <a:r>
              <a:rPr lang="nl-BE" sz="2000" dirty="0"/>
              <a:t>Royalty free, Open </a:t>
            </a:r>
            <a:r>
              <a:rPr lang="nl-BE" sz="2000" dirty="0" smtClean="0"/>
              <a:t>Source</a:t>
            </a:r>
            <a:endParaRPr lang="nl-BE" sz="2400" dirty="0" smtClean="0"/>
          </a:p>
          <a:p>
            <a:pPr lvl="1"/>
            <a:r>
              <a:rPr lang="nl-BE" sz="2400" dirty="0" smtClean="0"/>
              <a:t>H.264+AAC+MP4</a:t>
            </a:r>
          </a:p>
          <a:p>
            <a:pPr lvl="2"/>
            <a:r>
              <a:rPr lang="nl-BE" sz="2000" dirty="0" smtClean="0"/>
              <a:t>Patent encumbered</a:t>
            </a:r>
          </a:p>
          <a:p>
            <a:pPr lvl="1"/>
            <a:r>
              <a:rPr lang="nl-BE" sz="2400" dirty="0"/>
              <a:t>WebM</a:t>
            </a:r>
          </a:p>
          <a:p>
            <a:pPr lvl="2"/>
            <a:r>
              <a:rPr lang="nl-BE" sz="2000" dirty="0"/>
              <a:t>Designed for HTML5</a:t>
            </a:r>
          </a:p>
          <a:p>
            <a:pPr lvl="2"/>
            <a:r>
              <a:rPr lang="nl-BE" sz="2000" dirty="0"/>
              <a:t>Royalty free, Open Source</a:t>
            </a:r>
          </a:p>
          <a:p>
            <a:pPr lvl="1"/>
            <a:endParaRPr lang="nl-BE" dirty="0" smtClean="0"/>
          </a:p>
          <a:p>
            <a:pPr lvl="1"/>
            <a:endParaRPr lang="nl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724400"/>
            <a:ext cx="8954750" cy="1810003"/>
          </a:xfrm>
          <a:prstGeom prst="rect">
            <a:avLst/>
          </a:prstGeom>
        </p:spPr>
      </p:pic>
      <p:sp>
        <p:nvSpPr>
          <p:cNvPr id="5" name="Rectangle 4">
            <a:hlinkClick r:id="rId4"/>
          </p:cNvPr>
          <p:cNvSpPr/>
          <p:nvPr/>
        </p:nvSpPr>
        <p:spPr>
          <a:xfrm>
            <a:off x="5105400" y="1295400"/>
            <a:ext cx="37338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800" dirty="0" smtClean="0"/>
              <a:t>Solutions</a:t>
            </a:r>
            <a:r>
              <a:rPr lang="nl-BE" sz="2800" dirty="0"/>
              <a:t>:</a:t>
            </a:r>
          </a:p>
          <a:p>
            <a:r>
              <a:rPr lang="nl-BE" dirty="0">
                <a:hlinkClick r:id="rId4"/>
              </a:rPr>
              <a:t>http://praegnanz.de/html5video/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10456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Geolocation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nl-BE" dirty="0" smtClean="0"/>
              <a:t>User needs to give permission</a:t>
            </a:r>
          </a:p>
          <a:p>
            <a:r>
              <a:rPr lang="nl-BE" dirty="0" smtClean="0"/>
              <a:t>navigator.geolocation.getCurrentPosition(</a:t>
            </a:r>
            <a:br>
              <a:rPr lang="nl-BE" dirty="0" smtClean="0"/>
            </a:br>
            <a:r>
              <a:rPr lang="nl-BE" dirty="0" smtClean="0"/>
              <a:t>	readyHandler, errorHandler);</a:t>
            </a:r>
          </a:p>
          <a:p>
            <a:r>
              <a:rPr lang="nl-BE" dirty="0" smtClean="0"/>
              <a:t>function readyHandler(position) {</a:t>
            </a:r>
            <a:br>
              <a:rPr lang="nl-BE" dirty="0" smtClean="0"/>
            </a:br>
            <a:r>
              <a:rPr lang="nl-BE" dirty="0" smtClean="0"/>
              <a:t>	position.coords.latitude / longitude;</a:t>
            </a:r>
            <a:br>
              <a:rPr lang="nl-BE" dirty="0" smtClean="0"/>
            </a:br>
            <a:r>
              <a:rPr lang="nl-BE" dirty="0" smtClean="0"/>
              <a:t>	position.coords.accuracy (in m)</a:t>
            </a:r>
            <a:br>
              <a:rPr lang="nl-BE" dirty="0" smtClean="0"/>
            </a:br>
            <a:r>
              <a:rPr lang="nl-BE" dirty="0" smtClean="0"/>
              <a:t>}</a:t>
            </a:r>
          </a:p>
          <a:p>
            <a:r>
              <a:rPr lang="nl-BE" dirty="0" smtClean="0"/>
              <a:t>function errorHandler(err) {</a:t>
            </a:r>
            <a:br>
              <a:rPr lang="nl-BE" dirty="0" smtClean="0"/>
            </a:br>
            <a:r>
              <a:rPr lang="nl-BE" dirty="0" smtClean="0"/>
              <a:t>	if (err.code == 1) alert(“User refused request”);</a:t>
            </a:r>
            <a:br>
              <a:rPr lang="nl-BE" dirty="0" smtClean="0"/>
            </a:br>
            <a:r>
              <a:rPr lang="nl-BE" dirty="0" smtClean="0"/>
              <a:t>}</a:t>
            </a:r>
          </a:p>
          <a:p>
            <a:r>
              <a:rPr lang="nl-BE" dirty="0" smtClean="0"/>
              <a:t>Support: IE9+. Fallback: geoPosition.js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5688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1942</TotalTime>
  <Words>533</Words>
  <Application>Microsoft Office PowerPoint</Application>
  <PresentationFormat>On-screen Show (4:3)</PresentationFormat>
  <Paragraphs>137</Paragraphs>
  <Slides>14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HTML5</vt:lpstr>
      <vt:lpstr>HTML5</vt:lpstr>
      <vt:lpstr>Introduction</vt:lpstr>
      <vt:lpstr>New tags &amp; API</vt:lpstr>
      <vt:lpstr>New semantic elements </vt:lpstr>
      <vt:lpstr>Forms</vt:lpstr>
      <vt:lpstr>localStorage / sessionStorage</vt:lpstr>
      <vt:lpstr>Video</vt:lpstr>
      <vt:lpstr>Geolocation</vt:lpstr>
      <vt:lpstr>History</vt:lpstr>
      <vt:lpstr>Web Workers</vt:lpstr>
      <vt:lpstr>Microdata</vt:lpstr>
      <vt:lpstr>Application Cache</vt:lpstr>
      <vt:lpstr>Resources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</dc:title>
  <dc:creator>PC</dc:creator>
  <cp:lastModifiedBy>Wouter Van Schandevijl</cp:lastModifiedBy>
  <cp:revision>166</cp:revision>
  <dcterms:created xsi:type="dcterms:W3CDTF">2006-08-16T00:00:00Z</dcterms:created>
  <dcterms:modified xsi:type="dcterms:W3CDTF">2013-03-18T02:14:33Z</dcterms:modified>
</cp:coreProperties>
</file>