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3"/>
  </p:sldMasterIdLst>
  <p:sldIdLst>
    <p:sldId id="256" r:id="rId4"/>
    <p:sldId id="257" r:id="rId5"/>
    <p:sldId id="260" r:id="rId6"/>
    <p:sldId id="258" r:id="rId7"/>
    <p:sldId id="259" r:id="rId8"/>
    <p:sldId id="263" r:id="rId9"/>
    <p:sldId id="264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E881C957-713E-439F-A185-AB1815E8D0B7}">
          <p14:sldIdLst>
            <p14:sldId id="256"/>
            <p14:sldId id="257"/>
            <p14:sldId id="260"/>
            <p14:sldId id="258"/>
            <p14:sldId id="259"/>
            <p14:sldId id="263"/>
            <p14:sldId id="264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82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luralsight.com/paths/building-serverless-applications-on-aws" TargetMode="External"/><Relationship Id="rId2" Type="http://schemas.openxmlformats.org/officeDocument/2006/relationships/hyperlink" Target="https://www.youtube.com/watch?v=w7X4gAQTk2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rtinfowler.com/articles/serverless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A4E1AC5B-8214-4120-888B-F1D12A2CD530}"/>
              </a:ext>
            </a:extLst>
          </p:cNvPr>
          <p:cNvSpPr txBox="1">
            <a:spLocks/>
          </p:cNvSpPr>
          <p:nvPr/>
        </p:nvSpPr>
        <p:spPr>
          <a:xfrm>
            <a:off x="934935" y="838705"/>
            <a:ext cx="9905998" cy="10785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nl-BE" dirty="0"/>
              <a:t>Next time?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FA93E0F-01E9-44EF-8C7B-498E0D4A24E3}"/>
              </a:ext>
            </a:extLst>
          </p:cNvPr>
          <p:cNvSpPr txBox="1">
            <a:spLocks/>
          </p:cNvSpPr>
          <p:nvPr/>
        </p:nvSpPr>
        <p:spPr>
          <a:xfrm>
            <a:off x="1143001" y="2234380"/>
            <a:ext cx="9905998" cy="34953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21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l-BE" dirty="0"/>
              <a:t>Mobile Development (ReactNative, ...)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l-BE" dirty="0"/>
              <a:t>DeepDive Library X (vb: Formik, TypeScript, RxJs, D3, Impress)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l-BE" dirty="0"/>
              <a:t>WebSockets, Selenium, Jekyll (Github Pages)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l-BE" dirty="0"/>
              <a:t>Introduction Language: Rust, Wasm, Python, Deno, AutoHotkey, ...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l-BE" dirty="0"/>
              <a:t>Docker, MongoDb, Redux, ...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l-BE" dirty="0"/>
              <a:t>Security, RegEx, TDD, …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17800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BC6A6-A918-4752-8986-97D316FDC5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631" y="955431"/>
            <a:ext cx="11742821" cy="1243549"/>
          </a:xfrm>
        </p:spPr>
        <p:txBody>
          <a:bodyPr>
            <a:noAutofit/>
          </a:bodyPr>
          <a:lstStyle/>
          <a:p>
            <a:r>
              <a:rPr lang="nl-BE" sz="6600" cap="none" dirty="0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Serverless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94C665-56A6-4ABB-88A9-B79C20DC97C4}"/>
              </a:ext>
            </a:extLst>
          </p:cNvPr>
          <p:cNvSpPr txBox="1"/>
          <p:nvPr/>
        </p:nvSpPr>
        <p:spPr>
          <a:xfrm>
            <a:off x="240631" y="2444043"/>
            <a:ext cx="117428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effectLst/>
                <a:latin typeface="arial" panose="020B0604020202020204" pitchFamily="34" charset="0"/>
              </a:rPr>
              <a:t>An implementation of </a:t>
            </a:r>
            <a:r>
              <a:rPr lang="en-US" sz="3600" b="1" dirty="0" err="1">
                <a:effectLst/>
                <a:latin typeface="arial" panose="020B0604020202020204" pitchFamily="34" charset="0"/>
              </a:rPr>
              <a:t>MicroService</a:t>
            </a:r>
            <a:r>
              <a:rPr lang="en-US" sz="3600" b="1" dirty="0">
                <a:effectLst/>
                <a:latin typeface="arial" panose="020B0604020202020204" pitchFamily="34" charset="0"/>
              </a:rPr>
              <a:t> architecture</a:t>
            </a:r>
            <a:endParaRPr lang="en-BE" sz="3600" dirty="0"/>
          </a:p>
        </p:txBody>
      </p:sp>
      <p:sp>
        <p:nvSpPr>
          <p:cNvPr id="5" name="AutoShape 4" descr="Serverless Vs Containers Deploy Speeds">
            <a:extLst>
              <a:ext uri="{FF2B5EF4-FFF2-40B4-BE49-F238E27FC236}">
                <a16:creationId xmlns:a16="http://schemas.microsoft.com/office/drawing/2014/main" id="{74838526-8A97-43C5-AA2E-50438D453F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719137" cy="271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B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45C0F2-F8AD-4761-B667-FF73E31BB9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3004" y="3433010"/>
            <a:ext cx="9435714" cy="246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93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EE33A-5A1E-4133-A09E-8F1662A8E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EB948-F394-47BF-B6B1-7B14EF35C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53389"/>
            <a:ext cx="9905998" cy="3737811"/>
          </a:xfrm>
        </p:spPr>
        <p:txBody>
          <a:bodyPr/>
          <a:lstStyle/>
          <a:p>
            <a:r>
              <a:rPr lang="en-US" sz="3200" dirty="0"/>
              <a:t>Serverless Database (ex: Azure SQL Database, Amazon Aurora, Firebase)</a:t>
            </a:r>
          </a:p>
          <a:p>
            <a:r>
              <a:rPr lang="en-US" sz="3200" dirty="0"/>
              <a:t>Kubernetes (ex: AWS </a:t>
            </a:r>
            <a:r>
              <a:rPr lang="en-US" sz="3200" dirty="0" err="1"/>
              <a:t>Fargate</a:t>
            </a:r>
            <a:r>
              <a:rPr lang="en-US" sz="3200" dirty="0"/>
              <a:t>, </a:t>
            </a:r>
            <a:r>
              <a:rPr lang="en-US" sz="3200" dirty="0" err="1"/>
              <a:t>Kubeless</a:t>
            </a:r>
            <a:r>
              <a:rPr lang="en-US" sz="3200" dirty="0"/>
              <a:t>)</a:t>
            </a:r>
          </a:p>
          <a:p>
            <a:r>
              <a:rPr lang="en-US" sz="3200" dirty="0" err="1"/>
              <a:t>FaaS</a:t>
            </a:r>
            <a:r>
              <a:rPr lang="en-US" sz="3200" dirty="0"/>
              <a:t>: Function As A Service</a:t>
            </a:r>
          </a:p>
          <a:p>
            <a:r>
              <a:rPr lang="en-US" sz="3200" dirty="0"/>
              <a:t>Workflow, </a:t>
            </a:r>
            <a:r>
              <a:rPr lang="en-US" sz="3200" dirty="0" err="1"/>
              <a:t>EventBus</a:t>
            </a:r>
            <a:r>
              <a:rPr lang="en-US" sz="3200" dirty="0"/>
              <a:t>, </a:t>
            </a:r>
            <a:r>
              <a:rPr lang="en-US" sz="3200" dirty="0" err="1"/>
              <a:t>MessageQueue</a:t>
            </a:r>
            <a:r>
              <a:rPr lang="en-US" sz="3200" dirty="0"/>
              <a:t>, API Gateway</a:t>
            </a:r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073067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CB64F-2840-4C5D-857A-A94339519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Vendors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EAAB4-835F-4516-B991-781B621B0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73441"/>
            <a:ext cx="9905998" cy="3124201"/>
          </a:xfrm>
        </p:spPr>
        <p:txBody>
          <a:bodyPr/>
          <a:lstStyle/>
          <a:p>
            <a:r>
              <a:rPr lang="en-US" b="1" i="0" dirty="0">
                <a:effectLst/>
                <a:latin typeface="arial" panose="020B0604020202020204" pitchFamily="34" charset="0"/>
              </a:rPr>
              <a:t>AWS Lambda</a:t>
            </a:r>
          </a:p>
          <a:p>
            <a:r>
              <a:rPr lang="en-US" b="1" i="0" dirty="0">
                <a:effectLst/>
                <a:latin typeface="arial" panose="020B0604020202020204" pitchFamily="34" charset="0"/>
              </a:rPr>
              <a:t>Microsoft Azure Functions</a:t>
            </a:r>
          </a:p>
          <a:p>
            <a:r>
              <a:rPr lang="en-US" b="1" i="0" dirty="0">
                <a:effectLst/>
                <a:latin typeface="arial" panose="020B0604020202020204" pitchFamily="34" charset="0"/>
              </a:rPr>
              <a:t>Google/Oracle Cloud Functions</a:t>
            </a:r>
          </a:p>
          <a:p>
            <a:r>
              <a:rPr lang="en-US" b="1" i="0" dirty="0">
                <a:effectLst/>
                <a:latin typeface="arial" panose="020B0604020202020204" pitchFamily="34" charset="0"/>
              </a:rPr>
              <a:t>IBM </a:t>
            </a:r>
            <a:r>
              <a:rPr lang="en-US" b="1" i="0" dirty="0" err="1">
                <a:effectLst/>
                <a:latin typeface="arial" panose="020B0604020202020204" pitchFamily="34" charset="0"/>
              </a:rPr>
              <a:t>OpenWhisk</a:t>
            </a:r>
            <a:endParaRPr lang="en-US" b="1" i="0" dirty="0">
              <a:effectLst/>
              <a:latin typeface="arial" panose="020B0604020202020204" pitchFamily="34" charset="0"/>
            </a:endParaRPr>
          </a:p>
          <a:p>
            <a:r>
              <a:rPr lang="en-US" b="1" dirty="0" err="1">
                <a:effectLst/>
                <a:latin typeface="arial" panose="020B0604020202020204" pitchFamily="34" charset="0"/>
              </a:rPr>
              <a:t>CloudFare</a:t>
            </a:r>
            <a:r>
              <a:rPr lang="en-US" b="1" dirty="0">
                <a:effectLst/>
                <a:latin typeface="arial" panose="020B0604020202020204" pitchFamily="34" charset="0"/>
              </a:rPr>
              <a:t> Workers</a:t>
            </a:r>
          </a:p>
          <a:p>
            <a:r>
              <a:rPr lang="en-US" b="1" dirty="0">
                <a:effectLst/>
                <a:latin typeface="arial" panose="020B0604020202020204" pitchFamily="34" charset="0"/>
              </a:rPr>
              <a:t>Open Source</a:t>
            </a:r>
          </a:p>
          <a:p>
            <a:pPr lvl="1"/>
            <a:r>
              <a:rPr lang="en-US" b="1" dirty="0" err="1">
                <a:effectLst/>
                <a:latin typeface="arial" panose="020B0604020202020204" pitchFamily="34" charset="0"/>
              </a:rPr>
              <a:t>OpenFaaS</a:t>
            </a:r>
            <a:r>
              <a:rPr lang="en-US" b="1" dirty="0">
                <a:effectLst/>
                <a:latin typeface="arial" panose="020B0604020202020204" pitchFamily="34" charset="0"/>
              </a:rPr>
              <a:t>, </a:t>
            </a:r>
            <a:r>
              <a:rPr lang="en-US" b="1" dirty="0" err="1">
                <a:effectLst/>
                <a:latin typeface="arial" panose="020B0604020202020204" pitchFamily="34" charset="0"/>
              </a:rPr>
              <a:t>Knative</a:t>
            </a:r>
            <a:r>
              <a:rPr lang="en-US" b="1" dirty="0">
                <a:effectLst/>
                <a:latin typeface="arial" panose="020B0604020202020204" pitchFamily="34" charset="0"/>
              </a:rPr>
              <a:t>, Serverless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784227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84A7E-0500-45BA-A3C5-D590DAED1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30481"/>
            <a:ext cx="9905998" cy="930442"/>
          </a:xfrm>
        </p:spPr>
        <p:txBody>
          <a:bodyPr/>
          <a:lstStyle/>
          <a:p>
            <a:r>
              <a:rPr lang="en-US" dirty="0"/>
              <a:t>What – Function As A Service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07B71-30FB-4EC7-863C-45B9C722B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8867" y="1229733"/>
            <a:ext cx="7662527" cy="450662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effectLst/>
                <a:latin typeface="arial" panose="020B0604020202020204" pitchFamily="34" charset="0"/>
              </a:rPr>
              <a:t>It is still deployed on an (edge) server…</a:t>
            </a:r>
            <a:endParaRPr lang="en-BE" dirty="0"/>
          </a:p>
        </p:txBody>
      </p:sp>
      <p:pic>
        <p:nvPicPr>
          <p:cNvPr id="1026" name="Picture 2" descr="Lawrence: People don&amp;#39;t like you. Lydia:: coconutsandtreason">
            <a:extLst>
              <a:ext uri="{FF2B5EF4-FFF2-40B4-BE49-F238E27FC236}">
                <a16:creationId xmlns:a16="http://schemas.microsoft.com/office/drawing/2014/main" id="{102843B3-4AC4-4530-8F35-2064901D1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50" y="1229732"/>
            <a:ext cx="2857500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3BCD85-D3C0-4C86-8DFD-3D24990A3662}"/>
              </a:ext>
            </a:extLst>
          </p:cNvPr>
          <p:cNvSpPr txBox="1"/>
          <p:nvPr/>
        </p:nvSpPr>
        <p:spPr>
          <a:xfrm>
            <a:off x="3298865" y="1753259"/>
            <a:ext cx="81251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  <a:latin typeface="arial" panose="020B0604020202020204" pitchFamily="34" charset="0"/>
              </a:rPr>
              <a:t>T</a:t>
            </a:r>
            <a:r>
              <a:rPr lang="en-US" b="1" i="0" dirty="0">
                <a:effectLst/>
                <a:latin typeface="arial" panose="020B0604020202020204" pitchFamily="34" charset="0"/>
              </a:rPr>
              <a:t>he developer deals with the business logic and does not need to be concerned with the server.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231868-19A1-4444-9AED-6CAE2841C874}"/>
              </a:ext>
            </a:extLst>
          </p:cNvPr>
          <p:cNvSpPr txBox="1"/>
          <p:nvPr/>
        </p:nvSpPr>
        <p:spPr>
          <a:xfrm>
            <a:off x="3298865" y="2523250"/>
            <a:ext cx="81251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  <a:latin typeface="arial" panose="020B0604020202020204" pitchFamily="34" charset="0"/>
              </a:rPr>
              <a:t>Payment on a per-use basis, not for idle computation time</a:t>
            </a:r>
            <a:endParaRPr lang="en-B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072DB0-8A3A-43ED-81B3-F9D47A8934B4}"/>
              </a:ext>
            </a:extLst>
          </p:cNvPr>
          <p:cNvSpPr txBox="1"/>
          <p:nvPr/>
        </p:nvSpPr>
        <p:spPr>
          <a:xfrm>
            <a:off x="253290" y="4775607"/>
            <a:ext cx="81251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latin typeface="arial" panose="020B0604020202020204" pitchFamily="34" charset="0"/>
              </a:rPr>
              <a:t>UnitTesting</a:t>
            </a:r>
            <a:r>
              <a:rPr lang="en-US" b="1" dirty="0">
                <a:latin typeface="arial" panose="020B0604020202020204" pitchFamily="34" charset="0"/>
              </a:rPr>
              <a:t>, Debugging &amp; Monitoring</a:t>
            </a:r>
            <a:endParaRPr lang="en-BE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6F9B989-4BDD-4985-A80D-04FD50E763FE}"/>
              </a:ext>
            </a:extLst>
          </p:cNvPr>
          <p:cNvSpPr txBox="1">
            <a:spLocks/>
          </p:cNvSpPr>
          <p:nvPr/>
        </p:nvSpPr>
        <p:spPr>
          <a:xfrm>
            <a:off x="253290" y="4126896"/>
            <a:ext cx="7662527" cy="646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20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>
                <a:effectLst/>
                <a:latin typeface="arial" panose="020B0604020202020204" pitchFamily="34" charset="0"/>
              </a:rPr>
              <a:t>Challenges</a:t>
            </a:r>
            <a:endParaRPr lang="en-B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12DBED-87CA-46D2-A4ED-0AEC21B5FBBF}"/>
              </a:ext>
            </a:extLst>
          </p:cNvPr>
          <p:cNvSpPr txBox="1"/>
          <p:nvPr/>
        </p:nvSpPr>
        <p:spPr>
          <a:xfrm>
            <a:off x="253289" y="5226296"/>
            <a:ext cx="81251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</a:rPr>
              <a:t>Dependency on a third party vendor for availability &amp; security</a:t>
            </a:r>
            <a:endParaRPr lang="en-B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A2C9EE-5FA0-4107-8F4F-0903AC48154C}"/>
              </a:ext>
            </a:extLst>
          </p:cNvPr>
          <p:cNvSpPr txBox="1"/>
          <p:nvPr/>
        </p:nvSpPr>
        <p:spPr>
          <a:xfrm>
            <a:off x="3298865" y="3012449"/>
            <a:ext cx="81251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</a:rPr>
              <a:t>Scalability is handled automatically by the vendor</a:t>
            </a:r>
            <a:endParaRPr lang="en-B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262C49-E935-4812-8B8A-768B607403A7}"/>
              </a:ext>
            </a:extLst>
          </p:cNvPr>
          <p:cNvSpPr txBox="1"/>
          <p:nvPr/>
        </p:nvSpPr>
        <p:spPr>
          <a:xfrm>
            <a:off x="253289" y="5679364"/>
            <a:ext cx="81251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Cold &amp; Warm Startups</a:t>
            </a:r>
            <a:endParaRPr lang="en-B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AAE186-40D3-4ED3-B2BD-2A7514EEDA85}"/>
              </a:ext>
            </a:extLst>
          </p:cNvPr>
          <p:cNvSpPr txBox="1"/>
          <p:nvPr/>
        </p:nvSpPr>
        <p:spPr>
          <a:xfrm>
            <a:off x="253288" y="6132432"/>
            <a:ext cx="81251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Stateless, Resource Limits</a:t>
            </a:r>
            <a:endParaRPr lang="en-B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653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78E40-BDB0-41EA-94D8-9ACCDD56F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1" y="355600"/>
            <a:ext cx="9905998" cy="914400"/>
          </a:xfrm>
        </p:spPr>
        <p:txBody>
          <a:bodyPr/>
          <a:lstStyle/>
          <a:p>
            <a:r>
              <a:rPr lang="en-US" dirty="0" err="1"/>
              <a:t>UseCase</a:t>
            </a:r>
            <a:endParaRPr lang="en-BE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6FAF67BB-02AF-4576-B880-E2F67B32FB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B484E0-1061-409D-9A3B-35493827B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2" y="1524000"/>
            <a:ext cx="9634301" cy="1905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02422E-A8DB-45ED-844F-32AA29969BF7}"/>
              </a:ext>
            </a:extLst>
          </p:cNvPr>
          <p:cNvSpPr txBox="1"/>
          <p:nvPr/>
        </p:nvSpPr>
        <p:spPr>
          <a:xfrm>
            <a:off x="836612" y="1085334"/>
            <a:ext cx="81251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</a:rPr>
              <a:t>Traditional – long running process</a:t>
            </a:r>
            <a:endParaRPr lang="en-B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E38F2B-BC1B-498B-90D0-D6451D2A0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12" y="4492694"/>
            <a:ext cx="9634301" cy="19049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D468204-1A45-4127-86AC-5167C375FBD2}"/>
              </a:ext>
            </a:extLst>
          </p:cNvPr>
          <p:cNvSpPr txBox="1"/>
          <p:nvPr/>
        </p:nvSpPr>
        <p:spPr>
          <a:xfrm>
            <a:off x="836611" y="3970962"/>
            <a:ext cx="81251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</a:rPr>
              <a:t>Serverless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33634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EC49A-183E-4A2C-ABC1-C64D9276D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2FAB7-1462-4AA4-A0B9-12A77E8FB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31023"/>
            <a:ext cx="9905998" cy="3760177"/>
          </a:xfrm>
        </p:spPr>
        <p:txBody>
          <a:bodyPr/>
          <a:lstStyle/>
          <a:p>
            <a:r>
              <a:rPr lang="en-US" dirty="0" err="1"/>
              <a:t>Itenium</a:t>
            </a:r>
            <a:r>
              <a:rPr lang="en-US" dirty="0"/>
              <a:t> “Contact Us” page</a:t>
            </a:r>
          </a:p>
          <a:p>
            <a:r>
              <a:rPr lang="en-US" dirty="0" err="1"/>
              <a:t>Itenium</a:t>
            </a:r>
            <a:r>
              <a:rPr lang="en-US" dirty="0"/>
              <a:t> Blog</a:t>
            </a:r>
          </a:p>
          <a:p>
            <a:pPr lvl="1"/>
            <a:r>
              <a:rPr lang="en-US" dirty="0"/>
              <a:t>Like a blog post</a:t>
            </a:r>
          </a:p>
          <a:p>
            <a:pPr lvl="1"/>
            <a:r>
              <a:rPr lang="en-US" dirty="0"/>
              <a:t>Add comments to a blog post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883567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117F3-F9BE-4D5F-9E48-9EEAAE650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52DCD-8CF5-419C-878E-EF862CCDC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66899"/>
            <a:ext cx="9905998" cy="2235201"/>
          </a:xfrm>
        </p:spPr>
        <p:txBody>
          <a:bodyPr/>
          <a:lstStyle/>
          <a:p>
            <a:r>
              <a:rPr lang="en-US" dirty="0" err="1"/>
              <a:t>Goto</a:t>
            </a:r>
            <a:r>
              <a:rPr lang="en-US" dirty="0"/>
              <a:t> Conference: Designing for the Serverless Age (</a:t>
            </a:r>
            <a:r>
              <a:rPr lang="en-US" dirty="0">
                <a:hlinkClick r:id="rId2"/>
              </a:rPr>
              <a:t>link</a:t>
            </a:r>
            <a:r>
              <a:rPr lang="en-US" dirty="0"/>
              <a:t>)</a:t>
            </a:r>
          </a:p>
          <a:p>
            <a:r>
              <a:rPr lang="en-US" dirty="0" err="1"/>
              <a:t>PluralSight</a:t>
            </a:r>
            <a:r>
              <a:rPr lang="en-US" dirty="0"/>
              <a:t>: Building Serverless Applications on AWS (</a:t>
            </a:r>
            <a:r>
              <a:rPr lang="en-US" dirty="0">
                <a:hlinkClick r:id="rId3"/>
              </a:rPr>
              <a:t>link</a:t>
            </a:r>
            <a:r>
              <a:rPr lang="en-US" dirty="0"/>
              <a:t>)</a:t>
            </a:r>
          </a:p>
          <a:p>
            <a:r>
              <a:rPr lang="en-US" dirty="0"/>
              <a:t>Martin Fowler: Serverless (</a:t>
            </a:r>
            <a:r>
              <a:rPr lang="en-US" dirty="0">
                <a:hlinkClick r:id="rId4"/>
              </a:rPr>
              <a:t>Link</a:t>
            </a:r>
            <a:r>
              <a:rPr lang="en-US" dirty="0"/>
              <a:t>)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4243941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01875-3084-4F77-BB11-CE8D2845D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AWS Lambda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23BB2-676D-4E57-BB0E-02836B153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Written in NodeJS, Go, Python, C#</a:t>
            </a:r>
          </a:p>
          <a:p>
            <a:r>
              <a:rPr lang="en-US" dirty="0"/>
              <a:t>Define a Gateway API</a:t>
            </a:r>
          </a:p>
          <a:p>
            <a:r>
              <a:rPr lang="en-US" dirty="0"/>
              <a:t>Monitoring with CloudWatch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474454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2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Props1.xml><?xml version="1.0" encoding="utf-8"?>
<ds:datastoreItem xmlns:ds="http://schemas.openxmlformats.org/officeDocument/2006/customXml" ds:itemID="{6E2ACFCE-F550-472C-AFCC-C00F3C2FBE4F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83121EFB-4893-415B-B7BD-F940E893B2BD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2300</TotalTime>
  <Words>281</Words>
  <Application>Microsoft Office PowerPoint</Application>
  <PresentationFormat>Widescreen</PresentationFormat>
  <Paragraphs>48</Paragraphs>
  <Slides>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Arial</vt:lpstr>
      <vt:lpstr>Century Gothic</vt:lpstr>
      <vt:lpstr>Mesh</vt:lpstr>
      <vt:lpstr>PowerPoint Presentation</vt:lpstr>
      <vt:lpstr>Serverless</vt:lpstr>
      <vt:lpstr>What</vt:lpstr>
      <vt:lpstr>Vendors</vt:lpstr>
      <vt:lpstr>What – Function As A Service</vt:lpstr>
      <vt:lpstr>UseCase</vt:lpstr>
      <vt:lpstr>Use Case</vt:lpstr>
      <vt:lpstr>Resources</vt:lpstr>
      <vt:lpstr>Amazon AWS Lambda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</dc:title>
  <dc:creator>steven robijns</dc:creator>
  <cp:lastModifiedBy>Wouter Van Schandevijl</cp:lastModifiedBy>
  <cp:revision>113</cp:revision>
  <dcterms:created xsi:type="dcterms:W3CDTF">2018-11-27T12:20:05Z</dcterms:created>
  <dcterms:modified xsi:type="dcterms:W3CDTF">2021-10-14T15:07:04Z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