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60" r:id="rId6"/>
    <p:sldId id="259" r:id="rId7"/>
    <p:sldId id="258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6"/>
            <p14:sldId id="257"/>
            <p14:sldId id="260"/>
            <p14:sldId id="259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paths/building-serverless-applications-on-aws" TargetMode="External"/><Relationship Id="rId2" Type="http://schemas.openxmlformats.org/officeDocument/2006/relationships/hyperlink" Target="https://www.youtube.com/watch?v=w7X4gAQTk2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serverles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1078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Next time?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93E0F-01E9-44EF-8C7B-498E0D4A24E3}"/>
              </a:ext>
            </a:extLst>
          </p:cNvPr>
          <p:cNvSpPr txBox="1">
            <a:spLocks/>
          </p:cNvSpPr>
          <p:nvPr/>
        </p:nvSpPr>
        <p:spPr>
          <a:xfrm>
            <a:off x="1143001" y="2234380"/>
            <a:ext cx="9905998" cy="349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Mobile Development (ReactNative, 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DeepDive Library X (vb: Formik, TypeScript, RxJs, D3, Impress)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WebSockets, Selenium, Jekyll (Github Pages)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Introduction Language: Rust, Wasm, Python, Deno, AutoHotkey,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Docker, MongoDb, Redux,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Security, RegEx, TDD, 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8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C6A6-A918-4752-8986-97D316FD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1" y="955431"/>
            <a:ext cx="11742821" cy="1243549"/>
          </a:xfrm>
        </p:spPr>
        <p:txBody>
          <a:bodyPr>
            <a:noAutofit/>
          </a:bodyPr>
          <a:lstStyle/>
          <a:p>
            <a:r>
              <a:rPr lang="nl-BE" sz="6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4C665-56A6-4ABB-88A9-B79C20DC97C4}"/>
              </a:ext>
            </a:extLst>
          </p:cNvPr>
          <p:cNvSpPr txBox="1"/>
          <p:nvPr/>
        </p:nvSpPr>
        <p:spPr>
          <a:xfrm>
            <a:off x="240631" y="2444043"/>
            <a:ext cx="11742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" panose="020B0604020202020204" pitchFamily="34" charset="0"/>
              </a:rPr>
              <a:t>An implementation of </a:t>
            </a:r>
            <a:r>
              <a:rPr lang="en-US" sz="3600" b="1" dirty="0" err="1">
                <a:effectLst/>
                <a:latin typeface="arial" panose="020B0604020202020204" pitchFamily="34" charset="0"/>
              </a:rPr>
              <a:t>MicroService</a:t>
            </a:r>
            <a:r>
              <a:rPr lang="en-US" sz="3600" b="1" dirty="0">
                <a:effectLst/>
                <a:latin typeface="arial" panose="020B0604020202020204" pitchFamily="34" charset="0"/>
              </a:rPr>
              <a:t> architecture</a:t>
            </a:r>
            <a:endParaRPr lang="en-BE" sz="3600" dirty="0"/>
          </a:p>
        </p:txBody>
      </p:sp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5C0F2-F8AD-4761-B667-FF73E31BB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004" y="3433010"/>
            <a:ext cx="9435714" cy="24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E33A-5A1E-4133-A09E-8F1662A8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B948-F394-47BF-B6B1-7B14EF35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3389"/>
            <a:ext cx="9905998" cy="3737811"/>
          </a:xfrm>
        </p:spPr>
        <p:txBody>
          <a:bodyPr/>
          <a:lstStyle/>
          <a:p>
            <a:r>
              <a:rPr lang="en-US" sz="3200" dirty="0"/>
              <a:t>Serverless Database (ex: Azure SQL Database, Amazon Aurora, Firebase)</a:t>
            </a:r>
          </a:p>
          <a:p>
            <a:r>
              <a:rPr lang="en-US" sz="3200" dirty="0"/>
              <a:t>Kubernetes (ex: AWS </a:t>
            </a:r>
            <a:r>
              <a:rPr lang="en-US" sz="3200" dirty="0" err="1"/>
              <a:t>Fargate</a:t>
            </a:r>
            <a:r>
              <a:rPr lang="en-US" sz="3200" dirty="0"/>
              <a:t>, </a:t>
            </a:r>
            <a:r>
              <a:rPr lang="en-US" sz="3200" dirty="0" err="1"/>
              <a:t>Kubeless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FaaS</a:t>
            </a:r>
            <a:r>
              <a:rPr lang="en-US" sz="3200" dirty="0"/>
              <a:t>: Function As A Service</a:t>
            </a:r>
          </a:p>
          <a:p>
            <a:r>
              <a:rPr lang="en-US" sz="3200" dirty="0"/>
              <a:t>Workflow, </a:t>
            </a:r>
            <a:r>
              <a:rPr lang="en-US" sz="3200" dirty="0" err="1"/>
              <a:t>EventBus</a:t>
            </a:r>
            <a:r>
              <a:rPr lang="en-US" sz="3200" dirty="0"/>
              <a:t>, </a:t>
            </a:r>
            <a:r>
              <a:rPr lang="en-US" sz="3200" dirty="0" err="1"/>
              <a:t>MessageQueue</a:t>
            </a:r>
            <a:r>
              <a:rPr lang="en-US" sz="3200" dirty="0"/>
              <a:t>, API Gateway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730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4A7E-0500-45BA-A3C5-D590DAE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0481"/>
            <a:ext cx="9905998" cy="930442"/>
          </a:xfrm>
        </p:spPr>
        <p:txBody>
          <a:bodyPr/>
          <a:lstStyle/>
          <a:p>
            <a:r>
              <a:rPr lang="en-US" dirty="0"/>
              <a:t>What – Function As A Service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7B71-30FB-4EC7-863C-45B9C722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67" y="1229733"/>
            <a:ext cx="7662527" cy="450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It is still deployed on an (edge) server…</a:t>
            </a:r>
            <a:endParaRPr lang="en-BE" dirty="0"/>
          </a:p>
        </p:txBody>
      </p:sp>
      <p:pic>
        <p:nvPicPr>
          <p:cNvPr id="1026" name="Picture 2" descr="Lawrence: People don&amp;#39;t like you. Lydia:: coconutsandtreason">
            <a:extLst>
              <a:ext uri="{FF2B5EF4-FFF2-40B4-BE49-F238E27FC236}">
                <a16:creationId xmlns:a16="http://schemas.microsoft.com/office/drawing/2014/main" id="{102843B3-4AC4-4530-8F35-2064901D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0" y="1229732"/>
            <a:ext cx="2857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BCD85-D3C0-4C86-8DFD-3D24990A3662}"/>
              </a:ext>
            </a:extLst>
          </p:cNvPr>
          <p:cNvSpPr txBox="1"/>
          <p:nvPr/>
        </p:nvSpPr>
        <p:spPr>
          <a:xfrm>
            <a:off x="3298865" y="1753259"/>
            <a:ext cx="8125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he developer, the person who deals with the business logic, does not need to be concerned with the server.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1868-19A1-4444-9AED-6CAE2841C874}"/>
              </a:ext>
            </a:extLst>
          </p:cNvPr>
          <p:cNvSpPr txBox="1"/>
          <p:nvPr/>
        </p:nvSpPr>
        <p:spPr>
          <a:xfrm>
            <a:off x="3298865" y="2523250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Payment on a per-use basis, not for idle computation time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72DB0-8A3A-43ED-81B3-F9D47A8934B4}"/>
              </a:ext>
            </a:extLst>
          </p:cNvPr>
          <p:cNvSpPr txBox="1"/>
          <p:nvPr/>
        </p:nvSpPr>
        <p:spPr>
          <a:xfrm>
            <a:off x="253290" y="4775607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UnitTesting</a:t>
            </a:r>
            <a:r>
              <a:rPr lang="en-US" b="1" dirty="0">
                <a:latin typeface="arial" panose="020B0604020202020204" pitchFamily="34" charset="0"/>
              </a:rPr>
              <a:t> &amp; Debugging &amp; Monitoring</a:t>
            </a:r>
            <a:endParaRPr lang="en-B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F9B989-4BDD-4985-A80D-04FD50E763FE}"/>
              </a:ext>
            </a:extLst>
          </p:cNvPr>
          <p:cNvSpPr txBox="1">
            <a:spLocks/>
          </p:cNvSpPr>
          <p:nvPr/>
        </p:nvSpPr>
        <p:spPr>
          <a:xfrm>
            <a:off x="253290" y="4126896"/>
            <a:ext cx="7662527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Challenges</a:t>
            </a:r>
            <a:endParaRPr lang="en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DBED-87CA-46D2-A4ED-0AEC21B5FBBF}"/>
              </a:ext>
            </a:extLst>
          </p:cNvPr>
          <p:cNvSpPr txBox="1"/>
          <p:nvPr/>
        </p:nvSpPr>
        <p:spPr>
          <a:xfrm>
            <a:off x="253289" y="5226296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Dependency on a third party vendor for availability &amp; security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C9EE-5FA0-4107-8F4F-0903AC48154C}"/>
              </a:ext>
            </a:extLst>
          </p:cNvPr>
          <p:cNvSpPr txBox="1"/>
          <p:nvPr/>
        </p:nvSpPr>
        <p:spPr>
          <a:xfrm>
            <a:off x="3298865" y="3012449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Scalability is handled automatically by the vendor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62C49-E935-4812-8B8A-768B607403A7}"/>
              </a:ext>
            </a:extLst>
          </p:cNvPr>
          <p:cNvSpPr txBox="1"/>
          <p:nvPr/>
        </p:nvSpPr>
        <p:spPr>
          <a:xfrm>
            <a:off x="253289" y="5679364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Cold &amp; Warm Startups</a:t>
            </a:r>
            <a:endParaRPr lang="en-B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AE186-40D3-4ED3-B2BD-2A7514EEDA85}"/>
              </a:ext>
            </a:extLst>
          </p:cNvPr>
          <p:cNvSpPr txBox="1"/>
          <p:nvPr/>
        </p:nvSpPr>
        <p:spPr>
          <a:xfrm>
            <a:off x="253288" y="6132432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Stateless, Resource Limits</a:t>
            </a:r>
            <a:endParaRPr lang="en-B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B64F-2840-4C5D-857A-A9433951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AAB4-835F-4516-B991-781B621B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3441"/>
            <a:ext cx="9905998" cy="3124201"/>
          </a:xfrm>
        </p:spPr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AWS Lambda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Microsoft Azure Functions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Google/Oracle Cloud Functions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IBM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OpenWhisk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CloudFare</a:t>
            </a:r>
            <a:r>
              <a:rPr lang="en-US" b="1" dirty="0">
                <a:effectLst/>
                <a:latin typeface="arial" panose="020B0604020202020204" pitchFamily="34" charset="0"/>
              </a:rPr>
              <a:t> Workers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Open Source</a:t>
            </a:r>
          </a:p>
          <a:p>
            <a:pPr lvl="1"/>
            <a:r>
              <a:rPr lang="en-US" b="1" dirty="0" err="1">
                <a:effectLst/>
                <a:latin typeface="arial" panose="020B0604020202020204" pitchFamily="34" charset="0"/>
              </a:rPr>
              <a:t>OpenFaaS</a:t>
            </a:r>
            <a:r>
              <a:rPr lang="en-US" b="1" dirty="0"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Knative</a:t>
            </a:r>
            <a:r>
              <a:rPr lang="en-US" b="1" dirty="0">
                <a:effectLst/>
                <a:latin typeface="arial" panose="020B0604020202020204" pitchFamily="34" charset="0"/>
              </a:rPr>
              <a:t>, Serverless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842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875-3084-4F77-BB11-CE8D284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AWS Lambda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3BB2-676D-4E57-BB0E-02836B15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Written in NodeJS</a:t>
            </a:r>
            <a:r>
              <a:rPr lang="en-US" dirty="0"/>
              <a:t>, Go, Python, C#</a:t>
            </a:r>
          </a:p>
          <a:p>
            <a:r>
              <a:rPr lang="en-US" dirty="0"/>
              <a:t>Define a Gateway API</a:t>
            </a:r>
          </a:p>
          <a:p>
            <a:r>
              <a:rPr lang="en-US" dirty="0"/>
              <a:t>Monitoring with CloudWatch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74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7F3-F9BE-4D5F-9E48-9EEAAE65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2DCD-8CF5-419C-878E-EF862CCD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Conference: Designing for the Serverless Age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 err="1"/>
              <a:t>PluralSight</a:t>
            </a:r>
            <a:r>
              <a:rPr lang="en-US" dirty="0"/>
              <a:t>: Building Serverless Applications on AWS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Martin Fowler: Serverless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43941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E2ACFCE-F550-472C-AFCC-C00F3C2FBE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2103</TotalTime>
  <Words>258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</vt:lpstr>
      <vt:lpstr>Century Gothic</vt:lpstr>
      <vt:lpstr>Mesh</vt:lpstr>
      <vt:lpstr>PowerPoint Presentation</vt:lpstr>
      <vt:lpstr>Serverless</vt:lpstr>
      <vt:lpstr>What</vt:lpstr>
      <vt:lpstr>What – Function As A Service</vt:lpstr>
      <vt:lpstr>Vendors</vt:lpstr>
      <vt:lpstr>Amazon AWS Lambda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103</cp:revision>
  <dcterms:created xsi:type="dcterms:W3CDTF">2018-11-27T12:20:05Z</dcterms:created>
  <dcterms:modified xsi:type="dcterms:W3CDTF">2021-10-14T11:50:25Z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