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79" r:id="rId5"/>
    <p:sldId id="282" r:id="rId6"/>
    <p:sldId id="259" r:id="rId7"/>
    <p:sldId id="280"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1"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F0B8BA1-A9E8-4468-8CBB-4B5B8CB5F02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0B8BA1-A9E8-4468-8CBB-4B5B8CB5F0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0B8BA1-A9E8-4468-8CBB-4B5B8CB5F0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0B8BA1-A9E8-4468-8CBB-4B5B8CB5F0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0B8BA1-A9E8-4468-8CBB-4B5B8CB5F02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0B8BA1-A9E8-4468-8CBB-4B5B8CB5F0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0B8BA1-A9E8-4468-8CBB-4B5B8CB5F0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0B8BA1-A9E8-4468-8CBB-4B5B8CB5F0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0B8BA1-A9E8-4468-8CBB-4B5B8CB5F02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0B8BA1-A9E8-4468-8CBB-4B5B8CB5F0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C5C67BC-6851-48B2-9ADA-72563F0E674E}" type="datetimeFigureOut">
              <a:rPr lang="en-US" smtClean="0"/>
              <a:t>8/5/2020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0B8BA1-A9E8-4468-8CBB-4B5B8CB5F02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5C67BC-6851-48B2-9ADA-72563F0E674E}" type="datetimeFigureOut">
              <a:rPr lang="en-US" smtClean="0"/>
              <a:t>8/5/2020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F0B8BA1-A9E8-4468-8CBB-4B5B8CB5F02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752" y="1000111"/>
            <a:ext cx="5966480" cy="1472184"/>
          </a:xfrm>
        </p:spPr>
        <p:txBody>
          <a:bodyPr>
            <a:normAutofit fontScale="90000"/>
          </a:bodyPr>
          <a:lstStyle/>
          <a:p>
            <a:pPr algn="ctr"/>
            <a:r>
              <a:rPr lang="en-US" sz="4400" smtClean="0"/>
              <a:t>TRƯỜNG CAO ĐẲNG CÔNG NGHỆ THỦ ĐỨC</a:t>
            </a:r>
            <a:br>
              <a:rPr lang="en-US" sz="4400" smtClean="0"/>
            </a:br>
            <a:r>
              <a:rPr lang="en-US" sz="3100" smtClean="0"/>
              <a:t>2019-2020</a:t>
            </a:r>
            <a:endParaRPr lang="en-US" sz="3100"/>
          </a:p>
        </p:txBody>
      </p:sp>
      <p:sp>
        <p:nvSpPr>
          <p:cNvPr id="3" name="Subtitle 2"/>
          <p:cNvSpPr>
            <a:spLocks noGrp="1"/>
          </p:cNvSpPr>
          <p:nvPr>
            <p:ph type="subTitle" idx="1"/>
          </p:nvPr>
        </p:nvSpPr>
        <p:spPr>
          <a:xfrm>
            <a:off x="1403648" y="2636912"/>
            <a:ext cx="7406640" cy="3024336"/>
          </a:xfrm>
        </p:spPr>
        <p:txBody>
          <a:bodyPr>
            <a:normAutofit lnSpcReduction="10000"/>
          </a:bodyPr>
          <a:lstStyle/>
          <a:p>
            <a:r>
              <a:rPr lang="en-US" u="sng" err="1" smtClean="0"/>
              <a:t>Đề</a:t>
            </a:r>
            <a:r>
              <a:rPr lang="en-US" u="sng" smtClean="0"/>
              <a:t> </a:t>
            </a:r>
            <a:r>
              <a:rPr lang="en-US" u="sng" err="1" smtClean="0"/>
              <a:t>tài</a:t>
            </a:r>
            <a:endParaRPr lang="en-US" u="sng" smtClean="0"/>
          </a:p>
          <a:p>
            <a:pPr algn="ctr"/>
            <a:r>
              <a:rPr lang="en-US" sz="4000" err="1" smtClean="0"/>
              <a:t>Quản</a:t>
            </a:r>
            <a:r>
              <a:rPr lang="en-US" sz="4000" smtClean="0"/>
              <a:t> </a:t>
            </a:r>
            <a:r>
              <a:rPr lang="en-US" sz="4000" err="1" smtClean="0"/>
              <a:t>Lý</a:t>
            </a:r>
            <a:r>
              <a:rPr lang="en-US" sz="4000" smtClean="0"/>
              <a:t> </a:t>
            </a:r>
            <a:r>
              <a:rPr lang="en-US" sz="4000" err="1" smtClean="0"/>
              <a:t>Lương</a:t>
            </a:r>
            <a:endParaRPr lang="en-US" sz="4000" smtClean="0"/>
          </a:p>
          <a:p>
            <a:pPr algn="ctr"/>
            <a:r>
              <a:rPr lang="en-US" sz="2000" smtClean="0"/>
              <a:t>			</a:t>
            </a:r>
            <a:r>
              <a:rPr lang="en-US" sz="2000" err="1" smtClean="0"/>
              <a:t>Giảng</a:t>
            </a:r>
            <a:r>
              <a:rPr lang="en-US" sz="2000" smtClean="0"/>
              <a:t> </a:t>
            </a:r>
            <a:r>
              <a:rPr lang="en-US" sz="2000" err="1" smtClean="0"/>
              <a:t>viên</a:t>
            </a:r>
            <a:r>
              <a:rPr lang="en-US" sz="4000" smtClean="0"/>
              <a:t>: </a:t>
            </a:r>
            <a:r>
              <a:rPr lang="en-US" sz="2400" err="1" smtClean="0"/>
              <a:t>Trương</a:t>
            </a:r>
            <a:r>
              <a:rPr lang="en-US" sz="2400" smtClean="0"/>
              <a:t> </a:t>
            </a:r>
            <a:r>
              <a:rPr lang="en-US" sz="2400" err="1" smtClean="0"/>
              <a:t>Bá</a:t>
            </a:r>
            <a:r>
              <a:rPr lang="en-US" sz="2400" smtClean="0"/>
              <a:t> </a:t>
            </a:r>
            <a:r>
              <a:rPr lang="en-US" sz="2400" err="1" smtClean="0"/>
              <a:t>Thái</a:t>
            </a:r>
            <a:endParaRPr lang="en-US" sz="2400" smtClean="0"/>
          </a:p>
          <a:p>
            <a:r>
              <a:rPr lang="en-US" sz="2400" b="1" err="1" smtClean="0"/>
              <a:t>Sinh</a:t>
            </a:r>
            <a:r>
              <a:rPr lang="en-US" sz="2400" b="1" smtClean="0"/>
              <a:t> </a:t>
            </a:r>
            <a:r>
              <a:rPr lang="en-US" sz="2400" b="1" err="1" smtClean="0"/>
              <a:t>viên</a:t>
            </a:r>
            <a:r>
              <a:rPr lang="en-US" sz="2400" b="1" smtClean="0"/>
              <a:t>:</a:t>
            </a:r>
          </a:p>
          <a:p>
            <a:pPr marL="370332" indent="-342900">
              <a:buFont typeface="Arial" pitchFamily="34" charset="0"/>
              <a:buChar char="•"/>
            </a:pPr>
            <a:r>
              <a:rPr lang="en-US" sz="2400" err="1" smtClean="0"/>
              <a:t>Nguyễn</a:t>
            </a:r>
            <a:r>
              <a:rPr lang="en-US" sz="2400" smtClean="0"/>
              <a:t> </a:t>
            </a:r>
            <a:r>
              <a:rPr lang="en-US" sz="2400" err="1" smtClean="0"/>
              <a:t>Huy</a:t>
            </a:r>
            <a:r>
              <a:rPr lang="en-US" sz="2400" smtClean="0"/>
              <a:t> </a:t>
            </a:r>
            <a:r>
              <a:rPr lang="en-US" sz="2400" err="1" smtClean="0"/>
              <a:t>Tuệ</a:t>
            </a:r>
            <a:endParaRPr lang="en-US" sz="2400" smtClean="0"/>
          </a:p>
          <a:p>
            <a:pPr marL="370332" indent="-342900">
              <a:buFont typeface="Arial" pitchFamily="34" charset="0"/>
              <a:buChar char="•"/>
            </a:pPr>
            <a:r>
              <a:rPr lang="en-US" sz="2400" err="1" smtClean="0"/>
              <a:t>Trần</a:t>
            </a:r>
            <a:r>
              <a:rPr lang="en-US" sz="2400" smtClean="0"/>
              <a:t> </a:t>
            </a:r>
            <a:r>
              <a:rPr lang="en-US" sz="2400" err="1" smtClean="0"/>
              <a:t>Bình</a:t>
            </a:r>
            <a:r>
              <a:rPr lang="en-US" sz="2400" smtClean="0"/>
              <a:t> An</a:t>
            </a:r>
            <a:endParaRPr lang="en-US" sz="24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620688"/>
            <a:ext cx="792088" cy="792088"/>
          </a:xfrm>
          <a:prstGeom prst="rect">
            <a:avLst/>
          </a:prstGeom>
        </p:spPr>
      </p:pic>
    </p:spTree>
    <p:extLst>
      <p:ext uri="{BB962C8B-B14F-4D97-AF65-F5344CB8AC3E}">
        <p14:creationId xmlns:p14="http://schemas.microsoft.com/office/powerpoint/2010/main" val="3631762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2.	Màn hình quản lý</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104" y="1340768"/>
            <a:ext cx="2283021" cy="4800600"/>
          </a:xfrm>
        </p:spPr>
      </p:pic>
      <p:sp>
        <p:nvSpPr>
          <p:cNvPr id="5" name="TextBox 4"/>
          <p:cNvSpPr txBox="1"/>
          <p:nvPr/>
        </p:nvSpPr>
        <p:spPr>
          <a:xfrm>
            <a:off x="2051720" y="1916832"/>
            <a:ext cx="3096344" cy="2677656"/>
          </a:xfrm>
          <a:prstGeom prst="rect">
            <a:avLst/>
          </a:prstGeom>
          <a:noFill/>
        </p:spPr>
        <p:txBody>
          <a:bodyPr wrap="square" rtlCol="0">
            <a:spAutoFit/>
          </a:bodyPr>
          <a:lstStyle/>
          <a:p>
            <a:r>
              <a:rPr lang="en-US" sz="2400" smtClean="0"/>
              <a:t>Màn hình quản lý gồm:</a:t>
            </a:r>
          </a:p>
          <a:p>
            <a:pPr marL="285750" indent="-285750">
              <a:buFont typeface="Arial" pitchFamily="34" charset="0"/>
              <a:buChar char="•"/>
            </a:pPr>
            <a:r>
              <a:rPr lang="en-US" sz="2400" smtClean="0"/>
              <a:t>Phòng ban</a:t>
            </a:r>
          </a:p>
          <a:p>
            <a:pPr marL="285750" indent="-285750">
              <a:buFont typeface="Arial" pitchFamily="34" charset="0"/>
              <a:buChar char="•"/>
            </a:pPr>
            <a:r>
              <a:rPr lang="en-US" sz="2400" smtClean="0"/>
              <a:t>Nhân viên</a:t>
            </a:r>
          </a:p>
          <a:p>
            <a:pPr marL="285750" indent="-285750">
              <a:buFont typeface="Arial" pitchFamily="34" charset="0"/>
              <a:buChar char="•"/>
            </a:pPr>
            <a:r>
              <a:rPr lang="en-US" sz="2400" smtClean="0"/>
              <a:t>Chấm công</a:t>
            </a:r>
          </a:p>
          <a:p>
            <a:pPr marL="285750" indent="-285750">
              <a:buFont typeface="Arial" pitchFamily="34" charset="0"/>
              <a:buChar char="•"/>
            </a:pPr>
            <a:r>
              <a:rPr lang="en-US" sz="2400" smtClean="0"/>
              <a:t>Tạm ứng</a:t>
            </a:r>
          </a:p>
          <a:p>
            <a:pPr marL="285750" indent="-285750">
              <a:buFont typeface="Arial" pitchFamily="34" charset="0"/>
              <a:buChar char="•"/>
            </a:pPr>
            <a:r>
              <a:rPr lang="en-US" sz="2400" smtClean="0"/>
              <a:t>Thống kê</a:t>
            </a:r>
          </a:p>
          <a:p>
            <a:pPr marL="285750" indent="-285750">
              <a:buFont typeface="Arial" pitchFamily="34" charset="0"/>
              <a:buChar char="•"/>
            </a:pPr>
            <a:r>
              <a:rPr lang="en-US" sz="2400" smtClean="0"/>
              <a:t>Liên hệ</a:t>
            </a:r>
            <a:endParaRPr lang="en-US" sz="2400"/>
          </a:p>
        </p:txBody>
      </p:sp>
    </p:spTree>
    <p:extLst>
      <p:ext uri="{BB962C8B-B14F-4D97-AF65-F5344CB8AC3E}">
        <p14:creationId xmlns:p14="http://schemas.microsoft.com/office/powerpoint/2010/main" val="76217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3.	Danh sách phòng ban</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6136" y="1484784"/>
            <a:ext cx="2283021" cy="4800600"/>
          </a:xfrm>
        </p:spPr>
      </p:pic>
      <p:sp>
        <p:nvSpPr>
          <p:cNvPr id="3" name="TextBox 2"/>
          <p:cNvSpPr txBox="1"/>
          <p:nvPr/>
        </p:nvSpPr>
        <p:spPr>
          <a:xfrm>
            <a:off x="1907704" y="1628800"/>
            <a:ext cx="2952328" cy="4524315"/>
          </a:xfrm>
          <a:prstGeom prst="rect">
            <a:avLst/>
          </a:prstGeom>
          <a:noFill/>
        </p:spPr>
        <p:txBody>
          <a:bodyPr wrap="square" rtlCol="0">
            <a:spAutoFit/>
          </a:bodyPr>
          <a:lstStyle/>
          <a:p>
            <a:r>
              <a:rPr lang="vi-VN" sz="2400"/>
              <a:t>Với mỗi doanh nghiệp phụ thuộc vào mô hình khác nhau sẽ có những phòng ban khác nhau. </a:t>
            </a:r>
            <a:r>
              <a:rPr lang="en-US" sz="2400" smtClean="0"/>
              <a:t>Và mỗi phòng ban sẽ có những nhân viên có chuyên môn và kỹ thuật riêng tùy theo từng chức năng phòng ban trong công ty</a:t>
            </a:r>
            <a:endParaRPr lang="en-US" sz="2400"/>
          </a:p>
        </p:txBody>
      </p:sp>
    </p:spTree>
    <p:extLst>
      <p:ext uri="{BB962C8B-B14F-4D97-AF65-F5344CB8AC3E}">
        <p14:creationId xmlns:p14="http://schemas.microsoft.com/office/powerpoint/2010/main" val="370320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		Sửa phòng ban</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264" y="1447800"/>
            <a:ext cx="2283021" cy="4800600"/>
          </a:xfrm>
        </p:spPr>
      </p:pic>
    </p:spTree>
    <p:extLst>
      <p:ext uri="{BB962C8B-B14F-4D97-AF65-F5344CB8AC3E}">
        <p14:creationId xmlns:p14="http://schemas.microsoft.com/office/powerpoint/2010/main" val="335203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4.	Danh sách nhân viên</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2120" y="1484784"/>
            <a:ext cx="2283021" cy="4800600"/>
          </a:xfrm>
        </p:spPr>
      </p:pic>
      <p:sp>
        <p:nvSpPr>
          <p:cNvPr id="3" name="TextBox 2"/>
          <p:cNvSpPr txBox="1"/>
          <p:nvPr/>
        </p:nvSpPr>
        <p:spPr>
          <a:xfrm>
            <a:off x="1907704" y="1988840"/>
            <a:ext cx="3096344" cy="1569660"/>
          </a:xfrm>
          <a:prstGeom prst="rect">
            <a:avLst/>
          </a:prstGeom>
          <a:noFill/>
        </p:spPr>
        <p:txBody>
          <a:bodyPr wrap="square" rtlCol="0">
            <a:spAutoFit/>
          </a:bodyPr>
          <a:lstStyle/>
          <a:p>
            <a:r>
              <a:rPr lang="en-US" sz="2400" smtClean="0"/>
              <a:t>Mỗi nhân viên sẽ có một mã số nhân viên cố định và thuộc một phòng ban duy nhất.</a:t>
            </a:r>
            <a:endParaRPr lang="en-US" sz="2400"/>
          </a:p>
        </p:txBody>
      </p:sp>
    </p:spTree>
    <p:extLst>
      <p:ext uri="{BB962C8B-B14F-4D97-AF65-F5344CB8AC3E}">
        <p14:creationId xmlns:p14="http://schemas.microsoft.com/office/powerpoint/2010/main" val="42024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4.1	Thêm nhân viên</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0152" y="1484784"/>
            <a:ext cx="2283021" cy="4800600"/>
          </a:xfrm>
        </p:spPr>
      </p:pic>
      <p:sp>
        <p:nvSpPr>
          <p:cNvPr id="3" name="TextBox 2"/>
          <p:cNvSpPr txBox="1"/>
          <p:nvPr/>
        </p:nvSpPr>
        <p:spPr>
          <a:xfrm>
            <a:off x="1763688" y="1484784"/>
            <a:ext cx="3312368" cy="2031325"/>
          </a:xfrm>
          <a:prstGeom prst="rect">
            <a:avLst/>
          </a:prstGeom>
          <a:noFill/>
        </p:spPr>
        <p:txBody>
          <a:bodyPr wrap="square" rtlCol="0">
            <a:spAutoFit/>
          </a:bodyPr>
          <a:lstStyle/>
          <a:p>
            <a:pPr marL="285750" indent="-285750">
              <a:buFont typeface="Arial" pitchFamily="34" charset="0"/>
              <a:buChar char="•"/>
            </a:pPr>
            <a:r>
              <a:rPr lang="en-US" smtClean="0"/>
              <a:t>Hình ảnh nhân viên được chụp trực tiếp từ camera và có thể chọn ảnh từ file ảnh trong smartphone</a:t>
            </a:r>
          </a:p>
          <a:p>
            <a:pPr marL="285750" indent="-285750">
              <a:buFont typeface="Arial" pitchFamily="34" charset="0"/>
              <a:buChar char="•"/>
            </a:pPr>
            <a:r>
              <a:rPr lang="en-US" smtClean="0"/>
              <a:t>Chọn phòng ban là một danh sách phòng ban hiện có được custom từ dữ liệu phòng ban </a:t>
            </a:r>
            <a:endParaRPr lang="en-US"/>
          </a:p>
        </p:txBody>
      </p:sp>
    </p:spTree>
    <p:extLst>
      <p:ext uri="{BB962C8B-B14F-4D97-AF65-F5344CB8AC3E}">
        <p14:creationId xmlns:p14="http://schemas.microsoft.com/office/powerpoint/2010/main" val="139562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4.2	Sửa thông tin nhân viên</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264" y="1447800"/>
            <a:ext cx="2283021" cy="4800600"/>
          </a:xfrm>
        </p:spPr>
      </p:pic>
    </p:spTree>
    <p:extLst>
      <p:ext uri="{BB962C8B-B14F-4D97-AF65-F5344CB8AC3E}">
        <p14:creationId xmlns:p14="http://schemas.microsoft.com/office/powerpoint/2010/main" val="43738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5. Danh sách nhân viên chấm công</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128" y="1412776"/>
            <a:ext cx="2283021" cy="4800600"/>
          </a:xfrm>
        </p:spPr>
      </p:pic>
      <p:sp>
        <p:nvSpPr>
          <p:cNvPr id="3" name="TextBox 2"/>
          <p:cNvSpPr txBox="1"/>
          <p:nvPr/>
        </p:nvSpPr>
        <p:spPr>
          <a:xfrm>
            <a:off x="2051720" y="2060848"/>
            <a:ext cx="2808312" cy="2308324"/>
          </a:xfrm>
          <a:prstGeom prst="rect">
            <a:avLst/>
          </a:prstGeom>
          <a:noFill/>
        </p:spPr>
        <p:txBody>
          <a:bodyPr wrap="square" rtlCol="0">
            <a:spAutoFit/>
          </a:bodyPr>
          <a:lstStyle/>
          <a:p>
            <a:r>
              <a:rPr lang="en-US" sz="2400" smtClean="0"/>
              <a:t>Chấm công sẽ được chấm công hằng tháng dựa trên mã nhân viên và số ngày công tháng đó của nhân viên</a:t>
            </a:r>
            <a:endParaRPr lang="en-US" sz="2400"/>
          </a:p>
        </p:txBody>
      </p:sp>
    </p:spTree>
    <p:extLst>
      <p:ext uri="{BB962C8B-B14F-4D97-AF65-F5344CB8AC3E}">
        <p14:creationId xmlns:p14="http://schemas.microsoft.com/office/powerpoint/2010/main" val="3754797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5.1 Chấm công	</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6176" y="1412776"/>
            <a:ext cx="2283021" cy="4800600"/>
          </a:xfrm>
        </p:spPr>
      </p:pic>
      <p:sp>
        <p:nvSpPr>
          <p:cNvPr id="5" name="TextBox 4"/>
          <p:cNvSpPr txBox="1"/>
          <p:nvPr/>
        </p:nvSpPr>
        <p:spPr>
          <a:xfrm>
            <a:off x="2051720" y="1844824"/>
            <a:ext cx="3096344" cy="2308324"/>
          </a:xfrm>
          <a:prstGeom prst="rect">
            <a:avLst/>
          </a:prstGeom>
          <a:noFill/>
        </p:spPr>
        <p:txBody>
          <a:bodyPr wrap="square" rtlCol="0">
            <a:spAutoFit/>
          </a:bodyPr>
          <a:lstStyle/>
          <a:p>
            <a:pPr marL="285750" indent="-285750">
              <a:buFont typeface="Arial" pitchFamily="34" charset="0"/>
              <a:buChar char="•"/>
            </a:pPr>
            <a:r>
              <a:rPr lang="en-US" smtClean="0"/>
              <a:t>Ngày chấm công cho nhân viên được lấy từ hệ thống ngày hiện tại nếu không thay đổi</a:t>
            </a:r>
          </a:p>
          <a:p>
            <a:pPr marL="285750" indent="-285750">
              <a:buFont typeface="Arial" pitchFamily="34" charset="0"/>
              <a:buChar char="•"/>
            </a:pPr>
            <a:r>
              <a:rPr lang="en-US" smtClean="0"/>
              <a:t>Chỉ cần nhập số ngày công trong 1 tháng của nhân viên đó cho nhân viên</a:t>
            </a:r>
          </a:p>
          <a:p>
            <a:endParaRPr lang="en-US"/>
          </a:p>
        </p:txBody>
      </p:sp>
    </p:spTree>
    <p:extLst>
      <p:ext uri="{BB962C8B-B14F-4D97-AF65-F5344CB8AC3E}">
        <p14:creationId xmlns:p14="http://schemas.microsoft.com/office/powerpoint/2010/main" val="1243207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5.2 Sửa chấm công</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264" y="1447800"/>
            <a:ext cx="2283021" cy="4800600"/>
          </a:xfrm>
        </p:spPr>
      </p:pic>
    </p:spTree>
    <p:extLst>
      <p:ext uri="{BB962C8B-B14F-4D97-AF65-F5344CB8AC3E}">
        <p14:creationId xmlns:p14="http://schemas.microsoft.com/office/powerpoint/2010/main" val="106723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Danh sách nhân viên tạm ứng</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128" y="1484784"/>
            <a:ext cx="2283021" cy="4800600"/>
          </a:xfrm>
        </p:spPr>
      </p:pic>
      <p:sp>
        <p:nvSpPr>
          <p:cNvPr id="3" name="TextBox 2"/>
          <p:cNvSpPr txBox="1"/>
          <p:nvPr/>
        </p:nvSpPr>
        <p:spPr>
          <a:xfrm>
            <a:off x="2195736" y="1988840"/>
            <a:ext cx="2448272" cy="3416320"/>
          </a:xfrm>
          <a:prstGeom prst="rect">
            <a:avLst/>
          </a:prstGeom>
          <a:noFill/>
        </p:spPr>
        <p:txBody>
          <a:bodyPr wrap="square" rtlCol="0">
            <a:spAutoFit/>
          </a:bodyPr>
          <a:lstStyle/>
          <a:p>
            <a:r>
              <a:rPr lang="en-US" sz="2400" smtClean="0"/>
              <a:t>Khi nhân viên yêu cầu tạm ứng trước tiền lương thì sẽ ứng tiền dựa trên mã nhân viên đó. Mỗi nhân viên khi ứng tiền sẽ có mã số phiếu ứng.</a:t>
            </a:r>
            <a:endParaRPr lang="en-US" sz="2400"/>
          </a:p>
        </p:txBody>
      </p:sp>
    </p:spTree>
    <p:extLst>
      <p:ext uri="{BB962C8B-B14F-4D97-AF65-F5344CB8AC3E}">
        <p14:creationId xmlns:p14="http://schemas.microsoft.com/office/powerpoint/2010/main" val="303288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356992"/>
            <a:ext cx="7498080" cy="2891408"/>
          </a:xfrm>
        </p:spPr>
        <p:txBody>
          <a:bodyPr>
            <a:normAutofit fontScale="92500" lnSpcReduction="10000"/>
          </a:bodyPr>
          <a:lstStyle/>
          <a:p>
            <a:r>
              <a:rPr lang="en-US" smtClean="0"/>
              <a:t>Quản Lý Lương</a:t>
            </a:r>
          </a:p>
          <a:p>
            <a:pPr marL="973836" lvl="1" indent="-571500">
              <a:buFont typeface="+mj-lt"/>
              <a:buAutoNum type="romanUcPeriod"/>
            </a:pPr>
            <a:r>
              <a:rPr lang="en-US"/>
              <a:t> </a:t>
            </a:r>
            <a:r>
              <a:rPr lang="en-US" smtClean="0"/>
              <a:t>Giới thiệu</a:t>
            </a:r>
          </a:p>
          <a:p>
            <a:pPr marL="973836" lvl="1" indent="-571500">
              <a:buFont typeface="+mj-lt"/>
              <a:buAutoNum type="romanUcPeriod"/>
            </a:pPr>
            <a:r>
              <a:rPr lang="en-US" smtClean="0"/>
              <a:t>Nhận xét của giáo viên</a:t>
            </a:r>
          </a:p>
          <a:p>
            <a:pPr marL="973836" lvl="1" indent="-571500">
              <a:buFont typeface="+mj-lt"/>
              <a:buAutoNum type="romanUcPeriod"/>
            </a:pPr>
            <a:r>
              <a:rPr lang="en-US"/>
              <a:t> Cấu trúc quản lý</a:t>
            </a:r>
          </a:p>
          <a:p>
            <a:pPr marL="973836" lvl="1" indent="-571500">
              <a:buFont typeface="+mj-lt"/>
              <a:buAutoNum type="romanUcPeriod"/>
            </a:pPr>
            <a:r>
              <a:rPr lang="en-US"/>
              <a:t>Giao diện và chức </a:t>
            </a:r>
            <a:r>
              <a:rPr lang="en-US" smtClean="0"/>
              <a:t>năng</a:t>
            </a:r>
          </a:p>
          <a:p>
            <a:pPr marL="973836" lvl="1" indent="-571500">
              <a:buFont typeface="+mj-lt"/>
              <a:buAutoNum type="romanUcPeriod"/>
            </a:pPr>
            <a:r>
              <a:rPr lang="en-US" smtClean="0"/>
              <a:t>Hướng dẫn sử dụng</a:t>
            </a:r>
            <a:endParaRPr lang="en-US"/>
          </a:p>
          <a:p>
            <a:pPr marL="973836" lvl="1" indent="-571500">
              <a:buFont typeface="+mj-lt"/>
              <a:buAutoNum type="romanUcPeriod"/>
            </a:pPr>
            <a:endParaRPr lang="en-US" smtClean="0"/>
          </a:p>
          <a:p>
            <a:pPr lvl="1">
              <a:buFont typeface="Verdana" pitchFamily="34" charset="0"/>
              <a:buChar char="−"/>
            </a:pP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0"/>
            <a:ext cx="8100392" cy="3284984"/>
          </a:xfrm>
          <a:prstGeom prst="rect">
            <a:avLst/>
          </a:prstGeom>
        </p:spPr>
      </p:pic>
    </p:spTree>
    <p:extLst>
      <p:ext uri="{BB962C8B-B14F-4D97-AF65-F5344CB8AC3E}">
        <p14:creationId xmlns:p14="http://schemas.microsoft.com/office/powerpoint/2010/main" val="37416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6.1 Tạm ứng</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4168" y="1412776"/>
            <a:ext cx="2283021" cy="4800600"/>
          </a:xfrm>
        </p:spPr>
      </p:pic>
      <p:sp>
        <p:nvSpPr>
          <p:cNvPr id="3" name="TextBox 2"/>
          <p:cNvSpPr txBox="1"/>
          <p:nvPr/>
        </p:nvSpPr>
        <p:spPr>
          <a:xfrm>
            <a:off x="1979712" y="1916832"/>
            <a:ext cx="2808312" cy="646331"/>
          </a:xfrm>
          <a:prstGeom prst="rect">
            <a:avLst/>
          </a:prstGeom>
          <a:noFill/>
        </p:spPr>
        <p:txBody>
          <a:bodyPr wrap="square" rtlCol="0">
            <a:spAutoFit/>
          </a:bodyPr>
          <a:lstStyle/>
          <a:p>
            <a:r>
              <a:rPr lang="en-US" smtClean="0"/>
              <a:t>Nhập số phiếu và số tiền cần ứng cho nhân viên</a:t>
            </a:r>
            <a:endParaRPr lang="en-US"/>
          </a:p>
        </p:txBody>
      </p:sp>
    </p:spTree>
    <p:extLst>
      <p:ext uri="{BB962C8B-B14F-4D97-AF65-F5344CB8AC3E}">
        <p14:creationId xmlns:p14="http://schemas.microsoft.com/office/powerpoint/2010/main" val="201581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6.2 Sửa tạm ứng </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264" y="1447800"/>
            <a:ext cx="2283021" cy="4800600"/>
          </a:xfrm>
        </p:spPr>
      </p:pic>
    </p:spTree>
    <p:extLst>
      <p:ext uri="{BB962C8B-B14F-4D97-AF65-F5344CB8AC3E}">
        <p14:creationId xmlns:p14="http://schemas.microsoft.com/office/powerpoint/2010/main" val="2627144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7.	Thống Kê</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8144" y="1412776"/>
            <a:ext cx="2283021" cy="4800600"/>
          </a:xfrm>
        </p:spPr>
      </p:pic>
      <p:sp>
        <p:nvSpPr>
          <p:cNvPr id="5" name="TextBox 4"/>
          <p:cNvSpPr txBox="1"/>
          <p:nvPr/>
        </p:nvSpPr>
        <p:spPr>
          <a:xfrm>
            <a:off x="1691680" y="1484784"/>
            <a:ext cx="3168352" cy="4247317"/>
          </a:xfrm>
          <a:prstGeom prst="rect">
            <a:avLst/>
          </a:prstGeom>
          <a:noFill/>
        </p:spPr>
        <p:txBody>
          <a:bodyPr wrap="square" rtlCol="0">
            <a:spAutoFit/>
          </a:bodyPr>
          <a:lstStyle/>
          <a:p>
            <a:pPr marL="285750" indent="-285750">
              <a:buFont typeface="Arial" pitchFamily="34" charset="0"/>
              <a:buChar char="•"/>
            </a:pPr>
            <a:r>
              <a:rPr lang="vi-VN"/>
              <a:t>Quy trình tính lương của nhân viên công ty được thực hiện sau mỗi tháng làm việc, mỗi tháng nhân viên làm việc sẽ được ghi nhận lại số ngày làm việc và thời gian làm việc để tiến hành tính lương</a:t>
            </a:r>
            <a:r>
              <a:rPr lang="vi-VN" smtClean="0"/>
              <a:t>.</a:t>
            </a:r>
            <a:endParaRPr lang="en-US" smtClean="0"/>
          </a:p>
          <a:p>
            <a:pPr marL="285750" indent="-285750">
              <a:buFont typeface="Arial" pitchFamily="34" charset="0"/>
              <a:buChar char="•"/>
            </a:pPr>
            <a:r>
              <a:rPr lang="en-US" smtClean="0"/>
              <a:t>Tổng lương là tổng tiền lương của tất cả nhân viên nhân viên</a:t>
            </a:r>
          </a:p>
          <a:p>
            <a:pPr marL="285750" indent="-285750">
              <a:buFont typeface="Arial" pitchFamily="34" charset="0"/>
              <a:buChar char="•"/>
            </a:pPr>
            <a:r>
              <a:rPr lang="en-US" smtClean="0"/>
              <a:t>Thực lãnh được tính bằng </a:t>
            </a:r>
          </a:p>
          <a:p>
            <a:r>
              <a:rPr lang="en-US" smtClean="0"/>
              <a:t>Số ngày công trong tháng của nhân viên * hệ số lương – tạm ứng </a:t>
            </a:r>
            <a:endParaRPr lang="en-US"/>
          </a:p>
        </p:txBody>
      </p:sp>
    </p:spTree>
    <p:extLst>
      <p:ext uri="{BB962C8B-B14F-4D97-AF65-F5344CB8AC3E}">
        <p14:creationId xmlns:p14="http://schemas.microsoft.com/office/powerpoint/2010/main" val="3937850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7.1	Chi Tiết </a:t>
            </a:r>
            <a:endParaRPr lang="en-US"/>
          </a:p>
        </p:txBody>
      </p:sp>
      <p:pic>
        <p:nvPicPr>
          <p:cNvPr id="4" name="Content Placeholder 3"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264" y="1447800"/>
            <a:ext cx="2283021" cy="4800600"/>
          </a:xfrm>
        </p:spPr>
      </p:pic>
    </p:spTree>
    <p:extLst>
      <p:ext uri="{BB962C8B-B14F-4D97-AF65-F5344CB8AC3E}">
        <p14:creationId xmlns:p14="http://schemas.microsoft.com/office/powerpoint/2010/main" val="947645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7.2	Biểu Đồ Lương</a:t>
            </a:r>
            <a:endParaRPr lang="en-US"/>
          </a:p>
        </p:txBody>
      </p:sp>
      <p:sp>
        <p:nvSpPr>
          <p:cNvPr id="3" name="TextBox 2"/>
          <p:cNvSpPr txBox="1"/>
          <p:nvPr/>
        </p:nvSpPr>
        <p:spPr>
          <a:xfrm>
            <a:off x="2051720" y="1772816"/>
            <a:ext cx="2736304" cy="1569660"/>
          </a:xfrm>
          <a:prstGeom prst="rect">
            <a:avLst/>
          </a:prstGeom>
          <a:noFill/>
        </p:spPr>
        <p:txBody>
          <a:bodyPr wrap="square" rtlCol="0">
            <a:spAutoFit/>
          </a:bodyPr>
          <a:lstStyle/>
          <a:p>
            <a:r>
              <a:rPr lang="en-US" sz="2400" smtClean="0"/>
              <a:t>Biều đồ lương dùng để xem biến động lương hằng tháng của mỗi nhân viên </a:t>
            </a:r>
            <a:endParaRPr lang="en-US" sz="24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556792"/>
            <a:ext cx="2667000" cy="4608512"/>
          </a:xfrm>
          <a:prstGeom prst="rect">
            <a:avLst/>
          </a:prstGeom>
        </p:spPr>
      </p:pic>
    </p:spTree>
    <p:extLst>
      <p:ext uri="{BB962C8B-B14F-4D97-AF65-F5344CB8AC3E}">
        <p14:creationId xmlns:p14="http://schemas.microsoft.com/office/powerpoint/2010/main" val="2464446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	Liên Hệ	</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412776"/>
            <a:ext cx="2667000" cy="4935636"/>
          </a:xfrm>
          <a:prstGeom prst="rect">
            <a:avLst/>
          </a:prstGeom>
        </p:spPr>
      </p:pic>
      <p:sp>
        <p:nvSpPr>
          <p:cNvPr id="4" name="TextBox 3"/>
          <p:cNvSpPr txBox="1"/>
          <p:nvPr/>
        </p:nvSpPr>
        <p:spPr>
          <a:xfrm>
            <a:off x="1691680" y="1988840"/>
            <a:ext cx="2736304" cy="646331"/>
          </a:xfrm>
          <a:prstGeom prst="rect">
            <a:avLst/>
          </a:prstGeom>
          <a:noFill/>
        </p:spPr>
        <p:txBody>
          <a:bodyPr wrap="square" rtlCol="0">
            <a:spAutoFit/>
          </a:bodyPr>
          <a:lstStyle/>
          <a:p>
            <a:r>
              <a:rPr lang="en-US" smtClean="0"/>
              <a:t>Xem định vị của công ty trên google map</a:t>
            </a:r>
            <a:endParaRPr lang="en-US"/>
          </a:p>
        </p:txBody>
      </p:sp>
    </p:spTree>
    <p:extLst>
      <p:ext uri="{BB962C8B-B14F-4D97-AF65-F5344CB8AC3E}">
        <p14:creationId xmlns:p14="http://schemas.microsoft.com/office/powerpoint/2010/main" val="684985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IV.	Hướng Dẫn Sử Dụng</a:t>
            </a:r>
            <a:endParaRPr lang="en-US"/>
          </a:p>
        </p:txBody>
      </p:sp>
      <p:sp>
        <p:nvSpPr>
          <p:cNvPr id="3" name="Content Placeholder 2"/>
          <p:cNvSpPr>
            <a:spLocks noGrp="1"/>
          </p:cNvSpPr>
          <p:nvPr>
            <p:ph idx="1"/>
          </p:nvPr>
        </p:nvSpPr>
        <p:spPr/>
        <p:txBody>
          <a:bodyPr>
            <a:normAutofit/>
          </a:bodyPr>
          <a:lstStyle/>
          <a:p>
            <a:r>
              <a:rPr lang="vi-VN" sz="2800"/>
              <a:t>Yêu cầu người sử dụng phần mềm phải biết sử dụng smartphone thành thạo, đọc và hiểu công dụng của các nút lệnh trên phần mềm. Người sử dụng sẽ được nhân viên lập trình hướng dẫn chi tiết về phần mềm.</a:t>
            </a:r>
            <a:endParaRPr lang="en-US" sz="2800"/>
          </a:p>
        </p:txBody>
      </p:sp>
    </p:spTree>
    <p:extLst>
      <p:ext uri="{BB962C8B-B14F-4D97-AF65-F5344CB8AC3E}">
        <p14:creationId xmlns:p14="http://schemas.microsoft.com/office/powerpoint/2010/main" val="331861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7691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lgn="ctr">
              <a:buFont typeface="+mj-lt"/>
              <a:buAutoNum type="romanUcPeriod"/>
            </a:pPr>
            <a:r>
              <a:rPr lang="en-US" smtClean="0"/>
              <a:t>GiỚi thiệu</a:t>
            </a:r>
            <a:endParaRPr lang="en-US"/>
          </a:p>
        </p:txBody>
      </p:sp>
      <p:sp>
        <p:nvSpPr>
          <p:cNvPr id="3" name="Content Placeholder 2"/>
          <p:cNvSpPr>
            <a:spLocks noGrp="1"/>
          </p:cNvSpPr>
          <p:nvPr>
            <p:ph idx="1"/>
          </p:nvPr>
        </p:nvSpPr>
        <p:spPr/>
        <p:txBody>
          <a:bodyPr/>
          <a:lstStyle/>
          <a:p>
            <a:r>
              <a:rPr lang="en-US" smtClean="0"/>
              <a:t>Trông bất kỳ quốc gia nào, ở các doanh nghiệp, các tổ chức kinh tế… kế toán bao giờ cũng là một vị trí quan trọng. Trong đó tiền lương nhân viên là một bộ phận quan trọng trong doanh nghiệp nó góp phần quyết định sự tồn tại và phát triển của doanh nghiệp đó.</a:t>
            </a:r>
          </a:p>
        </p:txBody>
      </p:sp>
    </p:spTree>
    <p:extLst>
      <p:ext uri="{BB962C8B-B14F-4D97-AF65-F5344CB8AC3E}">
        <p14:creationId xmlns:p14="http://schemas.microsoft.com/office/powerpoint/2010/main" val="332469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800"/>
              <a:t>Phần mềm xây dựng sẽ mang lại sẽ mang lại nhiều lợi ích cho công ty, doanh nghiệp các tổ chức kinh tế. Ngoài việc có thể quản lý được tiền lương </a:t>
            </a:r>
            <a:r>
              <a:rPr lang="en-US" sz="2800" smtClean="0"/>
              <a:t>.</a:t>
            </a:r>
            <a:r>
              <a:rPr lang="vi-VN" sz="2800" smtClean="0"/>
              <a:t>Phần </a:t>
            </a:r>
            <a:r>
              <a:rPr lang="vi-VN" sz="2800"/>
              <a:t>mềm còn có thể quản lý thông tin nhân viên, chấm công nhân viên một cách chính xác, giúp cho doanh nghiệp, công ty, tổ chức kinh tế tiết kiệm và hiệu quả trong công tác quản lý lương và quản lý nhân viên…</a:t>
            </a:r>
            <a:endParaRPr lang="en-US" sz="2800"/>
          </a:p>
        </p:txBody>
      </p:sp>
    </p:spTree>
    <p:extLst>
      <p:ext uri="{BB962C8B-B14F-4D97-AF65-F5344CB8AC3E}">
        <p14:creationId xmlns:p14="http://schemas.microsoft.com/office/powerpoint/2010/main" val="52203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	Nhận Xét Của Giao Viên</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277750"/>
              </p:ext>
            </p:extLst>
          </p:nvPr>
        </p:nvGraphicFramePr>
        <p:xfrm>
          <a:off x="1403648" y="1484784"/>
          <a:ext cx="7499349" cy="513588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pPr algn="ctr"/>
                      <a:r>
                        <a:rPr lang="en-US" smtClean="0"/>
                        <a:t>stt</a:t>
                      </a:r>
                      <a:endParaRPr lang="en-US"/>
                    </a:p>
                  </a:txBody>
                  <a:tcPr/>
                </a:tc>
                <a:tc>
                  <a:txBody>
                    <a:bodyPr/>
                    <a:lstStyle/>
                    <a:p>
                      <a:pPr algn="ctr"/>
                      <a:r>
                        <a:rPr lang="en-US" smtClean="0"/>
                        <a:t>Chức năng</a:t>
                      </a:r>
                      <a:endParaRPr lang="en-US"/>
                    </a:p>
                  </a:txBody>
                  <a:tcPr/>
                </a:tc>
                <a:tc>
                  <a:txBody>
                    <a:bodyPr/>
                    <a:lstStyle/>
                    <a:p>
                      <a:pPr algn="ctr"/>
                      <a:r>
                        <a:rPr lang="en-US" smtClean="0"/>
                        <a:t>Điểm</a:t>
                      </a:r>
                      <a:endParaRPr lang="en-US"/>
                    </a:p>
                  </a:txBody>
                  <a:tcPr/>
                </a:tc>
              </a:tr>
              <a:tr h="370840">
                <a:tc>
                  <a:txBody>
                    <a:bodyPr/>
                    <a:lstStyle/>
                    <a:p>
                      <a:r>
                        <a:rPr lang="en-US" smtClean="0"/>
                        <a:t>1</a:t>
                      </a:r>
                      <a:endParaRPr lang="en-US"/>
                    </a:p>
                  </a:txBody>
                  <a:tcPr/>
                </a:tc>
                <a:tc>
                  <a:txBody>
                    <a:bodyPr/>
                    <a:lstStyle/>
                    <a:p>
                      <a:r>
                        <a:rPr lang="en-US" smtClean="0"/>
                        <a:t>Thêm, xóa,</a:t>
                      </a:r>
                      <a:r>
                        <a:rPr lang="en-US" baseline="0" smtClean="0"/>
                        <a:t> sửa, tìm kiếm</a:t>
                      </a:r>
                      <a:endParaRPr lang="en-US"/>
                    </a:p>
                  </a:txBody>
                  <a:tcPr/>
                </a:tc>
                <a:tc>
                  <a:txBody>
                    <a:bodyPr/>
                    <a:lstStyle/>
                    <a:p>
                      <a:pPr algn="ctr"/>
                      <a:r>
                        <a:rPr lang="en-US" smtClean="0"/>
                        <a:t>5 điểm</a:t>
                      </a:r>
                      <a:endParaRPr lang="en-US"/>
                    </a:p>
                  </a:txBody>
                  <a:tcPr/>
                </a:tc>
              </a:tr>
              <a:tr h="370840">
                <a:tc>
                  <a:txBody>
                    <a:bodyPr/>
                    <a:lstStyle/>
                    <a:p>
                      <a:r>
                        <a:rPr lang="en-US" smtClean="0"/>
                        <a:t>2</a:t>
                      </a:r>
                      <a:endParaRPr lang="en-US"/>
                    </a:p>
                  </a:txBody>
                  <a:tcPr/>
                </a:tc>
                <a:tc>
                  <a:txBody>
                    <a:bodyPr/>
                    <a:lstStyle/>
                    <a:p>
                      <a:r>
                        <a:rPr lang="en-US" smtClean="0"/>
                        <a:t>Liên</a:t>
                      </a:r>
                      <a:r>
                        <a:rPr lang="en-US" baseline="0" smtClean="0"/>
                        <a:t> kết các bảng bằng spinner</a:t>
                      </a:r>
                      <a:endParaRPr lang="en-US"/>
                    </a:p>
                  </a:txBody>
                  <a:tcPr/>
                </a:tc>
                <a:tc>
                  <a:txBody>
                    <a:bodyPr/>
                    <a:lstStyle/>
                    <a:p>
                      <a:pPr algn="ctr"/>
                      <a:r>
                        <a:rPr lang="en-US" smtClean="0"/>
                        <a:t>1 điểm</a:t>
                      </a:r>
                      <a:endParaRPr lang="en-US"/>
                    </a:p>
                  </a:txBody>
                  <a:tcPr/>
                </a:tc>
              </a:tr>
              <a:tr h="370840">
                <a:tc>
                  <a:txBody>
                    <a:bodyPr/>
                    <a:lstStyle/>
                    <a:p>
                      <a:r>
                        <a:rPr lang="en-US" smtClean="0"/>
                        <a:t>3</a:t>
                      </a:r>
                      <a:endParaRPr lang="en-US"/>
                    </a:p>
                  </a:txBody>
                  <a:tcPr/>
                </a:tc>
                <a:tc>
                  <a:txBody>
                    <a:bodyPr/>
                    <a:lstStyle/>
                    <a:p>
                      <a:r>
                        <a:rPr lang="en-US" smtClean="0"/>
                        <a:t>Hiệu ứng</a:t>
                      </a:r>
                      <a:r>
                        <a:rPr lang="en-US" baseline="0" smtClean="0"/>
                        <a:t> Animation , UI đẹp</a:t>
                      </a:r>
                      <a:endParaRPr lang="en-US"/>
                    </a:p>
                  </a:txBody>
                  <a:tcPr/>
                </a:tc>
                <a:tc>
                  <a:txBody>
                    <a:bodyPr/>
                    <a:lstStyle/>
                    <a:p>
                      <a:pPr algn="ctr"/>
                      <a:r>
                        <a:rPr lang="en-US" smtClean="0"/>
                        <a:t>1 điểm</a:t>
                      </a:r>
                      <a:endParaRPr lang="en-US"/>
                    </a:p>
                  </a:txBody>
                  <a:tcPr/>
                </a:tc>
              </a:tr>
              <a:tr h="370840">
                <a:tc>
                  <a:txBody>
                    <a:bodyPr/>
                    <a:lstStyle/>
                    <a:p>
                      <a:r>
                        <a:rPr lang="en-US" smtClean="0"/>
                        <a:t>4</a:t>
                      </a:r>
                      <a:endParaRPr lang="en-US"/>
                    </a:p>
                  </a:txBody>
                  <a:tcPr/>
                </a:tc>
                <a:tc>
                  <a:txBody>
                    <a:bodyPr/>
                    <a:lstStyle/>
                    <a:p>
                      <a:r>
                        <a:rPr lang="en-US" smtClean="0"/>
                        <a:t>RecyclerView,</a:t>
                      </a:r>
                      <a:r>
                        <a:rPr lang="en-US" baseline="0" smtClean="0"/>
                        <a:t>  banner đẹp, </a:t>
                      </a:r>
                    </a:p>
                    <a:p>
                      <a:r>
                        <a:rPr lang="en-US" baseline="0" smtClean="0"/>
                        <a:t>Custom spinner:chọn tên nhưng lưu mã</a:t>
                      </a:r>
                    </a:p>
                    <a:p>
                      <a:r>
                        <a:rPr lang="en-US" smtClean="0"/>
                        <a:t>Chọn ngày</a:t>
                      </a: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1điểm</a:t>
                      </a:r>
                    </a:p>
                    <a:p>
                      <a:pPr algn="ctr"/>
                      <a:endParaRPr lang="en-US"/>
                    </a:p>
                  </a:txBody>
                  <a:tcPr/>
                </a:tc>
              </a:tr>
              <a:tr h="370840">
                <a:tc gridSpan="3">
                  <a:txBody>
                    <a:bodyPr/>
                    <a:lstStyle/>
                    <a:p>
                      <a:pPr algn="ctr"/>
                      <a:r>
                        <a:rPr lang="en-US" smtClean="0"/>
                        <a:t>Nhận</a:t>
                      </a:r>
                      <a:r>
                        <a:rPr lang="en-US" baseline="0" smtClean="0"/>
                        <a:t> xét</a:t>
                      </a:r>
                      <a:endParaRPr lang="en-US"/>
                    </a:p>
                  </a:txBody>
                  <a:tcPr>
                    <a:solidFill>
                      <a:schemeClr val="accent1">
                        <a:lumMod val="75000"/>
                      </a:schemeClr>
                    </a:solidFill>
                  </a:tcPr>
                </a:tc>
                <a:tc hMerge="1">
                  <a:txBody>
                    <a:bodyPr/>
                    <a:lstStyle/>
                    <a:p>
                      <a:endParaRPr lang="en-US"/>
                    </a:p>
                  </a:txBody>
                  <a:tcPr/>
                </a:tc>
                <a:tc hMerge="1">
                  <a:txBody>
                    <a:bodyPr/>
                    <a:lstStyle/>
                    <a:p>
                      <a:endParaRPr lang="en-US"/>
                    </a:p>
                  </a:txBody>
                  <a:tcPr/>
                </a:tc>
              </a:tr>
              <a:tr h="370840">
                <a:tc>
                  <a:txBody>
                    <a:bodyPr/>
                    <a:lstStyle/>
                    <a:p>
                      <a:r>
                        <a:rPr lang="en-US" smtClean="0"/>
                        <a:t>5</a:t>
                      </a:r>
                      <a:endParaRPr lang="en-US"/>
                    </a:p>
                  </a:txBody>
                  <a:tcPr/>
                </a:tc>
                <a:tc>
                  <a:txBody>
                    <a:bodyPr/>
                    <a:lstStyle/>
                    <a:p>
                      <a:r>
                        <a:rPr lang="en-US" smtClean="0"/>
                        <a:t>Thêm</a:t>
                      </a:r>
                      <a:r>
                        <a:rPr lang="en-US" baseline="0" smtClean="0"/>
                        <a:t> hình nhân viên từ camera</a:t>
                      </a: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1 điểm</a:t>
                      </a:r>
                    </a:p>
                    <a:p>
                      <a:pPr algn="ctr"/>
                      <a:endParaRPr lang="en-US"/>
                    </a:p>
                  </a:txBody>
                  <a:tcPr/>
                </a:tc>
              </a:tr>
              <a:tr h="370840">
                <a:tc>
                  <a:txBody>
                    <a:bodyPr/>
                    <a:lstStyle/>
                    <a:p>
                      <a:r>
                        <a:rPr lang="en-US" smtClean="0"/>
                        <a:t>6</a:t>
                      </a:r>
                      <a:endParaRPr lang="en-US"/>
                    </a:p>
                  </a:txBody>
                  <a:tcPr/>
                </a:tc>
                <a:tc>
                  <a:txBody>
                    <a:bodyPr/>
                    <a:lstStyle/>
                    <a:p>
                      <a:r>
                        <a:rPr lang="en-US" smtClean="0"/>
                        <a:t>Hiển thị</a:t>
                      </a:r>
                      <a:r>
                        <a:rPr lang="en-US" baseline="0" smtClean="0"/>
                        <a:t> biểu đồ thống kê</a:t>
                      </a: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t>1 điểm</a:t>
                      </a:r>
                    </a:p>
                    <a:p>
                      <a:pPr algn="ctr"/>
                      <a:endParaRPr lang="en-US"/>
                    </a:p>
                  </a:txBody>
                  <a:tcPr/>
                </a:tc>
              </a:tr>
            </a:tbl>
          </a:graphicData>
        </a:graphic>
      </p:graphicFrame>
    </p:spTree>
    <p:extLst>
      <p:ext uri="{BB962C8B-B14F-4D97-AF65-F5344CB8AC3E}">
        <p14:creationId xmlns:p14="http://schemas.microsoft.com/office/powerpoint/2010/main" val="243842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II.	Cấu trúc quản lý</a:t>
            </a:r>
            <a:endParaRPr lang="en-US"/>
          </a:p>
        </p:txBody>
      </p:sp>
      <p:sp>
        <p:nvSpPr>
          <p:cNvPr id="6" name="Rectangle 5"/>
          <p:cNvSpPr/>
          <p:nvPr/>
        </p:nvSpPr>
        <p:spPr>
          <a:xfrm>
            <a:off x="1323970" y="1526282"/>
            <a:ext cx="1827018" cy="1226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54666" y="1677702"/>
            <a:ext cx="1800200" cy="923330"/>
          </a:xfrm>
          <a:prstGeom prst="rect">
            <a:avLst/>
          </a:prstGeom>
          <a:noFill/>
        </p:spPr>
        <p:txBody>
          <a:bodyPr wrap="square" rtlCol="0">
            <a:spAutoFit/>
          </a:bodyPr>
          <a:lstStyle/>
          <a:p>
            <a:r>
              <a:rPr lang="en-US" smtClean="0"/>
              <a:t>PHÒNG BAN</a:t>
            </a:r>
          </a:p>
          <a:p>
            <a:pPr marL="285750" indent="-285750">
              <a:buFont typeface="Gill Sans MT" pitchFamily="34" charset="0"/>
              <a:buChar char="–"/>
            </a:pPr>
            <a:r>
              <a:rPr lang="en-US" smtClean="0"/>
              <a:t>Mã phòng</a:t>
            </a:r>
          </a:p>
          <a:p>
            <a:pPr marL="285750" indent="-285750">
              <a:buFont typeface="Gill Sans MT" pitchFamily="34" charset="0"/>
              <a:buChar char="–"/>
            </a:pPr>
            <a:r>
              <a:rPr lang="en-US" smtClean="0"/>
              <a:t>Tên phòng</a:t>
            </a:r>
            <a:endParaRPr lang="en-US"/>
          </a:p>
        </p:txBody>
      </p:sp>
      <p:sp>
        <p:nvSpPr>
          <p:cNvPr id="8" name="TextBox 7"/>
          <p:cNvSpPr txBox="1"/>
          <p:nvPr/>
        </p:nvSpPr>
        <p:spPr>
          <a:xfrm>
            <a:off x="4319972" y="1784952"/>
            <a:ext cx="1944216" cy="2031325"/>
          </a:xfrm>
          <a:prstGeom prst="rect">
            <a:avLst/>
          </a:prstGeom>
          <a:noFill/>
        </p:spPr>
        <p:txBody>
          <a:bodyPr wrap="square" rtlCol="0">
            <a:spAutoFit/>
          </a:bodyPr>
          <a:lstStyle/>
          <a:p>
            <a:r>
              <a:rPr lang="en-US" smtClean="0"/>
              <a:t>NHÂN VIÊN</a:t>
            </a:r>
          </a:p>
          <a:p>
            <a:pPr marL="285750" indent="-285750">
              <a:buFont typeface="Gill Sans MT" pitchFamily="34" charset="0"/>
              <a:buChar char="–"/>
            </a:pPr>
            <a:r>
              <a:rPr lang="en-US" smtClean="0"/>
              <a:t>Mã nhân viên</a:t>
            </a:r>
          </a:p>
          <a:p>
            <a:pPr marL="285750" indent="-285750">
              <a:buFont typeface="Gill Sans MT" pitchFamily="34" charset="0"/>
              <a:buChar char="–"/>
            </a:pPr>
            <a:r>
              <a:rPr lang="en-US" smtClean="0"/>
              <a:t>Tên nhân viên</a:t>
            </a:r>
          </a:p>
          <a:p>
            <a:pPr marL="285750" indent="-285750">
              <a:buFont typeface="Gill Sans MT" pitchFamily="34" charset="0"/>
              <a:buChar char="–"/>
            </a:pPr>
            <a:r>
              <a:rPr lang="en-US" smtClean="0"/>
              <a:t>Ngày sinh</a:t>
            </a:r>
          </a:p>
          <a:p>
            <a:pPr marL="285750" indent="-285750">
              <a:buFont typeface="Gill Sans MT" pitchFamily="34" charset="0"/>
              <a:buChar char="–"/>
            </a:pPr>
            <a:r>
              <a:rPr lang="en-US" smtClean="0"/>
              <a:t>Giới tính</a:t>
            </a:r>
          </a:p>
          <a:p>
            <a:pPr marL="285750" indent="-285750">
              <a:buFont typeface="Gill Sans MT" pitchFamily="34" charset="0"/>
              <a:buChar char="–"/>
            </a:pPr>
            <a:r>
              <a:rPr lang="en-US" smtClean="0"/>
              <a:t>Phòng ban </a:t>
            </a:r>
          </a:p>
          <a:p>
            <a:pPr marL="285750" indent="-285750">
              <a:buFont typeface="Gill Sans MT" pitchFamily="34" charset="0"/>
              <a:buChar char="–"/>
            </a:pPr>
            <a:r>
              <a:rPr lang="en-US" smtClean="0"/>
              <a:t>Hệ số lương</a:t>
            </a:r>
            <a:endParaRPr lang="en-US"/>
          </a:p>
        </p:txBody>
      </p:sp>
      <p:sp>
        <p:nvSpPr>
          <p:cNvPr id="9" name="Rectangle 8"/>
          <p:cNvSpPr/>
          <p:nvPr/>
        </p:nvSpPr>
        <p:spPr>
          <a:xfrm>
            <a:off x="4211960" y="1708358"/>
            <a:ext cx="2160240" cy="2088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p:nvPr/>
        </p:nvCxnSpPr>
        <p:spPr>
          <a:xfrm rot="10800000">
            <a:off x="2987824" y="2139368"/>
            <a:ext cx="1224138" cy="12176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92280" y="1708358"/>
            <a:ext cx="1800200" cy="1754326"/>
          </a:xfrm>
          <a:prstGeom prst="rect">
            <a:avLst/>
          </a:prstGeom>
          <a:noFill/>
        </p:spPr>
        <p:txBody>
          <a:bodyPr wrap="square" rtlCol="0">
            <a:spAutoFit/>
          </a:bodyPr>
          <a:lstStyle/>
          <a:p>
            <a:r>
              <a:rPr lang="en-US" smtClean="0"/>
              <a:t>CHẤM CÔNG</a:t>
            </a:r>
          </a:p>
          <a:p>
            <a:pPr marL="285750" indent="-285750">
              <a:buFont typeface="Gill Sans MT" pitchFamily="34" charset="0"/>
              <a:buChar char="–"/>
            </a:pPr>
            <a:r>
              <a:rPr lang="en-US" smtClean="0"/>
              <a:t>Mã nhân viên</a:t>
            </a:r>
          </a:p>
          <a:p>
            <a:pPr marL="285750" indent="-285750">
              <a:buFont typeface="Gill Sans MT" pitchFamily="34" charset="0"/>
              <a:buChar char="–"/>
            </a:pPr>
            <a:r>
              <a:rPr lang="en-US" smtClean="0"/>
              <a:t>Ngày chấm công</a:t>
            </a:r>
          </a:p>
          <a:p>
            <a:pPr marL="285750" indent="-285750">
              <a:buFont typeface="Gill Sans MT" pitchFamily="34" charset="0"/>
              <a:buChar char="–"/>
            </a:pPr>
            <a:r>
              <a:rPr lang="en-US" smtClean="0"/>
              <a:t>Số ngày công</a:t>
            </a:r>
          </a:p>
          <a:p>
            <a:pPr marL="285750" indent="-285750">
              <a:buFont typeface="Gill Sans MT" pitchFamily="34" charset="0"/>
              <a:buChar char="–"/>
            </a:pPr>
            <a:endParaRPr lang="en-US"/>
          </a:p>
        </p:txBody>
      </p:sp>
      <p:sp>
        <p:nvSpPr>
          <p:cNvPr id="28" name="Rectangle 27"/>
          <p:cNvSpPr/>
          <p:nvPr/>
        </p:nvSpPr>
        <p:spPr>
          <a:xfrm>
            <a:off x="7092280" y="1677703"/>
            <a:ext cx="1800200" cy="1861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6084168" y="2139368"/>
            <a:ext cx="1008112" cy="137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92280" y="4077072"/>
            <a:ext cx="1800200" cy="1477328"/>
          </a:xfrm>
          <a:prstGeom prst="rect">
            <a:avLst/>
          </a:prstGeom>
          <a:noFill/>
        </p:spPr>
        <p:txBody>
          <a:bodyPr wrap="square" rtlCol="0">
            <a:spAutoFit/>
          </a:bodyPr>
          <a:lstStyle/>
          <a:p>
            <a:r>
              <a:rPr lang="en-US" smtClean="0"/>
              <a:t>TẠM ỨNG</a:t>
            </a:r>
          </a:p>
          <a:p>
            <a:pPr marL="285750" indent="-285750">
              <a:buFont typeface="Gill Sans MT" pitchFamily="34" charset="0"/>
              <a:buChar char="–"/>
            </a:pPr>
            <a:r>
              <a:rPr lang="en-US" smtClean="0"/>
              <a:t>Số phiếu </a:t>
            </a:r>
          </a:p>
          <a:p>
            <a:pPr marL="285750" indent="-285750">
              <a:buFont typeface="Gill Sans MT" pitchFamily="34" charset="0"/>
              <a:buChar char="–"/>
            </a:pPr>
            <a:r>
              <a:rPr lang="en-US" smtClean="0"/>
              <a:t>Ngày ứng</a:t>
            </a:r>
          </a:p>
          <a:p>
            <a:pPr marL="285750" indent="-285750">
              <a:buFont typeface="Gill Sans MT" pitchFamily="34" charset="0"/>
              <a:buChar char="–"/>
            </a:pPr>
            <a:r>
              <a:rPr lang="en-US" smtClean="0"/>
              <a:t>Số tiền</a:t>
            </a:r>
          </a:p>
          <a:p>
            <a:pPr marL="285750" indent="-285750">
              <a:buFont typeface="Gill Sans MT" pitchFamily="34" charset="0"/>
              <a:buChar char="–"/>
            </a:pPr>
            <a:r>
              <a:rPr lang="en-US" smtClean="0"/>
              <a:t>Mã nhân viên</a:t>
            </a:r>
            <a:endParaRPr lang="en-US"/>
          </a:p>
        </p:txBody>
      </p:sp>
      <p:sp>
        <p:nvSpPr>
          <p:cNvPr id="32" name="Rectangle 31"/>
          <p:cNvSpPr/>
          <p:nvPr/>
        </p:nvSpPr>
        <p:spPr>
          <a:xfrm>
            <a:off x="7092280" y="3933056"/>
            <a:ext cx="1800200" cy="1944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H="1" flipV="1">
            <a:off x="6084168" y="2276872"/>
            <a:ext cx="1008112" cy="3096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53745" y="3967158"/>
            <a:ext cx="1947039" cy="2585323"/>
          </a:xfrm>
          <a:prstGeom prst="rect">
            <a:avLst/>
          </a:prstGeom>
          <a:noFill/>
        </p:spPr>
        <p:txBody>
          <a:bodyPr wrap="square" rtlCol="0">
            <a:spAutoFit/>
          </a:bodyPr>
          <a:lstStyle/>
          <a:p>
            <a:r>
              <a:rPr lang="en-US" smtClean="0"/>
              <a:t>THỐNG KÊ</a:t>
            </a:r>
          </a:p>
          <a:p>
            <a:pPr marL="285750" indent="-285750">
              <a:buFont typeface="Gill Sans MT" pitchFamily="34" charset="0"/>
              <a:buChar char="–"/>
            </a:pPr>
            <a:r>
              <a:rPr lang="en-US" smtClean="0"/>
              <a:t>Mã nhân viên</a:t>
            </a:r>
          </a:p>
          <a:p>
            <a:pPr marL="285750" indent="-285750">
              <a:buFont typeface="Gill Sans MT" pitchFamily="34" charset="0"/>
              <a:buChar char="–"/>
            </a:pPr>
            <a:r>
              <a:rPr lang="en-US" smtClean="0"/>
              <a:t>Tên nhân viên</a:t>
            </a:r>
          </a:p>
          <a:p>
            <a:pPr marL="285750" indent="-285750">
              <a:buFont typeface="Gill Sans MT" pitchFamily="34" charset="0"/>
              <a:buChar char="–"/>
            </a:pPr>
            <a:r>
              <a:rPr lang="en-US" smtClean="0"/>
              <a:t>Phòng ban</a:t>
            </a:r>
          </a:p>
          <a:p>
            <a:pPr marL="285750" indent="-285750">
              <a:buFont typeface="Gill Sans MT" pitchFamily="34" charset="0"/>
              <a:buChar char="–"/>
            </a:pPr>
            <a:r>
              <a:rPr lang="en-US" smtClean="0"/>
              <a:t>Hệ số lương</a:t>
            </a:r>
          </a:p>
          <a:p>
            <a:pPr marL="285750" indent="-285750">
              <a:buFont typeface="Gill Sans MT" pitchFamily="34" charset="0"/>
              <a:buChar char="–"/>
            </a:pPr>
            <a:r>
              <a:rPr lang="en-US" smtClean="0"/>
              <a:t>Số ngày công</a:t>
            </a:r>
          </a:p>
          <a:p>
            <a:pPr marL="285750" indent="-285750">
              <a:buFont typeface="Gill Sans MT" pitchFamily="34" charset="0"/>
              <a:buChar char="–"/>
            </a:pPr>
            <a:r>
              <a:rPr lang="en-US" smtClean="0"/>
              <a:t>Tạm ứng</a:t>
            </a:r>
          </a:p>
          <a:p>
            <a:pPr marL="285750" indent="-285750">
              <a:buFont typeface="Gill Sans MT" pitchFamily="34" charset="0"/>
              <a:buChar char="–"/>
            </a:pPr>
            <a:r>
              <a:rPr lang="en-US" smtClean="0"/>
              <a:t>Lương</a:t>
            </a:r>
          </a:p>
          <a:p>
            <a:pPr marL="285750" indent="-285750">
              <a:buFont typeface="Gill Sans MT" pitchFamily="34" charset="0"/>
              <a:buChar char="–"/>
            </a:pPr>
            <a:r>
              <a:rPr lang="en-US" smtClean="0"/>
              <a:t>Thực lãnh</a:t>
            </a:r>
          </a:p>
        </p:txBody>
      </p:sp>
      <p:sp>
        <p:nvSpPr>
          <p:cNvPr id="36" name="Rectangle 35"/>
          <p:cNvSpPr/>
          <p:nvPr/>
        </p:nvSpPr>
        <p:spPr>
          <a:xfrm>
            <a:off x="1454666" y="3825044"/>
            <a:ext cx="2325246" cy="2916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V="1">
            <a:off x="3254866" y="2276872"/>
            <a:ext cx="1065106"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1525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800"/>
              <a:t>Đây là bản mẫu mà doanh nghiệp đặt hàng thiết kế để phục vụ cho công tác quản lý tính lương trong doanh nghiệp. Với các yêu cầu cụ thể của doanh nghiệp như: Thêm mới và cập nhật thông tin nhân viên, phòng ban, quản lý hệ số </a:t>
            </a:r>
            <a:r>
              <a:rPr lang="vi-VN" sz="2800" smtClean="0"/>
              <a:t>lương</a:t>
            </a:r>
            <a:r>
              <a:rPr lang="en-US" sz="2800" smtClean="0"/>
              <a:t>,</a:t>
            </a:r>
            <a:r>
              <a:rPr lang="vi-VN" sz="2800" smtClean="0"/>
              <a:t>chấm </a:t>
            </a:r>
            <a:r>
              <a:rPr lang="vi-VN" sz="2800"/>
              <a:t>công nhân viên, tính tiền lương cho từng nhân viên, thống kê lương…</a:t>
            </a:r>
            <a:endParaRPr lang="en-US" sz="2800"/>
          </a:p>
        </p:txBody>
      </p:sp>
    </p:spTree>
    <p:extLst>
      <p:ext uri="{BB962C8B-B14F-4D97-AF65-F5344CB8AC3E}">
        <p14:creationId xmlns:p14="http://schemas.microsoft.com/office/powerpoint/2010/main" val="454086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836712"/>
            <a:ext cx="7498080" cy="1143000"/>
          </a:xfrm>
        </p:spPr>
        <p:txBody>
          <a:bodyPr/>
          <a:lstStyle/>
          <a:p>
            <a:pPr algn="ctr"/>
            <a:r>
              <a:rPr lang="en-US" smtClean="0"/>
              <a:t>III.	Giao diện và chức năng</a:t>
            </a:r>
            <a:endParaRPr lang="en-US"/>
          </a:p>
        </p:txBody>
      </p:sp>
      <p:sp>
        <p:nvSpPr>
          <p:cNvPr id="7" name="TextBox 6"/>
          <p:cNvSpPr txBox="1"/>
          <p:nvPr/>
        </p:nvSpPr>
        <p:spPr>
          <a:xfrm>
            <a:off x="2123728" y="3241964"/>
            <a:ext cx="5760640" cy="3200876"/>
          </a:xfrm>
          <a:prstGeom prst="rect">
            <a:avLst/>
          </a:prstGeom>
          <a:noFill/>
        </p:spPr>
        <p:txBody>
          <a:bodyPr wrap="square" rtlCol="0">
            <a:spAutoFit/>
          </a:bodyPr>
          <a:lstStyle/>
          <a:p>
            <a:r>
              <a:rPr lang="en-US" sz="2400" smtClean="0"/>
              <a:t>Các giao diện người dùng bao gồm:</a:t>
            </a:r>
          </a:p>
          <a:p>
            <a:pPr marL="800100" lvl="1" indent="-342900">
              <a:buFont typeface="+mj-lt"/>
              <a:buAutoNum type="arabicPeriod"/>
            </a:pPr>
            <a:r>
              <a:rPr lang="en-US" sz="2000" smtClean="0"/>
              <a:t>Giới thiệu</a:t>
            </a:r>
          </a:p>
          <a:p>
            <a:pPr marL="800100" lvl="1" indent="-342900">
              <a:buFont typeface="+mj-lt"/>
              <a:buAutoNum type="arabicPeriod"/>
            </a:pPr>
            <a:r>
              <a:rPr lang="en-US" sz="2000" smtClean="0"/>
              <a:t>Menu Quản lý</a:t>
            </a:r>
          </a:p>
          <a:p>
            <a:pPr marL="800100" lvl="1" indent="-342900">
              <a:buFont typeface="+mj-lt"/>
              <a:buAutoNum type="arabicPeriod"/>
            </a:pPr>
            <a:r>
              <a:rPr lang="en-US" sz="2000" smtClean="0"/>
              <a:t>Quản lý hòng ban  (thêm, xóa, sửa)</a:t>
            </a:r>
          </a:p>
          <a:p>
            <a:pPr marL="800100" lvl="1" indent="-342900">
              <a:buFont typeface="+mj-lt"/>
              <a:buAutoNum type="arabicPeriod"/>
            </a:pPr>
            <a:r>
              <a:rPr lang="en-US" sz="2000" smtClean="0"/>
              <a:t>Quản lý nhân viên  (thêm, xóa, sửa)</a:t>
            </a:r>
          </a:p>
          <a:p>
            <a:pPr marL="800100" lvl="1" indent="-342900">
              <a:buFont typeface="+mj-lt"/>
              <a:buAutoNum type="arabicPeriod"/>
            </a:pPr>
            <a:r>
              <a:rPr lang="en-US" sz="2000" smtClean="0"/>
              <a:t>chấm công  (thêm, xóa, sửa)</a:t>
            </a:r>
          </a:p>
          <a:p>
            <a:pPr marL="800100" lvl="1" indent="-342900">
              <a:buFont typeface="+mj-lt"/>
              <a:buAutoNum type="arabicPeriod"/>
            </a:pPr>
            <a:r>
              <a:rPr lang="en-US" sz="2000" smtClean="0"/>
              <a:t>Tạm ứng  (thêm, xóa, sửa)</a:t>
            </a:r>
          </a:p>
          <a:p>
            <a:pPr marL="800100" lvl="1" indent="-342900">
              <a:buFont typeface="+mj-lt"/>
              <a:buAutoNum type="arabicPeriod"/>
            </a:pPr>
            <a:r>
              <a:rPr lang="en-US" sz="2000"/>
              <a:t>T</a:t>
            </a:r>
            <a:r>
              <a:rPr lang="en-US" sz="2000" smtClean="0"/>
              <a:t>hống kê (chi tiết, biểu đồ lương nhân viên)</a:t>
            </a:r>
          </a:p>
          <a:p>
            <a:pPr marL="800100" lvl="1" indent="-342900">
              <a:buFont typeface="+mj-lt"/>
              <a:buAutoNum type="arabicPeriod"/>
            </a:pPr>
            <a:r>
              <a:rPr lang="en-US" sz="2000" smtClean="0"/>
              <a:t>Liên hệ</a:t>
            </a:r>
          </a:p>
          <a:p>
            <a:pPr marL="342900" indent="-342900">
              <a:buFont typeface="+mj-lt"/>
              <a:buAutoNum type="arabicPeriod"/>
            </a:pPr>
            <a:endParaRPr lang="en-US"/>
          </a:p>
        </p:txBody>
      </p:sp>
      <p:sp>
        <p:nvSpPr>
          <p:cNvPr id="8" name="TextBox 7"/>
          <p:cNvSpPr txBox="1"/>
          <p:nvPr/>
        </p:nvSpPr>
        <p:spPr>
          <a:xfrm>
            <a:off x="2195736" y="1988840"/>
            <a:ext cx="5616624" cy="923330"/>
          </a:xfrm>
          <a:prstGeom prst="rect">
            <a:avLst/>
          </a:prstGeom>
          <a:noFill/>
        </p:spPr>
        <p:txBody>
          <a:bodyPr wrap="square" rtlCol="0">
            <a:spAutoFit/>
          </a:bodyPr>
          <a:lstStyle/>
          <a:p>
            <a:r>
              <a:rPr lang="vi-VN"/>
              <a:t>Giao diện phần mềm được thiết kế đơn giản, dễ thao tác và khách hàng có thể đọc và hiểu được chức năng của từng nút lệnh.</a:t>
            </a:r>
            <a:endParaRPr lang="en-US"/>
          </a:p>
        </p:txBody>
      </p:sp>
    </p:spTree>
    <p:extLst>
      <p:ext uri="{BB962C8B-B14F-4D97-AF65-F5344CB8AC3E}">
        <p14:creationId xmlns:p14="http://schemas.microsoft.com/office/powerpoint/2010/main" val="179709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1.	Màn Hình Giới Thiệu</a:t>
            </a:r>
            <a:endParaRPr lang="en-US"/>
          </a:p>
        </p:txBody>
      </p:sp>
      <p:pic>
        <p:nvPicPr>
          <p:cNvPr id="6" name="Content Placeholder 5" descr="Android Emulator - Pixel_3a_XL_API_29:555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128" y="1484784"/>
            <a:ext cx="2283021" cy="4800600"/>
          </a:xfrm>
        </p:spPr>
      </p:pic>
      <p:sp>
        <p:nvSpPr>
          <p:cNvPr id="3" name="TextBox 2"/>
          <p:cNvSpPr txBox="1"/>
          <p:nvPr/>
        </p:nvSpPr>
        <p:spPr>
          <a:xfrm>
            <a:off x="2051720" y="1772816"/>
            <a:ext cx="3312368" cy="2677656"/>
          </a:xfrm>
          <a:prstGeom prst="rect">
            <a:avLst/>
          </a:prstGeom>
          <a:noFill/>
        </p:spPr>
        <p:txBody>
          <a:bodyPr wrap="square" rtlCol="0">
            <a:spAutoFit/>
          </a:bodyPr>
          <a:lstStyle/>
          <a:p>
            <a:r>
              <a:rPr lang="en-US" sz="2400" smtClean="0"/>
              <a:t>Khi mở ứng dụng  sẽ hiện lên cách hiệu ứng chuyển động đẹp mắt kích thích người dùng. Và sau 5 giây ứng dụng sẽ tự động chuyển sang màn hình menu quản lý </a:t>
            </a:r>
            <a:endParaRPr lang="en-US" sz="2400"/>
          </a:p>
        </p:txBody>
      </p:sp>
    </p:spTree>
    <p:extLst>
      <p:ext uri="{BB962C8B-B14F-4D97-AF65-F5344CB8AC3E}">
        <p14:creationId xmlns:p14="http://schemas.microsoft.com/office/powerpoint/2010/main" val="3499043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691</TotalTime>
  <Words>895</Words>
  <Application>Microsoft Office PowerPoint</Application>
  <PresentationFormat>On-screen Show (4:3)</PresentationFormat>
  <Paragraphs>124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TRƯỜNG CAO ĐẲNG CÔNG NGHỆ THỦ ĐỨC 2019-2020</vt:lpstr>
      <vt:lpstr>PowerPoint Presentation</vt:lpstr>
      <vt:lpstr>GiỚi thiệu</vt:lpstr>
      <vt:lpstr>PowerPoint Presentation</vt:lpstr>
      <vt:lpstr>II. Nhận Xét Của Giao Viên</vt:lpstr>
      <vt:lpstr>II. Cấu trúc quản lý</vt:lpstr>
      <vt:lpstr>PowerPoint Presentation</vt:lpstr>
      <vt:lpstr>III. Giao diện và chức năng</vt:lpstr>
      <vt:lpstr>1. Màn Hình Giới Thiệu</vt:lpstr>
      <vt:lpstr>2. Màn hình quản lý</vt:lpstr>
      <vt:lpstr>3. Danh sách phòng ban</vt:lpstr>
      <vt:lpstr>3.1.  Sửa phòng ban</vt:lpstr>
      <vt:lpstr>4. Danh sách nhân viên</vt:lpstr>
      <vt:lpstr>4.1 Thêm nhân viên</vt:lpstr>
      <vt:lpstr>4.2 Sửa thông tin nhân viên</vt:lpstr>
      <vt:lpstr>5. Danh sách nhân viên chấm công</vt:lpstr>
      <vt:lpstr>5.1 Chấm công </vt:lpstr>
      <vt:lpstr>5.2 Sửa chấm công</vt:lpstr>
      <vt:lpstr>6. Danh sách nhân viên tạm ứng</vt:lpstr>
      <vt:lpstr>6.1 Tạm ứng</vt:lpstr>
      <vt:lpstr>6.2 Sửa tạm ứng </vt:lpstr>
      <vt:lpstr>7. Thống Kê</vt:lpstr>
      <vt:lpstr>7.1 Chi Tiết </vt:lpstr>
      <vt:lpstr>7.2 Biểu Đồ Lương</vt:lpstr>
      <vt:lpstr>8. Liên Hệ </vt:lpstr>
      <vt:lpstr>IV. Hướng Dẫn Sử Dụng</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dc:title>
  <dc:creator>ismail - [2010]</dc:creator>
  <cp:lastModifiedBy>ismail - [2010]</cp:lastModifiedBy>
  <cp:revision>31</cp:revision>
  <dcterms:created xsi:type="dcterms:W3CDTF">2020-08-04T06:53:14Z</dcterms:created>
  <dcterms:modified xsi:type="dcterms:W3CDTF">2020-08-05T16:20:46Z</dcterms:modified>
</cp:coreProperties>
</file>