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356" r:id="rId2"/>
    <p:sldId id="257" r:id="rId3"/>
    <p:sldId id="358" r:id="rId4"/>
    <p:sldId id="293" r:id="rId5"/>
    <p:sldId id="341" r:id="rId6"/>
    <p:sldId id="342" r:id="rId7"/>
    <p:sldId id="328" r:id="rId8"/>
    <p:sldId id="347" r:id="rId9"/>
    <p:sldId id="345" r:id="rId10"/>
    <p:sldId id="332" r:id="rId11"/>
    <p:sldId id="334" r:id="rId12"/>
    <p:sldId id="336" r:id="rId13"/>
    <p:sldId id="357" r:id="rId14"/>
    <p:sldId id="338" r:id="rId15"/>
    <p:sldId id="354" r:id="rId16"/>
    <p:sldId id="279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Dosis" panose="020B0604020202020204" charset="0"/>
      <p:regular r:id="rId24"/>
      <p:bold r:id="rId25"/>
    </p:embeddedFont>
    <p:embeddedFont>
      <p:font typeface="Tahoma" panose="020B0604030504040204" pitchFamily="34" charset="0"/>
      <p:regular r:id="rId26"/>
      <p:bold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  <p:embeddedFont>
      <p:font typeface="Sniglet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05E0FE-D782-4A1A-986F-B7B9CD512967}">
  <a:tblStyle styleId="{BE05E0FE-D782-4A1A-986F-B7B9CD51296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7" autoAdjust="0"/>
    <p:restoredTop sz="94182" autoAdjust="0"/>
  </p:normalViewPr>
  <p:slideViewPr>
    <p:cSldViewPr>
      <p:cViewPr varScale="1">
        <p:scale>
          <a:sx n="89" d="100"/>
          <a:sy n="89" d="100"/>
        </p:scale>
        <p:origin x="90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A7E71-AE09-4C4F-8879-870DAA46BC5F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57CAA-1AAE-47B1-8A10-666C536F8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4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9316657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9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3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3210934" y="1661761"/>
            <a:ext cx="5301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defRPr sz="3700" b="0"/>
            </a:lvl1pPr>
            <a:lvl2pPr lvl="1" algn="r" rtl="0">
              <a:spcBef>
                <a:spcPts val="0"/>
              </a:spcBef>
              <a:buSzPct val="100000"/>
              <a:defRPr sz="3700" b="0"/>
            </a:lvl2pPr>
            <a:lvl3pPr lvl="2" algn="r" rtl="0">
              <a:spcBef>
                <a:spcPts val="0"/>
              </a:spcBef>
              <a:buSzPct val="100000"/>
              <a:defRPr sz="3700" b="0"/>
            </a:lvl3pPr>
            <a:lvl4pPr lvl="3" algn="r" rtl="0">
              <a:spcBef>
                <a:spcPts val="0"/>
              </a:spcBef>
              <a:buSzPct val="100000"/>
              <a:defRPr sz="3700" b="0"/>
            </a:lvl4pPr>
            <a:lvl5pPr lvl="4" algn="r" rtl="0">
              <a:spcBef>
                <a:spcPts val="0"/>
              </a:spcBef>
              <a:buSzPct val="100000"/>
              <a:defRPr sz="3700" b="0"/>
            </a:lvl5pPr>
            <a:lvl6pPr lvl="5" algn="r" rtl="0">
              <a:spcBef>
                <a:spcPts val="0"/>
              </a:spcBef>
              <a:buSzPct val="100000"/>
              <a:defRPr sz="3700" b="0"/>
            </a:lvl6pPr>
            <a:lvl7pPr lvl="6" algn="r" rtl="0">
              <a:spcBef>
                <a:spcPts val="0"/>
              </a:spcBef>
              <a:buSzPct val="100000"/>
              <a:defRPr sz="3700" b="0"/>
            </a:lvl7pPr>
            <a:lvl8pPr lvl="7" algn="r" rtl="0">
              <a:spcBef>
                <a:spcPts val="0"/>
              </a:spcBef>
              <a:buSzPct val="100000"/>
              <a:defRPr sz="3700" b="0"/>
            </a:lvl8pPr>
            <a:lvl9pPr lvl="8" algn="r" rtl="0">
              <a:spcBef>
                <a:spcPts val="0"/>
              </a:spcBef>
              <a:buSzPct val="100000"/>
              <a:defRPr sz="3700" b="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3210884" y="2864176"/>
            <a:ext cx="5301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1C4587"/>
              </a:buClr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412080" y="4661638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968825" y="4000287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2833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465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0636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5815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5071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501053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2015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765584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5218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525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9845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1607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8922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489178" y="4206693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 rot="1920548">
            <a:off x="72367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2632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 rot="-5400000">
            <a:off x="7684355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0595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482764" y="42095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45960" y="4042835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263010" y="4132027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780917" y="4041241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706531" y="453396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00966" y="4075598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251972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251977" y="402927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183973" y="4950383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360114" y="4780233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7218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0288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 rot="1920548">
            <a:off x="2436125" y="46581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462692" y="4517804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 rot="-5400000">
            <a:off x="2883754" y="39822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8590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981819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grpSp>
        <p:nvGrpSpPr>
          <p:cNvPr id="326" name="Shape 326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27" name="Shape 32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6" name="Shape 356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Shape 483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23"/>
            <a:ext cx="9143797" cy="5143377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D4965"/>
              </a:buClr>
              <a:buSzPct val="1000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1047750"/>
            <a:ext cx="9144000" cy="199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 err="1" smtClean="0">
                <a:solidFill>
                  <a:srgbClr val="1D528D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600" b="1" dirty="0" smtClean="0">
                <a:solidFill>
                  <a:srgbClr val="1D528D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smtClean="0">
                <a:solidFill>
                  <a:srgbClr val="1D528D"/>
                </a:solidFill>
                <a:latin typeface="Times New Roman" pitchFamily="18" charset="0"/>
                <a:cs typeface="Times New Roman" pitchFamily="18" charset="0"/>
              </a:rPr>
              <a:t>CẤU TRÚC DỮ LIỆU &amp; GIẢI THUẬT</a:t>
            </a:r>
          </a:p>
          <a:p>
            <a:pPr algn="ctr">
              <a:lnSpc>
                <a:spcPct val="150000"/>
              </a:lnSpc>
            </a:pP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tài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DANH SÁCH LIÊN KẾT ĐƠN ĐỂ QUẢN LÍ SẢN PHẨM CỦA CỬA HÀNG</a:t>
            </a:r>
            <a:endPara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3335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TRƯỜNG ĐẠI HỌC SƯ PHẠM KỸ THUẬT TP. HỒ CHÍ MINH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KHOA ĐÀO TẠO CHẤT LƯỢNG CAO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NGÀNH CÔNG NGHỆ THÔNG TIN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2537" y="2848568"/>
            <a:ext cx="5029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u="sng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algn="just"/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vi-V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vi-V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 </a:t>
            </a:r>
          </a:p>
          <a:p>
            <a:pPr algn="just"/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Ôn </a:t>
            </a:r>
            <a:r>
              <a:rPr lang="vi-V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 Khang 	</a:t>
            </a:r>
          </a:p>
        </p:txBody>
      </p:sp>
    </p:spTree>
    <p:extLst>
      <p:ext uri="{BB962C8B-B14F-4D97-AF65-F5344CB8AC3E}">
        <p14:creationId xmlns:p14="http://schemas.microsoft.com/office/powerpoint/2010/main" val="131842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24"/>
          <p:cNvSpPr txBox="1">
            <a:spLocks noGrp="1"/>
          </p:cNvSpPr>
          <p:nvPr/>
        </p:nvSpPr>
        <p:spPr>
          <a:xfrm>
            <a:off x="1076340" y="2715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NỔI BẬT</a:t>
            </a:r>
            <a:endParaRPr lang="en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Block Arc 10"/>
          <p:cNvSpPr/>
          <p:nvPr/>
        </p:nvSpPr>
        <p:spPr>
          <a:xfrm>
            <a:off x="-685800" y="742950"/>
            <a:ext cx="4456597" cy="4360815"/>
          </a:xfrm>
          <a:prstGeom prst="blockArc">
            <a:avLst>
              <a:gd name="adj1" fmla="val 18900000"/>
              <a:gd name="adj2" fmla="val 2700000"/>
              <a:gd name="adj3" fmla="val 381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3227924" y="1277760"/>
            <a:ext cx="3783784" cy="340946"/>
            <a:chOff x="339585" y="221748"/>
            <a:chExt cx="5698907" cy="443328"/>
          </a:xfrm>
        </p:grpSpPr>
        <p:sp>
          <p:nvSpPr>
            <p:cNvPr id="13" name="Rectangle 12"/>
            <p:cNvSpPr/>
            <p:nvPr/>
          </p:nvSpPr>
          <p:spPr>
            <a:xfrm>
              <a:off x="339585" y="221748"/>
              <a:ext cx="5698907" cy="44332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Thêm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mới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9585" y="221748"/>
              <a:ext cx="5698907" cy="443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1892" tIns="60960" rIns="60960" bIns="6096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</p:grpSp>
      <p:sp>
        <p:nvSpPr>
          <p:cNvPr id="15" name="Oval 14"/>
          <p:cNvSpPr/>
          <p:nvPr/>
        </p:nvSpPr>
        <p:spPr>
          <a:xfrm>
            <a:off x="2953127" y="1228159"/>
            <a:ext cx="435544" cy="426183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76342" y="1805552"/>
            <a:ext cx="3738858" cy="340946"/>
            <a:chOff x="704253" y="886657"/>
            <a:chExt cx="5445216" cy="443328"/>
          </a:xfrm>
        </p:grpSpPr>
        <p:sp>
          <p:nvSpPr>
            <p:cNvPr id="17" name="Rectangle 16"/>
            <p:cNvSpPr/>
            <p:nvPr/>
          </p:nvSpPr>
          <p:spPr>
            <a:xfrm>
              <a:off x="704253" y="886657"/>
              <a:ext cx="5445216" cy="44332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Xóa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dừng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kinh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doanh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4253" y="886657"/>
              <a:ext cx="5334239" cy="443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1892" tIns="60960" rIns="60960" bIns="6096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</p:grpSp>
      <p:sp>
        <p:nvSpPr>
          <p:cNvPr id="19" name="Oval 18"/>
          <p:cNvSpPr/>
          <p:nvPr/>
        </p:nvSpPr>
        <p:spPr>
          <a:xfrm>
            <a:off x="3335675" y="1754748"/>
            <a:ext cx="435544" cy="426183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00080" y="2387432"/>
            <a:ext cx="3863684" cy="340946"/>
            <a:chOff x="871006" y="1551566"/>
            <a:chExt cx="5167485" cy="443328"/>
          </a:xfrm>
        </p:grpSpPr>
        <p:sp>
          <p:nvSpPr>
            <p:cNvPr id="21" name="Rectangle 20"/>
            <p:cNvSpPr/>
            <p:nvPr/>
          </p:nvSpPr>
          <p:spPr>
            <a:xfrm>
              <a:off x="871006" y="1551566"/>
              <a:ext cx="5167485" cy="44332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lvl="1"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Tìm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kiếm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71006" y="1551566"/>
              <a:ext cx="5167485" cy="443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1892" tIns="60960" rIns="60960" bIns="6096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</p:grpSp>
      <p:sp>
        <p:nvSpPr>
          <p:cNvPr id="23" name="Oval 22"/>
          <p:cNvSpPr/>
          <p:nvPr/>
        </p:nvSpPr>
        <p:spPr>
          <a:xfrm>
            <a:off x="3498751" y="2358948"/>
            <a:ext cx="435544" cy="426183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770122" y="3036949"/>
            <a:ext cx="4049882" cy="340946"/>
            <a:chOff x="871006" y="2216054"/>
            <a:chExt cx="5167485" cy="443328"/>
          </a:xfrm>
        </p:grpSpPr>
        <p:sp>
          <p:nvSpPr>
            <p:cNvPr id="25" name="Rectangle 24"/>
            <p:cNvSpPr/>
            <p:nvPr/>
          </p:nvSpPr>
          <p:spPr>
            <a:xfrm>
              <a:off x="871006" y="2216054"/>
              <a:ext cx="5167485" cy="44332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Bán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thanh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toán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71006" y="2216054"/>
              <a:ext cx="5167485" cy="443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1892" tIns="60960" rIns="60960" bIns="6096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</p:grpSp>
      <p:sp>
        <p:nvSpPr>
          <p:cNvPr id="27" name="Oval 26"/>
          <p:cNvSpPr/>
          <p:nvPr/>
        </p:nvSpPr>
        <p:spPr>
          <a:xfrm>
            <a:off x="3520847" y="2980196"/>
            <a:ext cx="435544" cy="426183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560376" y="3669306"/>
            <a:ext cx="4425129" cy="340946"/>
            <a:chOff x="704251" y="2880963"/>
            <a:chExt cx="5942593" cy="443328"/>
          </a:xfrm>
        </p:grpSpPr>
        <p:sp>
          <p:nvSpPr>
            <p:cNvPr id="29" name="Rectangle 28"/>
            <p:cNvSpPr/>
            <p:nvPr/>
          </p:nvSpPr>
          <p:spPr>
            <a:xfrm>
              <a:off x="704251" y="2880963"/>
              <a:ext cx="5942593" cy="44332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Sắp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xếp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theo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giá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4253" y="2880963"/>
              <a:ext cx="5334239" cy="443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1892" tIns="60960" rIns="60960" bIns="6096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</p:grpSp>
      <p:sp>
        <p:nvSpPr>
          <p:cNvPr id="31" name="Oval 30"/>
          <p:cNvSpPr/>
          <p:nvPr/>
        </p:nvSpPr>
        <p:spPr>
          <a:xfrm>
            <a:off x="3303075" y="3593225"/>
            <a:ext cx="435544" cy="426183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199952" y="4185989"/>
            <a:ext cx="5410648" cy="340946"/>
            <a:chOff x="339585" y="3545872"/>
            <a:chExt cx="5698907" cy="443328"/>
          </a:xfrm>
        </p:grpSpPr>
        <p:sp>
          <p:nvSpPr>
            <p:cNvPr id="33" name="Rectangle 32"/>
            <p:cNvSpPr/>
            <p:nvPr/>
          </p:nvSpPr>
          <p:spPr>
            <a:xfrm>
              <a:off x="339585" y="3545872"/>
              <a:ext cx="5698907" cy="44332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lvl="1"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Kiểm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tra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các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đã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bán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bán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chạy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nhất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9585" y="3545872"/>
              <a:ext cx="5698907" cy="443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1892" tIns="60960" rIns="60960" bIns="6096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</p:grpSp>
      <p:sp>
        <p:nvSpPr>
          <p:cNvPr id="35" name="Oval 34"/>
          <p:cNvSpPr/>
          <p:nvPr/>
        </p:nvSpPr>
        <p:spPr>
          <a:xfrm>
            <a:off x="2958530" y="4119814"/>
            <a:ext cx="435544" cy="426183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2050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0" y="1484555"/>
            <a:ext cx="2698351" cy="28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8229600" y="45529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3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24"/>
          <p:cNvSpPr txBox="1">
            <a:spLocks noGrp="1"/>
          </p:cNvSpPr>
          <p:nvPr/>
        </p:nvSpPr>
        <p:spPr>
          <a:xfrm>
            <a:off x="1076340" y="13335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</a:t>
            </a:r>
            <a:endParaRPr lang="en" sz="3000" b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82323"/>
            <a:ext cx="6877963" cy="1788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25614"/>
            <a:ext cx="4800601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660"/>
          <p:cNvSpPr/>
          <p:nvPr/>
        </p:nvSpPr>
        <p:spPr>
          <a:xfrm>
            <a:off x="87601" y="2363877"/>
            <a:ext cx="2807999" cy="825701"/>
          </a:xfrm>
          <a:prstGeom prst="homePlate">
            <a:avLst>
              <a:gd name="adj" fmla="val 30129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Menu cửa hàng</a:t>
            </a:r>
            <a:endParaRPr lang="en" sz="2200" b="1" dirty="0">
              <a:solidFill>
                <a:srgbClr val="FFFFFF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</p:txBody>
      </p:sp>
      <p:sp>
        <p:nvSpPr>
          <p:cNvPr id="14" name="Shape 661"/>
          <p:cNvSpPr/>
          <p:nvPr/>
        </p:nvSpPr>
        <p:spPr>
          <a:xfrm>
            <a:off x="60601" y="2363877"/>
            <a:ext cx="1875661" cy="825701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Thông tin sản phẩm</a:t>
            </a:r>
            <a:endParaRPr lang="en" sz="2200" b="1" dirty="0">
              <a:solidFill>
                <a:srgbClr val="FFFFFF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263" y="1425614"/>
            <a:ext cx="7145278" cy="320353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662"/>
          <p:cNvSpPr/>
          <p:nvPr/>
        </p:nvSpPr>
        <p:spPr>
          <a:xfrm>
            <a:off x="-22258" y="2363877"/>
            <a:ext cx="1985522" cy="825702"/>
          </a:xfrm>
          <a:prstGeom prst="chevron">
            <a:avLst>
              <a:gd name="adj" fmla="val 29853"/>
            </a:avLst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Tìm kiếm sản phẩm</a:t>
            </a:r>
            <a:endParaRPr lang="en" sz="2200" b="1" dirty="0">
              <a:solidFill>
                <a:srgbClr val="FFFFFF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264" y="1523998"/>
            <a:ext cx="7117057" cy="310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661"/>
          <p:cNvSpPr/>
          <p:nvPr/>
        </p:nvSpPr>
        <p:spPr>
          <a:xfrm>
            <a:off x="-11811" y="2347610"/>
            <a:ext cx="1948074" cy="822918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Bán sản phẩm</a:t>
            </a:r>
            <a:endParaRPr lang="en" sz="2200" b="1" dirty="0">
              <a:solidFill>
                <a:srgbClr val="FFFFFF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044" y="1425612"/>
            <a:ext cx="7118277" cy="320353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8229600" y="45529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52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029200" y="2180192"/>
            <a:ext cx="22860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09600" y="2180192"/>
            <a:ext cx="22860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26010" y="2749459"/>
            <a:ext cx="15834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gray">
          <a:xfrm>
            <a:off x="2689225" y="2083356"/>
            <a:ext cx="903288" cy="922764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gray">
          <a:xfrm flipH="1">
            <a:off x="4341811" y="2083356"/>
            <a:ext cx="903287" cy="922764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514600" y="456166"/>
            <a:ext cx="2998788" cy="1389443"/>
            <a:chOff x="1997" y="1314"/>
            <a:chExt cx="1889" cy="1009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8" name="Oval 17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2735188" y="620618"/>
            <a:ext cx="26121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 smtClean="0">
                <a:solidFill>
                  <a:srgbClr val="FF0000"/>
                </a:solidFill>
              </a:rPr>
              <a:t>PHẦN TỔNG KẾT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5063543" y="2221290"/>
            <a:ext cx="24332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ƯU, KHUYẾT ĐIỂM VÀ HƯỚNG PHÁT TRIỂN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29600" y="45529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2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24"/>
          <p:cNvSpPr txBox="1">
            <a:spLocks noGrp="1"/>
          </p:cNvSpPr>
          <p:nvPr/>
        </p:nvSpPr>
        <p:spPr>
          <a:xfrm>
            <a:off x="-127308" y="175211"/>
            <a:ext cx="34152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" sz="3000" b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047750"/>
            <a:ext cx="80554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90%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9600" y="45529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3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36279" y="1076571"/>
            <a:ext cx="2095500" cy="590400"/>
            <a:chOff x="213301" y="60708"/>
            <a:chExt cx="2781300" cy="590400"/>
          </a:xfrm>
        </p:grpSpPr>
        <p:sp>
          <p:nvSpPr>
            <p:cNvPr id="7" name="Rounded Rectangle 6"/>
            <p:cNvSpPr/>
            <p:nvPr/>
          </p:nvSpPr>
          <p:spPr>
            <a:xfrm>
              <a:off x="213301" y="60708"/>
              <a:ext cx="2781300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5"/>
            <p:cNvSpPr/>
            <p:nvPr/>
          </p:nvSpPr>
          <p:spPr>
            <a:xfrm>
              <a:off x="219321" y="60708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err="1" smtClean="0">
                  <a:latin typeface="Times New Roman" pitchFamily="18" charset="0"/>
                  <a:cs typeface="Times New Roman" pitchFamily="18" charset="0"/>
                </a:rPr>
                <a:t>Ưu</a:t>
              </a:r>
              <a:r>
                <a:rPr lang="en-US" sz="28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kern="1200" dirty="0" err="1" smtClean="0">
                  <a:latin typeface="Times New Roman" pitchFamily="18" charset="0"/>
                  <a:cs typeface="Times New Roman" pitchFamily="18" charset="0"/>
                </a:rPr>
                <a:t>điểm</a:t>
              </a:r>
              <a:endParaRPr lang="en-US" sz="28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5280" y="57150"/>
            <a:ext cx="7582525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ƯU, KHUYẾT ĐIỂM VÀ HƯỚNG PHÁT TRIỂN</a:t>
            </a:r>
            <a:endParaRPr lang="en-US" sz="28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76200" y="1666971"/>
            <a:ext cx="758780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Đáp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yêu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cửa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vừa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nhỏ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cài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giản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80" y="4054287"/>
            <a:ext cx="758252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Chương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vẫn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console.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9100" y="3368487"/>
            <a:ext cx="2095500" cy="590400"/>
            <a:chOff x="190500" y="939088"/>
            <a:chExt cx="3515591" cy="590400"/>
          </a:xfrm>
        </p:grpSpPr>
        <p:sp>
          <p:nvSpPr>
            <p:cNvPr id="11" name="Rounded Rectangle 10"/>
            <p:cNvSpPr/>
            <p:nvPr/>
          </p:nvSpPr>
          <p:spPr>
            <a:xfrm>
              <a:off x="190500" y="939088"/>
              <a:ext cx="3515591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Nhược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điểm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ounded Rectangle 8"/>
            <p:cNvSpPr/>
            <p:nvPr/>
          </p:nvSpPr>
          <p:spPr>
            <a:xfrm>
              <a:off x="219321" y="9679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229600" y="45529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7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80" y="57150"/>
            <a:ext cx="7582525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ƯU, KHUYẾT ĐIỂM VÀ HƯỚNG PHÁT TRIỂN</a:t>
            </a:r>
            <a:endParaRPr lang="en-US" sz="28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7200" y="895351"/>
            <a:ext cx="5029200" cy="868384"/>
            <a:chOff x="183779" y="1875109"/>
            <a:chExt cx="2928819" cy="593212"/>
          </a:xfrm>
        </p:grpSpPr>
        <p:sp>
          <p:nvSpPr>
            <p:cNvPr id="8" name="Rounded Rectangle 7"/>
            <p:cNvSpPr/>
            <p:nvPr/>
          </p:nvSpPr>
          <p:spPr>
            <a:xfrm>
              <a:off x="183779" y="1999836"/>
              <a:ext cx="2928819" cy="468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Hướng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phát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triển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trong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tương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lai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ounded Rectangle 11"/>
            <p:cNvSpPr/>
            <p:nvPr/>
          </p:nvSpPr>
          <p:spPr>
            <a:xfrm>
              <a:off x="219321" y="18751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-127758" y="2034816"/>
            <a:ext cx="7848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winform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đẹp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mắt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457200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cài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29600" y="45529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33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body" idx="4294967295"/>
          </p:nvPr>
        </p:nvSpPr>
        <p:spPr>
          <a:xfrm>
            <a:off x="2133600" y="2038350"/>
            <a:ext cx="55626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en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 THẦY VÀ CÁC BẠN ĐÃ THEO DÕI</a:t>
            </a:r>
            <a:endParaRPr lang="en" sz="3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1143000" y="1025119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1173544" y="1032391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1326694" y="1353831"/>
            <a:ext cx="1524000" cy="19591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3CA1E6">
                  <a:gamma/>
                  <a:tint val="5137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 ĐẦU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">
          <a:xfrm>
            <a:off x="1189543" y="1052754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gamma/>
                  <a:tint val="33333"/>
                  <a:invGamma/>
                </a:srgbClr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">
          <a:xfrm>
            <a:off x="1148818" y="3643182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729EB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gray">
          <a:xfrm>
            <a:off x="1189543" y="3664999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825151" y="742950"/>
            <a:ext cx="589064" cy="589064"/>
            <a:chOff x="1289" y="582"/>
            <a:chExt cx="668" cy="668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ext Box 16"/>
          <p:cNvSpPr txBox="1">
            <a:spLocks noChangeArrowheads="1"/>
          </p:cNvSpPr>
          <p:nvPr/>
        </p:nvSpPr>
        <p:spPr bwMode="gray">
          <a:xfrm>
            <a:off x="1951691" y="827310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000000"/>
                </a:solidFill>
              </a:rPr>
              <a:t>1</a:t>
            </a:r>
            <a:endParaRPr lang="en-US" dirty="0"/>
          </a:p>
        </p:txBody>
      </p:sp>
      <p:sp>
        <p:nvSpPr>
          <p:cNvPr id="15" name="AutoShape 19"/>
          <p:cNvSpPr>
            <a:spLocks noChangeArrowheads="1"/>
          </p:cNvSpPr>
          <p:nvPr/>
        </p:nvSpPr>
        <p:spPr bwMode="gray">
          <a:xfrm>
            <a:off x="3307265" y="1025119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34B034"/>
              </a:gs>
              <a:gs pos="100000">
                <a:srgbClr val="3F8B4A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gray">
          <a:xfrm>
            <a:off x="3337809" y="1032391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73E7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gray">
          <a:xfrm>
            <a:off x="3518312" y="1358359"/>
            <a:ext cx="1524000" cy="20312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/>
              </a:gs>
              <a:gs pos="100000">
                <a:srgbClr val="73E77E">
                  <a:gamma/>
                  <a:tint val="5451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NỘI DUNG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utoShape 22"/>
          <p:cNvSpPr>
            <a:spLocks noChangeArrowheads="1"/>
          </p:cNvSpPr>
          <p:nvPr/>
        </p:nvSpPr>
        <p:spPr bwMode="gray">
          <a:xfrm>
            <a:off x="3353808" y="1052754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>
                  <a:gamma/>
                  <a:tint val="33333"/>
                  <a:invGamma/>
                </a:srgbClr>
              </a:gs>
              <a:gs pos="100000">
                <a:srgbClr val="73E77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gray">
          <a:xfrm>
            <a:off x="3989416" y="742950"/>
            <a:ext cx="589064" cy="589064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gray">
          <a:xfrm>
            <a:off x="3995234" y="747313"/>
            <a:ext cx="570156" cy="570156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gray">
          <a:xfrm>
            <a:off x="4002506" y="750222"/>
            <a:ext cx="557066" cy="557066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gray">
          <a:xfrm>
            <a:off x="4008324" y="756040"/>
            <a:ext cx="529431" cy="51924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gray">
          <a:xfrm>
            <a:off x="4040323" y="770585"/>
            <a:ext cx="469797" cy="42179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gray">
          <a:xfrm>
            <a:off x="4115956" y="827310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25" name="AutoShape 30"/>
          <p:cNvSpPr>
            <a:spLocks noChangeArrowheads="1"/>
          </p:cNvSpPr>
          <p:nvPr/>
        </p:nvSpPr>
        <p:spPr bwMode="gray">
          <a:xfrm>
            <a:off x="3310174" y="3643182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58A4A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AutoShape 31"/>
          <p:cNvSpPr>
            <a:spLocks noChangeArrowheads="1"/>
          </p:cNvSpPr>
          <p:nvPr/>
        </p:nvSpPr>
        <p:spPr bwMode="gray">
          <a:xfrm>
            <a:off x="3350899" y="3664999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2B2BB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AutoShape 33"/>
          <p:cNvSpPr>
            <a:spLocks noChangeArrowheads="1"/>
          </p:cNvSpPr>
          <p:nvPr/>
        </p:nvSpPr>
        <p:spPr bwMode="gray">
          <a:xfrm>
            <a:off x="5471531" y="1025119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B59F43"/>
              </a:gs>
              <a:gs pos="100000">
                <a:srgbClr val="8F8849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AutoShape 34"/>
          <p:cNvSpPr>
            <a:spLocks noChangeArrowheads="1"/>
          </p:cNvSpPr>
          <p:nvPr/>
        </p:nvSpPr>
        <p:spPr bwMode="gray">
          <a:xfrm>
            <a:off x="5502075" y="1032391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E9E0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AutoShape 35"/>
          <p:cNvSpPr>
            <a:spLocks noChangeArrowheads="1"/>
          </p:cNvSpPr>
          <p:nvPr/>
        </p:nvSpPr>
        <p:spPr bwMode="gray">
          <a:xfrm>
            <a:off x="5746294" y="1353831"/>
            <a:ext cx="1543963" cy="203575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/>
              </a:gs>
              <a:gs pos="100000">
                <a:srgbClr val="E9E065">
                  <a:gamma/>
                  <a:tint val="5764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KẾT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utoShape 36"/>
          <p:cNvSpPr>
            <a:spLocks noChangeArrowheads="1"/>
          </p:cNvSpPr>
          <p:nvPr/>
        </p:nvSpPr>
        <p:spPr bwMode="gray">
          <a:xfrm>
            <a:off x="5518074" y="1052754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>
                  <a:gamma/>
                  <a:tint val="33333"/>
                  <a:invGamma/>
                </a:srgbClr>
              </a:gs>
              <a:gs pos="100000">
                <a:srgbClr val="E9E06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6153682" y="742950"/>
            <a:ext cx="589064" cy="589064"/>
            <a:chOff x="1289" y="582"/>
            <a:chExt cx="668" cy="668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2" name="Text Box 43"/>
          <p:cNvSpPr txBox="1">
            <a:spLocks noChangeArrowheads="1"/>
          </p:cNvSpPr>
          <p:nvPr/>
        </p:nvSpPr>
        <p:spPr bwMode="gray">
          <a:xfrm>
            <a:off x="6280222" y="827310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000000"/>
                </a:solidFill>
              </a:rPr>
              <a:t>3</a:t>
            </a:r>
            <a:endParaRPr lang="en-US" dirty="0"/>
          </a:p>
        </p:txBody>
      </p:sp>
      <p:sp>
        <p:nvSpPr>
          <p:cNvPr id="33" name="AutoShape 45"/>
          <p:cNvSpPr>
            <a:spLocks noChangeArrowheads="1"/>
          </p:cNvSpPr>
          <p:nvPr/>
        </p:nvSpPr>
        <p:spPr bwMode="gray">
          <a:xfrm>
            <a:off x="5465713" y="3643182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99BA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AutoShape 46"/>
          <p:cNvSpPr>
            <a:spLocks noChangeArrowheads="1"/>
          </p:cNvSpPr>
          <p:nvPr/>
        </p:nvSpPr>
        <p:spPr bwMode="gray">
          <a:xfrm>
            <a:off x="5506438" y="3664999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8DAD4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229600" y="45529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6" grpId="0" animBg="1"/>
      <p:bldP spid="17" grpId="0" animBg="1"/>
      <p:bldP spid="18" grpId="0" animBg="1"/>
      <p:bldP spid="24" grpId="0"/>
      <p:bldP spid="28" grpId="0" animBg="1"/>
      <p:bldP spid="29" grpId="0" animBg="1"/>
      <p:bldP spid="30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317487" y="231669"/>
            <a:ext cx="363551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PHẦN MỞ ĐẦU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33400" y="133350"/>
            <a:ext cx="762000" cy="665162"/>
            <a:chOff x="3174" y="2656"/>
            <a:chExt cx="1549" cy="1351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" name="Text Box 16"/>
          <p:cNvSpPr txBox="1">
            <a:spLocks noChangeArrowheads="1"/>
          </p:cNvSpPr>
          <p:nvPr/>
        </p:nvSpPr>
        <p:spPr bwMode="gray">
          <a:xfrm>
            <a:off x="725155" y="231775"/>
            <a:ext cx="3642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pic>
        <p:nvPicPr>
          <p:cNvPr id="2050" name="Picture 2" descr="Káº¿t quáº£ hÃ¬nh áº£nh cho lÃ½ do chá»n Äá» tÃ 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23950"/>
            <a:ext cx="65532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229600" y="45529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8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7298" y="1624034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oup 14"/>
          <p:cNvGrpSpPr/>
          <p:nvPr/>
        </p:nvGrpSpPr>
        <p:grpSpPr>
          <a:xfrm>
            <a:off x="357798" y="1328834"/>
            <a:ext cx="4000500" cy="590400"/>
            <a:chOff x="190500" y="939088"/>
            <a:chExt cx="3515591" cy="590400"/>
          </a:xfrm>
        </p:grpSpPr>
        <p:sp>
          <p:nvSpPr>
            <p:cNvPr id="16" name="Rounded Rectangle 15"/>
            <p:cNvSpPr/>
            <p:nvPr/>
          </p:nvSpPr>
          <p:spPr>
            <a:xfrm>
              <a:off x="190500" y="939088"/>
              <a:ext cx="3515591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Khảo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sát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ứng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dụng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quản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lí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bán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hàng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ounded Rectangle 8"/>
            <p:cNvSpPr/>
            <p:nvPr/>
          </p:nvSpPr>
          <p:spPr>
            <a:xfrm>
              <a:off x="219321" y="9679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466237" y="160874"/>
            <a:ext cx="762000" cy="665162"/>
            <a:chOff x="3174" y="2656"/>
            <a:chExt cx="1549" cy="1351"/>
          </a:xfrm>
        </p:grpSpPr>
        <p:sp>
          <p:nvSpPr>
            <p:cNvPr id="23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Text Box 16"/>
          <p:cNvSpPr txBox="1">
            <a:spLocks noChangeArrowheads="1"/>
          </p:cNvSpPr>
          <p:nvPr/>
        </p:nvSpPr>
        <p:spPr bwMode="gray">
          <a:xfrm>
            <a:off x="657992" y="259299"/>
            <a:ext cx="3642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1250324" y="259193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PHẦN MỞ ĐẦU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utoShape 4" descr="Káº¿t quáº£ hÃ¬nh áº£nh cho mR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Trong hÃ¬nh áº£nh cÃ³ thá» cÃ³: mÃ n hÃ¬nh vÃ  vÄn báº£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4520"/>
            <a:ext cx="6550025" cy="269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229600" y="45529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7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298" y="1624034"/>
            <a:ext cx="44196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/>
          <p:cNvGrpSpPr/>
          <p:nvPr/>
        </p:nvGrpSpPr>
        <p:grpSpPr>
          <a:xfrm>
            <a:off x="357798" y="1328834"/>
            <a:ext cx="4000500" cy="590400"/>
            <a:chOff x="190500" y="939088"/>
            <a:chExt cx="3515591" cy="590400"/>
          </a:xfrm>
        </p:grpSpPr>
        <p:sp>
          <p:nvSpPr>
            <p:cNvPr id="7" name="Rounded Rectangle 6"/>
            <p:cNvSpPr/>
            <p:nvPr/>
          </p:nvSpPr>
          <p:spPr>
            <a:xfrm>
              <a:off x="190500" y="939088"/>
              <a:ext cx="3515591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Khảo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sát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ứng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dụng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quản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lí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bán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hàng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ounded Rectangle 8"/>
            <p:cNvSpPr/>
            <p:nvPr/>
          </p:nvSpPr>
          <p:spPr>
            <a:xfrm>
              <a:off x="219321" y="9679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466237" y="160874"/>
            <a:ext cx="762000" cy="665162"/>
            <a:chOff x="3174" y="2656"/>
            <a:chExt cx="1549" cy="1351"/>
          </a:xfrm>
        </p:grpSpPr>
        <p:sp>
          <p:nvSpPr>
            <p:cNvPr id="1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 Box 16"/>
          <p:cNvSpPr txBox="1">
            <a:spLocks noChangeArrowheads="1"/>
          </p:cNvSpPr>
          <p:nvPr/>
        </p:nvSpPr>
        <p:spPr bwMode="gray">
          <a:xfrm>
            <a:off x="657992" y="259299"/>
            <a:ext cx="3642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1250324" y="259193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PHẦN MỞ ĐẦU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utoShape 4" descr="Káº¿t quáº£ hÃ¬nh áº£nh cho mR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2" y="2289732"/>
            <a:ext cx="6432982" cy="27204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29600" y="45529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0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66237" y="160874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ext Box 16"/>
          <p:cNvSpPr txBox="1">
            <a:spLocks noChangeArrowheads="1"/>
          </p:cNvSpPr>
          <p:nvPr/>
        </p:nvSpPr>
        <p:spPr bwMode="gray">
          <a:xfrm>
            <a:off x="657992" y="259299"/>
            <a:ext cx="3642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1250324" y="259193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PHẦN MỞ ĐẦU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1419150"/>
            <a:ext cx="3200400" cy="5040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404765" y="1123950"/>
            <a:ext cx="2033635" cy="590400"/>
            <a:chOff x="190500" y="1846288"/>
            <a:chExt cx="2667000" cy="590400"/>
          </a:xfrm>
        </p:grpSpPr>
        <p:sp>
          <p:nvSpPr>
            <p:cNvPr id="13" name="Rounded Rectangle 12"/>
            <p:cNvSpPr/>
            <p:nvPr/>
          </p:nvSpPr>
          <p:spPr>
            <a:xfrm>
              <a:off x="190500" y="1846288"/>
              <a:ext cx="2667000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Mục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tiêu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ounded Rectangle 11"/>
            <p:cNvSpPr/>
            <p:nvPr/>
          </p:nvSpPr>
          <p:spPr>
            <a:xfrm>
              <a:off x="219321" y="18751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-419100" y="2060531"/>
            <a:ext cx="4495800" cy="29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Xóa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dừng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Bổ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sung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thanh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cửa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62400" y="2082512"/>
            <a:ext cx="4572000" cy="25355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7035" indent="50165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lợi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nhuận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cửa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In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Gợi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thối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tiền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dịch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29600" y="45529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9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533400" y="230188"/>
            <a:ext cx="762000" cy="665162"/>
            <a:chOff x="3174" y="2656"/>
            <a:chExt cx="1549" cy="1351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" name="Text Box 16"/>
          <p:cNvSpPr txBox="1">
            <a:spLocks noChangeArrowheads="1"/>
          </p:cNvSpPr>
          <p:nvPr/>
        </p:nvSpPr>
        <p:spPr bwMode="gray">
          <a:xfrm>
            <a:off x="725155" y="328613"/>
            <a:ext cx="3642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1317487" y="328507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29600" y="45529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801653" y="1939352"/>
            <a:ext cx="5342347" cy="557555"/>
            <a:chOff x="2654200" y="27877"/>
            <a:chExt cx="5342347" cy="557555"/>
          </a:xfrm>
        </p:grpSpPr>
        <p:sp>
          <p:nvSpPr>
            <p:cNvPr id="23" name="Rectangle 22"/>
            <p:cNvSpPr/>
            <p:nvPr/>
          </p:nvSpPr>
          <p:spPr>
            <a:xfrm>
              <a:off x="2654200" y="27877"/>
              <a:ext cx="5342347" cy="55755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2654200" y="27877"/>
              <a:ext cx="5342347" cy="5575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+ </a:t>
              </a:r>
              <a:r>
                <a:rPr lang="en-US" sz="2300" kern="1200" dirty="0" err="1" smtClean="0"/>
                <a:t>Lưu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trữ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thông</a:t>
              </a:r>
              <a:r>
                <a:rPr lang="en-US" sz="2300" kern="1200" dirty="0" smtClean="0"/>
                <a:t> tin </a:t>
              </a:r>
              <a:r>
                <a:rPr lang="en-US" sz="2300" kern="1200" dirty="0" err="1" smtClean="0"/>
                <a:t>mặt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hàng</a:t>
              </a:r>
              <a:endParaRPr lang="en-US" sz="23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801653" y="2448585"/>
            <a:ext cx="5342347" cy="639605"/>
            <a:chOff x="2654200" y="613310"/>
            <a:chExt cx="5342347" cy="639605"/>
          </a:xfrm>
        </p:grpSpPr>
        <p:sp>
          <p:nvSpPr>
            <p:cNvPr id="26" name="Rectangle 25"/>
            <p:cNvSpPr/>
            <p:nvPr/>
          </p:nvSpPr>
          <p:spPr>
            <a:xfrm>
              <a:off x="2654200" y="613310"/>
              <a:ext cx="5342347" cy="55755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2654200" y="695360"/>
              <a:ext cx="5342347" cy="5575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+ </a:t>
              </a:r>
              <a:r>
                <a:rPr lang="en-US" sz="2300" kern="1200" dirty="0" err="1" smtClean="0"/>
                <a:t>Quản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lí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các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giao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dịch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với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khách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hàng</a:t>
              </a:r>
              <a:endParaRPr lang="en-US" sz="23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01653" y="3110219"/>
            <a:ext cx="5342347" cy="737821"/>
            <a:chOff x="2654200" y="1198744"/>
            <a:chExt cx="5342347" cy="557555"/>
          </a:xfrm>
        </p:grpSpPr>
        <p:sp>
          <p:nvSpPr>
            <p:cNvPr id="32" name="Rectangle 31"/>
            <p:cNvSpPr/>
            <p:nvPr/>
          </p:nvSpPr>
          <p:spPr>
            <a:xfrm>
              <a:off x="2654200" y="1198744"/>
              <a:ext cx="5342347" cy="55755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2654200" y="1198744"/>
              <a:ext cx="5342347" cy="5575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+ </a:t>
              </a:r>
              <a:r>
                <a:rPr lang="en-US" sz="2300" kern="1200" dirty="0" err="1" smtClean="0"/>
                <a:t>Quản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lí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doanh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thu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và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lợi</a:t>
              </a:r>
              <a:r>
                <a:rPr lang="en-US" sz="2300" kern="1200" dirty="0" smtClean="0"/>
                <a:t> </a:t>
              </a:r>
              <a:r>
                <a:rPr lang="en-US" sz="2300" kern="1200" dirty="0" err="1" smtClean="0"/>
                <a:t>nhuận</a:t>
              </a:r>
              <a:endParaRPr lang="en-US" sz="2300" u="none" kern="1200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3801653" y="2472524"/>
            <a:ext cx="5342347" cy="55755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Rectangle 34"/>
          <p:cNvSpPr/>
          <p:nvPr/>
        </p:nvSpPr>
        <p:spPr>
          <a:xfrm>
            <a:off x="3801653" y="3057957"/>
            <a:ext cx="5342347" cy="55755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" name="Group 35"/>
          <p:cNvGrpSpPr/>
          <p:nvPr/>
        </p:nvGrpSpPr>
        <p:grpSpPr>
          <a:xfrm>
            <a:off x="381000" y="993147"/>
            <a:ext cx="2552117" cy="3540693"/>
            <a:chOff x="0" y="0"/>
            <a:chExt cx="2552117" cy="3540693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2552117" cy="35406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0" y="0"/>
              <a:ext cx="2552117" cy="35406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err="1" smtClean="0">
                  <a:latin typeface="Times New Roman" pitchFamily="18" charset="0"/>
                  <a:cs typeface="Times New Roman" pitchFamily="18" charset="0"/>
                </a:rPr>
                <a:t>Phần</a:t>
              </a:r>
              <a:r>
                <a:rPr lang="en-US" sz="28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kern="1200" dirty="0" err="1" smtClean="0">
                  <a:latin typeface="Times New Roman" pitchFamily="18" charset="0"/>
                  <a:cs typeface="Times New Roman" pitchFamily="18" charset="0"/>
                </a:rPr>
                <a:t>mềm</a:t>
              </a:r>
              <a:r>
                <a:rPr lang="en-US" sz="28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kern="1200" dirty="0" err="1" smtClean="0">
                  <a:latin typeface="Times New Roman" pitchFamily="18" charset="0"/>
                  <a:cs typeface="Times New Roman" pitchFamily="18" charset="0"/>
                </a:rPr>
                <a:t>quản</a:t>
              </a:r>
              <a:r>
                <a:rPr lang="en-US" sz="28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kern="1200" dirty="0" err="1" smtClean="0">
                  <a:latin typeface="Times New Roman" pitchFamily="18" charset="0"/>
                  <a:cs typeface="Times New Roman" pitchFamily="18" charset="0"/>
                </a:rPr>
                <a:t>lí</a:t>
              </a:r>
              <a:r>
                <a:rPr lang="en-US" sz="28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kern="1200" dirty="0" err="1" smtClean="0"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280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kern="1200" dirty="0" err="1" smtClean="0">
                  <a:latin typeface="Times New Roman" pitchFamily="18" charset="0"/>
                  <a:cs typeface="Times New Roman" pitchFamily="18" charset="0"/>
                </a:rPr>
                <a:t>phẩm</a:t>
              </a:r>
              <a:endParaRPr lang="en-US" sz="28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9" name="Picture 2" descr="Káº¿t quáº£ hÃ¬nh áº£nh cho LÆ°u trá»¯ thÃ´ng t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2" y="1866840"/>
            <a:ext cx="3476528" cy="201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Káº¿t quáº£ hÃ¬nh áº£nh cho bÃ¡n hÃ 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20" y="1943040"/>
            <a:ext cx="3522023" cy="203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20" y="1943040"/>
            <a:ext cx="3475634" cy="196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4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24"/>
          <p:cNvSpPr txBox="1">
            <a:spLocks noGrp="1"/>
          </p:cNvSpPr>
          <p:nvPr/>
        </p:nvSpPr>
        <p:spPr>
          <a:xfrm>
            <a:off x="1076340" y="-1905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 SỬ DỤNG</a:t>
            </a:r>
            <a:endParaRPr lang="en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60115"/>
            <a:ext cx="4953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28600" algn="just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Struct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659110"/>
            <a:ext cx="320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struct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SanPham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char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TenSP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US" sz="1800" dirty="0">
                <a:solidFill>
                  <a:srgbClr val="6F008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];</a:t>
            </a: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char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NhaCC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US" sz="1800" dirty="0">
                <a:solidFill>
                  <a:srgbClr val="6F008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];</a:t>
            </a: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char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Ma[</a:t>
            </a:r>
            <a:r>
              <a:rPr lang="en-US" sz="1800" dirty="0">
                <a:solidFill>
                  <a:srgbClr val="6F008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];</a:t>
            </a: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Sl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GiaBan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Date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NgaySX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US" sz="1800" dirty="0">
                <a:solidFill>
                  <a:srgbClr val="6F008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];</a:t>
            </a: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Date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HanSD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US" sz="1800" dirty="0">
                <a:solidFill>
                  <a:srgbClr val="6F008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];</a:t>
            </a:r>
          </a:p>
          <a:p>
            <a:pPr marL="228600" indent="228600" algn="just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};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14600" y="1659110"/>
            <a:ext cx="3273913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struct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SanPhamDaBan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char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TenSPDB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US" sz="1800" dirty="0">
                <a:solidFill>
                  <a:srgbClr val="6F008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Sldb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GiaBanDB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double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GiamGia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= 0;</a:t>
            </a:r>
          </a:p>
          <a:p>
            <a:pPr marL="228600" indent="2286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};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86400" y="1659110"/>
            <a:ext cx="36576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struct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TongSanPhamDaBan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char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TenTongSPDB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US" sz="1800" dirty="0">
                <a:solidFill>
                  <a:srgbClr val="6F008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TongSldb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228600" indent="2286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45529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78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24"/>
          <p:cNvSpPr txBox="1">
            <a:spLocks noGrp="1"/>
          </p:cNvSpPr>
          <p:nvPr/>
        </p:nvSpPr>
        <p:spPr>
          <a:xfrm>
            <a:off x="1076340" y="-1905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 SỬ DỤNG</a:t>
            </a:r>
            <a:endParaRPr lang="en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60115"/>
            <a:ext cx="4953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28600" algn="just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28600" y="1733550"/>
            <a:ext cx="279595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struct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ListSP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NodeSP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*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pHead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NodeSP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*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pTail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228600" indent="2286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7354" y="1752284"/>
            <a:ext cx="313647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struct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ListSPDB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NodeSPDB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*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pHead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NodeSPDB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*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pTail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228600" indent="2286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};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8473" y="1733549"/>
            <a:ext cx="356043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struct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ListTongSPDB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 smtClean="0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NodeTongSPDB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*</a:t>
            </a:r>
            <a:r>
              <a:rPr lang="en-US" sz="18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pHead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NodeTongSPDB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*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pTail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228600" indent="228600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9600" y="45529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99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488</Words>
  <Application>Microsoft Office PowerPoint</Application>
  <PresentationFormat>On-screen Show (16:9)</PresentationFormat>
  <Paragraphs>136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Times New Roman</vt:lpstr>
      <vt:lpstr>Arial</vt:lpstr>
      <vt:lpstr>Calibri</vt:lpstr>
      <vt:lpstr>Dosis</vt:lpstr>
      <vt:lpstr>Source Sans Pro</vt:lpstr>
      <vt:lpstr>Tahoma</vt:lpstr>
      <vt:lpstr>Verdana</vt:lpstr>
      <vt:lpstr>Oswald</vt:lpstr>
      <vt:lpstr>Sniglet</vt:lpstr>
      <vt:lpstr>Friar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HHH</dc:creator>
  <cp:lastModifiedBy>DELL</cp:lastModifiedBy>
  <cp:revision>173</cp:revision>
  <dcterms:modified xsi:type="dcterms:W3CDTF">2018-12-13T13:07:27Z</dcterms:modified>
</cp:coreProperties>
</file>