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325" r:id="rId3"/>
    <p:sldId id="257" r:id="rId4"/>
    <p:sldId id="326" r:id="rId5"/>
    <p:sldId id="293" r:id="rId6"/>
    <p:sldId id="328" r:id="rId7"/>
    <p:sldId id="327" r:id="rId8"/>
    <p:sldId id="331" r:id="rId9"/>
    <p:sldId id="329" r:id="rId10"/>
    <p:sldId id="332" r:id="rId11"/>
    <p:sldId id="330" r:id="rId12"/>
    <p:sldId id="333" r:id="rId13"/>
    <p:sldId id="334" r:id="rId14"/>
    <p:sldId id="336" r:id="rId15"/>
    <p:sldId id="337" r:id="rId16"/>
    <p:sldId id="338" r:id="rId17"/>
    <p:sldId id="279" r:id="rId18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0"/>
      <p:bold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Arial Black" panose="020B0A04020102020204" pitchFamily="34" charset="0"/>
      <p:bold r:id="rId26"/>
    </p:embeddedFont>
    <p:embeddedFont>
      <p:font typeface="Sniglet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Dosis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05E0FE-D782-4A1A-986F-B7B9CD512967}">
  <a:tblStyle styleId="{BE05E0FE-D782-4A1A-986F-B7B9CD51296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7" autoAdjust="0"/>
    <p:restoredTop sz="94182" autoAdjust="0"/>
  </p:normalViewPr>
  <p:slideViewPr>
    <p:cSldViewPr>
      <p:cViewPr varScale="1">
        <p:scale>
          <a:sx n="82" d="100"/>
          <a:sy n="82" d="100"/>
        </p:scale>
        <p:origin x="78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3166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2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3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" y="0"/>
            <a:ext cx="5760267" cy="1272734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329696" y="1244631"/>
            <a:ext cx="9626096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1D528D"/>
                </a:solidFill>
                <a:latin typeface="Times New Roman" pitchFamily="18" charset="0"/>
                <a:cs typeface="Times New Roman" pitchFamily="18" charset="0"/>
              </a:rPr>
              <a:t>NGÀNH CÔNG NGHỆ THÔNG TIN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 smtClean="0">
                <a:solidFill>
                  <a:srgbClr val="1D528D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 smtClean="0">
                <a:solidFill>
                  <a:srgbClr val="1D528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1D528D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b="1" dirty="0" smtClean="0">
                <a:solidFill>
                  <a:srgbClr val="1D528D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solidFill>
                  <a:srgbClr val="1D528D"/>
                </a:solidFill>
                <a:latin typeface="Times New Roman" pitchFamily="18" charset="0"/>
                <a:cs typeface="Times New Roman" pitchFamily="18" charset="0"/>
              </a:rPr>
              <a:t>CẤU TRÚC DỮ LIỆU &amp; GIẢI THUẬT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3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sz="3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sách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đơn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lí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sản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phẩm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cửa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hàng</a:t>
            </a:r>
            <a:endParaRPr lang="en-US" sz="3400" dirty="0" smtClean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7151"/>
            <a:ext cx="1295401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8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624"/>
          <p:cNvSpPr txBox="1">
            <a:spLocks noGrp="1"/>
          </p:cNvSpPr>
          <p:nvPr/>
        </p:nvSpPr>
        <p:spPr>
          <a:xfrm>
            <a:off x="1076340" y="107107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NỔI BẬT</a:t>
            </a:r>
            <a:endParaRPr lang="e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Block Arc 10"/>
          <p:cNvSpPr/>
          <p:nvPr/>
        </p:nvSpPr>
        <p:spPr>
          <a:xfrm>
            <a:off x="-685800" y="1200150"/>
            <a:ext cx="4456597" cy="4360815"/>
          </a:xfrm>
          <a:prstGeom prst="blockArc">
            <a:avLst>
              <a:gd name="adj1" fmla="val 18900000"/>
              <a:gd name="adj2" fmla="val 2700000"/>
              <a:gd name="adj3" fmla="val 381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3227924" y="1734960"/>
            <a:ext cx="3783784" cy="340946"/>
            <a:chOff x="339585" y="221748"/>
            <a:chExt cx="5698907" cy="443328"/>
          </a:xfrm>
        </p:grpSpPr>
        <p:sp>
          <p:nvSpPr>
            <p:cNvPr id="13" name="Rectangle 12"/>
            <p:cNvSpPr/>
            <p:nvPr/>
          </p:nvSpPr>
          <p:spPr>
            <a:xfrm>
              <a:off x="339585" y="221748"/>
              <a:ext cx="5698907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Thêm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mới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9585" y="221748"/>
              <a:ext cx="5698907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15" name="Oval 14"/>
          <p:cNvSpPr/>
          <p:nvPr/>
        </p:nvSpPr>
        <p:spPr>
          <a:xfrm>
            <a:off x="2953127" y="1685359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76342" y="2262752"/>
            <a:ext cx="3738858" cy="340946"/>
            <a:chOff x="704253" y="886657"/>
            <a:chExt cx="5445216" cy="443328"/>
          </a:xfrm>
        </p:grpSpPr>
        <p:sp>
          <p:nvSpPr>
            <p:cNvPr id="17" name="Rectangle 16"/>
            <p:cNvSpPr/>
            <p:nvPr/>
          </p:nvSpPr>
          <p:spPr>
            <a:xfrm>
              <a:off x="704253" y="886657"/>
              <a:ext cx="5445216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Xóa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dừng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kinh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doanh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4253" y="886657"/>
              <a:ext cx="5334239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19" name="Oval 18"/>
          <p:cNvSpPr/>
          <p:nvPr/>
        </p:nvSpPr>
        <p:spPr>
          <a:xfrm>
            <a:off x="3335675" y="2211948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00080" y="2844632"/>
            <a:ext cx="3863684" cy="340946"/>
            <a:chOff x="871006" y="1551566"/>
            <a:chExt cx="5167485" cy="443328"/>
          </a:xfrm>
        </p:grpSpPr>
        <p:sp>
          <p:nvSpPr>
            <p:cNvPr id="21" name="Rectangle 20"/>
            <p:cNvSpPr/>
            <p:nvPr/>
          </p:nvSpPr>
          <p:spPr>
            <a:xfrm>
              <a:off x="871006" y="1551566"/>
              <a:ext cx="5167485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1"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Tìm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kiếm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1006" y="1551566"/>
              <a:ext cx="5167485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23" name="Oval 22"/>
          <p:cNvSpPr/>
          <p:nvPr/>
        </p:nvSpPr>
        <p:spPr>
          <a:xfrm>
            <a:off x="3498751" y="2816148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770122" y="3494149"/>
            <a:ext cx="4049882" cy="340946"/>
            <a:chOff x="871006" y="2216054"/>
            <a:chExt cx="5167485" cy="443328"/>
          </a:xfrm>
        </p:grpSpPr>
        <p:sp>
          <p:nvSpPr>
            <p:cNvPr id="25" name="Rectangle 24"/>
            <p:cNvSpPr/>
            <p:nvPr/>
          </p:nvSpPr>
          <p:spPr>
            <a:xfrm>
              <a:off x="871006" y="2216054"/>
              <a:ext cx="5167485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71006" y="2216054"/>
              <a:ext cx="5167485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27" name="Oval 26"/>
          <p:cNvSpPr/>
          <p:nvPr/>
        </p:nvSpPr>
        <p:spPr>
          <a:xfrm>
            <a:off x="3520847" y="3437396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60376" y="4126506"/>
            <a:ext cx="4425129" cy="340946"/>
            <a:chOff x="704251" y="2880963"/>
            <a:chExt cx="5942593" cy="443328"/>
          </a:xfrm>
        </p:grpSpPr>
        <p:sp>
          <p:nvSpPr>
            <p:cNvPr id="29" name="Rectangle 28"/>
            <p:cNvSpPr/>
            <p:nvPr/>
          </p:nvSpPr>
          <p:spPr>
            <a:xfrm>
              <a:off x="704251" y="2880963"/>
              <a:ext cx="5942593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Sắp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xếp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giá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4253" y="2880963"/>
              <a:ext cx="5334239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31" name="Oval 30"/>
          <p:cNvSpPr/>
          <p:nvPr/>
        </p:nvSpPr>
        <p:spPr>
          <a:xfrm>
            <a:off x="3303075" y="4050425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99952" y="4643189"/>
            <a:ext cx="5410648" cy="340946"/>
            <a:chOff x="339585" y="3545872"/>
            <a:chExt cx="5698907" cy="443328"/>
          </a:xfrm>
        </p:grpSpPr>
        <p:sp>
          <p:nvSpPr>
            <p:cNvPr id="33" name="Rectangle 32"/>
            <p:cNvSpPr/>
            <p:nvPr/>
          </p:nvSpPr>
          <p:spPr>
            <a:xfrm>
              <a:off x="339585" y="3545872"/>
              <a:ext cx="5698907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1"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Kiểm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tra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đã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chạy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nhất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9585" y="3545872"/>
              <a:ext cx="5698907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35" name="Oval 34"/>
          <p:cNvSpPr/>
          <p:nvPr/>
        </p:nvSpPr>
        <p:spPr>
          <a:xfrm>
            <a:off x="2958530" y="4577014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0" y="1941755"/>
            <a:ext cx="2698351" cy="28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03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12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38321" y="2395372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19100" y="2114550"/>
            <a:ext cx="3162300" cy="590400"/>
            <a:chOff x="190500" y="31887"/>
            <a:chExt cx="2781300" cy="590400"/>
          </a:xfrm>
        </p:grpSpPr>
        <p:sp>
          <p:nvSpPr>
            <p:cNvPr id="15" name="Rounded Rectangle 14"/>
            <p:cNvSpPr/>
            <p:nvPr/>
          </p:nvSpPr>
          <p:spPr>
            <a:xfrm>
              <a:off x="190500" y="31887"/>
              <a:ext cx="278130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5"/>
            <p:cNvSpPr/>
            <p:nvPr/>
          </p:nvSpPr>
          <p:spPr>
            <a:xfrm>
              <a:off x="219321" y="60708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Thêm</a:t>
              </a: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mới</a:t>
              </a:r>
              <a:endParaRPr lang="en-US" sz="20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28600" y="3316951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oup 17"/>
          <p:cNvGrpSpPr/>
          <p:nvPr/>
        </p:nvGrpSpPr>
        <p:grpSpPr>
          <a:xfrm>
            <a:off x="419100" y="3021751"/>
            <a:ext cx="4000500" cy="590400"/>
            <a:chOff x="190500" y="939088"/>
            <a:chExt cx="3515591" cy="590400"/>
          </a:xfrm>
        </p:grpSpPr>
        <p:sp>
          <p:nvSpPr>
            <p:cNvPr id="19" name="Rounded Rectangle 18"/>
            <p:cNvSpPr/>
            <p:nvPr/>
          </p:nvSpPr>
          <p:spPr>
            <a:xfrm>
              <a:off x="190500" y="939088"/>
              <a:ext cx="3515591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Xóa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dừng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kinh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doanh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28600" y="4224151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/>
          <p:cNvGrpSpPr/>
          <p:nvPr/>
        </p:nvGrpSpPr>
        <p:grpSpPr>
          <a:xfrm>
            <a:off x="436318" y="3928951"/>
            <a:ext cx="2667000" cy="590400"/>
            <a:chOff x="190500" y="1846288"/>
            <a:chExt cx="2667000" cy="590400"/>
          </a:xfrm>
        </p:grpSpPr>
        <p:sp>
          <p:nvSpPr>
            <p:cNvPr id="23" name="Rounded Rectangle 22"/>
            <p:cNvSpPr/>
            <p:nvPr/>
          </p:nvSpPr>
          <p:spPr>
            <a:xfrm>
              <a:off x="190500" y="1846288"/>
              <a:ext cx="266700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Tìm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kiếm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29" name="Text Box 16"/>
          <p:cNvSpPr txBox="1">
            <a:spLocks noChangeArrowheads="1"/>
          </p:cNvSpPr>
          <p:nvPr/>
        </p:nvSpPr>
        <p:spPr bwMode="gray">
          <a:xfrm>
            <a:off x="725155" y="1547813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238321" y="1416784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CÁC CHỨC NĂNG NỔI BẬT</a:t>
            </a:r>
            <a:endParaRPr lang="en-US" sz="25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AutoShape 4" descr="Káº¿t quáº£ hÃ¬nh áº£nh cho mR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10100" y="2071033"/>
            <a:ext cx="4572000" cy="257070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Node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SanPham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sach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phẩm.Có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Node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1 Node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29833" y="236687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dừng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kiếm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Node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SanPham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khỏi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sach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01419" y="2582696"/>
            <a:ext cx="4572000" cy="155504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kiếm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kiếm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Node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12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2" grpId="0"/>
      <p:bldP spid="42" grpId="1"/>
      <p:bldP spid="43" grpId="0"/>
      <p:bldP spid="4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8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8321" y="2395372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419100" y="2114550"/>
            <a:ext cx="3162300" cy="590400"/>
            <a:chOff x="190500" y="31887"/>
            <a:chExt cx="2781300" cy="590400"/>
          </a:xfrm>
        </p:grpSpPr>
        <p:sp>
          <p:nvSpPr>
            <p:cNvPr id="11" name="Rounded Rectangle 10"/>
            <p:cNvSpPr/>
            <p:nvPr/>
          </p:nvSpPr>
          <p:spPr>
            <a:xfrm>
              <a:off x="190500" y="31887"/>
              <a:ext cx="278130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5"/>
            <p:cNvSpPr/>
            <p:nvPr/>
          </p:nvSpPr>
          <p:spPr>
            <a:xfrm>
              <a:off x="219321" y="60708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endParaRPr lang="en-US" sz="20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28600" y="3316951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19100" y="3021751"/>
            <a:ext cx="4000500" cy="590400"/>
            <a:chOff x="190500" y="939088"/>
            <a:chExt cx="3515591" cy="590400"/>
          </a:xfrm>
        </p:grpSpPr>
        <p:sp>
          <p:nvSpPr>
            <p:cNvPr id="15" name="Rounded Rectangle 14"/>
            <p:cNvSpPr/>
            <p:nvPr/>
          </p:nvSpPr>
          <p:spPr>
            <a:xfrm>
              <a:off x="190500" y="939088"/>
              <a:ext cx="3515591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Sắp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xếp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giá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38321" y="4548130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oup 17"/>
          <p:cNvGrpSpPr/>
          <p:nvPr/>
        </p:nvGrpSpPr>
        <p:grpSpPr>
          <a:xfrm>
            <a:off x="426280" y="3971142"/>
            <a:ext cx="3983282" cy="871398"/>
            <a:chOff x="183779" y="1875109"/>
            <a:chExt cx="2667000" cy="595271"/>
          </a:xfrm>
        </p:grpSpPr>
        <p:sp>
          <p:nvSpPr>
            <p:cNvPr id="19" name="Rounded Rectangle 18"/>
            <p:cNvSpPr/>
            <p:nvPr/>
          </p:nvSpPr>
          <p:spPr>
            <a:xfrm>
              <a:off x="183779" y="1879978"/>
              <a:ext cx="2667000" cy="59040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Kiểm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tra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đã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chạy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nhất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725155" y="1547813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238321" y="1416784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CÁC CHỨC NĂNG NỔI BẬT</a:t>
            </a:r>
            <a:endParaRPr lang="en-US" sz="25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4" descr="Káº¿t quáº£ hÃ¬nh áº£nh cho mR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70572" y="2211050"/>
            <a:ext cx="46863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SanPham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97521" y="2217123"/>
            <a:ext cx="4572000" cy="257070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InterchangeSort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45703" y="2166652"/>
            <a:ext cx="4572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TongSanPhamDaBan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TongSanPhamDaBan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8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624"/>
          <p:cNvSpPr txBox="1">
            <a:spLocks noGrp="1"/>
          </p:cNvSpPr>
          <p:nvPr/>
        </p:nvSpPr>
        <p:spPr>
          <a:xfrm>
            <a:off x="1076340" y="105781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  <a:endParaRPr lang="en" sz="30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30324"/>
            <a:ext cx="6877963" cy="178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73615"/>
            <a:ext cx="4800601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660"/>
          <p:cNvSpPr/>
          <p:nvPr/>
        </p:nvSpPr>
        <p:spPr>
          <a:xfrm>
            <a:off x="87601" y="2711878"/>
            <a:ext cx="2807999" cy="825701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Menu cửa hàng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sp>
        <p:nvSpPr>
          <p:cNvPr id="14" name="Shape 661"/>
          <p:cNvSpPr/>
          <p:nvPr/>
        </p:nvSpPr>
        <p:spPr>
          <a:xfrm>
            <a:off x="60601" y="2711878"/>
            <a:ext cx="1875661" cy="825701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Thông tin sản phẩm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63" y="1773615"/>
            <a:ext cx="7145278" cy="320353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662"/>
          <p:cNvSpPr/>
          <p:nvPr/>
        </p:nvSpPr>
        <p:spPr>
          <a:xfrm>
            <a:off x="-22258" y="2711878"/>
            <a:ext cx="1985522" cy="825702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Tìm kiếm sản phẩm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64" y="1871999"/>
            <a:ext cx="7117057" cy="310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661"/>
          <p:cNvSpPr/>
          <p:nvPr/>
        </p:nvSpPr>
        <p:spPr>
          <a:xfrm>
            <a:off x="-11811" y="2695611"/>
            <a:ext cx="1948074" cy="822918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Bán sản phẩm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44" y="1773613"/>
            <a:ext cx="7118277" cy="3203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52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029200" y="3028950"/>
            <a:ext cx="22860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9600" y="3028950"/>
            <a:ext cx="22860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26010" y="3598217"/>
            <a:ext cx="1583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gray">
          <a:xfrm>
            <a:off x="2689225" y="2932114"/>
            <a:ext cx="903288" cy="922764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gray">
          <a:xfrm flipH="1">
            <a:off x="4341811" y="2932114"/>
            <a:ext cx="903287" cy="922764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514600" y="1304924"/>
            <a:ext cx="2998788" cy="1389443"/>
            <a:chOff x="1997" y="1314"/>
            <a:chExt cx="1889" cy="1009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8" name="Oval 17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735188" y="1469376"/>
            <a:ext cx="26121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</a:rPr>
              <a:t>PHẦN TỔNG KẾT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5063543" y="3070048"/>
            <a:ext cx="24332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ƯU, KHUYẾT ĐIỂM VÀ HƯỚNG PHÁT TRIỂN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TextBox 20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23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5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6"/>
          <p:cNvSpPr>
            <a:spLocks noChangeArrowheads="1" noChangeShapeType="1" noTextEdit="1"/>
          </p:cNvSpPr>
          <p:nvPr/>
        </p:nvSpPr>
        <p:spPr bwMode="gray">
          <a:xfrm>
            <a:off x="1620838" y="1059658"/>
            <a:ext cx="473075" cy="517694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FABC00"/>
              </a:solidFill>
              <a:latin typeface="Arial Black"/>
            </a:endParaRPr>
          </a:p>
        </p:txBody>
      </p:sp>
      <p:sp>
        <p:nvSpPr>
          <p:cNvPr id="8" name="Round Same Side Corner Rectangle 22"/>
          <p:cNvSpPr/>
          <p:nvPr/>
        </p:nvSpPr>
        <p:spPr bwMode="auto">
          <a:xfrm flipH="1">
            <a:off x="68160" y="2019689"/>
            <a:ext cx="2698750" cy="2995386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35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/>
        </p:nvSpPr>
        <p:spPr bwMode="auto">
          <a:xfrm flipH="1">
            <a:off x="-4466" y="1823915"/>
            <a:ext cx="2767434" cy="297672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FFC000">
                  <a:lumMod val="75000"/>
                </a:srgbClr>
              </a:gs>
              <a:gs pos="80000">
                <a:srgbClr val="FFC000">
                  <a:lumMod val="97000"/>
                </a:srgbClr>
              </a:gs>
              <a:gs pos="100000">
                <a:srgbClr val="FFC000">
                  <a:lumMod val="98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ound Same Side Corner Rectangle 22"/>
          <p:cNvSpPr/>
          <p:nvPr/>
        </p:nvSpPr>
        <p:spPr bwMode="auto">
          <a:xfrm>
            <a:off x="2861196" y="2012546"/>
            <a:ext cx="2878364" cy="300967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rgbClr val="C0165F"/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Hexagon 10"/>
          <p:cNvSpPr/>
          <p:nvPr/>
        </p:nvSpPr>
        <p:spPr bwMode="auto">
          <a:xfrm>
            <a:off x="2727509" y="1816921"/>
            <a:ext cx="3145738" cy="297749"/>
          </a:xfrm>
          <a:prstGeom prst="hexagon">
            <a:avLst>
              <a:gd name="adj" fmla="val 31838"/>
              <a:gd name="vf" fmla="val 115470"/>
            </a:avLst>
          </a:prstGeom>
          <a:gradFill rotWithShape="1">
            <a:gsLst>
              <a:gs pos="0">
                <a:srgbClr val="D7196A">
                  <a:lumMod val="88000"/>
                </a:srgbClr>
              </a:gs>
              <a:gs pos="80000">
                <a:srgbClr val="D7196A">
                  <a:lumMod val="90000"/>
                  <a:lumOff val="10000"/>
                </a:srgbClr>
              </a:gs>
              <a:gs pos="100000">
                <a:srgbClr val="D7196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2" name="Round Same Side Corner Rectangle 22"/>
          <p:cNvSpPr/>
          <p:nvPr/>
        </p:nvSpPr>
        <p:spPr bwMode="auto">
          <a:xfrm>
            <a:off x="5873247" y="1910152"/>
            <a:ext cx="3270753" cy="3115114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Chevron 12"/>
          <p:cNvSpPr/>
          <p:nvPr/>
        </p:nvSpPr>
        <p:spPr bwMode="auto">
          <a:xfrm>
            <a:off x="5837788" y="1803729"/>
            <a:ext cx="3306212" cy="297750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00B0F0">
                  <a:lumMod val="71000"/>
                </a:srgbClr>
              </a:gs>
              <a:gs pos="80000">
                <a:srgbClr val="00B0F0">
                  <a:lumMod val="99000"/>
                  <a:lumOff val="1000"/>
                </a:srgbClr>
              </a:gs>
              <a:gs pos="100000">
                <a:srgbClr val="00B0F0">
                  <a:lumMod val="67000"/>
                  <a:lumOff val="33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Hình chữ nhật 1"/>
          <p:cNvSpPr/>
          <p:nvPr/>
        </p:nvSpPr>
        <p:spPr>
          <a:xfrm>
            <a:off x="79742" y="2284713"/>
            <a:ext cx="2943225" cy="25355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1800" kern="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800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ình chữ nhật 16"/>
          <p:cNvSpPr/>
          <p:nvPr/>
        </p:nvSpPr>
        <p:spPr>
          <a:xfrm>
            <a:off x="2870649" y="2319573"/>
            <a:ext cx="3161360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800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Hình chữ nhật 17"/>
          <p:cNvSpPr/>
          <p:nvPr/>
        </p:nvSpPr>
        <p:spPr>
          <a:xfrm>
            <a:off x="5763791" y="2111823"/>
            <a:ext cx="3489666" cy="30008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800" kern="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TextBox 18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21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hape 624"/>
          <p:cNvSpPr txBox="1">
            <a:spLocks noGrp="1"/>
          </p:cNvSpPr>
          <p:nvPr/>
        </p:nvSpPr>
        <p:spPr>
          <a:xfrm>
            <a:off x="-127308" y="1101519"/>
            <a:ext cx="34152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" sz="3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Káº¿t quáº£ hÃ¬nh áº£nh cho Dáº¥u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50" y="4764966"/>
            <a:ext cx="181088" cy="23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9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21" y="2395372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419100" y="2114550"/>
            <a:ext cx="2552700" cy="590400"/>
            <a:chOff x="190500" y="31887"/>
            <a:chExt cx="2781300" cy="590400"/>
          </a:xfrm>
        </p:grpSpPr>
        <p:sp>
          <p:nvSpPr>
            <p:cNvPr id="7" name="Rounded Rectangle 6"/>
            <p:cNvSpPr/>
            <p:nvPr/>
          </p:nvSpPr>
          <p:spPr>
            <a:xfrm>
              <a:off x="190500" y="31887"/>
              <a:ext cx="278130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5"/>
            <p:cNvSpPr/>
            <p:nvPr/>
          </p:nvSpPr>
          <p:spPr>
            <a:xfrm>
              <a:off x="219321" y="60708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Ưu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điểm</a:t>
              </a:r>
              <a:endParaRPr lang="en-US" sz="28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3316951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419100" y="3021751"/>
            <a:ext cx="2552700" cy="590400"/>
            <a:chOff x="190500" y="939088"/>
            <a:chExt cx="3515591" cy="590400"/>
          </a:xfrm>
        </p:grpSpPr>
        <p:sp>
          <p:nvSpPr>
            <p:cNvPr id="11" name="Rounded Rectangle 10"/>
            <p:cNvSpPr/>
            <p:nvPr/>
          </p:nvSpPr>
          <p:spPr>
            <a:xfrm>
              <a:off x="190500" y="939088"/>
              <a:ext cx="3515591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Nhược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điểm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8321" y="4548130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26280" y="3971142"/>
            <a:ext cx="3950275" cy="930077"/>
            <a:chOff x="183779" y="1875109"/>
            <a:chExt cx="2644900" cy="635356"/>
          </a:xfrm>
        </p:grpSpPr>
        <p:sp>
          <p:nvSpPr>
            <p:cNvPr id="15" name="Rounded Rectangle 14"/>
            <p:cNvSpPr/>
            <p:nvPr/>
          </p:nvSpPr>
          <p:spPr>
            <a:xfrm>
              <a:off x="183779" y="1875109"/>
              <a:ext cx="2418623" cy="63535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tương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lai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20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280" y="1190250"/>
            <a:ext cx="7582525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ƯU, KHUYẾT ĐIỂM VÀ HƯỚNG PHÁT TRIỂN</a:t>
            </a:r>
            <a:endParaRPr lang="en-US" sz="28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3181" y="2106250"/>
            <a:ext cx="48512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offline,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nhuận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67880" y="1727180"/>
            <a:ext cx="50418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sở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offline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đám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mây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mất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ít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kém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bắt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mắt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457200" algn="just"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67880" y="1927041"/>
            <a:ext cx="494066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đám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mây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ử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7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1" dur="2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4" dur="2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7" dur="2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0" dur="2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uild="allAtOnce"/>
      <p:bldP spid="23" grpId="0" build="allAtOnce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ctrTitle" idx="4294967295"/>
          </p:nvPr>
        </p:nvSpPr>
        <p:spPr>
          <a:xfrm>
            <a:off x="3657037" y="1073100"/>
            <a:ext cx="32292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THANKS!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body" idx="4294967295"/>
          </p:nvPr>
        </p:nvSpPr>
        <p:spPr>
          <a:xfrm>
            <a:off x="3657037" y="2119105"/>
            <a:ext cx="3229200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You can find me at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@username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user@mail.me</a:t>
            </a:r>
          </a:p>
        </p:txBody>
      </p:sp>
      <p:sp>
        <p:nvSpPr>
          <p:cNvPr id="705" name="Shape 705"/>
          <p:cNvSpPr/>
          <p:nvPr/>
        </p:nvSpPr>
        <p:spPr>
          <a:xfrm>
            <a:off x="2257757" y="1402659"/>
            <a:ext cx="1180108" cy="1089974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TextBox 31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34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04800" y="1733550"/>
            <a:ext cx="502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b="1" u="sng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Thành viên nhóm:</a:t>
            </a:r>
          </a:p>
          <a:p>
            <a:endParaRPr lang="vi-VN" sz="2800" b="1" u="sng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Nguyễn Thanh </a:t>
            </a:r>
            <a:r>
              <a:rPr lang="vi-VN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Lậ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  </a:t>
            </a:r>
            <a:r>
              <a:rPr lang="vi-VN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17110169</a:t>
            </a:r>
            <a:endParaRPr lang="vi-VN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Ôn Đức Khang 	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     </a:t>
            </a:r>
            <a:r>
              <a:rPr lang="vi-VN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17110310</a:t>
            </a:r>
            <a:endParaRPr lang="vi-VN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2" name="Picture 4" descr="Káº¿t quáº£ hÃ¬nh áº£nh cho hÃ¬nh ná»n powerpoint cÃ´ng nghá» thÃ´ng t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81150"/>
            <a:ext cx="3581400" cy="23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96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1416506" y="155184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1447050" y="155911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1600200" y="1880554"/>
            <a:ext cx="1524000" cy="19591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1463049" y="157947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1422324" y="416990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1463049" y="419172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098657" y="1269673"/>
            <a:ext cx="589064" cy="589064"/>
            <a:chOff x="1289" y="582"/>
            <a:chExt cx="668" cy="668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 Box 16"/>
          <p:cNvSpPr txBox="1">
            <a:spLocks noChangeArrowheads="1"/>
          </p:cNvSpPr>
          <p:nvPr/>
        </p:nvSpPr>
        <p:spPr bwMode="gray">
          <a:xfrm>
            <a:off x="2225197" y="135403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</a:rPr>
              <a:t>1</a:t>
            </a:r>
            <a:endParaRPr lang="en-US" dirty="0"/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gray">
          <a:xfrm>
            <a:off x="3580771" y="155184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gray">
          <a:xfrm>
            <a:off x="3611315" y="155911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3791818" y="1885082"/>
            <a:ext cx="1524000" cy="20312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NỘI DUNG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 bwMode="gray">
          <a:xfrm>
            <a:off x="3627314" y="157947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gray">
          <a:xfrm>
            <a:off x="4262922" y="1269673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gray">
          <a:xfrm>
            <a:off x="4268740" y="1274036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gray">
          <a:xfrm>
            <a:off x="4276012" y="1276945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gray">
          <a:xfrm>
            <a:off x="4281830" y="1282763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gray">
          <a:xfrm>
            <a:off x="4313829" y="1297308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gray">
          <a:xfrm>
            <a:off x="4389462" y="135403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5" name="AutoShape 30"/>
          <p:cNvSpPr>
            <a:spLocks noChangeArrowheads="1"/>
          </p:cNvSpPr>
          <p:nvPr/>
        </p:nvSpPr>
        <p:spPr bwMode="gray">
          <a:xfrm>
            <a:off x="3583680" y="416990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58A4A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gray">
          <a:xfrm>
            <a:off x="3624405" y="419172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2B2B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gray">
          <a:xfrm>
            <a:off x="5745037" y="155184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gray">
          <a:xfrm>
            <a:off x="5775581" y="155911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AutoShape 35"/>
          <p:cNvSpPr>
            <a:spLocks noChangeArrowheads="1"/>
          </p:cNvSpPr>
          <p:nvPr/>
        </p:nvSpPr>
        <p:spPr bwMode="gray">
          <a:xfrm>
            <a:off x="6019800" y="1880554"/>
            <a:ext cx="1543963" cy="203575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E9E065">
                  <a:gamma/>
                  <a:tint val="5764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KẾT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utoShape 36"/>
          <p:cNvSpPr>
            <a:spLocks noChangeArrowheads="1"/>
          </p:cNvSpPr>
          <p:nvPr/>
        </p:nvSpPr>
        <p:spPr bwMode="gray">
          <a:xfrm>
            <a:off x="5791580" y="157947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427188" y="1269673"/>
            <a:ext cx="589064" cy="589064"/>
            <a:chOff x="1289" y="582"/>
            <a:chExt cx="668" cy="668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2" name="Text Box 43"/>
          <p:cNvSpPr txBox="1">
            <a:spLocks noChangeArrowheads="1"/>
          </p:cNvSpPr>
          <p:nvPr/>
        </p:nvSpPr>
        <p:spPr bwMode="gray">
          <a:xfrm>
            <a:off x="6553728" y="135403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</a:rPr>
              <a:t>3</a:t>
            </a:r>
            <a:endParaRPr lang="en-US" dirty="0"/>
          </a:p>
        </p:txBody>
      </p:sp>
      <p:sp>
        <p:nvSpPr>
          <p:cNvPr id="33" name="AutoShape 45"/>
          <p:cNvSpPr>
            <a:spLocks noChangeArrowheads="1"/>
          </p:cNvSpPr>
          <p:nvPr/>
        </p:nvSpPr>
        <p:spPr bwMode="gray">
          <a:xfrm>
            <a:off x="5739219" y="416990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99BA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AutoShape 46"/>
          <p:cNvSpPr>
            <a:spLocks noChangeArrowheads="1"/>
          </p:cNvSpPr>
          <p:nvPr/>
        </p:nvSpPr>
        <p:spPr bwMode="gray">
          <a:xfrm>
            <a:off x="5779944" y="419172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8DAD4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8" name="TextBox 57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60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6" grpId="0" animBg="1"/>
      <p:bldP spid="17" grpId="0" animBg="1"/>
      <p:bldP spid="18" grpId="0" animBg="1"/>
      <p:bldP spid="24" grpId="0"/>
      <p:bldP spid="28" grpId="0" animBg="1"/>
      <p:bldP spid="29" grpId="0" animBg="1"/>
      <p:bldP spid="30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8600" y="2485950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419100" y="2190750"/>
            <a:ext cx="4054784" cy="590400"/>
            <a:chOff x="190500" y="939088"/>
            <a:chExt cx="3563295" cy="590400"/>
          </a:xfrm>
        </p:grpSpPr>
        <p:sp>
          <p:nvSpPr>
            <p:cNvPr id="14" name="Rounded Rectangle 13"/>
            <p:cNvSpPr/>
            <p:nvPr/>
          </p:nvSpPr>
          <p:spPr>
            <a:xfrm>
              <a:off x="190500" y="939088"/>
              <a:ext cx="3563295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Lí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do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chọn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tài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28600" y="3393150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90279" y="3115950"/>
            <a:ext cx="2667000" cy="590400"/>
            <a:chOff x="190500" y="1846288"/>
            <a:chExt cx="2667000" cy="590400"/>
          </a:xfrm>
        </p:grpSpPr>
        <p:sp>
          <p:nvSpPr>
            <p:cNvPr id="18" name="Rounded Rectangle 17"/>
            <p:cNvSpPr/>
            <p:nvPr/>
          </p:nvSpPr>
          <p:spPr>
            <a:xfrm>
              <a:off x="190500" y="1846288"/>
              <a:ext cx="266700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Ý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nghĩa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nghiên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cứu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28600" y="4300350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419100" y="4005150"/>
            <a:ext cx="2667000" cy="590400"/>
            <a:chOff x="190500" y="2753488"/>
            <a:chExt cx="2667000" cy="590400"/>
          </a:xfrm>
        </p:grpSpPr>
        <p:sp>
          <p:nvSpPr>
            <p:cNvPr id="22" name="Rounded Rectangle 21"/>
            <p:cNvSpPr/>
            <p:nvPr/>
          </p:nvSpPr>
          <p:spPr>
            <a:xfrm>
              <a:off x="190500" y="2753488"/>
              <a:ext cx="266700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Mục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đích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nghiên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cứu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ounded Rectangle 14"/>
            <p:cNvSpPr/>
            <p:nvPr/>
          </p:nvSpPr>
          <p:spPr>
            <a:xfrm>
              <a:off x="219321" y="27823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533400" y="1276350"/>
            <a:ext cx="762000" cy="665162"/>
            <a:chOff x="3174" y="2656"/>
            <a:chExt cx="1549" cy="1351"/>
          </a:xfrm>
        </p:grpSpPr>
        <p:sp>
          <p:nvSpPr>
            <p:cNvPr id="2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143000" y="1205187"/>
            <a:ext cx="6087144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gray">
          <a:xfrm>
            <a:off x="725155" y="1374775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317487" y="1374669"/>
            <a:ext cx="36355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TextBox 32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35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4849261" y="1021112"/>
            <a:ext cx="41529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em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hứng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thú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sâu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em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: “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lí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.”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91489" y="2446289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lí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4104" name="Picture 8" descr="Káº¿t quáº£ hÃ¬nh áº£nh cho hiá»u quáº£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128632"/>
            <a:ext cx="4590481" cy="276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Káº¿t quáº£ hÃ¬nh áº£nh cho giáº£i quyáº¿t váº¥n Äá»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99" y="1773533"/>
            <a:ext cx="3039262" cy="30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Ã¬nh áº£nh cÃ³ liÃªn qu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2" y="2060281"/>
            <a:ext cx="4544198" cy="29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8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6" grpId="4" build="allAtOnce"/>
      <p:bldP spid="3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9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600" y="2615549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/>
          <p:cNvGrpSpPr/>
          <p:nvPr/>
        </p:nvGrpSpPr>
        <p:grpSpPr>
          <a:xfrm>
            <a:off x="419100" y="2320349"/>
            <a:ext cx="3162300" cy="590400"/>
            <a:chOff x="190500" y="31887"/>
            <a:chExt cx="2781300" cy="590400"/>
          </a:xfrm>
        </p:grpSpPr>
        <p:sp>
          <p:nvSpPr>
            <p:cNvPr id="12" name="Rounded Rectangle 11"/>
            <p:cNvSpPr/>
            <p:nvPr/>
          </p:nvSpPr>
          <p:spPr>
            <a:xfrm>
              <a:off x="190500" y="31887"/>
              <a:ext cx="278130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5"/>
            <p:cNvSpPr/>
            <p:nvPr/>
          </p:nvSpPr>
          <p:spPr>
            <a:xfrm>
              <a:off x="219321" y="60708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Phương</a:t>
              </a: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pháp</a:t>
              </a: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nghiên</a:t>
              </a:r>
              <a:r>
                <a:rPr lang="en-US" sz="20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kern="1200" dirty="0" err="1" smtClean="0">
                  <a:latin typeface="Times New Roman" pitchFamily="18" charset="0"/>
                  <a:cs typeface="Times New Roman" pitchFamily="18" charset="0"/>
                </a:rPr>
                <a:t>cứu</a:t>
              </a:r>
              <a:endParaRPr lang="en-US" sz="20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3522750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/>
          <p:cNvGrpSpPr/>
          <p:nvPr/>
        </p:nvGrpSpPr>
        <p:grpSpPr>
          <a:xfrm>
            <a:off x="419100" y="3227550"/>
            <a:ext cx="4000500" cy="590400"/>
            <a:chOff x="190500" y="939088"/>
            <a:chExt cx="3515591" cy="590400"/>
          </a:xfrm>
        </p:grpSpPr>
        <p:sp>
          <p:nvSpPr>
            <p:cNvPr id="16" name="Rounded Rectangle 15"/>
            <p:cNvSpPr/>
            <p:nvPr/>
          </p:nvSpPr>
          <p:spPr>
            <a:xfrm>
              <a:off x="190500" y="939088"/>
              <a:ext cx="3515591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Khảo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sát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ứng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dụng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lí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hàng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8600" y="4429950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404765" y="4134750"/>
            <a:ext cx="2667000" cy="590400"/>
            <a:chOff x="190500" y="1846288"/>
            <a:chExt cx="2667000" cy="590400"/>
          </a:xfrm>
        </p:grpSpPr>
        <p:sp>
          <p:nvSpPr>
            <p:cNvPr id="20" name="Rounded Rectangle 19"/>
            <p:cNvSpPr/>
            <p:nvPr/>
          </p:nvSpPr>
          <p:spPr>
            <a:xfrm>
              <a:off x="190500" y="1846288"/>
              <a:ext cx="266700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Mục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tiêu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533400" y="1449388"/>
            <a:ext cx="762000" cy="665162"/>
            <a:chOff x="3174" y="2656"/>
            <a:chExt cx="1549" cy="1351"/>
          </a:xfrm>
        </p:grpSpPr>
        <p:sp>
          <p:nvSpPr>
            <p:cNvPr id="2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 Box 16"/>
          <p:cNvSpPr txBox="1">
            <a:spLocks noChangeArrowheads="1"/>
          </p:cNvSpPr>
          <p:nvPr/>
        </p:nvSpPr>
        <p:spPr bwMode="gray">
          <a:xfrm>
            <a:off x="725155" y="1547813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317487" y="1547707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HÃ¬nh áº£nh cÃ³ liÃªn qu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67" y="1876711"/>
            <a:ext cx="4282133" cy="305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Káº¿t quáº£ hÃ¬nh áº£nh cho mR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Káº¿t quáº£ hÃ¬nh áº£nh cho mR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75" y="1277938"/>
            <a:ext cx="3413144" cy="108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574640" y="2057675"/>
            <a:ext cx="4572000" cy="307853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mềm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mRIC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mềm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nợ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kho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…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lĩnh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thương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mại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75849" y="1609368"/>
            <a:ext cx="2248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 Sales</a:t>
            </a:r>
          </a:p>
        </p:txBody>
      </p:sp>
      <p:pic>
        <p:nvPicPr>
          <p:cNvPr id="5136" name="Picture 16" descr="download Perfect Sales 2.9.3.0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06" y="1489268"/>
            <a:ext cx="734410" cy="73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4648200" y="2515474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mềm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lí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Perfect Sale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kho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chi,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nợ</a:t>
            </a:r>
            <a:endParaRPr lang="en-US" sz="2200" dirty="0"/>
          </a:p>
        </p:txBody>
      </p:sp>
      <p:sp>
        <p:nvSpPr>
          <p:cNvPr id="33" name="Rectangle 32"/>
          <p:cNvSpPr/>
          <p:nvPr/>
        </p:nvSpPr>
        <p:spPr>
          <a:xfrm>
            <a:off x="4643537" y="1199862"/>
            <a:ext cx="45004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" dur="2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1" grpId="0"/>
      <p:bldP spid="31" grpId="1"/>
      <p:bldP spid="32" grpId="0"/>
      <p:bldP spid="32" grpId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11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533400" y="1449388"/>
            <a:ext cx="762000" cy="665162"/>
            <a:chOff x="3174" y="2656"/>
            <a:chExt cx="1549" cy="1351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/>
        </p:nvSpPr>
        <p:spPr bwMode="gray">
          <a:xfrm>
            <a:off x="725155" y="1547813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317487" y="1547707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300537" y="2173095"/>
            <a:ext cx="3263226" cy="1869851"/>
            <a:chOff x="4457700" y="1994404"/>
            <a:chExt cx="3390900" cy="2197100"/>
          </a:xfrm>
        </p:grpSpPr>
        <p:pic>
          <p:nvPicPr>
            <p:cNvPr id="19" name="Picture 4" descr="Blue_boxes_a"/>
            <p:cNvPicPr>
              <a:picLocks noChangeAspect="1" noChangeArrowheads="1"/>
            </p:cNvPicPr>
            <p:nvPr/>
          </p:nvPicPr>
          <p:blipFill>
            <a:blip r:embed="rId4"/>
            <a:srcRect r="64529"/>
            <a:stretch>
              <a:fillRect/>
            </a:stretch>
          </p:blipFill>
          <p:spPr bwMode="auto">
            <a:xfrm>
              <a:off x="4457700" y="1994404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4955566" y="2731437"/>
              <a:ext cx="2390775" cy="112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 TẢ QUÁ TRÌNH LÀM VIỆC</a:t>
              </a:r>
            </a:p>
            <a:p>
              <a:pPr algn="ctr" eaLnBrk="1" hangingPunct="1"/>
              <a:endParaRPr lang="en-US" sz="1600" i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1067374" y="2173095"/>
            <a:ext cx="3233739" cy="1922655"/>
            <a:chOff x="1190625" y="1966913"/>
            <a:chExt cx="3390900" cy="2197100"/>
          </a:xfrm>
        </p:grpSpPr>
        <p:pic>
          <p:nvPicPr>
            <p:cNvPr id="23" name="Picture 6" descr="Blue_boxes_a"/>
            <p:cNvPicPr>
              <a:picLocks noChangeAspect="1" noChangeArrowheads="1"/>
            </p:cNvPicPr>
            <p:nvPr/>
          </p:nvPicPr>
          <p:blipFill>
            <a:blip r:embed="rId4"/>
            <a:srcRect r="64529"/>
            <a:stretch>
              <a:fillRect/>
            </a:stretch>
          </p:blipFill>
          <p:spPr bwMode="auto">
            <a:xfrm>
              <a:off x="1190625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1635287" y="2841852"/>
              <a:ext cx="2406650" cy="457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i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 TẢ PROJECT</a:t>
              </a:r>
              <a:endParaRPr lang="en-US" sz="20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7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8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3649253" y="2644262"/>
            <a:ext cx="5342347" cy="557555"/>
            <a:chOff x="2654200" y="27877"/>
            <a:chExt cx="5342347" cy="557555"/>
          </a:xfrm>
        </p:grpSpPr>
        <p:sp>
          <p:nvSpPr>
            <p:cNvPr id="40" name="Rectangle 39"/>
            <p:cNvSpPr/>
            <p:nvPr/>
          </p:nvSpPr>
          <p:spPr>
            <a:xfrm>
              <a:off x="2654200" y="27877"/>
              <a:ext cx="5342347" cy="5575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2654200" y="27877"/>
              <a:ext cx="5342347" cy="557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+ </a:t>
              </a:r>
              <a:r>
                <a:rPr lang="en-US" sz="2300" kern="1200" dirty="0" err="1" smtClean="0"/>
                <a:t>Lưu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trữ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thông</a:t>
              </a:r>
              <a:r>
                <a:rPr lang="en-US" sz="2300" kern="1200" dirty="0" smtClean="0"/>
                <a:t> tin </a:t>
              </a:r>
              <a:r>
                <a:rPr lang="en-US" sz="2300" kern="1200" dirty="0" err="1" smtClean="0"/>
                <a:t>mặt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hàng</a:t>
              </a:r>
              <a:endParaRPr lang="en-US" sz="23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49253" y="3229695"/>
            <a:ext cx="5342347" cy="557555"/>
            <a:chOff x="2654200" y="613310"/>
            <a:chExt cx="5342347" cy="557555"/>
          </a:xfrm>
        </p:grpSpPr>
        <p:sp>
          <p:nvSpPr>
            <p:cNvPr id="43" name="Rectangle 42"/>
            <p:cNvSpPr/>
            <p:nvPr/>
          </p:nvSpPr>
          <p:spPr>
            <a:xfrm>
              <a:off x="2654200" y="613310"/>
              <a:ext cx="5342347" cy="5575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2654200" y="613310"/>
              <a:ext cx="5342347" cy="557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+ </a:t>
              </a:r>
              <a:r>
                <a:rPr lang="en-US" sz="2300" kern="1200" dirty="0" err="1" smtClean="0"/>
                <a:t>Quản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lí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các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giao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dịch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với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khách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hàng</a:t>
              </a:r>
              <a:endParaRPr lang="en-US" sz="23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649253" y="3815129"/>
            <a:ext cx="5342347" cy="737821"/>
            <a:chOff x="2654200" y="1198744"/>
            <a:chExt cx="5342347" cy="557555"/>
          </a:xfrm>
        </p:grpSpPr>
        <p:sp>
          <p:nvSpPr>
            <p:cNvPr id="46" name="Rectangle 45"/>
            <p:cNvSpPr/>
            <p:nvPr/>
          </p:nvSpPr>
          <p:spPr>
            <a:xfrm>
              <a:off x="2654200" y="1198744"/>
              <a:ext cx="5342347" cy="5575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2654200" y="1198744"/>
              <a:ext cx="5342347" cy="557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+ </a:t>
              </a:r>
              <a:r>
                <a:rPr lang="en-US" sz="2300" kern="1200" dirty="0" err="1" smtClean="0"/>
                <a:t>Quản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lí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doanh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thu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và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lợi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nhuận</a:t>
              </a:r>
              <a:endParaRPr lang="en-US" sz="2300" u="none" kern="1200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3649253" y="3943362"/>
            <a:ext cx="5342347" cy="5575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Rectangle 51"/>
          <p:cNvSpPr/>
          <p:nvPr/>
        </p:nvSpPr>
        <p:spPr>
          <a:xfrm>
            <a:off x="3649253" y="4528795"/>
            <a:ext cx="5342347" cy="5575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Rectangle 53"/>
          <p:cNvSpPr/>
          <p:nvPr/>
        </p:nvSpPr>
        <p:spPr>
          <a:xfrm>
            <a:off x="211777" y="1651678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5" name="Group 54"/>
          <p:cNvGrpSpPr/>
          <p:nvPr/>
        </p:nvGrpSpPr>
        <p:grpSpPr>
          <a:xfrm>
            <a:off x="402277" y="1356478"/>
            <a:ext cx="4054784" cy="590400"/>
            <a:chOff x="190500" y="939088"/>
            <a:chExt cx="3563295" cy="590400"/>
          </a:xfrm>
        </p:grpSpPr>
        <p:sp>
          <p:nvSpPr>
            <p:cNvPr id="56" name="Rounded Rectangle 55"/>
            <p:cNvSpPr/>
            <p:nvPr/>
          </p:nvSpPr>
          <p:spPr>
            <a:xfrm>
              <a:off x="190500" y="939088"/>
              <a:ext cx="3563295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MÔ TẢ PROJECT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28600" y="2079057"/>
            <a:ext cx="2552117" cy="3540693"/>
            <a:chOff x="0" y="0"/>
            <a:chExt cx="2552117" cy="3540693"/>
          </a:xfrm>
        </p:grpSpPr>
        <p:sp>
          <p:nvSpPr>
            <p:cNvPr id="78" name="Rectangle 77"/>
            <p:cNvSpPr/>
            <p:nvPr/>
          </p:nvSpPr>
          <p:spPr>
            <a:xfrm>
              <a:off x="0" y="0"/>
              <a:ext cx="2552117" cy="35406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0" y="0"/>
              <a:ext cx="2552117" cy="35406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Phần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mềm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lí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endParaRPr lang="en-US" sz="28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 descr="Káº¿t quáº£ hÃ¬nh áº£nh cho LÆ°u trá»¯ thÃ´ng t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22" y="2934047"/>
            <a:ext cx="3476528" cy="201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bÃ¡n hÃ 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0" y="2997156"/>
            <a:ext cx="3522023" cy="203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20" y="3016699"/>
            <a:ext cx="3475634" cy="19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3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7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11777" y="1651678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402277" y="1356478"/>
            <a:ext cx="4054784" cy="590400"/>
            <a:chOff x="190500" y="939088"/>
            <a:chExt cx="3563295" cy="590400"/>
          </a:xfrm>
        </p:grpSpPr>
        <p:sp>
          <p:nvSpPr>
            <p:cNvPr id="14" name="Rounded Rectangle 13"/>
            <p:cNvSpPr/>
            <p:nvPr/>
          </p:nvSpPr>
          <p:spPr>
            <a:xfrm>
              <a:off x="190500" y="939088"/>
              <a:ext cx="3563295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MÔ TẢ QUÁ TRÌNH LÀM VIỆC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6" name="Shape 660"/>
          <p:cNvSpPr/>
          <p:nvPr/>
        </p:nvSpPr>
        <p:spPr>
          <a:xfrm>
            <a:off x="450251" y="2389650"/>
            <a:ext cx="2807999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Cấu trúc dữ liệu sử dụng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sp>
        <p:nvSpPr>
          <p:cNvPr id="17" name="Shape 661"/>
          <p:cNvSpPr/>
          <p:nvPr/>
        </p:nvSpPr>
        <p:spPr>
          <a:xfrm>
            <a:off x="3114001" y="2389650"/>
            <a:ext cx="2861999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Các chức năng nổi bật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sp>
        <p:nvSpPr>
          <p:cNvPr id="18" name="Shape 662"/>
          <p:cNvSpPr/>
          <p:nvPr/>
        </p:nvSpPr>
        <p:spPr>
          <a:xfrm>
            <a:off x="5831751" y="2389650"/>
            <a:ext cx="2861999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Thiết kế giao diện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6197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80" y="-50321"/>
            <a:ext cx="9138720" cy="1250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1447800" y="-25193"/>
            <a:ext cx="6115963" cy="13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rgbClr val="FF0000"/>
                </a:solidFill>
                <a:latin typeface="+mj-lt"/>
              </a:rPr>
              <a:t>Trường ĐH Sư Phạm Kỹ Thuật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Thành </a:t>
            </a:r>
            <a:r>
              <a:rPr lang="vi-VN" sz="2000" dirty="0">
                <a:solidFill>
                  <a:srgbClr val="FF0000"/>
                </a:solidFill>
                <a:latin typeface="+mj-lt"/>
              </a:rPr>
              <a:t>Phố Hồ Chí </a:t>
            </a:r>
            <a:r>
              <a:rPr lang="vi-VN" sz="2000" dirty="0" smtClean="0">
                <a:solidFill>
                  <a:srgbClr val="FF0000"/>
                </a:solidFill>
                <a:latin typeface="+mj-lt"/>
              </a:rPr>
              <a:t>Minh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Ngành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môn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Cấu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trúc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giải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thuật</a:t>
            </a:r>
            <a:endParaRPr lang="vi-VN" sz="2000" dirty="0">
              <a:solidFill>
                <a:srgbClr val="FF0000"/>
              </a:solidFill>
              <a:latin typeface="+mj-lt"/>
            </a:endParaRPr>
          </a:p>
          <a:p>
            <a:endParaRPr lang="vi-VN" sz="2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2" y="-43666"/>
            <a:ext cx="1021037" cy="1227261"/>
          </a:xfrm>
          <a:prstGeom prst="rect">
            <a:avLst/>
          </a:prstGeom>
        </p:spPr>
      </p:pic>
      <p:pic>
        <p:nvPicPr>
          <p:cNvPr id="8" name="Picture 2" descr="KhÃ´ng cÃ³ vÄn báº£n thay tháº¿ tá»± Äá»ng nÃ 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7913"/>
            <a:ext cx="1123036" cy="11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624"/>
          <p:cNvSpPr txBox="1">
            <a:spLocks noGrp="1"/>
          </p:cNvSpPr>
          <p:nvPr/>
        </p:nvSpPr>
        <p:spPr>
          <a:xfrm>
            <a:off x="1076340" y="119986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SỬ DỤNG</a:t>
            </a:r>
            <a:endParaRPr lang="e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657350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228600" algn="just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lần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endParaRPr lang="en-US" sz="2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8600" indent="228600"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2478" y="2151215"/>
            <a:ext cx="3886200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ListSP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NodeSP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pHead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NodeSP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pTail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51756" y="2161168"/>
            <a:ext cx="3758535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ListSPDB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pHead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pTail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89962" y="2098157"/>
            <a:ext cx="356043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ListTongSPDB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 smtClean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NodeTongSPDB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pHead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NodeTongSPDB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pTail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7216" y="4169765"/>
            <a:ext cx="417454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22860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69124" y="2022116"/>
            <a:ext cx="320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SanPham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TenSP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NhaCC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Ma[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GiaBan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NgaySX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HanSD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228600" indent="228600" algn="just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0397" y="3155288"/>
            <a:ext cx="355578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22860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1656" y="1872732"/>
            <a:ext cx="4572000" cy="29510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SanPhamDaBan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Sldb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GiaBanDB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double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GiamGia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= 0;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7216" y="2177575"/>
            <a:ext cx="274145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22860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89962" y="2170293"/>
            <a:ext cx="4572000" cy="212006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TongSanPhamDaBan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TenTongSPDB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TongSldb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939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allAtOnce"/>
      <p:bldP spid="13" grpId="0"/>
      <p:bldP spid="13" grpId="1"/>
      <p:bldP spid="14" grpId="0"/>
      <p:bldP spid="14" grpId="1"/>
      <p:bldP spid="15" grpId="0"/>
      <p:bldP spid="15" grpId="1"/>
      <p:bldP spid="16" grpId="0"/>
      <p:bldP spid="17" grpId="0"/>
      <p:bldP spid="17" grpId="1"/>
      <p:bldP spid="19" grpId="0"/>
      <p:bldP spid="20" grpId="0"/>
      <p:bldP spid="20" grpId="1"/>
      <p:bldP spid="21" grpId="0"/>
      <p:bldP spid="23" grpId="0"/>
      <p:bldP spid="23" grpId="1"/>
    </p:bld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1513</Words>
  <Application>Microsoft Office PowerPoint</Application>
  <PresentationFormat>On-screen Show (16:9)</PresentationFormat>
  <Paragraphs>220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Tahoma</vt:lpstr>
      <vt:lpstr>Verdana</vt:lpstr>
      <vt:lpstr>Source Sans Pro</vt:lpstr>
      <vt:lpstr>Oswald</vt:lpstr>
      <vt:lpstr>Times New Roman</vt:lpstr>
      <vt:lpstr>Arial Black</vt:lpstr>
      <vt:lpstr>Arial</vt:lpstr>
      <vt:lpstr>Sniglet</vt:lpstr>
      <vt:lpstr>Calibri</vt:lpstr>
      <vt:lpstr>Dosis</vt:lpstr>
      <vt:lpstr>Wingdings</vt:lpstr>
      <vt:lpstr>Friar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HHH</dc:creator>
  <cp:lastModifiedBy>DELL</cp:lastModifiedBy>
  <cp:revision>141</cp:revision>
  <dcterms:modified xsi:type="dcterms:W3CDTF">2018-11-28T16:25:03Z</dcterms:modified>
</cp:coreProperties>
</file>