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308" r:id="rId3"/>
    <p:sldId id="344" r:id="rId4"/>
    <p:sldId id="368" r:id="rId5"/>
    <p:sldId id="346" r:id="rId6"/>
    <p:sldId id="345" r:id="rId7"/>
    <p:sldId id="347" r:id="rId8"/>
    <p:sldId id="348" r:id="rId9"/>
    <p:sldId id="349" r:id="rId10"/>
    <p:sldId id="382" r:id="rId11"/>
    <p:sldId id="371" r:id="rId12"/>
    <p:sldId id="373" r:id="rId13"/>
    <p:sldId id="402" r:id="rId14"/>
    <p:sldId id="403" r:id="rId15"/>
    <p:sldId id="404" r:id="rId16"/>
    <p:sldId id="405" r:id="rId17"/>
    <p:sldId id="423" r:id="rId18"/>
    <p:sldId id="420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5" r:id="rId28"/>
    <p:sldId id="394" r:id="rId29"/>
    <p:sldId id="393" r:id="rId30"/>
    <p:sldId id="396" r:id="rId31"/>
    <p:sldId id="397" r:id="rId32"/>
    <p:sldId id="398" r:id="rId33"/>
    <p:sldId id="399" r:id="rId34"/>
    <p:sldId id="401" r:id="rId35"/>
    <p:sldId id="400" r:id="rId36"/>
    <p:sldId id="407" r:id="rId37"/>
    <p:sldId id="408" r:id="rId38"/>
    <p:sldId id="409" r:id="rId39"/>
    <p:sldId id="410" r:id="rId40"/>
    <p:sldId id="411" r:id="rId41"/>
    <p:sldId id="416" r:id="rId42"/>
    <p:sldId id="424" r:id="rId43"/>
    <p:sldId id="419" r:id="rId44"/>
    <p:sldId id="417" r:id="rId45"/>
    <p:sldId id="414" r:id="rId46"/>
    <p:sldId id="425" r:id="rId47"/>
    <p:sldId id="421" r:id="rId48"/>
    <p:sldId id="422" r:id="rId49"/>
    <p:sldId id="258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64" autoAdjust="0"/>
  </p:normalViewPr>
  <p:slideViewPr>
    <p:cSldViewPr snapToGrid="0" snapToObjects="1" showGuides="1">
      <p:cViewPr varScale="1">
        <p:scale>
          <a:sx n="115" d="100"/>
          <a:sy n="115" d="100"/>
        </p:scale>
        <p:origin x="149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D244B-8012-D64C-9BD8-B1C99B6A9F1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EB302-0593-8540-93CF-C48BA01E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2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E683F-B0F4-E449-8728-282D54AB710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D4566-C949-D649-90FE-6ADEEDE0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24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09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0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35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26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63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87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03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17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20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76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00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10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22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45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02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14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680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638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523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9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152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6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455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20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13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27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10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25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09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3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19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2"/>
            <a:ext cx="3962400" cy="365125"/>
          </a:xfrm>
        </p:spPr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29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2"/>
            <a:ext cx="3962400" cy="365125"/>
          </a:xfrm>
        </p:spPr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5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7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08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42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4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40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2"/>
            <a:ext cx="3962400" cy="365125"/>
          </a:xfrm>
        </p:spPr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2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2"/>
            <a:ext cx="3962400" cy="365125"/>
          </a:xfrm>
        </p:spPr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06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411" y="6356352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0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035" y="1074342"/>
            <a:ext cx="7240909" cy="1135514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DEMO CAN 2.0 USING CAN-SIM AND KIT S32K144EVB</a:t>
            </a:r>
            <a:endParaRPr lang="en-US" sz="3200" b="1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86583" y="6268023"/>
            <a:ext cx="29718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sz="1000" dirty="0" smtClean="0"/>
              <a:t>Documented by: HaoNM1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85217" y="6459898"/>
            <a:ext cx="1600200" cy="273844"/>
          </a:xfrm>
        </p:spPr>
        <p:txBody>
          <a:bodyPr/>
          <a:lstStyle/>
          <a:p>
            <a:fld id="{AB4FB0DF-9300-7D4B-B157-CBD30D1574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7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 </a:t>
            </a:r>
            <a:r>
              <a:rPr lang="en-US" sz="3600" b="1" dirty="0" smtClean="0"/>
              <a:t>3. Hardware Setup</a:t>
            </a:r>
            <a:endParaRPr lang="en-US" sz="3500" dirty="0">
              <a:latin typeface="Times New Roman (Headings)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4FB0DF-9300-7D4B-B157-CBD30D15743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774910" y="165552"/>
            <a:ext cx="5309794" cy="707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1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 3. Hardware </a:t>
            </a:r>
            <a:r>
              <a:rPr lang="en-US" sz="3200" b="1" dirty="0" smtClean="0"/>
              <a:t>Setup</a:t>
            </a:r>
            <a:endParaRPr lang="en-US" sz="3500" dirty="0">
              <a:latin typeface="Times New Roman (Headings)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63" y="973203"/>
            <a:ext cx="7210208" cy="514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 3. Hardware Setup</a:t>
            </a:r>
            <a:endParaRPr lang="en-US" sz="3500" dirty="0">
              <a:latin typeface="Times New Roman (Headings)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386" y="727350"/>
            <a:ext cx="6242050" cy="581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8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4.   Software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6400" y="1030514"/>
            <a:ext cx="3062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4.1 Creating database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72589" y="1521229"/>
            <a:ext cx="629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software: </a:t>
            </a:r>
            <a:r>
              <a:rPr lang="en-US" dirty="0" err="1" smtClean="0"/>
              <a:t>CANDb</a:t>
            </a:r>
            <a:r>
              <a:rPr lang="en-US" dirty="0" smtClean="0"/>
              <a:t> Editor                   to create database     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811" y="1430624"/>
            <a:ext cx="506035" cy="6941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89" y="2065676"/>
            <a:ext cx="6292735" cy="46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4.   Software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6400" y="886356"/>
            <a:ext cx="3062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4.1.1 Creating node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3" y="1398742"/>
            <a:ext cx="8434497" cy="419654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06400" y="2101091"/>
            <a:ext cx="768198" cy="132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6400" y="6068292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Creating node with name: </a:t>
            </a:r>
            <a:r>
              <a:rPr lang="en-US" sz="1600" b="1" dirty="0" err="1" smtClean="0"/>
              <a:t>Can_Sim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7722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4.   Software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6400" y="1030514"/>
            <a:ext cx="3062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4.1.2 Creating Messages</a:t>
            </a:r>
            <a:endParaRPr lang="en-US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85" y="1430624"/>
            <a:ext cx="8460148" cy="380639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6400" y="3416531"/>
            <a:ext cx="832199" cy="964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38218" y="2201407"/>
            <a:ext cx="5825375" cy="791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0204" y="5720383"/>
            <a:ext cx="6475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Creating 4 messages: </a:t>
            </a:r>
          </a:p>
          <a:p>
            <a:r>
              <a:rPr lang="en-US" b="1" dirty="0" smtClean="0"/>
              <a:t>     Send_1</a:t>
            </a:r>
            <a:r>
              <a:rPr lang="en-US" b="1" dirty="0"/>
              <a:t>, </a:t>
            </a:r>
            <a:r>
              <a:rPr lang="en-US" b="1" dirty="0" smtClean="0"/>
              <a:t>Send_2 : </a:t>
            </a:r>
            <a:r>
              <a:rPr lang="en-US" dirty="0" smtClean="0"/>
              <a:t>Sending messages</a:t>
            </a:r>
          </a:p>
          <a:p>
            <a:r>
              <a:rPr lang="en-US" b="1" dirty="0" smtClean="0"/>
              <a:t>     Recei_1</a:t>
            </a:r>
            <a:r>
              <a:rPr lang="en-US" b="1" dirty="0"/>
              <a:t>, </a:t>
            </a:r>
            <a:r>
              <a:rPr lang="en-US" b="1" dirty="0" smtClean="0"/>
              <a:t>Recei_2: </a:t>
            </a:r>
            <a:r>
              <a:rPr lang="en-US" dirty="0" smtClean="0"/>
              <a:t>Receiving messages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4.   Software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6400" y="1030514"/>
            <a:ext cx="3062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4.1.3 Creating Signals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1" y="1610619"/>
            <a:ext cx="8631412" cy="317106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94625" y="2212338"/>
            <a:ext cx="6892175" cy="791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6400" y="4064924"/>
            <a:ext cx="483062" cy="415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4838" y="5134652"/>
            <a:ext cx="7888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Creating 4 signals: </a:t>
            </a:r>
            <a:r>
              <a:rPr lang="en-US" b="1" dirty="0" smtClean="0"/>
              <a:t>Send1, Send2, Recei_1, Recei_2 </a:t>
            </a:r>
            <a:r>
              <a:rPr lang="en-US" dirty="0" smtClean="0"/>
              <a:t>is corresponding to messages: </a:t>
            </a:r>
            <a:r>
              <a:rPr lang="en-US" b="1" dirty="0" smtClean="0"/>
              <a:t>Send_1, Send_2, Recei_1, Recei_2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378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4.   Software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6400" y="1030514"/>
            <a:ext cx="6858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4.1.4 </a:t>
            </a:r>
            <a:r>
              <a:rPr lang="en-US" sz="2000" b="1" dirty="0" smtClean="0"/>
              <a:t>Creating message on CAN bus with CAN Simulator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47898" y="1737360"/>
            <a:ext cx="613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create or analyze message on CAN bus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22" y="2106692"/>
            <a:ext cx="86677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3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4.   Software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2035" y="712057"/>
            <a:ext cx="4878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4.2 Programming on S32K144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54153" y="1039092"/>
            <a:ext cx="6467302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Design Steps</a:t>
            </a:r>
          </a:p>
          <a:p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 Initializing SOSC for 8MHz, SYSCLK for 80 MHz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Configuring FlexCAN0: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	+ </a:t>
            </a:r>
            <a:r>
              <a:rPr lang="en-US" sz="1400" dirty="0"/>
              <a:t>Enable clock module and select clock source for PE</a:t>
            </a:r>
          </a:p>
          <a:p>
            <a:r>
              <a:rPr lang="en-US" sz="1400" dirty="0" smtClean="0"/>
              <a:t>      	+ </a:t>
            </a:r>
            <a:r>
              <a:rPr lang="en-US" sz="1400" dirty="0"/>
              <a:t>Configure bit timing for transmitting and receiving at 500 KHz</a:t>
            </a:r>
          </a:p>
          <a:p>
            <a:r>
              <a:rPr lang="en-US" sz="1400" dirty="0" smtClean="0"/>
              <a:t>  	+ </a:t>
            </a:r>
            <a:r>
              <a:rPr lang="en-US" sz="1400" dirty="0"/>
              <a:t>Clearing message </a:t>
            </a:r>
            <a:r>
              <a:rPr lang="en-US" sz="1400" dirty="0" smtClean="0"/>
              <a:t>buffer</a:t>
            </a:r>
          </a:p>
          <a:p>
            <a:r>
              <a:rPr lang="en-US" sz="1400" dirty="0" smtClean="0"/>
              <a:t>  	+  </a:t>
            </a:r>
            <a:r>
              <a:rPr lang="en-US" sz="1400" dirty="0"/>
              <a:t>Set incoming mask and global mask bits to check </a:t>
            </a:r>
            <a:r>
              <a:rPr lang="en-US" sz="1400" dirty="0" smtClean="0"/>
              <a:t>all standard </a:t>
            </a:r>
            <a:r>
              <a:rPr lang="en-US" sz="1400" dirty="0"/>
              <a:t>IDs of received </a:t>
            </a:r>
            <a:r>
              <a:rPr lang="en-US" sz="1400" dirty="0" smtClean="0"/>
              <a:t>messages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	+ </a:t>
            </a:r>
            <a:r>
              <a:rPr lang="en-US" sz="1400" dirty="0"/>
              <a:t>Configure MB4, MB5 for </a:t>
            </a:r>
            <a:r>
              <a:rPr lang="en-US" sz="1400" dirty="0" smtClean="0"/>
              <a:t>receiving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	+ Negate </a:t>
            </a:r>
            <a:r>
              <a:rPr lang="en-US" sz="1400" dirty="0"/>
              <a:t>halt state of module CAN</a:t>
            </a:r>
          </a:p>
          <a:p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Initializing </a:t>
            </a:r>
            <a:r>
              <a:rPr lang="en-US" sz="1400" dirty="0"/>
              <a:t>port </a:t>
            </a:r>
            <a:r>
              <a:rPr lang="en-US" sz="1400" dirty="0" smtClean="0"/>
              <a:t>pin</a:t>
            </a:r>
          </a:p>
          <a:p>
            <a:r>
              <a:rPr lang="en-US" sz="1400" dirty="0" smtClean="0"/>
              <a:t>   	+  Enable </a:t>
            </a:r>
            <a:r>
              <a:rPr lang="en-US" sz="1400" dirty="0"/>
              <a:t>clock for PORTE (CAN0 Rx, CAN0 </a:t>
            </a:r>
            <a:r>
              <a:rPr lang="en-US" sz="1400" dirty="0" err="1"/>
              <a:t>Tx</a:t>
            </a:r>
            <a:r>
              <a:rPr lang="en-US" sz="1400" dirty="0" smtClean="0"/>
              <a:t>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	+  Pin </a:t>
            </a:r>
            <a:r>
              <a:rPr lang="en-US" sz="1400" dirty="0"/>
              <a:t>Mux </a:t>
            </a:r>
            <a:r>
              <a:rPr lang="en-US" sz="1400" dirty="0" smtClean="0"/>
              <a:t>Control for PTE4, PTE5</a:t>
            </a:r>
          </a:p>
          <a:p>
            <a:r>
              <a:rPr lang="en-US" sz="1400" dirty="0"/>
              <a:t>    </a:t>
            </a:r>
            <a:r>
              <a:rPr lang="en-US" sz="1400" dirty="0" smtClean="0"/>
              <a:t>	+ </a:t>
            </a:r>
            <a:r>
              <a:rPr lang="en-US" sz="1400" dirty="0"/>
              <a:t>Enable clock for PORTD (Pin D0</a:t>
            </a:r>
            <a:r>
              <a:rPr lang="en-US" sz="1400" dirty="0" smtClean="0"/>
              <a:t>)</a:t>
            </a:r>
          </a:p>
          <a:p>
            <a:r>
              <a:rPr lang="en-US" sz="1400" dirty="0"/>
              <a:t>    </a:t>
            </a:r>
            <a:r>
              <a:rPr lang="en-US" sz="1400" dirty="0" smtClean="0"/>
              <a:t>	+ </a:t>
            </a:r>
            <a:r>
              <a:rPr lang="en-US" sz="1400" dirty="0"/>
              <a:t>Pin Mux </a:t>
            </a:r>
            <a:r>
              <a:rPr lang="en-US" sz="1400" dirty="0" smtClean="0"/>
              <a:t>Control</a:t>
            </a:r>
          </a:p>
          <a:p>
            <a:r>
              <a:rPr lang="en-US" sz="1400" dirty="0"/>
              <a:t>    </a:t>
            </a:r>
            <a:r>
              <a:rPr lang="en-US" sz="1400" dirty="0" smtClean="0"/>
              <a:t>	+ </a:t>
            </a:r>
            <a:r>
              <a:rPr lang="en-US" sz="1400" dirty="0"/>
              <a:t>Configuring port data </a:t>
            </a:r>
            <a:r>
              <a:rPr lang="en-US" sz="1400" dirty="0" smtClean="0"/>
              <a:t>direction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Message reception</a:t>
            </a:r>
          </a:p>
          <a:p>
            <a:r>
              <a:rPr lang="en-US" sz="1400" dirty="0"/>
              <a:t>     </a:t>
            </a:r>
            <a:r>
              <a:rPr lang="en-US" sz="1400" dirty="0" smtClean="0"/>
              <a:t>	+ </a:t>
            </a:r>
            <a:r>
              <a:rPr lang="en-US" sz="1400" dirty="0"/>
              <a:t>Checking interrupt </a:t>
            </a:r>
            <a:r>
              <a:rPr lang="en-US" sz="1400" dirty="0" smtClean="0"/>
              <a:t>flag</a:t>
            </a:r>
          </a:p>
          <a:p>
            <a:r>
              <a:rPr lang="en-US" sz="1400" dirty="0"/>
              <a:t>      </a:t>
            </a:r>
            <a:r>
              <a:rPr lang="en-US" sz="1400" dirty="0" smtClean="0"/>
              <a:t>	+ </a:t>
            </a:r>
            <a:r>
              <a:rPr lang="en-US" sz="1400" dirty="0"/>
              <a:t>Reading  MB4, </a:t>
            </a:r>
            <a:r>
              <a:rPr lang="en-US" sz="1400" dirty="0" smtClean="0"/>
              <a:t>MB5</a:t>
            </a:r>
          </a:p>
          <a:p>
            <a:r>
              <a:rPr lang="en-US" sz="1400" dirty="0"/>
              <a:t>      </a:t>
            </a:r>
            <a:r>
              <a:rPr lang="en-US" sz="1400" dirty="0" smtClean="0"/>
              <a:t>	+ </a:t>
            </a:r>
            <a:r>
              <a:rPr lang="en-US" sz="1400" dirty="0"/>
              <a:t>Read TIMER to unlock message </a:t>
            </a:r>
            <a:r>
              <a:rPr lang="en-US" sz="1400" dirty="0" smtClean="0"/>
              <a:t>buffers</a:t>
            </a:r>
          </a:p>
          <a:p>
            <a:r>
              <a:rPr lang="en-US" sz="1400" dirty="0"/>
              <a:t>      </a:t>
            </a:r>
            <a:r>
              <a:rPr lang="en-US" sz="1400" dirty="0" smtClean="0"/>
              <a:t>	+ </a:t>
            </a:r>
            <a:r>
              <a:rPr lang="en-US" sz="1400" dirty="0"/>
              <a:t>Clearing interrupt </a:t>
            </a:r>
            <a:r>
              <a:rPr lang="en-US" sz="1400" dirty="0" smtClean="0"/>
              <a:t>flag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Configuring </a:t>
            </a:r>
            <a:r>
              <a:rPr lang="en-US" sz="1400" dirty="0"/>
              <a:t>MB0 for transmission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2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4.   Software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3381" y="1122945"/>
            <a:ext cx="4878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4.2.1 </a:t>
            </a:r>
            <a:r>
              <a:rPr lang="en-US" sz="2000" b="1" dirty="0"/>
              <a:t>Initializing </a:t>
            </a:r>
            <a:r>
              <a:rPr lang="en-US" sz="2000" b="1" dirty="0" smtClean="0"/>
              <a:t>SOSC, </a:t>
            </a:r>
            <a:r>
              <a:rPr lang="en-US" sz="2000" b="1" dirty="0"/>
              <a:t>SYS_CLK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2035" y="6077670"/>
            <a:ext cx="7271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=&gt;</a:t>
            </a:r>
            <a:r>
              <a:rPr lang="en-US" sz="1600" b="1" dirty="0" smtClean="0"/>
              <a:t> SYS_CLK</a:t>
            </a:r>
            <a:r>
              <a:rPr lang="en-US" sz="1600" dirty="0" smtClean="0"/>
              <a:t> is supplied by Fast IRC (Default), is 80 MHz</a:t>
            </a:r>
            <a:endParaRPr lang="en-US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60" y="1959614"/>
            <a:ext cx="8498115" cy="21620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10" y="4336957"/>
            <a:ext cx="6883631" cy="102256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72341" y="4614844"/>
            <a:ext cx="17428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Run Clock Control Register (SCG_RCCR)</a:t>
            </a:r>
            <a:r>
              <a:rPr lang="en-US" sz="1000" dirty="0"/>
              <a:t> </a:t>
            </a:r>
            <a:endParaRPr lang="en-US" sz="1000" dirty="0" smtClean="0"/>
          </a:p>
          <a:p>
            <a:r>
              <a:rPr lang="en-US" sz="1000" dirty="0" smtClean="0"/>
              <a:t>Address: </a:t>
            </a:r>
            <a:r>
              <a:rPr lang="en-US" sz="1200" dirty="0" smtClean="0"/>
              <a:t>0x40064014h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709168" y="4790238"/>
            <a:ext cx="400051" cy="2643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92689" y="4774750"/>
            <a:ext cx="644979" cy="262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42925" y="5377231"/>
            <a:ext cx="4048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SCS</a:t>
            </a:r>
            <a:r>
              <a:rPr lang="en-US" sz="1600" dirty="0" smtClean="0"/>
              <a:t>: 0011 -&gt; Fast IRC</a:t>
            </a:r>
          </a:p>
          <a:p>
            <a:r>
              <a:rPr lang="en-US" sz="1600" b="1" dirty="0" smtClean="0"/>
              <a:t>DIVCORE</a:t>
            </a:r>
            <a:r>
              <a:rPr lang="en-US" sz="1600" dirty="0" smtClean="0"/>
              <a:t>: 0000 -&gt; Divide by 1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049539" y="1482658"/>
            <a:ext cx="211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SOSC</a:t>
            </a:r>
            <a:endParaRPr lang="en-US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322035" y="712057"/>
            <a:ext cx="4878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4.2 Programming on S32K144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262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82388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Times New Roman (Headings)"/>
              </a:rPr>
              <a:t>AGENDA</a:t>
            </a:r>
            <a:endParaRPr lang="vi-VN" sz="2800" dirty="0">
              <a:latin typeface="Times New Roman (Headings)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8628" y="1146628"/>
            <a:ext cx="82296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1.   What is CAN 2.0 ?</a:t>
            </a:r>
          </a:p>
          <a:p>
            <a:r>
              <a:rPr lang="en-US" sz="3600" b="1" dirty="0" smtClean="0"/>
              <a:t>2.   Description of project</a:t>
            </a:r>
          </a:p>
          <a:p>
            <a:pPr marL="342900" indent="-342900">
              <a:buAutoNum type="arabicPeriod" startAt="3"/>
            </a:pPr>
            <a:r>
              <a:rPr lang="en-US" sz="3600" b="1" dirty="0" smtClean="0"/>
              <a:t>   Hardware </a:t>
            </a:r>
            <a:r>
              <a:rPr lang="en-US" sz="3600" b="1" dirty="0"/>
              <a:t>S</a:t>
            </a:r>
            <a:r>
              <a:rPr lang="en-US" sz="3600" b="1" dirty="0" smtClean="0"/>
              <a:t>etup</a:t>
            </a:r>
          </a:p>
          <a:p>
            <a:r>
              <a:rPr lang="en-US" sz="3600" b="1" dirty="0" smtClean="0"/>
              <a:t>4.   Software Implementation</a:t>
            </a:r>
          </a:p>
          <a:p>
            <a:r>
              <a:rPr lang="en-US" sz="3600" b="1" dirty="0" smtClean="0"/>
              <a:t>5.   Result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9796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4.   Software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8685" y="834094"/>
            <a:ext cx="3747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4.2.1 </a:t>
            </a:r>
            <a:r>
              <a:rPr lang="en-US" sz="2000" b="1" dirty="0"/>
              <a:t>Initializing SOSC, SYS_CLK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1" y="2790547"/>
            <a:ext cx="8686800" cy="16564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1520" y="1273075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SYS_CLK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5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4.   Software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8685" y="834094"/>
            <a:ext cx="4586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4.2.1 </a:t>
            </a:r>
            <a:r>
              <a:rPr lang="en-US" sz="2000" b="1" dirty="0"/>
              <a:t>Initializing SOSC, SYS_CLK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568740"/>
            <a:ext cx="7298898" cy="19226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6350" y="2063397"/>
            <a:ext cx="1517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System OSC Divide Register (SCG_SOSCDIV</a:t>
            </a:r>
            <a:r>
              <a:rPr lang="en-US" sz="1000" b="1" dirty="0" smtClean="0"/>
              <a:t>)</a:t>
            </a:r>
          </a:p>
          <a:p>
            <a:r>
              <a:rPr lang="en-US" sz="1000" dirty="0" smtClean="0"/>
              <a:t>Address</a:t>
            </a:r>
            <a:r>
              <a:rPr lang="en-US" sz="1000" b="1" dirty="0" smtClean="0"/>
              <a:t>: </a:t>
            </a:r>
            <a:r>
              <a:rPr lang="en-US" sz="1000" dirty="0" smtClean="0"/>
              <a:t>0x40064104h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11500" y="2862340"/>
            <a:ext cx="1054100" cy="266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952625" y="3748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0737" y="4090765"/>
            <a:ext cx="458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SOSCDIV2</a:t>
            </a:r>
            <a:r>
              <a:rPr lang="en-US" dirty="0" smtClean="0"/>
              <a:t>: 001 -&gt; Divide by 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7982" y="4640883"/>
            <a:ext cx="727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=&gt;</a:t>
            </a:r>
            <a:r>
              <a:rPr lang="en-US" b="1" dirty="0" smtClean="0"/>
              <a:t> SOSCDIV2_CLK</a:t>
            </a:r>
            <a:r>
              <a:rPr lang="en-US" dirty="0" smtClean="0"/>
              <a:t> is supplied by EXTAL ,is 8 MHz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4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4.   Software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677" y="1872588"/>
            <a:ext cx="4230523" cy="4466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77029" y="6322211"/>
            <a:ext cx="393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Block diagram of CAN Module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05914" y="855021"/>
            <a:ext cx="4732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4.2.2 Initializing FlexCAN0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89000" y="1247286"/>
            <a:ext cx="566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Enable clock module and select clock source for PE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87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4.   Software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57" y="1234204"/>
            <a:ext cx="6628043" cy="38680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8970" y="5103674"/>
            <a:ext cx="84255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FlexCAN0 module need 3 clock sources: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Module Clock</a:t>
            </a:r>
            <a:r>
              <a:rPr lang="en-US" dirty="0" smtClean="0"/>
              <a:t>: be supplied  to synchronize clock with other module (SYS_CLK)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CHI Clock </a:t>
            </a:r>
            <a:r>
              <a:rPr lang="en-US" dirty="0" smtClean="0"/>
              <a:t>(Controller Host Interface Clock): clock for controller host interface (SYS_CLK)</a:t>
            </a:r>
          </a:p>
          <a:p>
            <a:r>
              <a:rPr lang="en-US" b="1" dirty="0" smtClean="0"/>
              <a:t>-     PE Clock </a:t>
            </a:r>
            <a:r>
              <a:rPr lang="en-US" dirty="0" smtClean="0"/>
              <a:t>(Protocol Engine Clock): clock for Protocol Engine, it is used to calculate time bit (SOSCDIV2_CLK of SYS_CLK)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9700" y="864872"/>
            <a:ext cx="566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 Enable clock module and select clock source for PE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5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4.   Software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56" y="1259506"/>
            <a:ext cx="6108844" cy="2305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15150" y="2104477"/>
            <a:ext cx="2114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System Oscillator Configuration Register (SCG_SOSCCFG)</a:t>
            </a:r>
            <a:r>
              <a:rPr lang="en-US" sz="10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1000" dirty="0" smtClean="0"/>
              <a:t>Address:  0x40064108h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5353050" y="2753970"/>
            <a:ext cx="228600" cy="552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2625" y="3620209"/>
            <a:ext cx="538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EREFS</a:t>
            </a:r>
            <a:r>
              <a:rPr lang="en-US" dirty="0" smtClean="0"/>
              <a:t>: 0 -&gt; external reference clock selected (EXTAL)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9700" y="864872"/>
            <a:ext cx="566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 Enable clock module and select clock source for PE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56" y="4061945"/>
            <a:ext cx="6438900" cy="23668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74811" y="4614328"/>
            <a:ext cx="187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PCC FlexCAN0 Register (PCC_FlexCAN0)</a:t>
            </a:r>
            <a:r>
              <a:rPr lang="en-US" sz="1000" dirty="0"/>
              <a:t> </a:t>
            </a:r>
            <a:endParaRPr lang="en-US" sz="1000" dirty="0" smtClean="0"/>
          </a:p>
          <a:p>
            <a:r>
              <a:rPr lang="en-US" sz="1000" dirty="0" smtClean="0"/>
              <a:t>Address: 0x40064090h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174750" y="4400499"/>
            <a:ext cx="361950" cy="666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00615" y="6293822"/>
            <a:ext cx="538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CGC</a:t>
            </a:r>
            <a:r>
              <a:rPr lang="en-US" dirty="0" smtClean="0"/>
              <a:t>: </a:t>
            </a:r>
            <a:r>
              <a:rPr lang="en-US" dirty="0"/>
              <a:t>1</a:t>
            </a:r>
            <a:r>
              <a:rPr lang="en-US" dirty="0" smtClean="0"/>
              <a:t> -&gt; Enable clock for CAN0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8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4.   Software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25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9700" y="864872"/>
            <a:ext cx="744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Configure bit timing for transmitting and receiving at </a:t>
            </a:r>
            <a:r>
              <a:rPr lang="en-US" dirty="0">
                <a:solidFill>
                  <a:srgbClr val="0070C0"/>
                </a:solidFill>
              </a:rPr>
              <a:t>500 </a:t>
            </a:r>
            <a:r>
              <a:rPr lang="en-US" dirty="0" smtClean="0">
                <a:solidFill>
                  <a:srgbClr val="0070C0"/>
                </a:solidFill>
              </a:rPr>
              <a:t>KHz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4200" y="1506489"/>
            <a:ext cx="798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smtClean="0"/>
              <a:t>Bit time </a:t>
            </a:r>
            <a:r>
              <a:rPr lang="en-US" i="1" dirty="0" smtClean="0"/>
              <a:t>is duration </a:t>
            </a:r>
            <a:r>
              <a:rPr lang="en-US" i="1" dirty="0"/>
              <a:t>of an individual one (1) or zero (0) bit in a digital transmission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4200" y="2221463"/>
                <a:ext cx="7988300" cy="1071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b="1" dirty="0" smtClean="0"/>
                  <a:t>Bit rate </a:t>
                </a:r>
                <a:r>
                  <a:rPr lang="en-US" dirty="0" smtClean="0"/>
                  <a:t>is given by: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𝐵𝑇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𝐵𝑇</m:t>
                        </m:r>
                      </m:sub>
                    </m:sSub>
                  </m:oMath>
                </a14:m>
                <a:r>
                  <a:rPr lang="en-US" dirty="0" smtClean="0"/>
                  <a:t> is bit time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00" y="2221463"/>
                <a:ext cx="7988300" cy="1071768"/>
              </a:xfrm>
              <a:prstGeom prst="rect">
                <a:avLst/>
              </a:prstGeom>
              <a:blipFill>
                <a:blip r:embed="rId3"/>
                <a:stretch>
                  <a:fillRect l="-687" t="-3977" b="-7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98500" y="3842515"/>
            <a:ext cx="638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bit </a:t>
            </a:r>
            <a:r>
              <a:rPr lang="en-US" dirty="0"/>
              <a:t>is divided into four separate non-overlapping time segments called </a:t>
            </a:r>
            <a:r>
              <a:rPr lang="en-US" b="1" dirty="0"/>
              <a:t>SYNC_SEG</a:t>
            </a:r>
            <a:r>
              <a:rPr lang="en-US" dirty="0"/>
              <a:t>, </a:t>
            </a:r>
            <a:r>
              <a:rPr lang="en-US" b="1" dirty="0"/>
              <a:t>PROP_SEG</a:t>
            </a:r>
            <a:r>
              <a:rPr lang="en-US" dirty="0"/>
              <a:t>, </a:t>
            </a:r>
            <a:r>
              <a:rPr lang="en-US" b="1" dirty="0"/>
              <a:t>PHASE_SEG1</a:t>
            </a:r>
            <a:r>
              <a:rPr lang="en-US" dirty="0"/>
              <a:t> and </a:t>
            </a:r>
            <a:r>
              <a:rPr lang="en-US" b="1" dirty="0"/>
              <a:t>PHASE_SEG2</a:t>
            </a:r>
            <a:r>
              <a:rPr lang="en-US" dirty="0"/>
              <a:t>.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950" y="4761131"/>
            <a:ext cx="52197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6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4.   Software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26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9700" y="864872"/>
            <a:ext cx="744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Configure bit timing for transmitting and receiving at </a:t>
            </a:r>
            <a:r>
              <a:rPr lang="en-US" dirty="0">
                <a:solidFill>
                  <a:srgbClr val="0070C0"/>
                </a:solidFill>
              </a:rPr>
              <a:t>500 </a:t>
            </a:r>
            <a:r>
              <a:rPr lang="en-US" dirty="0" smtClean="0">
                <a:solidFill>
                  <a:srgbClr val="0070C0"/>
                </a:solidFill>
              </a:rPr>
              <a:t>KHz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36599" y="1448702"/>
                <a:ext cx="7341511" cy="932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period of the Nominal Bit Time (NBT) is the sum of the segment durations:</a:t>
                </a:r>
              </a:p>
              <a:p>
                <a:r>
                  <a:rPr lang="en-US" dirty="0" smtClean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𝑆𝑌𝑁𝐶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𝑆𝐸𝐺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𝑃𝑅𝑂𝑃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𝑆𝐸𝐺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𝑃𝐻𝐴𝑆𝐸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𝑆𝐸𝐺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𝑃𝐻𝐴𝑆𝐸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𝑆𝐸𝐺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99" y="1448702"/>
                <a:ext cx="7341511" cy="932628"/>
              </a:xfrm>
              <a:prstGeom prst="rect">
                <a:avLst/>
              </a:prstGeom>
              <a:blipFill>
                <a:blip r:embed="rId3"/>
                <a:stretch>
                  <a:fillRect l="-748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11199" y="2595828"/>
            <a:ext cx="7975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of these segments is an integer multiple of a unit of time called a Time Quantum, </a:t>
            </a:r>
            <a:r>
              <a:rPr lang="en-US" dirty="0" err="1" smtClean="0"/>
              <a:t>t</a:t>
            </a:r>
            <a:r>
              <a:rPr lang="en-US" dirty="0" err="1"/>
              <a:t>q</a:t>
            </a:r>
            <a:r>
              <a:rPr lang="en-US" dirty="0" smtClean="0"/>
              <a:t>. </a:t>
            </a:r>
            <a:r>
              <a:rPr lang="en-US" dirty="0"/>
              <a:t>The duration of a Time Quantum is equal to the period of the CAN system clock, which is derived from the microcontroller (MCU) system clock or oscillator by way of a programmable </a:t>
            </a:r>
            <a:r>
              <a:rPr lang="en-US" dirty="0" err="1" smtClean="0"/>
              <a:t>prescaler</a:t>
            </a:r>
            <a:r>
              <a:rPr lang="en-US" dirty="0"/>
              <a:t>, called the Baud Rate </a:t>
            </a:r>
            <a:r>
              <a:rPr lang="en-US" dirty="0" err="1"/>
              <a:t>Prescaler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140" y="3792284"/>
            <a:ext cx="6198960" cy="304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3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4.   Software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27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9700" y="864872"/>
            <a:ext cx="744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Configure bit timing for transmitting and receiving at </a:t>
            </a:r>
            <a:r>
              <a:rPr lang="en-US" dirty="0">
                <a:solidFill>
                  <a:srgbClr val="0070C0"/>
                </a:solidFill>
              </a:rPr>
              <a:t>500 </a:t>
            </a:r>
            <a:r>
              <a:rPr lang="en-US" dirty="0" smtClean="0">
                <a:solidFill>
                  <a:srgbClr val="0070C0"/>
                </a:solidFill>
              </a:rPr>
              <a:t>KHz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512" y="2061728"/>
            <a:ext cx="5594207" cy="20403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70200" y="4283293"/>
            <a:ext cx="461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CAN engine clocking scheme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82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4.   Software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28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9700" y="864872"/>
            <a:ext cx="744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Configure bit timing for transmitting and receiving at </a:t>
            </a:r>
            <a:r>
              <a:rPr lang="en-US" dirty="0">
                <a:solidFill>
                  <a:srgbClr val="0070C0"/>
                </a:solidFill>
              </a:rPr>
              <a:t>500 </a:t>
            </a:r>
            <a:r>
              <a:rPr lang="en-US" dirty="0" smtClean="0">
                <a:solidFill>
                  <a:srgbClr val="0070C0"/>
                </a:solidFill>
              </a:rPr>
              <a:t>KHz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60" y="1801562"/>
            <a:ext cx="6692140" cy="27196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9300" y="4903891"/>
            <a:ext cx="793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IPT </a:t>
            </a:r>
            <a:r>
              <a:rPr lang="en-US" dirty="0" smtClean="0"/>
              <a:t>is  the </a:t>
            </a:r>
            <a:r>
              <a:rPr lang="en-US" dirty="0"/>
              <a:t>Information Processing Time </a:t>
            </a:r>
            <a:r>
              <a:rPr lang="en-US" dirty="0" smtClean="0"/>
              <a:t> and is </a:t>
            </a:r>
            <a:r>
              <a:rPr lang="en-US" dirty="0"/>
              <a:t>equal to 2 </a:t>
            </a:r>
            <a:r>
              <a:rPr lang="en-US" dirty="0" smtClean="0"/>
              <a:t>(</a:t>
            </a:r>
            <a:r>
              <a:rPr lang="en-US" dirty="0" err="1" smtClean="0"/>
              <a:t>tq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2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4.   Software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29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9700" y="864872"/>
            <a:ext cx="744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Configure bit timing for transmitting and receiving at </a:t>
            </a:r>
            <a:r>
              <a:rPr lang="en-US" dirty="0">
                <a:solidFill>
                  <a:srgbClr val="0070C0"/>
                </a:solidFill>
              </a:rPr>
              <a:t>500 </a:t>
            </a:r>
            <a:r>
              <a:rPr lang="en-US" dirty="0" smtClean="0">
                <a:solidFill>
                  <a:srgbClr val="0070C0"/>
                </a:solidFill>
              </a:rPr>
              <a:t>KHz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89000" y="1237450"/>
                <a:ext cx="7797800" cy="5672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i="1" dirty="0" smtClean="0"/>
                  <a:t>Desire bit rate: 500 KHz, sample point: 75% and using 3 samples to determine value of a bit</a:t>
                </a:r>
                <a:endParaRPr lang="en-US" i="1" dirty="0"/>
              </a:p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Time quanta per bit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𝑆𝑐𝑙𝑜𝑐𝑘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𝐵𝑇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𝑀𝐻𝑧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𝐾𝐻𝑧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=16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𝑡𝑞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285750" indent="-285750">
                  <a:buFontTx/>
                  <a:buChar char="-"/>
                </a:pPr>
                <a:endParaRPr lang="en-US" b="0" dirty="0" smtClean="0"/>
              </a:p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Sample point: 75% =&gt; time segment 2 = 0.25 * 16 = 4 (</a:t>
                </a:r>
                <a:r>
                  <a:rPr lang="en-US" dirty="0" err="1" smtClean="0"/>
                  <a:t>tq</a:t>
                </a:r>
                <a:r>
                  <a:rPr lang="en-US" dirty="0" smtClean="0"/>
                  <a:t>) =&gt; </a:t>
                </a:r>
                <a:r>
                  <a:rPr lang="en-US" b="1" dirty="0" smtClean="0"/>
                  <a:t>PSEG2</a:t>
                </a:r>
                <a:r>
                  <a:rPr lang="en-US" dirty="0" smtClean="0"/>
                  <a:t> = 3</a:t>
                </a:r>
              </a:p>
              <a:p>
                <a:pPr marL="285750" indent="-285750">
                  <a:buFontTx/>
                  <a:buChar char="-"/>
                </a:pPr>
                <a:endParaRPr lang="en-US" dirty="0" smtClean="0"/>
              </a:p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Time segment 2 = max( IPT, time segment 1) =&gt; </a:t>
                </a:r>
                <a:r>
                  <a:rPr lang="en-US" dirty="0"/>
                  <a:t>time segment 1 </a:t>
                </a:r>
                <a:r>
                  <a:rPr lang="en-US" dirty="0" smtClean="0"/>
                  <a:t>= 4 (</a:t>
                </a:r>
                <a:r>
                  <a:rPr lang="en-US" dirty="0" err="1" smtClean="0"/>
                  <a:t>tq</a:t>
                </a:r>
                <a:r>
                  <a:rPr lang="en-US" dirty="0" smtClean="0"/>
                  <a:t>) =&gt; </a:t>
                </a:r>
                <a:r>
                  <a:rPr lang="en-US" b="1" dirty="0" smtClean="0"/>
                  <a:t>PSEG1</a:t>
                </a:r>
                <a:r>
                  <a:rPr lang="en-US" dirty="0" smtClean="0"/>
                  <a:t> = 3</a:t>
                </a:r>
              </a:p>
              <a:p>
                <a:pPr marL="285750" indent="-285750">
                  <a:buFontTx/>
                  <a:buChar char="-"/>
                </a:pPr>
                <a:endParaRPr lang="en-US" dirty="0" smtClean="0"/>
              </a:p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Propagation segment = 16 - 1 – time segment 2 – time segment 1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                         = 16 - 1 - 4 - 4 =7 (</a:t>
                </a:r>
                <a:r>
                  <a:rPr lang="en-US" dirty="0" err="1" smtClean="0"/>
                  <a:t>tq</a:t>
                </a:r>
                <a:r>
                  <a:rPr lang="en-US" dirty="0" smtClean="0"/>
                  <a:t>) =&gt; </a:t>
                </a:r>
                <a:r>
                  <a:rPr lang="en-US" b="1" dirty="0" smtClean="0"/>
                  <a:t>PROPSEG</a:t>
                </a:r>
                <a:r>
                  <a:rPr lang="en-US" dirty="0" smtClean="0"/>
                  <a:t> = 6</a:t>
                </a:r>
              </a:p>
              <a:p>
                <a:endParaRPr lang="en-US" dirty="0" smtClean="0"/>
              </a:p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Three sample are used to determine value of bit =&gt;</a:t>
                </a:r>
                <a:r>
                  <a:rPr lang="en-US" b="1" dirty="0" smtClean="0"/>
                  <a:t> SMP </a:t>
                </a:r>
                <a:r>
                  <a:rPr lang="en-US" dirty="0" smtClean="0"/>
                  <a:t>= 1</a:t>
                </a:r>
              </a:p>
              <a:p>
                <a:pPr marL="285750" indent="-285750">
                  <a:buFontTx/>
                  <a:buChar char="-"/>
                </a:pPr>
                <a:endParaRPr lang="en-US" dirty="0" smtClean="0"/>
              </a:p>
              <a:p>
                <a:pPr marL="285750" indent="-285750">
                  <a:buFontTx/>
                  <a:buChar char="-"/>
                </a:pPr>
                <a:r>
                  <a:rPr lang="en-US" dirty="0" err="1" smtClean="0"/>
                  <a:t>Prescaler</a:t>
                </a:r>
                <a:r>
                  <a:rPr lang="en-US" dirty="0" smtClean="0"/>
                  <a:t> Value (PRESDIV + 1)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𝐶𝐴𝑁𝐶𝐿𝐾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𝑆𝑐𝑙𝑜𝑐𝑘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𝑀𝐻𝑧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𝑀𝐻𝑧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dirty="0" smtClean="0"/>
                  <a:t>=&gt; </a:t>
                </a:r>
                <a:r>
                  <a:rPr lang="en-US" b="1" dirty="0" smtClean="0"/>
                  <a:t>PRESDIV</a:t>
                </a:r>
                <a:r>
                  <a:rPr lang="en-US" dirty="0" smtClean="0"/>
                  <a:t> = 0</a:t>
                </a:r>
              </a:p>
              <a:p>
                <a:pPr marL="285750" indent="-285750">
                  <a:buFontTx/>
                  <a:buChar char="-"/>
                </a:pPr>
                <a:endParaRPr lang="en-US" dirty="0" smtClean="0"/>
              </a:p>
              <a:p>
                <a:r>
                  <a:rPr lang="en-US" dirty="0" smtClean="0"/>
                  <a:t>-   4 &gt;= Resync jump width (RJW +1) = time segment 1=&gt; </a:t>
                </a:r>
                <a:r>
                  <a:rPr lang="en-US" dirty="0"/>
                  <a:t>Resync jump width </a:t>
                </a:r>
                <a:r>
                  <a:rPr lang="en-US" dirty="0" smtClean="0"/>
                  <a:t>= 4 (</a:t>
                </a:r>
                <a:r>
                  <a:rPr lang="en-US" dirty="0" err="1" smtClean="0"/>
                  <a:t>tq</a:t>
                </a:r>
                <a:r>
                  <a:rPr lang="en-US" dirty="0" smtClean="0"/>
                  <a:t>) =&gt; </a:t>
                </a:r>
                <a:r>
                  <a:rPr lang="en-US" b="1" dirty="0" smtClean="0"/>
                  <a:t>RJW</a:t>
                </a:r>
                <a:r>
                  <a:rPr lang="en-US" dirty="0" smtClean="0"/>
                  <a:t> = 3.</a:t>
                </a:r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00" y="1237450"/>
                <a:ext cx="7797800" cy="5672900"/>
              </a:xfrm>
              <a:prstGeom prst="rect">
                <a:avLst/>
              </a:prstGeom>
              <a:blipFill>
                <a:blip r:embed="rId3"/>
                <a:stretch>
                  <a:fillRect l="-704" t="-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69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5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What is CAN 2.0?</a:t>
            </a:r>
            <a:endParaRPr lang="en-US" sz="3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997630"/>
            <a:ext cx="8372475" cy="3933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743" y="4766741"/>
            <a:ext cx="7932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smtClean="0"/>
              <a:t>Physical Connection</a:t>
            </a:r>
            <a:r>
              <a:rPr lang="en-US" dirty="0" smtClean="0"/>
              <a:t>: CAN is communication using a single terminate twisted pair cable so that CAN devices can communicate with one  another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 smtClean="0"/>
              <a:t>-    </a:t>
            </a:r>
            <a:r>
              <a:rPr lang="en-US" b="1" dirty="0" smtClean="0"/>
              <a:t>Maximum speed</a:t>
            </a:r>
            <a:r>
              <a:rPr lang="en-US" dirty="0" smtClean="0"/>
              <a:t>: 1Mb/s</a:t>
            </a:r>
          </a:p>
        </p:txBody>
      </p:sp>
    </p:spTree>
    <p:extLst>
      <p:ext uri="{BB962C8B-B14F-4D97-AF65-F5344CB8AC3E}">
        <p14:creationId xmlns:p14="http://schemas.microsoft.com/office/powerpoint/2010/main" val="296723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4.   Software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30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9700" y="864872"/>
            <a:ext cx="744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Configure bit timing for transmitting and receiving at </a:t>
            </a:r>
            <a:r>
              <a:rPr lang="en-US" dirty="0">
                <a:solidFill>
                  <a:srgbClr val="0070C0"/>
                </a:solidFill>
              </a:rPr>
              <a:t>500 </a:t>
            </a:r>
            <a:r>
              <a:rPr lang="en-US" dirty="0" smtClean="0">
                <a:solidFill>
                  <a:srgbClr val="0070C0"/>
                </a:solidFill>
              </a:rPr>
              <a:t>KHz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1461402"/>
            <a:ext cx="8391525" cy="27908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4400" y="1758096"/>
            <a:ext cx="3617912" cy="333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57850" y="1786165"/>
            <a:ext cx="1263650" cy="333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88199" y="1786165"/>
            <a:ext cx="1093111" cy="333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60899" y="3037392"/>
            <a:ext cx="376237" cy="582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7149" y="4628596"/>
            <a:ext cx="551252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PRESDIV</a:t>
            </a:r>
            <a:r>
              <a:rPr lang="en-US" sz="1600" dirty="0" smtClean="0"/>
              <a:t>: 00000000</a:t>
            </a:r>
          </a:p>
          <a:p>
            <a:r>
              <a:rPr lang="en-US" sz="1600" b="1" dirty="0" smtClean="0"/>
              <a:t>PSEG1</a:t>
            </a:r>
            <a:r>
              <a:rPr lang="en-US" sz="1600" dirty="0" smtClean="0"/>
              <a:t>: 011</a:t>
            </a:r>
          </a:p>
          <a:p>
            <a:r>
              <a:rPr lang="en-US" sz="1600" b="1" dirty="0" smtClean="0"/>
              <a:t>PSEG2</a:t>
            </a:r>
            <a:r>
              <a:rPr lang="en-US" sz="1600" dirty="0" smtClean="0"/>
              <a:t>: 011</a:t>
            </a:r>
          </a:p>
          <a:p>
            <a:r>
              <a:rPr lang="en-US" sz="1600" b="1" dirty="0" smtClean="0"/>
              <a:t>PROPSEG</a:t>
            </a:r>
            <a:r>
              <a:rPr lang="en-US" sz="1600" dirty="0" smtClean="0"/>
              <a:t>: 110</a:t>
            </a:r>
          </a:p>
          <a:p>
            <a:r>
              <a:rPr lang="en-US" sz="1600" b="1" dirty="0" smtClean="0"/>
              <a:t>RJW</a:t>
            </a:r>
            <a:r>
              <a:rPr lang="en-US" sz="1600" dirty="0" smtClean="0"/>
              <a:t>: 011</a:t>
            </a:r>
          </a:p>
          <a:p>
            <a:r>
              <a:rPr lang="en-US" sz="1600" b="1" dirty="0"/>
              <a:t>SMP</a:t>
            </a:r>
            <a:r>
              <a:rPr lang="en-US" sz="1600" dirty="0"/>
              <a:t>: </a:t>
            </a:r>
            <a:r>
              <a:rPr lang="en-US" sz="1600" dirty="0" smtClean="0"/>
              <a:t>1</a:t>
            </a:r>
          </a:p>
          <a:p>
            <a:r>
              <a:rPr lang="en-US" sz="1600" b="1" dirty="0" smtClean="0"/>
              <a:t>CLKSRC:</a:t>
            </a:r>
            <a:r>
              <a:rPr lang="en-US" sz="1600" dirty="0" smtClean="0"/>
              <a:t>  0 -&gt; CAN engine clock source is oscillator clock</a:t>
            </a:r>
            <a:endParaRPr lang="en-US" sz="1600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" y="3984836"/>
            <a:ext cx="31575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Control 1 register (CTRL1</a:t>
            </a:r>
            <a:r>
              <a:rPr lang="en-US" sz="1600" b="1" dirty="0" smtClean="0"/>
              <a:t>)</a:t>
            </a:r>
          </a:p>
          <a:p>
            <a:r>
              <a:rPr lang="en-US" sz="1600" dirty="0" smtClean="0"/>
              <a:t>Address: 0x40024004h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00080" y="2983486"/>
            <a:ext cx="1281230" cy="724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59326" y="1813825"/>
            <a:ext cx="671510" cy="333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4853" y="2983486"/>
            <a:ext cx="376237" cy="724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9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4.   Software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31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9700" y="864872"/>
            <a:ext cx="744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Clearing message buffer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" y="1298577"/>
            <a:ext cx="8086725" cy="5057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43300" y="6469620"/>
            <a:ext cx="3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32 messages buffer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40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4.   Software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32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9700" y="864872"/>
            <a:ext cx="744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Clearing message buffer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651" y="1598544"/>
            <a:ext cx="7729624" cy="14347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65400" y="3327400"/>
            <a:ext cx="485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Structure of a 8-byte message buffer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55056" y="3998013"/>
            <a:ext cx="6972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A message buffer have 4 words.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 smtClean="0"/>
              <a:t>-   We will assign these 128 words by 0 to clear data of message buffer before transmission or reception.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5376" y="1848555"/>
            <a:ext cx="736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Word 0</a:t>
            </a:r>
            <a:endParaRPr lang="en-US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3214" y="2145832"/>
            <a:ext cx="736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Word 1</a:t>
            </a:r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3214" y="2425116"/>
            <a:ext cx="736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Word 2</a:t>
            </a:r>
            <a:endParaRPr 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3214" y="2715699"/>
            <a:ext cx="736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Word 3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77657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4.   Software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33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9700" y="8648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Set global mask bits to check all standard IDs of received messages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561" y="3959949"/>
            <a:ext cx="755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will assign 0x1FFFFFFF to check standard IDs of incoming messages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05" y="1476781"/>
            <a:ext cx="7146995" cy="22405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5103" y="2183086"/>
            <a:ext cx="16988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Rx Mailboxes Global Mask register (RXMGMASK)</a:t>
            </a:r>
            <a:r>
              <a:rPr lang="en-US" sz="10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1000" dirty="0" smtClean="0"/>
              <a:t>Address: 0x40024010h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7241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4.   Software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34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9700" y="8648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7030A0"/>
                </a:solidFill>
              </a:rPr>
              <a:t>Configure MB4, MB5 for receiving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25" y="2059048"/>
            <a:ext cx="7746250" cy="14378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3143" y="1404853"/>
            <a:ext cx="428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Offset: MB4: 0x00C0h, MB5: 0x00D0h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31967" y="3735977"/>
            <a:ext cx="41539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Word 0 :</a:t>
            </a:r>
          </a:p>
          <a:p>
            <a:r>
              <a:rPr lang="en-US" b="1" dirty="0" smtClean="0"/>
              <a:t>    </a:t>
            </a:r>
            <a:r>
              <a:rPr lang="en-US" sz="1600" b="1" dirty="0" smtClean="0"/>
              <a:t>CODE</a:t>
            </a:r>
            <a:r>
              <a:rPr lang="en-US" dirty="0" smtClean="0"/>
              <a:t>: 0100 -&gt; activate RX mailbox</a:t>
            </a:r>
          </a:p>
          <a:p>
            <a:r>
              <a:rPr lang="en-US" b="1" dirty="0" smtClean="0"/>
              <a:t>    IDE</a:t>
            </a:r>
            <a:r>
              <a:rPr lang="en-US" dirty="0" smtClean="0"/>
              <a:t>: 0 -&gt; Standard ID (11 bit)</a:t>
            </a:r>
          </a:p>
          <a:p>
            <a:r>
              <a:rPr lang="en-US" b="1" dirty="0" smtClean="0"/>
              <a:t>    RTR</a:t>
            </a:r>
            <a:r>
              <a:rPr lang="en-US" dirty="0" smtClean="0"/>
              <a:t>: 0 -&gt; Data frame</a:t>
            </a:r>
          </a:p>
          <a:p>
            <a:r>
              <a:rPr lang="en-US" b="1" dirty="0" smtClean="0"/>
              <a:t>    LENGTH</a:t>
            </a:r>
            <a:r>
              <a:rPr lang="en-US" dirty="0" smtClean="0"/>
              <a:t>: 0000 (8 bytes)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31967" y="5236302"/>
            <a:ext cx="6048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Word 1 :</a:t>
            </a:r>
          </a:p>
          <a:p>
            <a:r>
              <a:rPr lang="en-US" b="1" dirty="0" smtClean="0"/>
              <a:t>    ID: </a:t>
            </a:r>
            <a:r>
              <a:rPr lang="en-US" dirty="0" smtClean="0"/>
              <a:t>0x111 (MB4) or 0x222(MB5) -&gt; expected ID is received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58604" y="2283171"/>
            <a:ext cx="760186" cy="316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83643" y="2313394"/>
            <a:ext cx="1554366" cy="285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99920" y="2599291"/>
            <a:ext cx="2397513" cy="287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9299" y="2304386"/>
            <a:ext cx="736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Word 0</a:t>
            </a:r>
            <a:endParaRPr lang="en-US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49299" y="2599291"/>
            <a:ext cx="736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Word 1</a:t>
            </a:r>
            <a:endParaRPr lang="en-US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39700" y="2886422"/>
            <a:ext cx="736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Word 2</a:t>
            </a:r>
            <a:endParaRPr lang="en-US" sz="11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49299" y="3185927"/>
            <a:ext cx="736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Word 3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9064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4.   Software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35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9700" y="8648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7030A0"/>
                </a:solidFill>
              </a:rPr>
              <a:t>Negate halt state of module CAN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3954" y="15936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initializing message buffers, we need exit Freeze mode to perform reception and transmission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24" y="2240000"/>
            <a:ext cx="7038315" cy="281532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82439" y="2769327"/>
            <a:ext cx="15121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Module Configuration register (MCR)</a:t>
            </a:r>
            <a:r>
              <a:rPr lang="en-US" sz="10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1000" dirty="0" smtClean="0"/>
              <a:t>Address: 0x40024000h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1194575" y="2769326"/>
            <a:ext cx="368218" cy="476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03463" y="2754516"/>
            <a:ext cx="368218" cy="476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72808" y="3952504"/>
            <a:ext cx="2693010" cy="561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46962" y="5032956"/>
            <a:ext cx="7421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FRZ</a:t>
            </a:r>
            <a:r>
              <a:rPr lang="en-US" dirty="0" smtClean="0"/>
              <a:t> : 0 -&gt; Not enable to enter Freeze mode</a:t>
            </a:r>
          </a:p>
          <a:p>
            <a:r>
              <a:rPr lang="en-US" b="1" dirty="0" smtClean="0"/>
              <a:t>HALT</a:t>
            </a:r>
            <a:r>
              <a:rPr lang="en-US" dirty="0" smtClean="0"/>
              <a:t>: 0 -&gt; No Freeze mode request</a:t>
            </a:r>
          </a:p>
          <a:p>
            <a:r>
              <a:rPr lang="en-US" b="1" dirty="0" smtClean="0"/>
              <a:t>MAXMB</a:t>
            </a:r>
            <a:r>
              <a:rPr lang="en-US" dirty="0" smtClean="0"/>
              <a:t>: 0x1F -&gt; Max number of last message buffer which take part in </a:t>
            </a:r>
            <a:r>
              <a:rPr lang="en-US" dirty="0"/>
              <a:t>matching </a:t>
            </a:r>
            <a:r>
              <a:rPr lang="en-US" dirty="0" smtClean="0"/>
              <a:t>and arbitration processes (16 MBs)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3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4.   Software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36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9700" y="8648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4.2.3 </a:t>
            </a:r>
            <a:r>
              <a:rPr lang="en-US" b="1" dirty="0"/>
              <a:t>Initializing </a:t>
            </a:r>
            <a:r>
              <a:rPr lang="en-US" b="1" dirty="0" smtClean="0"/>
              <a:t>port pin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2100" y="1386604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0000"/>
                </a:solidFill>
              </a:rPr>
              <a:t>Enable clock for </a:t>
            </a:r>
            <a:r>
              <a:rPr lang="en-US" sz="1600" dirty="0" smtClean="0">
                <a:solidFill>
                  <a:srgbClr val="FF0000"/>
                </a:solidFill>
              </a:rPr>
              <a:t>PORTE (CAN0 Rx, CAN0 </a:t>
            </a:r>
            <a:r>
              <a:rPr lang="en-US" sz="1600" dirty="0" err="1" smtClean="0">
                <a:solidFill>
                  <a:srgbClr val="FF0000"/>
                </a:solidFill>
              </a:rPr>
              <a:t>Tx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61" y="1972368"/>
            <a:ext cx="7301140" cy="25414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19999" y="2531060"/>
            <a:ext cx="14491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PCC </a:t>
            </a:r>
            <a:r>
              <a:rPr lang="en-US" sz="1000" b="1" dirty="0" smtClean="0"/>
              <a:t>PORTE </a:t>
            </a:r>
            <a:r>
              <a:rPr lang="en-US" sz="1000" b="1" dirty="0"/>
              <a:t>Register (</a:t>
            </a:r>
            <a:r>
              <a:rPr lang="en-US" sz="1000" b="1" dirty="0" smtClean="0"/>
              <a:t>PCC_PORTE)</a:t>
            </a:r>
          </a:p>
          <a:p>
            <a:r>
              <a:rPr lang="en-US" sz="1000" dirty="0" smtClean="0"/>
              <a:t>Address : 0x40024134h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1069884" y="2352502"/>
            <a:ext cx="368218" cy="732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6171" y="4785247"/>
            <a:ext cx="538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CGC</a:t>
            </a:r>
            <a:r>
              <a:rPr lang="en-US" dirty="0" smtClean="0"/>
              <a:t>: </a:t>
            </a:r>
            <a:r>
              <a:rPr lang="en-US" dirty="0"/>
              <a:t>1</a:t>
            </a:r>
            <a:r>
              <a:rPr lang="en-US" dirty="0" smtClean="0"/>
              <a:t> -&gt; Enable clock for Port 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8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4.   Software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37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9700" y="8648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4.2.3 </a:t>
            </a:r>
            <a:r>
              <a:rPr lang="en-US" b="1" dirty="0"/>
              <a:t>Initializing </a:t>
            </a:r>
            <a:r>
              <a:rPr lang="en-US" b="1" dirty="0" smtClean="0"/>
              <a:t>port pin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2100" y="138660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Pin Mux Control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8711" y="5987020"/>
            <a:ext cx="538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MUX</a:t>
            </a:r>
            <a:r>
              <a:rPr lang="en-US" dirty="0" smtClean="0"/>
              <a:t>: 101 -&gt;Alternative 5 (Rx, </a:t>
            </a:r>
            <a:r>
              <a:rPr lang="en-US" dirty="0" err="1" smtClean="0"/>
              <a:t>Tx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1755936"/>
            <a:ext cx="7048038" cy="38910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6640" y="2934247"/>
            <a:ext cx="1737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Pin Control Register n (</a:t>
            </a:r>
            <a:r>
              <a:rPr lang="en-US" sz="1000" b="1" dirty="0" smtClean="0"/>
              <a:t>PORT_PCR</a:t>
            </a:r>
            <a:r>
              <a:rPr lang="en-US" sz="1000" b="1" i="1" dirty="0" smtClean="0"/>
              <a:t>4, </a:t>
            </a:r>
            <a:r>
              <a:rPr lang="en-US" sz="1000" b="1" dirty="0" smtClean="0"/>
              <a:t>PORT_PCR</a:t>
            </a:r>
            <a:r>
              <a:rPr lang="en-US" sz="1000" b="1" i="1" dirty="0" smtClean="0"/>
              <a:t>5</a:t>
            </a:r>
            <a:r>
              <a:rPr lang="en-US" sz="1000" b="1" dirty="0" smtClean="0"/>
              <a:t>)</a:t>
            </a:r>
          </a:p>
          <a:p>
            <a:r>
              <a:rPr lang="en-US" sz="1000" dirty="0" smtClean="0"/>
              <a:t>Address: 0x4004D010h and 0x4004D014h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2798555" y="4039986"/>
            <a:ext cx="1017564" cy="1221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6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4.   Software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38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9700" y="8648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4.2.3 </a:t>
            </a:r>
            <a:r>
              <a:rPr lang="en-US" b="1" dirty="0"/>
              <a:t>Initializing </a:t>
            </a:r>
            <a:r>
              <a:rPr lang="en-US" b="1" dirty="0" smtClean="0"/>
              <a:t>port pin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2100" y="1386604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0000"/>
                </a:solidFill>
              </a:rPr>
              <a:t>Enable clock for </a:t>
            </a:r>
            <a:r>
              <a:rPr lang="en-US" sz="1600" dirty="0" smtClean="0">
                <a:solidFill>
                  <a:srgbClr val="FF0000"/>
                </a:solidFill>
              </a:rPr>
              <a:t>PORTD (Pin D0)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61" y="1972368"/>
            <a:ext cx="7301140" cy="25414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19999" y="2531060"/>
            <a:ext cx="14491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PCC </a:t>
            </a:r>
            <a:r>
              <a:rPr lang="en-US" sz="1000" b="1" dirty="0" smtClean="0"/>
              <a:t>PORTD </a:t>
            </a:r>
            <a:r>
              <a:rPr lang="en-US" sz="1000" b="1" dirty="0"/>
              <a:t>Register (</a:t>
            </a:r>
            <a:r>
              <a:rPr lang="en-US" sz="1000" b="1" dirty="0" smtClean="0"/>
              <a:t>PCC_PORTD)</a:t>
            </a:r>
          </a:p>
          <a:p>
            <a:r>
              <a:rPr lang="en-US" sz="1000" dirty="0" smtClean="0"/>
              <a:t>Address : 0x40065130h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1069884" y="2352502"/>
            <a:ext cx="368218" cy="732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6171" y="4785247"/>
            <a:ext cx="538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CGC</a:t>
            </a:r>
            <a:r>
              <a:rPr lang="en-US" dirty="0" smtClean="0"/>
              <a:t>: </a:t>
            </a:r>
            <a:r>
              <a:rPr lang="en-US" dirty="0"/>
              <a:t>1</a:t>
            </a:r>
            <a:r>
              <a:rPr lang="en-US" dirty="0" smtClean="0"/>
              <a:t> -&gt; Enable clock for Port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7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4.   Software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39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9700" y="8648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4.2.2 Initializing </a:t>
            </a:r>
            <a:r>
              <a:rPr lang="en-US" b="1" dirty="0" smtClean="0"/>
              <a:t>port pin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2100" y="138660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Pin Mux Control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8711" y="5987020"/>
            <a:ext cx="538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MUX</a:t>
            </a:r>
            <a:r>
              <a:rPr lang="en-US" dirty="0" smtClean="0"/>
              <a:t>: 001 -&gt;Alternative 1 (GPIO)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1755936"/>
            <a:ext cx="7048038" cy="38910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6640" y="2934247"/>
            <a:ext cx="17373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Pin Control Register n (</a:t>
            </a:r>
            <a:r>
              <a:rPr lang="en-US" sz="1000" b="1" dirty="0" smtClean="0"/>
              <a:t>PORT_PCR</a:t>
            </a:r>
            <a:r>
              <a:rPr lang="en-US" sz="1000" b="1" i="1" dirty="0"/>
              <a:t>0</a:t>
            </a:r>
            <a:r>
              <a:rPr lang="en-US" sz="1000" b="1" dirty="0" smtClean="0"/>
              <a:t>)</a:t>
            </a:r>
          </a:p>
          <a:p>
            <a:r>
              <a:rPr lang="en-US" sz="1000" dirty="0" smtClean="0"/>
              <a:t>Address: 0x</a:t>
            </a:r>
            <a:r>
              <a:rPr lang="en-US" sz="1000" dirty="0"/>
              <a:t>4004C000</a:t>
            </a:r>
            <a:r>
              <a:rPr lang="en-US" sz="1000" dirty="0" smtClean="0"/>
              <a:t>h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2798555" y="4039986"/>
            <a:ext cx="1017564" cy="1221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0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5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What is CAN 2.0?</a:t>
            </a:r>
            <a:endParaRPr lang="en-US" sz="3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9896" y="1762034"/>
            <a:ext cx="76417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b="1" dirty="0" smtClean="0"/>
              <a:t> Multi </a:t>
            </a:r>
            <a:r>
              <a:rPr lang="en-US" b="1" dirty="0"/>
              <a:t>master</a:t>
            </a:r>
            <a:r>
              <a:rPr lang="en-US" dirty="0"/>
              <a:t>:  All devices on the network can transmit message  without being requested by other node and they can see all transmitted messages. Each device can decide if a message is relevant or if it should be filtered</a:t>
            </a:r>
          </a:p>
          <a:p>
            <a:endParaRPr lang="en-US" b="1" dirty="0" smtClean="0"/>
          </a:p>
          <a:p>
            <a:r>
              <a:rPr lang="en-US" dirty="0" smtClean="0"/>
              <a:t>-</a:t>
            </a:r>
            <a:r>
              <a:rPr lang="en-US" dirty="0"/>
              <a:t> </a:t>
            </a:r>
            <a:r>
              <a:rPr lang="en-US" b="1" dirty="0" smtClean="0"/>
              <a:t>Priority</a:t>
            </a:r>
            <a:r>
              <a:rPr lang="en-US" dirty="0" smtClean="0"/>
              <a:t>:</a:t>
            </a:r>
            <a:r>
              <a:rPr lang="en-US" b="1" dirty="0"/>
              <a:t> </a:t>
            </a:r>
            <a:r>
              <a:rPr lang="en-US" dirty="0" smtClean="0"/>
              <a:t>Every </a:t>
            </a:r>
            <a:r>
              <a:rPr lang="en-US" dirty="0"/>
              <a:t>message has a priority, so if two nodes try to send messages </a:t>
            </a:r>
            <a:r>
              <a:rPr lang="en-US" dirty="0" smtClean="0"/>
              <a:t>simultaneously into CAN bus, </a:t>
            </a:r>
            <a:r>
              <a:rPr lang="en-US" dirty="0"/>
              <a:t>the one with the higher priority gets transmitted and the one with the lower priority gets </a:t>
            </a:r>
            <a:r>
              <a:rPr lang="en-US" dirty="0" smtClean="0"/>
              <a:t>postponed </a:t>
            </a:r>
            <a:r>
              <a:rPr lang="en-US" dirty="0"/>
              <a:t>until the bus becomes </a:t>
            </a:r>
            <a:r>
              <a:rPr lang="en-US" dirty="0" smtClean="0"/>
              <a:t>available</a:t>
            </a:r>
          </a:p>
        </p:txBody>
      </p:sp>
    </p:spTree>
    <p:extLst>
      <p:ext uri="{BB962C8B-B14F-4D97-AF65-F5344CB8AC3E}">
        <p14:creationId xmlns:p14="http://schemas.microsoft.com/office/powerpoint/2010/main" val="312417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4.   Software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40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9700" y="8648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4.2.3 </a:t>
            </a:r>
            <a:r>
              <a:rPr lang="en-US" b="1" dirty="0"/>
              <a:t>Initializing </a:t>
            </a:r>
            <a:r>
              <a:rPr lang="en-US" b="1" dirty="0" smtClean="0"/>
              <a:t>port pin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2100" y="1386604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7030A0"/>
                </a:solidFill>
              </a:rPr>
              <a:t>Configuring port </a:t>
            </a:r>
            <a:r>
              <a:rPr lang="en-US" sz="1600" dirty="0">
                <a:solidFill>
                  <a:srgbClr val="7030A0"/>
                </a:solidFill>
              </a:rPr>
              <a:t>d</a:t>
            </a:r>
            <a:r>
              <a:rPr lang="en-US" sz="1600" dirty="0" smtClean="0">
                <a:solidFill>
                  <a:srgbClr val="7030A0"/>
                </a:solidFill>
              </a:rPr>
              <a:t>ata </a:t>
            </a:r>
            <a:r>
              <a:rPr lang="en-US" sz="1600" dirty="0">
                <a:solidFill>
                  <a:srgbClr val="7030A0"/>
                </a:solidFill>
              </a:rPr>
              <a:t>d</a:t>
            </a:r>
            <a:r>
              <a:rPr lang="en-US" sz="1600" dirty="0" smtClean="0">
                <a:solidFill>
                  <a:srgbClr val="7030A0"/>
                </a:solidFill>
              </a:rPr>
              <a:t>irection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842" y="4370837"/>
            <a:ext cx="538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Bit 0</a:t>
            </a:r>
            <a:r>
              <a:rPr lang="en-US" dirty="0" smtClean="0"/>
              <a:t>: 1 -&gt; Configure pin D0 for output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97711" y="2295564"/>
            <a:ext cx="1737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Port Data Direction </a:t>
            </a:r>
            <a:r>
              <a:rPr lang="fr-FR" sz="1000" b="1" dirty="0" err="1"/>
              <a:t>Register</a:t>
            </a:r>
            <a:r>
              <a:rPr lang="fr-FR" sz="1000" b="1" dirty="0"/>
              <a:t> (PDDR</a:t>
            </a:r>
            <a:r>
              <a:rPr lang="fr-FR" sz="1000" b="1" dirty="0" smtClean="0"/>
              <a:t>)</a:t>
            </a:r>
          </a:p>
          <a:p>
            <a:endParaRPr lang="fr-FR" sz="1000" b="1" dirty="0" smtClean="0"/>
          </a:p>
          <a:p>
            <a:r>
              <a:rPr lang="en-US" sz="1000" dirty="0" smtClean="0"/>
              <a:t>Address: 0x400FF0D4h</a:t>
            </a:r>
            <a:endParaRPr lang="en-US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" y="1871400"/>
            <a:ext cx="7258011" cy="22047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71063" y="2917849"/>
            <a:ext cx="365760" cy="805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7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4.   Software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41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7507" y="680286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4.2.4 Message reception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98515" y="1210986"/>
            <a:ext cx="399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Receiving and move - in process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933" y="1314179"/>
            <a:ext cx="3736569" cy="49254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8515" y="1953491"/>
            <a:ext cx="2826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Rx SMB </a:t>
            </a:r>
            <a:r>
              <a:rPr lang="en-US" dirty="0"/>
              <a:t>is </a:t>
            </a:r>
            <a:r>
              <a:rPr lang="en-US" dirty="0" smtClean="0"/>
              <a:t>auxiliary MB called serial message 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3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4.   Software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42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7507" y="680286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4.2.4 Message reception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" y="111406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7030A0"/>
                </a:solidFill>
              </a:rPr>
              <a:t>Checking interrupt flag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98" y="1722335"/>
            <a:ext cx="6895565" cy="275822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375363" y="1867293"/>
            <a:ext cx="181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Interrupt Flags 1 register (IFLAG1</a:t>
            </a:r>
            <a:r>
              <a:rPr lang="en-US" sz="1000" b="1" dirty="0" smtClean="0"/>
              <a:t>)</a:t>
            </a:r>
          </a:p>
          <a:p>
            <a:r>
              <a:rPr lang="en-US" sz="1000" b="1" dirty="0" smtClean="0"/>
              <a:t>Address: </a:t>
            </a:r>
            <a:r>
              <a:rPr lang="en-US" sz="1000" dirty="0" smtClean="0"/>
              <a:t>0x40024030h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930379" y="4719500"/>
            <a:ext cx="518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b="1" dirty="0" smtClean="0"/>
              <a:t>bit 5</a:t>
            </a:r>
            <a:r>
              <a:rPr lang="en-US" dirty="0" smtClean="0"/>
              <a:t> and </a:t>
            </a:r>
            <a:r>
              <a:rPr lang="en-US" b="1" dirty="0" smtClean="0"/>
              <a:t>bit 4</a:t>
            </a:r>
            <a:r>
              <a:rPr lang="en-US" dirty="0" smtClean="0"/>
              <a:t> = 1, reception is successful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60570" y="2896433"/>
            <a:ext cx="849085" cy="1160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7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4.   Software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43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8675" y="346750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Read TIMER to unlock message buffers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99" y="1585476"/>
            <a:ext cx="7746250" cy="14378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3143" y="1234204"/>
            <a:ext cx="428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Offset: MB4: 0x00C0h, MB5: 0x00D0h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54794" y="2125719"/>
            <a:ext cx="2397513" cy="287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4173" y="1830814"/>
            <a:ext cx="736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Word 0</a:t>
            </a:r>
            <a:endParaRPr lang="en-US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4173" y="2125719"/>
            <a:ext cx="736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Word 1</a:t>
            </a:r>
            <a:endParaRPr lang="en-US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4574" y="2412850"/>
            <a:ext cx="736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Word 2</a:t>
            </a:r>
            <a:endParaRPr lang="en-US" sz="11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04173" y="2712355"/>
            <a:ext cx="736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Word 3</a:t>
            </a:r>
            <a:endParaRPr lang="en-US" sz="1100" b="1" dirty="0"/>
          </a:p>
        </p:txBody>
      </p:sp>
      <p:sp>
        <p:nvSpPr>
          <p:cNvPr id="20" name="Rectangle 19"/>
          <p:cNvSpPr/>
          <p:nvPr/>
        </p:nvSpPr>
        <p:spPr>
          <a:xfrm>
            <a:off x="1275921" y="2430941"/>
            <a:ext cx="7207811" cy="522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86414" y="3075283"/>
            <a:ext cx="613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Reading ID and Data from word 1,2,3.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6063" y="91649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Reading  MB4, MB5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7507" y="680286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4.2.4 Message reception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63" y="4216435"/>
            <a:ext cx="7722548" cy="22687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5061" y="3836837"/>
            <a:ext cx="36618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Free Running Timer (TIMER</a:t>
            </a:r>
            <a:r>
              <a:rPr lang="en-US" sz="1100" b="1" dirty="0" smtClean="0"/>
              <a:t>)</a:t>
            </a:r>
          </a:p>
          <a:p>
            <a:r>
              <a:rPr lang="en-US" sz="1100" b="1" dirty="0" smtClean="0"/>
              <a:t>Address: </a:t>
            </a:r>
            <a:r>
              <a:rPr lang="en-US" sz="1100" dirty="0" smtClean="0"/>
              <a:t>0x40024008h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825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4.   Software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44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2874" y="112546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7030A0"/>
                </a:solidFill>
              </a:rPr>
              <a:t>Clearing interrupt flag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97" y="1722078"/>
            <a:ext cx="6895565" cy="2758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60742" y="1759048"/>
            <a:ext cx="181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Interrupt Flags 1 register (IFLAG1</a:t>
            </a:r>
            <a:r>
              <a:rPr lang="en-US" sz="1000" b="1" dirty="0" smtClean="0"/>
              <a:t>)</a:t>
            </a:r>
          </a:p>
          <a:p>
            <a:r>
              <a:rPr lang="en-US" sz="1000" b="1" dirty="0" smtClean="0"/>
              <a:t>Address: </a:t>
            </a:r>
            <a:r>
              <a:rPr lang="en-US" sz="1000" dirty="0" smtClean="0"/>
              <a:t>0x40024030h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929659" y="4870267"/>
            <a:ext cx="518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Bit 5, bit 4</a:t>
            </a:r>
            <a:r>
              <a:rPr lang="en-US" dirty="0" smtClean="0"/>
              <a:t>: 1 -&gt; Clear interrupt flag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7507" y="680286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4.2.4 Message reception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646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4.   Software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45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9700" y="1288147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7030A0"/>
                </a:solidFill>
              </a:rPr>
              <a:t>Configure MB0 for transmission</a:t>
            </a:r>
            <a:endParaRPr lang="en-US" sz="1600" dirty="0">
              <a:solidFill>
                <a:srgbClr val="7030A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25" y="2059048"/>
            <a:ext cx="7746250" cy="14378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7012" y="1593321"/>
            <a:ext cx="4284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Address: 0x40024080h  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031967" y="3735977"/>
            <a:ext cx="41539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Word 0:</a:t>
            </a:r>
          </a:p>
          <a:p>
            <a:r>
              <a:rPr lang="en-US" b="1" dirty="0" smtClean="0"/>
              <a:t>    CODE</a:t>
            </a:r>
            <a:r>
              <a:rPr lang="en-US" dirty="0" smtClean="0"/>
              <a:t>: 0xC -&gt; activate TX mailbox</a:t>
            </a:r>
          </a:p>
          <a:p>
            <a:r>
              <a:rPr lang="en-US" b="1" dirty="0" smtClean="0"/>
              <a:t>    IDE</a:t>
            </a:r>
            <a:r>
              <a:rPr lang="en-US" dirty="0" smtClean="0"/>
              <a:t>: 0 -&gt; Standard ID (11 bit)</a:t>
            </a:r>
          </a:p>
          <a:p>
            <a:r>
              <a:rPr lang="en-US" b="1" dirty="0" smtClean="0"/>
              <a:t>    RTR</a:t>
            </a:r>
            <a:r>
              <a:rPr lang="en-US" dirty="0" smtClean="0"/>
              <a:t>: 0 -&gt; Data frame</a:t>
            </a:r>
          </a:p>
          <a:p>
            <a:r>
              <a:rPr lang="en-US" b="1" dirty="0" smtClean="0"/>
              <a:t>    LENGTH</a:t>
            </a:r>
            <a:r>
              <a:rPr lang="en-US" dirty="0" smtClean="0"/>
              <a:t>: 0000 (8 bytes)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31967" y="5236302"/>
            <a:ext cx="6048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Word 1:</a:t>
            </a:r>
          </a:p>
          <a:p>
            <a:r>
              <a:rPr lang="en-US" b="1" dirty="0" smtClean="0"/>
              <a:t>    ID: </a:t>
            </a:r>
            <a:r>
              <a:rPr lang="en-US" dirty="0" smtClean="0"/>
              <a:t>0x333 or 0x444 (MB0) -&gt; expected ID to send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58604" y="2283171"/>
            <a:ext cx="760186" cy="316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83643" y="2313394"/>
            <a:ext cx="1554366" cy="285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99920" y="2599291"/>
            <a:ext cx="2397513" cy="287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9299" y="2304386"/>
            <a:ext cx="736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Word 0</a:t>
            </a:r>
            <a:endParaRPr lang="en-US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49299" y="2599291"/>
            <a:ext cx="736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Word 1</a:t>
            </a:r>
            <a:endParaRPr lang="en-US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39700" y="2886422"/>
            <a:ext cx="736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Word 2</a:t>
            </a:r>
            <a:endParaRPr lang="en-US" sz="11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49299" y="3185927"/>
            <a:ext cx="736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Word 3</a:t>
            </a:r>
            <a:endParaRPr lang="en-US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31967" y="5894638"/>
            <a:ext cx="604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Word 2, 3:</a:t>
            </a:r>
            <a:r>
              <a:rPr lang="en-US" dirty="0" smtClean="0"/>
              <a:t> Data (Signal)</a:t>
            </a:r>
            <a:endParaRPr lang="en-US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39700" y="8648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4.2.2 </a:t>
            </a:r>
            <a:r>
              <a:rPr lang="en-US" b="1" dirty="0" smtClean="0"/>
              <a:t>Message transmission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313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4.   Software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46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7507" y="680286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4.2.4 Message transmission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98515" y="1210986"/>
            <a:ext cx="399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Arbitration process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38" y="1751787"/>
            <a:ext cx="3000375" cy="42005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5513" y="5611091"/>
            <a:ext cx="236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Highest-priority mailbox first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046" y="1646668"/>
            <a:ext cx="2780894" cy="428031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88623" y="5636631"/>
            <a:ext cx="266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Lowest-number mailbox first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13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5. Result</a:t>
            </a:r>
            <a:endParaRPr lang="en-US" sz="3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47</a:t>
            </a:fld>
            <a:endParaRPr lang="en-US"/>
          </a:p>
        </p:txBody>
      </p:sp>
      <p:pic>
        <p:nvPicPr>
          <p:cNvPr id="22" name="Pictur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555914" y="894916"/>
            <a:ext cx="8130886" cy="489074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283529" y="1324179"/>
            <a:ext cx="141316" cy="596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6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5. Result</a:t>
            </a:r>
            <a:endParaRPr lang="en-US" sz="3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72785" y="875289"/>
            <a:ext cx="7864880" cy="522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6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1" y="2820962"/>
            <a:ext cx="3521198" cy="857250"/>
          </a:xfrm>
        </p:spPr>
        <p:txBody>
          <a:bodyPr>
            <a:noAutofit/>
          </a:bodyPr>
          <a:lstStyle/>
          <a:p>
            <a:r>
              <a:rPr lang="en-US" sz="5400">
                <a:solidFill>
                  <a:srgbClr val="E46C0A"/>
                </a:solidFill>
              </a:rPr>
              <a:t>Thank you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6263044" y="5624514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4FB0DF-9300-7D4B-B157-CBD30D15743F}" type="slidenum">
              <a:rPr lang="en-US" sz="900"/>
              <a:pPr/>
              <a:t>49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95253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What is CAN 2.0?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1714" y="3864457"/>
            <a:ext cx="82150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Each </a:t>
            </a:r>
            <a:r>
              <a:rPr lang="en-US" dirty="0"/>
              <a:t>CAN node transmits differentially over two wires: CAN High and CAN </a:t>
            </a:r>
            <a:r>
              <a:rPr lang="en-US" dirty="0" smtClean="0"/>
              <a:t>Low. There </a:t>
            </a:r>
            <a:r>
              <a:rPr lang="en-US" dirty="0"/>
              <a:t>are 2 logic states:</a:t>
            </a:r>
            <a:br>
              <a:rPr lang="en-US" dirty="0"/>
            </a:br>
            <a:r>
              <a:rPr lang="en-US" b="1" dirty="0"/>
              <a:t>Dominant – Logic 0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Recessive – Logic 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Voltage levels vary according to the spec. Here we look at High Speed CAN.</a:t>
            </a:r>
            <a:br>
              <a:rPr lang="en-US" dirty="0"/>
            </a:br>
            <a:r>
              <a:rPr lang="en-US" dirty="0" smtClean="0"/>
              <a:t>+ During </a:t>
            </a:r>
            <a:r>
              <a:rPr lang="en-US" dirty="0"/>
              <a:t>a recessive (logic 1) transmission the bus is not actively driven and rests at around 2.5V.</a:t>
            </a:r>
            <a:br>
              <a:rPr lang="en-US" dirty="0"/>
            </a:br>
            <a:r>
              <a:rPr lang="en-US" dirty="0" smtClean="0"/>
              <a:t>+ During a dominant (logic 0), CAN High is </a:t>
            </a:r>
            <a:r>
              <a:rPr lang="en-US" dirty="0"/>
              <a:t>driven towards </a:t>
            </a:r>
            <a:r>
              <a:rPr lang="en-US" dirty="0" smtClean="0"/>
              <a:t>3.75 - 5(V)and CAN Low is driven towards 0 - 1.5(V)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700087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Signaling</a:t>
            </a:r>
            <a:endParaRPr lang="en-US" b="1" dirty="0"/>
          </a:p>
        </p:txBody>
      </p:sp>
      <p:pic>
        <p:nvPicPr>
          <p:cNvPr id="1026" name="Picture 2" descr="CAN &amp; CAN FD - serial protocol decoding - PicoScope from A to 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582" y="1091716"/>
            <a:ext cx="5576298" cy="267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6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What is CAN 2.0?</a:t>
            </a:r>
            <a:endParaRPr lang="en-US" sz="3500" dirty="0">
              <a:latin typeface="Times New Roman (Headings)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9297" y="92195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Frame format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97" y="1963487"/>
            <a:ext cx="8647789" cy="14472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36" y="3695872"/>
            <a:ext cx="8705850" cy="181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7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What is CAN 2.0?</a:t>
            </a:r>
            <a:endParaRPr lang="en-US" sz="3500" dirty="0">
              <a:latin typeface="Times New Roman (Headings)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1" y="1333274"/>
            <a:ext cx="8864874" cy="379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9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2.   Description of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53143" y="1277257"/>
            <a:ext cx="761546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- This </a:t>
            </a:r>
            <a:r>
              <a:rPr lang="en-US" sz="2400" dirty="0"/>
              <a:t>project demo for CAN </a:t>
            </a:r>
            <a:r>
              <a:rPr lang="en-US" sz="2400" dirty="0" smtClean="0"/>
              <a:t>2.0 communication </a:t>
            </a:r>
            <a:r>
              <a:rPr lang="en-US" sz="2400" dirty="0"/>
              <a:t>between </a:t>
            </a:r>
            <a:r>
              <a:rPr lang="en-US" sz="2400" dirty="0" smtClean="0"/>
              <a:t>CAN Simulator(CAN Sim) of </a:t>
            </a:r>
            <a:r>
              <a:rPr lang="en-US" sz="2400" dirty="0"/>
              <a:t>FPT and NXP </a:t>
            </a:r>
            <a:r>
              <a:rPr lang="en-US" sz="2400" dirty="0" smtClean="0"/>
              <a:t>S32K144</a:t>
            </a:r>
            <a:r>
              <a:rPr lang="en-US" sz="2400" dirty="0"/>
              <a:t> </a:t>
            </a:r>
            <a:r>
              <a:rPr lang="en-US" sz="2400" dirty="0" smtClean="0"/>
              <a:t>at baud rate: 500 (KHz)</a:t>
            </a:r>
          </a:p>
          <a:p>
            <a:endParaRPr lang="en-US" sz="2400" dirty="0" smtClean="0"/>
          </a:p>
          <a:p>
            <a:r>
              <a:rPr lang="en-US" sz="2400" dirty="0" smtClean="0"/>
              <a:t>- Firstly</a:t>
            </a:r>
            <a:r>
              <a:rPr lang="en-US" sz="2400" dirty="0"/>
              <a:t>, </a:t>
            </a:r>
            <a:r>
              <a:rPr lang="en-US" sz="2400" dirty="0" smtClean="0"/>
              <a:t>CAN Sim will send </a:t>
            </a:r>
            <a:r>
              <a:rPr lang="en-US" sz="2400" dirty="0"/>
              <a:t>2 messages to S32K144:</a:t>
            </a:r>
          </a:p>
          <a:p>
            <a:pPr lvl="0"/>
            <a:r>
              <a:rPr lang="en-US" sz="2400" dirty="0" smtClean="0"/>
              <a:t>+ </a:t>
            </a:r>
            <a:r>
              <a:rPr lang="en-US" sz="2400" b="1" dirty="0" smtClean="0"/>
              <a:t>Message </a:t>
            </a:r>
            <a:r>
              <a:rPr lang="en-US" sz="2400" b="1" dirty="0"/>
              <a:t>1</a:t>
            </a:r>
            <a:r>
              <a:rPr lang="en-US" sz="2400" dirty="0"/>
              <a:t>: ID 0x111 </a:t>
            </a:r>
            <a:r>
              <a:rPr lang="en-US" sz="2400" dirty="0" smtClean="0"/>
              <a:t>and data: Signal 1 (8 bit).</a:t>
            </a:r>
            <a:endParaRPr lang="en-US" sz="2400" dirty="0"/>
          </a:p>
          <a:p>
            <a:pPr lvl="0"/>
            <a:r>
              <a:rPr lang="en-US" sz="2400" dirty="0" smtClean="0"/>
              <a:t>+ </a:t>
            </a:r>
            <a:r>
              <a:rPr lang="en-US" sz="2400" b="1" dirty="0" smtClean="0"/>
              <a:t>Message </a:t>
            </a:r>
            <a:r>
              <a:rPr lang="en-US" sz="2400" b="1" dirty="0"/>
              <a:t>2</a:t>
            </a:r>
            <a:r>
              <a:rPr lang="en-US" sz="2400" dirty="0"/>
              <a:t>: ID 0x222 </a:t>
            </a:r>
            <a:r>
              <a:rPr lang="en-US" sz="2400" dirty="0" smtClean="0"/>
              <a:t>and data: Signal 2 (8 bit).</a:t>
            </a:r>
          </a:p>
          <a:p>
            <a:pPr lvl="0"/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- When </a:t>
            </a:r>
            <a:r>
              <a:rPr lang="en-US" sz="2400" dirty="0"/>
              <a:t>the </a:t>
            </a:r>
            <a:r>
              <a:rPr lang="en-US" sz="2400" dirty="0" smtClean="0"/>
              <a:t>S32K144 </a:t>
            </a:r>
            <a:r>
              <a:rPr lang="en-US" sz="2400" dirty="0"/>
              <a:t>has received those 2 messages, it will send back the data immediately in 2 message with ID 0x333, 0x444 correspondingly. The blue LED </a:t>
            </a:r>
            <a:r>
              <a:rPr lang="en-US" sz="2400" dirty="0" smtClean="0"/>
              <a:t>(Pin D0</a:t>
            </a:r>
            <a:r>
              <a:rPr lang="en-US" sz="2400" dirty="0"/>
              <a:t>) in S32K144 will toggle every 5 </a:t>
            </a:r>
            <a:r>
              <a:rPr lang="en-US" sz="2400" dirty="0" smtClean="0"/>
              <a:t>messages of both </a:t>
            </a:r>
            <a:r>
              <a:rPr lang="en-US" sz="2400" dirty="0"/>
              <a:t>received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256036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1" y="108284"/>
            <a:ext cx="8229600" cy="5293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2.   Description of project</a:t>
            </a:r>
            <a:endParaRPr lang="en-US" sz="3500" dirty="0">
              <a:latin typeface="Times New Roman (Headings)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82912" y="2249714"/>
            <a:ext cx="2148115" cy="15820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 SIMULATOR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399" y="2290473"/>
            <a:ext cx="2510972" cy="15820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S32K144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Blue led will toggle after  receiving 5 </a:t>
            </a:r>
            <a:r>
              <a:rPr lang="en-US" dirty="0" smtClean="0">
                <a:solidFill>
                  <a:schemeClr val="tx1"/>
                </a:solidFill>
              </a:rPr>
              <a:t>messages)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331027" y="2583543"/>
            <a:ext cx="2155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31027" y="3338286"/>
            <a:ext cx="2155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44344" y="943832"/>
            <a:ext cx="2658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Message 1</a:t>
            </a:r>
            <a:r>
              <a:rPr lang="en-US" dirty="0" smtClean="0"/>
              <a:t>: </a:t>
            </a:r>
            <a:r>
              <a:rPr lang="en-US" b="1" dirty="0" smtClean="0"/>
              <a:t>ID</a:t>
            </a:r>
            <a:r>
              <a:rPr lang="en-US" dirty="0" smtClean="0"/>
              <a:t> 0x111, </a:t>
            </a:r>
            <a:r>
              <a:rPr lang="en-US" b="1" dirty="0"/>
              <a:t>D</a:t>
            </a:r>
            <a:r>
              <a:rPr lang="en-US" b="1" dirty="0" smtClean="0"/>
              <a:t>ata</a:t>
            </a:r>
            <a:r>
              <a:rPr lang="en-US" dirty="0" smtClean="0"/>
              <a:t>: Signal 1 (8 bit)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44344" y="1509073"/>
            <a:ext cx="2541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Message 2</a:t>
            </a:r>
            <a:r>
              <a:rPr lang="en-US" dirty="0" smtClean="0"/>
              <a:t>: </a:t>
            </a:r>
            <a:r>
              <a:rPr lang="en-US" b="1" dirty="0" smtClean="0"/>
              <a:t>ID</a:t>
            </a:r>
            <a:r>
              <a:rPr lang="en-US" dirty="0" smtClean="0"/>
              <a:t> 0x222, </a:t>
            </a:r>
            <a:r>
              <a:rPr lang="en-US" b="1" dirty="0" smtClean="0"/>
              <a:t>Data</a:t>
            </a:r>
            <a:r>
              <a:rPr lang="en-US" dirty="0" smtClean="0"/>
              <a:t>: Signal 2 (8 bit)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966697" y="1814938"/>
            <a:ext cx="11638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53811" y="1348673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86399" y="4247006"/>
            <a:ext cx="2658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Message 1</a:t>
            </a:r>
            <a:r>
              <a:rPr lang="en-US" dirty="0" smtClean="0"/>
              <a:t>: </a:t>
            </a:r>
            <a:r>
              <a:rPr lang="en-US" b="1" dirty="0" smtClean="0"/>
              <a:t>ID</a:t>
            </a:r>
            <a:r>
              <a:rPr lang="en-US" dirty="0" smtClean="0"/>
              <a:t> 0x333, </a:t>
            </a:r>
            <a:r>
              <a:rPr lang="en-US" b="1" dirty="0"/>
              <a:t>D</a:t>
            </a:r>
            <a:r>
              <a:rPr lang="en-US" b="1" dirty="0" smtClean="0"/>
              <a:t>ata</a:t>
            </a:r>
            <a:r>
              <a:rPr lang="en-US" dirty="0" smtClean="0"/>
              <a:t>: Signal 1 (8 bit)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86399" y="5012379"/>
            <a:ext cx="2658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Message 2</a:t>
            </a:r>
            <a:r>
              <a:rPr lang="en-US" dirty="0" smtClean="0"/>
              <a:t>: </a:t>
            </a:r>
            <a:r>
              <a:rPr lang="en-US" b="1" dirty="0" smtClean="0"/>
              <a:t>ID</a:t>
            </a:r>
            <a:r>
              <a:rPr lang="en-US" dirty="0" smtClean="0"/>
              <a:t> 0x444, </a:t>
            </a:r>
            <a:r>
              <a:rPr lang="en-US" b="1" dirty="0"/>
              <a:t>D</a:t>
            </a:r>
            <a:r>
              <a:rPr lang="en-US" b="1" dirty="0" smtClean="0"/>
              <a:t>ata</a:t>
            </a:r>
            <a:r>
              <a:rPr lang="en-US" dirty="0" smtClean="0"/>
              <a:t>: Signal 2 (8 bit)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883021" y="4402635"/>
            <a:ext cx="11910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86913" y="4483246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26553" y="2759007"/>
            <a:ext cx="130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CAN BUS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43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Presentation2</Template>
  <TotalTime>9132</TotalTime>
  <Words>1745</Words>
  <Application>Microsoft Office PowerPoint</Application>
  <PresentationFormat>On-screen Show (4:3)</PresentationFormat>
  <Paragraphs>372</Paragraphs>
  <Slides>49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Times New Roman (Headings)</vt:lpstr>
      <vt:lpstr>Arial</vt:lpstr>
      <vt:lpstr>Calibri</vt:lpstr>
      <vt:lpstr>Cambria Math</vt:lpstr>
      <vt:lpstr>Symbol</vt:lpstr>
      <vt:lpstr>Tahoma</vt:lpstr>
      <vt:lpstr>Times New Roman</vt:lpstr>
      <vt:lpstr>Wingdings</vt:lpstr>
      <vt:lpstr>Presentation2</vt:lpstr>
      <vt:lpstr>PowerPoint Presentation</vt:lpstr>
      <vt:lpstr>AGENDA</vt:lpstr>
      <vt:lpstr>1. What is CAN 2.0?</vt:lpstr>
      <vt:lpstr>1. What is CAN 2.0?</vt:lpstr>
      <vt:lpstr>1. What is CAN 2.0?</vt:lpstr>
      <vt:lpstr>1. What is CAN 2.0?</vt:lpstr>
      <vt:lpstr>1. What is CAN 2.0?</vt:lpstr>
      <vt:lpstr>2.   Description of project</vt:lpstr>
      <vt:lpstr>2.   Description of project</vt:lpstr>
      <vt:lpstr> 3. Hardware Setup</vt:lpstr>
      <vt:lpstr> 3. Hardware Setup</vt:lpstr>
      <vt:lpstr> 3. Hardware Setup</vt:lpstr>
      <vt:lpstr>4.   Software Implementation</vt:lpstr>
      <vt:lpstr>4.   Software Implementation</vt:lpstr>
      <vt:lpstr>4.   Software Implementation</vt:lpstr>
      <vt:lpstr>4.   Software Implementation</vt:lpstr>
      <vt:lpstr>4.   Software Implementation</vt:lpstr>
      <vt:lpstr>4.   Software Implementation</vt:lpstr>
      <vt:lpstr>4.   Software Implementation</vt:lpstr>
      <vt:lpstr>4.   Software Implementation</vt:lpstr>
      <vt:lpstr>4.   Software Implementation</vt:lpstr>
      <vt:lpstr>4.   Software Implementation</vt:lpstr>
      <vt:lpstr>4.   Software Implementation</vt:lpstr>
      <vt:lpstr>4.   Software Implementation</vt:lpstr>
      <vt:lpstr>4.   Software Implementation</vt:lpstr>
      <vt:lpstr>4.   Software Implementation</vt:lpstr>
      <vt:lpstr>4.   Software Implementation</vt:lpstr>
      <vt:lpstr>4.   Software Implementation</vt:lpstr>
      <vt:lpstr>4.   Software Implementation</vt:lpstr>
      <vt:lpstr>4.   Software Implementation</vt:lpstr>
      <vt:lpstr>4.   Software Implementation</vt:lpstr>
      <vt:lpstr>4.   Software Implementation</vt:lpstr>
      <vt:lpstr>4.   Software Implementation</vt:lpstr>
      <vt:lpstr>4.   Software Implementation</vt:lpstr>
      <vt:lpstr>4.   Software Implementation</vt:lpstr>
      <vt:lpstr>4.   Software Implementation</vt:lpstr>
      <vt:lpstr>4.   Software Implementation</vt:lpstr>
      <vt:lpstr>4.   Software Implementation</vt:lpstr>
      <vt:lpstr>4.   Software Implementation</vt:lpstr>
      <vt:lpstr>4.   Software Implementation</vt:lpstr>
      <vt:lpstr>4.   Software Implementation</vt:lpstr>
      <vt:lpstr>4.   Software Implementation</vt:lpstr>
      <vt:lpstr>4.   Software Implementation</vt:lpstr>
      <vt:lpstr>4.   Software Implementation</vt:lpstr>
      <vt:lpstr>4.   Software Implementation</vt:lpstr>
      <vt:lpstr>4.   Software Implementation</vt:lpstr>
      <vt:lpstr>5. Result</vt:lpstr>
      <vt:lpstr>5. Result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Nguyen Minh Hao (FGA.AIS)</cp:lastModifiedBy>
  <cp:revision>1354</cp:revision>
  <dcterms:created xsi:type="dcterms:W3CDTF">2015-11-04T03:38:58Z</dcterms:created>
  <dcterms:modified xsi:type="dcterms:W3CDTF">2020-07-09T01:42:02Z</dcterms:modified>
</cp:coreProperties>
</file>