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57" r:id="rId3"/>
    <p:sldId id="258" r:id="rId4"/>
    <p:sldId id="281" r:id="rId5"/>
    <p:sldId id="282" r:id="rId6"/>
    <p:sldId id="259" r:id="rId7"/>
    <p:sldId id="260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A95D8-720C-41F4-9324-EFF2A2401BC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C4E0D-B098-417F-B014-7140271E8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dirty="0" smtClean="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fld id="{7778DFC9-BEC7-497A-B74B-02EA2C4B5A1A}" type="slidenum">
              <a:rPr lang="en-US" altLang="ko-KR" sz="1200" smtClean="0">
                <a:solidFill>
                  <a:schemeClr val="tx1"/>
                </a:solidFill>
                <a:latin typeface="굴림" pitchFamily="34" charset="-127"/>
                <a:ea typeface="굴림" pitchFamily="34" charset="-127"/>
              </a:rPr>
              <a:pPr/>
              <a:t>4</a:t>
            </a:fld>
            <a:endParaRPr lang="en-US" altLang="ko-KR" sz="1200" smtClean="0">
              <a:solidFill>
                <a:schemeClr val="tx1"/>
              </a:solidFill>
              <a:latin typeface="굴림" pitchFamily="34" charset="-127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14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dirty="0" smtClean="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defTabSz="909638"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fld id="{7778DFC9-BEC7-497A-B74B-02EA2C4B5A1A}" type="slidenum">
              <a:rPr lang="en-US" altLang="ko-KR" sz="1200" smtClean="0">
                <a:solidFill>
                  <a:schemeClr val="tx1"/>
                </a:solidFill>
                <a:latin typeface="굴림" pitchFamily="34" charset="-127"/>
                <a:ea typeface="굴림" pitchFamily="34" charset="-127"/>
              </a:rPr>
              <a:pPr/>
              <a:t>5</a:t>
            </a:fld>
            <a:endParaRPr lang="en-US" altLang="ko-KR" sz="1200" smtClean="0">
              <a:solidFill>
                <a:schemeClr val="tx1"/>
              </a:solidFill>
              <a:latin typeface="굴림" pitchFamily="34" charset="-127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8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9A0-3424-4E82-9A08-99ECE3F2526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53DB-1D85-48A9-AA0A-4B1950AC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84" y="0"/>
            <a:ext cx="9144000" cy="937846"/>
          </a:xfrm>
        </p:spPr>
        <p:txBody>
          <a:bodyPr/>
          <a:lstStyle/>
          <a:p>
            <a:pPr algn="l"/>
            <a:r>
              <a:rPr lang="en-US" dirty="0" smtClean="0"/>
              <a:t>SW Update Over The 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84" y="1491884"/>
            <a:ext cx="9144000" cy="3765916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800" dirty="0" smtClean="0"/>
              <a:t>Ford ECUs Architecture for OTA Solution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On Vehicle Telematics Protocol</a:t>
            </a:r>
          </a:p>
          <a:p>
            <a:pPr marL="457200" indent="-457200" algn="l">
              <a:buAutoNum type="arabicPeriod"/>
            </a:pPr>
            <a:r>
              <a:rPr lang="en-US" sz="2800" dirty="0" smtClean="0"/>
              <a:t>OTA Supported Function IDs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smtClean="0"/>
              <a:t>OTA Function ID Flows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smtClean="0"/>
              <a:t>Vector solution for SW Update (FULL </a:t>
            </a:r>
            <a:r>
              <a:rPr lang="en-US" sz="1400" dirty="0" smtClean="0"/>
              <a:t>Update</a:t>
            </a:r>
            <a:r>
              <a:rPr lang="en-US" sz="1400" dirty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5965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VBF Format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33564"/>
              </p:ext>
            </p:extLst>
          </p:nvPr>
        </p:nvGraphicFramePr>
        <p:xfrm>
          <a:off x="3030416" y="1049217"/>
          <a:ext cx="5638803" cy="365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VBF Header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Type: text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header {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[description = { "text string row 1" ,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} ; 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sw_part_number</a:t>
                      </a:r>
                      <a:r>
                        <a:rPr lang="en-US" sz="800" u="none" strike="noStrike" dirty="0">
                          <a:effectLst/>
                        </a:rPr>
                        <a:t> = "XXXXX_XXX_XX";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sw_part_type</a:t>
                      </a:r>
                      <a:r>
                        <a:rPr lang="en-US" sz="800" u="none" strike="noStrike" dirty="0">
                          <a:effectLst/>
                        </a:rPr>
                        <a:t> = EXE;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data_format_identifier</a:t>
                      </a:r>
                      <a:r>
                        <a:rPr lang="en-US" sz="800" u="none" strike="noStrike" dirty="0">
                          <a:effectLst/>
                        </a:rPr>
                        <a:t> = 0x00;]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frame_format</a:t>
                      </a:r>
                      <a:r>
                        <a:rPr lang="en-US" sz="800" u="none" strike="noStrike" dirty="0">
                          <a:effectLst/>
                        </a:rPr>
                        <a:t> = CAN_STANDARD;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ecu_address</a:t>
                      </a:r>
                      <a:r>
                        <a:rPr lang="en-US" sz="800" u="none" strike="noStrike" dirty="0">
                          <a:effectLst/>
                        </a:rPr>
                        <a:t> = 0x720;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[erase = {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  { 0x10000000, 0x10000000}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};]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verification_structure_address</a:t>
                      </a:r>
                      <a:r>
                        <a:rPr lang="en-US" sz="800" u="none" strike="noStrike" dirty="0">
                          <a:effectLst/>
                        </a:rPr>
                        <a:t> = { 0x20000000 };]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sw_signature</a:t>
                      </a:r>
                      <a:r>
                        <a:rPr lang="en-US" sz="800" u="none" strike="noStrike" dirty="0">
                          <a:effectLst/>
                        </a:rPr>
                        <a:t> = { “signature 1”; 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public_key_hash</a:t>
                      </a:r>
                      <a:r>
                        <a:rPr lang="en-US" sz="800" u="none" strike="noStrike" dirty="0">
                          <a:effectLst/>
                        </a:rPr>
                        <a:t> = “hash”;]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file_checksum</a:t>
                      </a:r>
                      <a:r>
                        <a:rPr lang="en-US" sz="800" u="none" strike="noStrike" dirty="0">
                          <a:effectLst/>
                        </a:rPr>
                        <a:t> = checksum;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}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Type: binary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 Segment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VBF_Header cont.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DS1_StartAddr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=(TBD) 0x1000 0000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DS1_Size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=(TBD) 0x1000 0000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DS1_Data size=DS1_Size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Content: Graphics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subsection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VS_StartAddr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=0x803F FE84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VS_Size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=4+40*DS_count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VS_Signature size=0x1 00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VS_version=0x00 00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DS_count=0x00 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DS1_StartAddr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DS1_Size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DS1_Hash size=0x20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VS_CS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302370" y="1395048"/>
            <a:ext cx="1805354" cy="128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4384" y="1321024"/>
            <a:ext cx="2349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to validate SW after OTA finish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2370" y="2157048"/>
            <a:ext cx="1942014" cy="105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4383" y="2071301"/>
            <a:ext cx="4188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for Erasing phase (Authorize, Erasing). Note: Virtual Address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2862" y="2299137"/>
            <a:ext cx="2961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for </a:t>
            </a:r>
            <a:r>
              <a:rPr lang="en-US" sz="1200" dirty="0" err="1" smtClean="0">
                <a:solidFill>
                  <a:srgbClr val="FF0000"/>
                </a:solidFill>
              </a:rPr>
              <a:t>prepareActivation</a:t>
            </a:r>
            <a:r>
              <a:rPr lang="en-US" sz="1200" dirty="0" smtClean="0">
                <a:solidFill>
                  <a:srgbClr val="FF0000"/>
                </a:solidFill>
              </a:rPr>
              <a:t> (calculate SWASH)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2370" y="2381294"/>
            <a:ext cx="2262554" cy="8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1" y="2532175"/>
            <a:ext cx="2262554" cy="8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21341" y="2512330"/>
            <a:ext cx="192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for </a:t>
            </a:r>
            <a:r>
              <a:rPr lang="en-US" sz="1200" dirty="0" err="1" smtClean="0">
                <a:solidFill>
                  <a:srgbClr val="FF0000"/>
                </a:solidFill>
              </a:rPr>
              <a:t>validateLogicalBlock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756" y="3012833"/>
            <a:ext cx="5136551" cy="609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55736" y="3179132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0818" y="3920628"/>
            <a:ext cx="5136551" cy="138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78981" y="3851377"/>
            <a:ext cx="774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Signature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2" y="4399789"/>
            <a:ext cx="4604582" cy="123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93108" y="4323206"/>
            <a:ext cx="790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RootHash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>
          <a:xfrm>
            <a:off x="5474354" y="1127863"/>
            <a:ext cx="4391028" cy="2515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5626" y="2785645"/>
            <a:ext cx="133350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3727" y="1185445"/>
            <a:ext cx="133350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9747" y="1985545"/>
            <a:ext cx="133350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ECG</a:t>
            </a:r>
          </a:p>
          <a:p>
            <a:pPr algn="ctr"/>
            <a:r>
              <a:rPr lang="en-US" dirty="0" smtClean="0"/>
              <a:t>(OVTP Client)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5774" y="1985545"/>
            <a:ext cx="15716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</a:p>
          <a:p>
            <a:pPr algn="ctr"/>
            <a:r>
              <a:rPr lang="en-US" dirty="0" smtClean="0"/>
              <a:t>(OVTP Server)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04800" y="1873835"/>
            <a:ext cx="1676400" cy="102352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Ford Cloud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Architecture of OTA (Over-The-Air)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953247" y="2238375"/>
            <a:ext cx="1152527" cy="95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53247" y="2571750"/>
            <a:ext cx="115252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0"/>
          </p:cNvCxnSpPr>
          <p:nvPr/>
        </p:nvCxnSpPr>
        <p:spPr>
          <a:xfrm rot="16200000" flipV="1">
            <a:off x="5079416" y="778464"/>
            <a:ext cx="594893" cy="1819270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</p:cNvCxnSpPr>
          <p:nvPr/>
        </p:nvCxnSpPr>
        <p:spPr>
          <a:xfrm>
            <a:off x="4467227" y="1585495"/>
            <a:ext cx="1152520" cy="605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</p:cNvCxnSpPr>
          <p:nvPr/>
        </p:nvCxnSpPr>
        <p:spPr>
          <a:xfrm rot="5400000">
            <a:off x="5036135" y="2178637"/>
            <a:ext cx="643355" cy="185737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</p:cNvCxnSpPr>
          <p:nvPr/>
        </p:nvCxnSpPr>
        <p:spPr>
          <a:xfrm flipV="1">
            <a:off x="4429126" y="2571750"/>
            <a:ext cx="1190621" cy="613945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1"/>
            <a:endCxn id="8" idx="3"/>
          </p:cNvCxnSpPr>
          <p:nvPr/>
        </p:nvCxnSpPr>
        <p:spPr>
          <a:xfrm rot="10800000" flipV="1">
            <a:off x="1143001" y="1585494"/>
            <a:ext cx="1990727" cy="34686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8" idx="1"/>
          </p:cNvCxnSpPr>
          <p:nvPr/>
        </p:nvCxnSpPr>
        <p:spPr>
          <a:xfrm rot="10800000">
            <a:off x="1143001" y="2896266"/>
            <a:ext cx="1952625" cy="53273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4" idx="1"/>
          </p:cNvCxnSpPr>
          <p:nvPr/>
        </p:nvCxnSpPr>
        <p:spPr>
          <a:xfrm>
            <a:off x="1700215" y="2714625"/>
            <a:ext cx="1395411" cy="4710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0"/>
          </p:cNvCxnSpPr>
          <p:nvPr/>
        </p:nvCxnSpPr>
        <p:spPr>
          <a:xfrm flipV="1">
            <a:off x="1979803" y="1758925"/>
            <a:ext cx="1097469" cy="6266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60137" y="1688723"/>
            <a:ext cx="16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OVTP Over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89142" y="29691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Wifi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40771" y="1199287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Cellular 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6497" y="3720210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IPC communicates with ECG via OVTP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 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>
                <a:solidFill>
                  <a:srgbClr val="FF0000"/>
                </a:solidFill>
              </a:rPr>
              <a:t>ONLY regarding OTA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OVTP (On Vehicle Telematics Protocol) Message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575" y="676275"/>
            <a:ext cx="114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OVTP is a message protocol which is defined by Ford and can be used to communicate between Ford ECU’s applications.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309" y="1255096"/>
            <a:ext cx="1333500" cy="189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144101" y="1230927"/>
            <a:ext cx="1571625" cy="3664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2" name="Straight Arrow Connector 11"/>
          <p:cNvCxnSpPr>
            <a:stCxn id="16" idx="3"/>
            <a:endCxn id="18" idx="1"/>
          </p:cNvCxnSpPr>
          <p:nvPr/>
        </p:nvCxnSpPr>
        <p:spPr>
          <a:xfrm>
            <a:off x="1920846" y="2329965"/>
            <a:ext cx="842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04394" y="1878756"/>
            <a:ext cx="161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OVTP message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8309" y="1255514"/>
            <a:ext cx="134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ECG</a:t>
            </a:r>
          </a:p>
          <a:p>
            <a:pPr algn="ctr"/>
            <a:r>
              <a:rPr lang="en-US" dirty="0" smtClean="0"/>
              <a:t>Client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49271" y="2020402"/>
            <a:ext cx="11715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OTA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44101" y="1255514"/>
            <a:ext cx="1528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IPC</a:t>
            </a:r>
          </a:p>
          <a:p>
            <a:pPr algn="ctr"/>
            <a:r>
              <a:rPr lang="en-US" dirty="0" smtClean="0"/>
              <a:t>IP: 10.2.0.2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0344125" y="2020402"/>
            <a:ext cx="11715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344125" y="3022820"/>
            <a:ext cx="11715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344125" y="4021946"/>
            <a:ext cx="11715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PUSH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81810" y="4865384"/>
            <a:ext cx="3799742" cy="5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OVTP Payload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5671132" y="638308"/>
            <a:ext cx="429073" cy="7848602"/>
          </a:xfrm>
          <a:prstGeom prst="leftBrace">
            <a:avLst>
              <a:gd name="adj1" fmla="val 8333"/>
              <a:gd name="adj2" fmla="val 48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48480" y="3978740"/>
            <a:ext cx="157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OVTP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86520" y="4835971"/>
            <a:ext cx="1941517" cy="5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OVTP Header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6724803" y="2817334"/>
            <a:ext cx="429073" cy="5741259"/>
          </a:xfrm>
          <a:prstGeom prst="leftBrace">
            <a:avLst>
              <a:gd name="adj1" fmla="val 8333"/>
              <a:gd name="adj2" fmla="val 49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52297" y="5812180"/>
            <a:ext cx="157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OVTP Message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2566437" y="5729005"/>
            <a:ext cx="1623234" cy="1071393"/>
          </a:xfrm>
          <a:prstGeom prst="wedgeRectCallout">
            <a:avLst>
              <a:gd name="adj1" fmla="val -11375"/>
              <a:gd name="adj2" fmla="val -7351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Protocol Version</a:t>
            </a:r>
          </a:p>
          <a:p>
            <a:r>
              <a:rPr lang="en-US" sz="1200" dirty="0" smtClean="0"/>
              <a:t>Counter</a:t>
            </a:r>
          </a:p>
          <a:p>
            <a:r>
              <a:rPr lang="en-US" sz="1200" dirty="0" smtClean="0"/>
              <a:t>Crypto type</a:t>
            </a:r>
          </a:p>
          <a:p>
            <a:r>
              <a:rPr lang="en-US" sz="1200" dirty="0" smtClean="0"/>
              <a:t>SSN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Extract by OVTP Layer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5623014" y="5803629"/>
            <a:ext cx="1623234" cy="1071393"/>
          </a:xfrm>
          <a:prstGeom prst="wedgeRectCallout">
            <a:avLst>
              <a:gd name="adj1" fmla="val -11375"/>
              <a:gd name="adj2" fmla="val -7351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OVTP Data which is corresponding to OTA Application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75012" y="142504"/>
            <a:ext cx="9427751" cy="270520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OVTP on Classical CAN or CAN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Link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Layer: only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29-bit CAN IDs shall be utilized for OVTP messages on both Classical CAN and CAN FD.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  <a:defRPr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062888" y="6032363"/>
            <a:ext cx="2453487" cy="4872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£"/>
            </a:pPr>
            <a:fld id="{333CED33-98F4-4DBC-9607-5E121FBA355B}" type="slidenum">
              <a:rPr lang="en-US" altLang="ko-KR" sz="1200">
                <a:solidFill>
                  <a:srgbClr val="898989"/>
                </a:solidFill>
                <a:latin typeface="HY헤드라인M" pitchFamily="18" charset="-127"/>
                <a:ea typeface="HY헤드라인M" pitchFamily="18" charset="-127"/>
              </a:rPr>
              <a:pPr algn="l">
                <a:spcBef>
                  <a:spcPct val="20000"/>
                </a:spcBef>
                <a:buFont typeface="Wingdings" panose="05000000000000000000" pitchFamily="2" charset="2"/>
                <a:buChar char="£"/>
              </a:pPr>
              <a:t>4</a:t>
            </a:fld>
            <a:endParaRPr lang="en-US" altLang="ko-KR" sz="1200">
              <a:solidFill>
                <a:srgbClr val="89898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8" y="840307"/>
            <a:ext cx="8735598" cy="158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8" y="4352517"/>
            <a:ext cx="8799174" cy="212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97" y="2398586"/>
            <a:ext cx="8735595" cy="19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435225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£"/>
            </a:pPr>
            <a:fld id="{333CED33-98F4-4DBC-9607-5E121FBA355B}" type="slidenum">
              <a:rPr lang="en-US" altLang="ko-KR" sz="1200">
                <a:solidFill>
                  <a:srgbClr val="898989"/>
                </a:solidFill>
                <a:latin typeface="HY헤드라인M" pitchFamily="18" charset="-127"/>
                <a:ea typeface="HY헤드라인M" pitchFamily="18" charset="-127"/>
              </a:rPr>
              <a:pPr algn="l">
                <a:spcBef>
                  <a:spcPct val="20000"/>
                </a:spcBef>
                <a:buFont typeface="Wingdings" panose="05000000000000000000" pitchFamily="2" charset="2"/>
                <a:buChar char="£"/>
              </a:pPr>
              <a:t>5</a:t>
            </a:fld>
            <a:endParaRPr lang="en-US" altLang="ko-KR" sz="1200">
              <a:solidFill>
                <a:srgbClr val="898989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2" y="407981"/>
            <a:ext cx="9037549" cy="1644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28" y="2074449"/>
            <a:ext cx="7701750" cy="193098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40511"/>
              </p:ext>
            </p:extLst>
          </p:nvPr>
        </p:nvGraphicFramePr>
        <p:xfrm>
          <a:off x="1008598" y="4784450"/>
          <a:ext cx="7174419" cy="96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158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Reservaed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(PCM)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(TCU)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9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OVTP Frame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  <a:r>
                        <a:rPr lang="en-US" sz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  <a:r>
                        <a:rPr lang="en-US" sz="1200" dirty="0" smtClean="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0010010001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8356" y="411801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0b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1010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0000010000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0010010001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Hex: 0x1BA04091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260" y="5800249"/>
            <a:ext cx="10913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/>
              <a:t>Tx</a:t>
            </a:r>
            <a:r>
              <a:rPr lang="en-US" dirty="0"/>
              <a:t>)  0x1B9180D8  06  41  0F  FA  11  D0  29  CC  ---  Request to Read OTA Data(DID) By Identifier 0xD029</a:t>
            </a:r>
          </a:p>
          <a:p>
            <a:r>
              <a:rPr lang="en-US" dirty="0" smtClean="0"/>
              <a:t>(</a:t>
            </a:r>
            <a:r>
              <a:rPr lang="en-US" dirty="0"/>
              <a:t>Rx)  0x1B936060  21  06  00  CC  </a:t>
            </a:r>
            <a:r>
              <a:rPr lang="en-US" dirty="0" err="1"/>
              <a:t>CC</a:t>
            </a:r>
            <a:r>
              <a:rPr lang="en-US" dirty="0"/>
              <a:t>  </a:t>
            </a:r>
            <a:r>
              <a:rPr lang="en-US" dirty="0" err="1"/>
              <a:t>CC</a:t>
            </a:r>
            <a:r>
              <a:rPr lang="en-US" dirty="0"/>
              <a:t>  </a:t>
            </a:r>
            <a:r>
              <a:rPr lang="en-US" dirty="0" err="1"/>
              <a:t>CC</a:t>
            </a:r>
            <a:r>
              <a:rPr lang="en-US" dirty="0"/>
              <a:t>  </a:t>
            </a:r>
            <a:r>
              <a:rPr lang="en-US" dirty="0" err="1"/>
              <a:t>CC</a:t>
            </a:r>
            <a:r>
              <a:rPr lang="en-US" dirty="0"/>
              <a:t>  --- 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Resp</a:t>
            </a:r>
            <a:r>
              <a:rPr lang="en-US" dirty="0"/>
              <a:t> to Read OTA Data(DID) By Identifier Function 0xD029</a:t>
            </a:r>
          </a:p>
        </p:txBody>
      </p:sp>
    </p:spTree>
    <p:extLst>
      <p:ext uri="{BB962C8B-B14F-4D97-AF65-F5344CB8AC3E}">
        <p14:creationId xmlns:p14="http://schemas.microsoft.com/office/powerpoint/2010/main" val="38775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OTA Function Definition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57533"/>
            <a:ext cx="5905500" cy="969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800307"/>
            <a:ext cx="5876925" cy="59055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428875" y="2638425"/>
            <a:ext cx="752475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3491" y="3072556"/>
            <a:ext cx="224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by OVTP Layer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5881687" y="1247774"/>
            <a:ext cx="352425" cy="5239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9155" y="3903480"/>
            <a:ext cx="2668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by OTA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OTA Flows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7625"/>
            <a:ext cx="5181600" cy="68103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724650" y="676275"/>
            <a:ext cx="4857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263" y="0"/>
            <a:ext cx="4376738" cy="2441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3373430">
            <a:off x="6517085" y="2412393"/>
            <a:ext cx="1424485" cy="58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92" y="3424237"/>
            <a:ext cx="4180479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Vector solution for OTA Stack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51708"/>
              </p:ext>
            </p:extLst>
          </p:nvPr>
        </p:nvGraphicFramePr>
        <p:xfrm>
          <a:off x="152400" y="1579202"/>
          <a:ext cx="3893312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Module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Description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CddOvtp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OVTP layer.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dirty="0" smtClean="0"/>
                        <a:t>Session</a:t>
                      </a:r>
                      <a:r>
                        <a:rPr lang="en-US" sz="1200" b="0" baseline="0" dirty="0" smtClean="0"/>
                        <a:t> management (open/close/</a:t>
                      </a:r>
                      <a:r>
                        <a:rPr lang="en-US" sz="1200" b="0" baseline="0" dirty="0" err="1" smtClean="0"/>
                        <a:t>checkstatus</a:t>
                      </a:r>
                      <a:r>
                        <a:rPr lang="en-US" sz="1200" b="0" baseline="0" dirty="0" smtClean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Redirect FIDs/Data to </a:t>
                      </a:r>
                      <a:r>
                        <a:rPr lang="en-US" sz="1200" b="0" baseline="0" dirty="0" err="1" smtClean="0"/>
                        <a:t>Cddosoh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CddOsoh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0" dirty="0" smtClean="0"/>
                        <a:t>OTA Handler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dirty="0" smtClean="0"/>
                        <a:t>OTA FIDs handler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dirty="0" smtClean="0"/>
                        <a:t>Precondition checking for each FID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vSwUpdM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0" dirty="0" err="1" smtClean="0"/>
                        <a:t>SwUpd</a:t>
                      </a:r>
                      <a:r>
                        <a:rPr lang="en-US" sz="1200" b="0" baseline="0" dirty="0" smtClean="0"/>
                        <a:t> Manager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0" baseline="0" dirty="0" smtClean="0"/>
                        <a:t>Manage SW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vMemAccM</a:t>
                      </a:r>
                      <a:endParaRPr lang="en-US" sz="1200" b="0" dirty="0" smtClean="0"/>
                    </a:p>
                    <a:p>
                      <a:r>
                        <a:rPr lang="en-US" sz="1200" b="0" dirty="0" err="1" smtClean="0"/>
                        <a:t>vMem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0" dirty="0" smtClean="0"/>
                        <a:t>Memory</a:t>
                      </a:r>
                      <a:r>
                        <a:rPr lang="en-US" sz="1200" b="0" baseline="0" dirty="0" smtClean="0"/>
                        <a:t> Access 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="0" baseline="0" dirty="0" smtClean="0"/>
                        <a:t>- Virtual/Physical memory mapping</a:t>
                      </a:r>
                      <a:endParaRPr lang="en-US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QSPI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0" dirty="0" smtClean="0"/>
                        <a:t>Provide APIs to write</a:t>
                      </a:r>
                      <a:r>
                        <a:rPr lang="en-US" sz="1200" b="0" baseline="0" dirty="0" smtClean="0"/>
                        <a:t> to external flash</a:t>
                      </a:r>
                      <a:endParaRPr lang="en-US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03448" y="1405247"/>
            <a:ext cx="5881022" cy="3306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221703" y="2003340"/>
            <a:ext cx="557212" cy="18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EcuM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79771" y="3560672"/>
            <a:ext cx="794293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vMemAccM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9276918" y="3304919"/>
            <a:ext cx="0" cy="2557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8803" y="4150909"/>
            <a:ext cx="654299" cy="2429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CanTp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475953" y="4091813"/>
            <a:ext cx="0" cy="59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21703" y="2331000"/>
            <a:ext cx="557212" cy="18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1703" y="2651040"/>
            <a:ext cx="557212" cy="18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72467" y="2765340"/>
            <a:ext cx="204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8915" y="2134708"/>
            <a:ext cx="204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79771" y="4099300"/>
            <a:ext cx="794293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vMem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6" idx="0"/>
          </p:cNvCxnSpPr>
          <p:nvPr/>
        </p:nvCxnSpPr>
        <p:spPr>
          <a:xfrm>
            <a:off x="9276918" y="3819141"/>
            <a:ext cx="0" cy="2801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8915" y="2445300"/>
            <a:ext cx="204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79771" y="4618586"/>
            <a:ext cx="764008" cy="20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QSPI Ctrl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281834" y="4399907"/>
            <a:ext cx="0" cy="1765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9" idx="3"/>
            <a:endCxn id="22" idx="3"/>
          </p:cNvCxnSpPr>
          <p:nvPr/>
        </p:nvCxnSpPr>
        <p:spPr>
          <a:xfrm flipV="1">
            <a:off x="9643779" y="3112519"/>
            <a:ext cx="30285" cy="1609210"/>
          </a:xfrm>
          <a:prstGeom prst="bentConnector3">
            <a:avLst>
              <a:gd name="adj1" fmla="val 85482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79771" y="2983284"/>
            <a:ext cx="794293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vSwUpdM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6303" y="2988612"/>
            <a:ext cx="1978459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CddOvtp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3210" y="2395847"/>
            <a:ext cx="794293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CddOsOh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46171" y="2395847"/>
            <a:ext cx="794293" cy="25846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CddOsph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>
          <a:xfrm>
            <a:off x="7780753" y="1806204"/>
            <a:ext cx="0" cy="11643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9619" y="2714795"/>
            <a:ext cx="0" cy="2055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48804" y="3540697"/>
            <a:ext cx="654299" cy="248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PduR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67180" y="3284944"/>
            <a:ext cx="0" cy="2055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53603" y="1557647"/>
            <a:ext cx="654299" cy="248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6703" y="1823158"/>
            <a:ext cx="654299" cy="248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20404" y="1823158"/>
            <a:ext cx="654299" cy="248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CSM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endCxn id="30" idx="1"/>
          </p:cNvCxnSpPr>
          <p:nvPr/>
        </p:nvCxnSpPr>
        <p:spPr>
          <a:xfrm rot="5400000" flipH="1" flipV="1">
            <a:off x="7042145" y="1979006"/>
            <a:ext cx="708537" cy="11437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14907" y="1090707"/>
            <a:ext cx="5869563" cy="191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RTE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014907" y="795647"/>
            <a:ext cx="5869563" cy="191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530051" y="795647"/>
            <a:ext cx="2234305" cy="191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 App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3317" y="1033987"/>
            <a:ext cx="0" cy="1090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12703" y="1024247"/>
            <a:ext cx="0" cy="1090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12703" y="2717482"/>
            <a:ext cx="0" cy="2055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V="1">
            <a:off x="6671497" y="2103797"/>
            <a:ext cx="402914" cy="183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7899871" y="2010045"/>
            <a:ext cx="576259" cy="1601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597056" y="2124969"/>
            <a:ext cx="0" cy="2055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3"/>
          </p:cNvCxnSpPr>
          <p:nvPr/>
        </p:nvCxnSpPr>
        <p:spPr>
          <a:xfrm>
            <a:off x="8107902" y="1681926"/>
            <a:ext cx="1371601" cy="1288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8684784" y="2589388"/>
            <a:ext cx="426621" cy="361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15441" y="4855907"/>
            <a:ext cx="0" cy="1765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48800" y="216760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Get active partition</a:t>
            </a:r>
          </a:p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(image)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49599" y="3791523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Get active partition</a:t>
            </a:r>
          </a:p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(image)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184699" y="5080289"/>
            <a:ext cx="959301" cy="230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Set active SFMA = addr mode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72600" y="5075570"/>
            <a:ext cx="959301" cy="230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Set inactive SFMA = OTA mode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601200" y="4863276"/>
            <a:ext cx="0" cy="1765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07902" y="4509738"/>
            <a:ext cx="2275769" cy="75065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07903" y="4519542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PF QSPI Drv</a:t>
            </a:r>
          </a:p>
        </p:txBody>
      </p:sp>
      <p:cxnSp>
        <p:nvCxnSpPr>
          <p:cNvPr id="69" name="Straight Arrow Connector 68"/>
          <p:cNvCxnSpPr>
            <a:endCxn id="10" idx="0"/>
          </p:cNvCxnSpPr>
          <p:nvPr/>
        </p:nvCxnSpPr>
        <p:spPr>
          <a:xfrm>
            <a:off x="7475953" y="3819141"/>
            <a:ext cx="0" cy="331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148803" y="4779032"/>
            <a:ext cx="654299" cy="2429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CanIf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7475953" y="4447264"/>
            <a:ext cx="0" cy="331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26453" y="5383273"/>
            <a:ext cx="654299" cy="2429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7453603" y="5051505"/>
            <a:ext cx="0" cy="331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3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15"/>
          <p:cNvSpPr/>
          <p:nvPr/>
        </p:nvSpPr>
        <p:spPr>
          <a:xfrm>
            <a:off x="4844215" y="2047373"/>
            <a:ext cx="1338376" cy="582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56258" y="902678"/>
            <a:ext cx="2028092" cy="3871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72074" y="1252569"/>
            <a:ext cx="2277464" cy="3871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87932" y="1261510"/>
            <a:ext cx="2261605" cy="2091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GFX</a:t>
            </a: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265521" y="1471301"/>
            <a:ext cx="2649415" cy="285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520" y="1471301"/>
            <a:ext cx="2649415" cy="830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FBL</a:t>
            </a:r>
            <a:endParaRPr lang="en-US" sz="1500" dirty="0"/>
          </a:p>
        </p:txBody>
      </p:sp>
      <p:sp>
        <p:nvSpPr>
          <p:cNvPr id="2" name="Rectangle 1"/>
          <p:cNvSpPr/>
          <p:nvPr/>
        </p:nvSpPr>
        <p:spPr>
          <a:xfrm>
            <a:off x="152400" y="152402"/>
            <a:ext cx="8833720" cy="398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IPC Memory Layout (App + GFX)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02678"/>
            <a:ext cx="28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RH850 D1M1A Internal ROM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377" y="147130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00000000</a:t>
            </a:r>
            <a:r>
              <a:rPr lang="en-US" sz="12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6476" y="204737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00017FFF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65520" y="2375080"/>
            <a:ext cx="2649415" cy="1107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Application</a:t>
            </a:r>
          </a:p>
          <a:p>
            <a:pPr algn="ctr"/>
            <a:r>
              <a:rPr lang="en-US" sz="1500" dirty="0" smtClean="0"/>
              <a:t>(BSW, Core Apps, HMI control logic)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250377" y="2352786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00022800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064334" y="3256565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003FFFFF</a:t>
            </a:r>
            <a:r>
              <a:rPr lang="en-US" sz="1200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665" y="3678377"/>
            <a:ext cx="2649415" cy="502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Others</a:t>
            </a:r>
          </a:p>
          <a:p>
            <a:pPr algn="ctr"/>
            <a:r>
              <a:rPr lang="en-US" sz="1500" dirty="0" smtClean="0"/>
              <a:t>(RAM, KAM, </a:t>
            </a:r>
            <a:r>
              <a:rPr lang="en-US" sz="1500" dirty="0" err="1" smtClean="0"/>
              <a:t>Altia</a:t>
            </a:r>
            <a:r>
              <a:rPr lang="en-US" sz="1500" dirty="0" smtClean="0"/>
              <a:t> Heap, …)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7358969" y="542304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ROM (physical address)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7689" y="88609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09565" y="1245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 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76156" y="86646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10000000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987932" y="125361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C0000000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38495" y="3094634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CFBFFFFF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986972" y="3367228"/>
            <a:ext cx="2262565" cy="134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App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7935458" y="330841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CFC00000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9414052" y="4448927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CFFDFFFF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780518" y="6182697"/>
            <a:ext cx="2324481" cy="649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09648" y="521736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 Flash input</a:t>
            </a:r>
            <a:endParaRPr lang="en-US" sz="1200" dirty="0"/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3227091" y="5271624"/>
            <a:ext cx="1394949" cy="4454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P702_GAS_2.S19</a:t>
            </a:r>
          </a:p>
        </p:txBody>
      </p:sp>
      <p:cxnSp>
        <p:nvCxnSpPr>
          <p:cNvPr id="35" name="Straight Arrow Connector 34"/>
          <p:cNvCxnSpPr>
            <a:stCxn id="37" idx="0"/>
          </p:cNvCxnSpPr>
          <p:nvPr/>
        </p:nvCxnSpPr>
        <p:spPr>
          <a:xfrm flipH="1" flipV="1">
            <a:off x="3594623" y="5723572"/>
            <a:ext cx="572824" cy="50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17124" y="6226532"/>
            <a:ext cx="700645" cy="44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FBL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558602" y="6229322"/>
            <a:ext cx="700645" cy="44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331800" y="6226532"/>
            <a:ext cx="700645" cy="44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GFX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38" idx="0"/>
            <a:endCxn id="33" idx="1"/>
          </p:cNvCxnSpPr>
          <p:nvPr/>
        </p:nvCxnSpPr>
        <p:spPr>
          <a:xfrm flipH="1" flipV="1">
            <a:off x="3924566" y="5717100"/>
            <a:ext cx="984359" cy="51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37" y="5151528"/>
            <a:ext cx="634878" cy="68566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33" idx="2"/>
            <a:endCxn id="47" idx="3"/>
          </p:cNvCxnSpPr>
          <p:nvPr/>
        </p:nvCxnSpPr>
        <p:spPr>
          <a:xfrm flipH="1">
            <a:off x="1904415" y="5494362"/>
            <a:ext cx="13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0"/>
            <a:endCxn id="5" idx="2"/>
          </p:cNvCxnSpPr>
          <p:nvPr/>
        </p:nvCxnSpPr>
        <p:spPr>
          <a:xfrm flipV="1">
            <a:off x="1586976" y="4325817"/>
            <a:ext cx="3253" cy="82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89918" y="6617245"/>
            <a:ext cx="768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IPC code</a:t>
            </a:r>
            <a:endParaRPr lang="en-US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1238470" y="4707931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 Flash</a:t>
            </a:r>
            <a:endParaRPr lang="en-US" sz="1200" dirty="0"/>
          </a:p>
        </p:txBody>
      </p:sp>
      <p:sp>
        <p:nvSpPr>
          <p:cNvPr id="73" name="Snip and Round Single Corner Rectangle 72"/>
          <p:cNvSpPr/>
          <p:nvPr/>
        </p:nvSpPr>
        <p:spPr>
          <a:xfrm>
            <a:off x="4766088" y="5107502"/>
            <a:ext cx="788491" cy="4454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App.hex</a:t>
            </a:r>
            <a:endParaRPr lang="en-US" sz="1200" dirty="0"/>
          </a:p>
        </p:txBody>
      </p:sp>
      <p:sp>
        <p:nvSpPr>
          <p:cNvPr id="74" name="Snip and Round Single Corner Rectangle 73"/>
          <p:cNvSpPr/>
          <p:nvPr/>
        </p:nvSpPr>
        <p:spPr>
          <a:xfrm>
            <a:off x="4773775" y="3771076"/>
            <a:ext cx="788491" cy="4454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App.vbf</a:t>
            </a:r>
            <a:endParaRPr lang="en-US" sz="1200" dirty="0"/>
          </a:p>
        </p:txBody>
      </p:sp>
      <p:sp>
        <p:nvSpPr>
          <p:cNvPr id="75" name="Snip and Round Single Corner Rectangle 74"/>
          <p:cNvSpPr/>
          <p:nvPr/>
        </p:nvSpPr>
        <p:spPr>
          <a:xfrm>
            <a:off x="5710753" y="5128407"/>
            <a:ext cx="788491" cy="4454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</a:t>
            </a:r>
            <a:r>
              <a:rPr lang="en-US" sz="1200" dirty="0" err="1" smtClean="0"/>
              <a:t>fx.hex</a:t>
            </a:r>
            <a:endParaRPr lang="en-US" sz="1200" dirty="0"/>
          </a:p>
        </p:txBody>
      </p:sp>
      <p:sp>
        <p:nvSpPr>
          <p:cNvPr id="76" name="Snip and Round Single Corner Rectangle 75"/>
          <p:cNvSpPr/>
          <p:nvPr/>
        </p:nvSpPr>
        <p:spPr>
          <a:xfrm>
            <a:off x="5711090" y="3780258"/>
            <a:ext cx="788491" cy="4454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gfx.vbf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73" idx="3"/>
            <a:endCxn id="74" idx="1"/>
          </p:cNvCxnSpPr>
          <p:nvPr/>
        </p:nvCxnSpPr>
        <p:spPr>
          <a:xfrm flipV="1">
            <a:off x="5160334" y="4216552"/>
            <a:ext cx="7687" cy="8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  <a:endCxn id="76" idx="1"/>
          </p:cNvCxnSpPr>
          <p:nvPr/>
        </p:nvCxnSpPr>
        <p:spPr>
          <a:xfrm flipV="1">
            <a:off x="6104999" y="4225734"/>
            <a:ext cx="337" cy="9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8" idx="0"/>
            <a:endCxn id="73" idx="1"/>
          </p:cNvCxnSpPr>
          <p:nvPr/>
        </p:nvCxnSpPr>
        <p:spPr>
          <a:xfrm flipV="1">
            <a:off x="4908925" y="5552978"/>
            <a:ext cx="251409" cy="67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0"/>
            <a:endCxn id="75" idx="1"/>
          </p:cNvCxnSpPr>
          <p:nvPr/>
        </p:nvCxnSpPr>
        <p:spPr>
          <a:xfrm flipV="1">
            <a:off x="5682123" y="5573883"/>
            <a:ext cx="422876" cy="65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58270" y="4277007"/>
            <a:ext cx="243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signature, </a:t>
            </a:r>
          </a:p>
          <a:p>
            <a:r>
              <a:rPr lang="en-US" sz="1200" dirty="0" err="1" smtClean="0"/>
              <a:t>Roothash</a:t>
            </a:r>
            <a:r>
              <a:rPr lang="en-US" sz="1200" dirty="0" smtClean="0"/>
              <a:t>, change to virtual address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972363" y="570515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 to address </a:t>
            </a:r>
          </a:p>
          <a:p>
            <a:r>
              <a:rPr lang="en-US" sz="1200" dirty="0" smtClean="0"/>
              <a:t>of external ROM</a:t>
            </a:r>
            <a:endParaRPr lang="en-US" sz="1200" dirty="0"/>
          </a:p>
        </p:txBody>
      </p:sp>
      <p:sp>
        <p:nvSpPr>
          <p:cNvPr id="101" name="Oval 100"/>
          <p:cNvSpPr/>
          <p:nvPr/>
        </p:nvSpPr>
        <p:spPr>
          <a:xfrm>
            <a:off x="4570019" y="4998579"/>
            <a:ext cx="2173974" cy="738642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>
            <a:stCxn id="101" idx="6"/>
            <a:endCxn id="104" idx="1"/>
          </p:cNvCxnSpPr>
          <p:nvPr/>
        </p:nvCxnSpPr>
        <p:spPr>
          <a:xfrm>
            <a:off x="6743993" y="5367900"/>
            <a:ext cx="1959507" cy="858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500" y="5962146"/>
            <a:ext cx="565239" cy="528772"/>
          </a:xfrm>
          <a:prstGeom prst="rect">
            <a:avLst/>
          </a:prstGeom>
        </p:spPr>
      </p:pic>
      <p:cxnSp>
        <p:nvCxnSpPr>
          <p:cNvPr id="106" name="Straight Arrow Connector 105"/>
          <p:cNvCxnSpPr>
            <a:stCxn id="104" idx="0"/>
            <a:endCxn id="17" idx="2"/>
          </p:cNvCxnSpPr>
          <p:nvPr/>
        </p:nvCxnSpPr>
        <p:spPr>
          <a:xfrm flipV="1">
            <a:off x="8986120" y="5124087"/>
            <a:ext cx="124686" cy="8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034629" y="2031851"/>
            <a:ext cx="87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OTA</a:t>
            </a:r>
            <a:endParaRPr lang="en-US" sz="3200" b="1" dirty="0"/>
          </a:p>
        </p:txBody>
      </p:sp>
      <p:cxnSp>
        <p:nvCxnSpPr>
          <p:cNvPr id="111" name="Straight Arrow Connector 110"/>
          <p:cNvCxnSpPr>
            <a:stCxn id="74" idx="3"/>
          </p:cNvCxnSpPr>
          <p:nvPr/>
        </p:nvCxnSpPr>
        <p:spPr>
          <a:xfrm flipV="1">
            <a:off x="5168021" y="2629785"/>
            <a:ext cx="163779" cy="11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</p:cNvCxnSpPr>
          <p:nvPr/>
        </p:nvCxnSpPr>
        <p:spPr>
          <a:xfrm flipH="1" flipV="1">
            <a:off x="5682122" y="2616626"/>
            <a:ext cx="423214" cy="116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3"/>
          </p:cNvCxnSpPr>
          <p:nvPr/>
        </p:nvCxnSpPr>
        <p:spPr>
          <a:xfrm flipV="1">
            <a:off x="5907368" y="2302078"/>
            <a:ext cx="1451601" cy="2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469794" y="636502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EFlashLoad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942768" y="5428153"/>
            <a:ext cx="1052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Flash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326445" y="2041672"/>
            <a:ext cx="830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ECG -&gt; IPC</a:t>
            </a:r>
            <a:endParaRPr lang="en-US" sz="1200" dirty="0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72814"/>
              </p:ext>
            </p:extLst>
          </p:nvPr>
        </p:nvGraphicFramePr>
        <p:xfrm>
          <a:off x="4773775" y="3241073"/>
          <a:ext cx="1993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0x80020000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GFX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0x90000000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58239"/>
              </p:ext>
            </p:extLst>
          </p:nvPr>
        </p:nvGraphicFramePr>
        <p:xfrm>
          <a:off x="9191806" y="5681197"/>
          <a:ext cx="19939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0x1FC00000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GFX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0x10000000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527</Words>
  <Application>Microsoft Office PowerPoint</Application>
  <PresentationFormat>Widescreen</PresentationFormat>
  <Paragraphs>205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굴림</vt:lpstr>
      <vt:lpstr>HY헤드라인M</vt:lpstr>
      <vt:lpstr>Wingdings</vt:lpstr>
      <vt:lpstr>Office Theme</vt:lpstr>
      <vt:lpstr>SW Update Over The 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Duc Loc (FGA.AIS)</dc:creator>
  <cp:lastModifiedBy>Tran Thang (FGA.AIS)</cp:lastModifiedBy>
  <cp:revision>164</cp:revision>
  <dcterms:created xsi:type="dcterms:W3CDTF">2020-03-05T06:42:59Z</dcterms:created>
  <dcterms:modified xsi:type="dcterms:W3CDTF">2020-07-09T04:55:51Z</dcterms:modified>
</cp:coreProperties>
</file>