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8288000" cy="10287000"/>
  <p:notesSz cx="6858000" cy="9144000"/>
  <p:embeddedFontLst>
    <p:embeddedFont>
      <p:font typeface="字由点字典黑 Bold" panose="00020600040101010101" charset="-122"/>
      <p:regular r:id="rId33"/>
    </p:embeddedFont>
    <p:embeddedFont>
      <p:font typeface="Calibri" panose="020F0502020204030204" charset="0"/>
      <p:regular r:id="rId34"/>
      <p:bold r:id="rId35"/>
      <p:italic r:id="rId36"/>
      <p:boldItalic r:id="rId37"/>
    </p:embeddedFont>
  </p:embeddedFontLst>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1.xml"/><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3650563" y="2117372"/>
            <a:ext cx="11337078" cy="1663251"/>
            <a:chOff x="0" y="0"/>
            <a:chExt cx="2985897" cy="438058"/>
          </a:xfrm>
        </p:grpSpPr>
        <p:sp>
          <p:nvSpPr>
            <p:cNvPr id="3" name="Freeform 3"/>
            <p:cNvSpPr/>
            <p:nvPr/>
          </p:nvSpPr>
          <p:spPr>
            <a:xfrm>
              <a:off x="0" y="0"/>
              <a:ext cx="2985897" cy="438058"/>
            </a:xfrm>
            <a:custGeom>
              <a:avLst/>
              <a:gdLst/>
              <a:ahLst/>
              <a:cxnLst/>
              <a:rect l="l" t="t" r="r" b="b"/>
              <a:pathLst>
                <a:path w="2985897" h="438058">
                  <a:moveTo>
                    <a:pt x="68288" y="0"/>
                  </a:moveTo>
                  <a:lnTo>
                    <a:pt x="2917609" y="0"/>
                  </a:lnTo>
                  <a:cubicBezTo>
                    <a:pt x="2955323" y="0"/>
                    <a:pt x="2985897" y="30574"/>
                    <a:pt x="2985897" y="68288"/>
                  </a:cubicBezTo>
                  <a:lnTo>
                    <a:pt x="2985897" y="369770"/>
                  </a:lnTo>
                  <a:cubicBezTo>
                    <a:pt x="2985897" y="407484"/>
                    <a:pt x="2955323" y="438058"/>
                    <a:pt x="2917609" y="438058"/>
                  </a:cubicBezTo>
                  <a:lnTo>
                    <a:pt x="68288" y="438058"/>
                  </a:lnTo>
                  <a:cubicBezTo>
                    <a:pt x="30574" y="438058"/>
                    <a:pt x="0" y="407484"/>
                    <a:pt x="0" y="369770"/>
                  </a:cubicBezTo>
                  <a:lnTo>
                    <a:pt x="0" y="68288"/>
                  </a:lnTo>
                  <a:cubicBezTo>
                    <a:pt x="0" y="30574"/>
                    <a:pt x="30574" y="0"/>
                    <a:pt x="68288" y="0"/>
                  </a:cubicBezTo>
                  <a:close/>
                </a:path>
              </a:pathLst>
            </a:custGeom>
            <a:gradFill rotWithShape="1">
              <a:gsLst>
                <a:gs pos="0">
                  <a:srgbClr val="83A297">
                    <a:alpha val="0"/>
                  </a:srgbClr>
                </a:gs>
                <a:gs pos="100000">
                  <a:srgbClr val="83A297">
                    <a:alpha val="51000"/>
                  </a:srgbClr>
                </a:gs>
              </a:gsLst>
              <a:lin ang="0"/>
            </a:gradFill>
            <a:ln cap="rnd">
              <a:noFill/>
              <a:prstDash val="solid"/>
              <a:round/>
            </a:ln>
          </p:spPr>
        </p:sp>
        <p:sp>
          <p:nvSpPr>
            <p:cNvPr id="4" name="TextBox 4"/>
            <p:cNvSpPr txBox="1"/>
            <p:nvPr/>
          </p:nvSpPr>
          <p:spPr>
            <a:xfrm>
              <a:off x="0" y="-28575"/>
              <a:ext cx="2985897" cy="46663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11777804" y="8699576"/>
            <a:ext cx="9246371" cy="1726135"/>
            <a:chOff x="0" y="0"/>
            <a:chExt cx="2435258" cy="454620"/>
          </a:xfrm>
        </p:grpSpPr>
        <p:sp>
          <p:nvSpPr>
            <p:cNvPr id="6" name="Freeform 6"/>
            <p:cNvSpPr/>
            <p:nvPr/>
          </p:nvSpPr>
          <p:spPr>
            <a:xfrm>
              <a:off x="0" y="0"/>
              <a:ext cx="2435258" cy="454620"/>
            </a:xfrm>
            <a:custGeom>
              <a:avLst/>
              <a:gdLst/>
              <a:ahLst/>
              <a:cxnLst/>
              <a:rect l="l" t="t" r="r" b="b"/>
              <a:pathLst>
                <a:path w="2435258" h="454620">
                  <a:moveTo>
                    <a:pt x="83729" y="0"/>
                  </a:moveTo>
                  <a:lnTo>
                    <a:pt x="2351529" y="0"/>
                  </a:lnTo>
                  <a:cubicBezTo>
                    <a:pt x="2397771" y="0"/>
                    <a:pt x="2435258" y="37487"/>
                    <a:pt x="2435258" y="83729"/>
                  </a:cubicBezTo>
                  <a:lnTo>
                    <a:pt x="2435258" y="370891"/>
                  </a:lnTo>
                  <a:cubicBezTo>
                    <a:pt x="2435258" y="417133"/>
                    <a:pt x="2397771" y="454620"/>
                    <a:pt x="2351529" y="454620"/>
                  </a:cubicBezTo>
                  <a:lnTo>
                    <a:pt x="83729" y="454620"/>
                  </a:lnTo>
                  <a:cubicBezTo>
                    <a:pt x="61523" y="454620"/>
                    <a:pt x="40226" y="445798"/>
                    <a:pt x="24524" y="430096"/>
                  </a:cubicBezTo>
                  <a:cubicBezTo>
                    <a:pt x="8821" y="414394"/>
                    <a:pt x="0" y="393097"/>
                    <a:pt x="0" y="370891"/>
                  </a:cubicBezTo>
                  <a:lnTo>
                    <a:pt x="0" y="83729"/>
                  </a:lnTo>
                  <a:cubicBezTo>
                    <a:pt x="0" y="37487"/>
                    <a:pt x="37487" y="0"/>
                    <a:pt x="83729"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7" name="TextBox 7"/>
            <p:cNvSpPr txBox="1"/>
            <p:nvPr/>
          </p:nvSpPr>
          <p:spPr>
            <a:xfrm>
              <a:off x="0" y="-28575"/>
              <a:ext cx="2435258" cy="483195"/>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2029613" y="671489"/>
            <a:ext cx="5408887" cy="1011942"/>
            <a:chOff x="0" y="0"/>
            <a:chExt cx="4175330" cy="781157"/>
          </a:xfrm>
        </p:grpSpPr>
        <p:sp>
          <p:nvSpPr>
            <p:cNvPr id="9" name="Freeform 9"/>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10" name="TextBox 10"/>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602255" y="2499018"/>
            <a:ext cx="4554172" cy="954781"/>
            <a:chOff x="0" y="0"/>
            <a:chExt cx="3515542" cy="737033"/>
          </a:xfrm>
        </p:grpSpPr>
        <p:sp>
          <p:nvSpPr>
            <p:cNvPr id="12" name="Freeform 12"/>
            <p:cNvSpPr/>
            <p:nvPr/>
          </p:nvSpPr>
          <p:spPr>
            <a:xfrm>
              <a:off x="0" y="0"/>
              <a:ext cx="3515542" cy="737033"/>
            </a:xfrm>
            <a:custGeom>
              <a:avLst/>
              <a:gdLst/>
              <a:ahLst/>
              <a:cxnLst/>
              <a:rect l="l" t="t" r="r" b="b"/>
              <a:pathLst>
                <a:path w="3515542" h="737033">
                  <a:moveTo>
                    <a:pt x="169996" y="0"/>
                  </a:moveTo>
                  <a:lnTo>
                    <a:pt x="3345546" y="0"/>
                  </a:lnTo>
                  <a:cubicBezTo>
                    <a:pt x="3439432" y="0"/>
                    <a:pt x="3515542" y="76110"/>
                    <a:pt x="3515542" y="169996"/>
                  </a:cubicBezTo>
                  <a:lnTo>
                    <a:pt x="3515542" y="567037"/>
                  </a:lnTo>
                  <a:cubicBezTo>
                    <a:pt x="3515542" y="660923"/>
                    <a:pt x="3439432" y="737033"/>
                    <a:pt x="3345546" y="737033"/>
                  </a:cubicBezTo>
                  <a:lnTo>
                    <a:pt x="169996" y="737033"/>
                  </a:lnTo>
                  <a:cubicBezTo>
                    <a:pt x="76110" y="737033"/>
                    <a:pt x="0" y="660923"/>
                    <a:pt x="0" y="567037"/>
                  </a:cubicBezTo>
                  <a:lnTo>
                    <a:pt x="0" y="169996"/>
                  </a:lnTo>
                  <a:cubicBezTo>
                    <a:pt x="0" y="76110"/>
                    <a:pt x="76110" y="0"/>
                    <a:pt x="169996"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13" name="TextBox 13"/>
            <p:cNvSpPr txBox="1"/>
            <p:nvPr/>
          </p:nvSpPr>
          <p:spPr>
            <a:xfrm>
              <a:off x="0" y="-28575"/>
              <a:ext cx="3515542" cy="7656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4" name="Group 14"/>
          <p:cNvGrpSpPr/>
          <p:nvPr/>
        </p:nvGrpSpPr>
        <p:grpSpPr>
          <a:xfrm rot="8100000">
            <a:off x="15025301" y="2112645"/>
            <a:ext cx="4467998" cy="804991"/>
            <a:chOff x="0" y="0"/>
            <a:chExt cx="3449021" cy="621404"/>
          </a:xfrm>
        </p:grpSpPr>
        <p:sp>
          <p:nvSpPr>
            <p:cNvPr id="15" name="Freeform 15"/>
            <p:cNvSpPr/>
            <p:nvPr/>
          </p:nvSpPr>
          <p:spPr>
            <a:xfrm>
              <a:off x="0" y="0"/>
              <a:ext cx="3449021" cy="621404"/>
            </a:xfrm>
            <a:custGeom>
              <a:avLst/>
              <a:gdLst/>
              <a:ahLst/>
              <a:cxnLst/>
              <a:rect l="l" t="t" r="r" b="b"/>
              <a:pathLst>
                <a:path w="3449021" h="621404">
                  <a:moveTo>
                    <a:pt x="173275" y="0"/>
                  </a:moveTo>
                  <a:lnTo>
                    <a:pt x="3275746" y="0"/>
                  </a:lnTo>
                  <a:cubicBezTo>
                    <a:pt x="3321702" y="0"/>
                    <a:pt x="3365775" y="18256"/>
                    <a:pt x="3398270" y="50751"/>
                  </a:cubicBezTo>
                  <a:cubicBezTo>
                    <a:pt x="3430765" y="83246"/>
                    <a:pt x="3449021" y="127320"/>
                    <a:pt x="3449021" y="173275"/>
                  </a:cubicBezTo>
                  <a:lnTo>
                    <a:pt x="3449021" y="448129"/>
                  </a:lnTo>
                  <a:cubicBezTo>
                    <a:pt x="3449021" y="494084"/>
                    <a:pt x="3430765" y="538158"/>
                    <a:pt x="3398270" y="570653"/>
                  </a:cubicBezTo>
                  <a:cubicBezTo>
                    <a:pt x="3365775" y="603148"/>
                    <a:pt x="3321702" y="621404"/>
                    <a:pt x="3275746" y="621404"/>
                  </a:cubicBezTo>
                  <a:lnTo>
                    <a:pt x="173275" y="621404"/>
                  </a:lnTo>
                  <a:cubicBezTo>
                    <a:pt x="127320" y="621404"/>
                    <a:pt x="83246" y="603148"/>
                    <a:pt x="50751" y="570653"/>
                  </a:cubicBezTo>
                  <a:cubicBezTo>
                    <a:pt x="18256" y="538158"/>
                    <a:pt x="0" y="494084"/>
                    <a:pt x="0" y="448129"/>
                  </a:cubicBezTo>
                  <a:lnTo>
                    <a:pt x="0" y="173275"/>
                  </a:lnTo>
                  <a:cubicBezTo>
                    <a:pt x="0" y="127320"/>
                    <a:pt x="18256" y="83246"/>
                    <a:pt x="50751" y="50751"/>
                  </a:cubicBezTo>
                  <a:cubicBezTo>
                    <a:pt x="83246" y="18256"/>
                    <a:pt x="127320" y="0"/>
                    <a:pt x="173275" y="0"/>
                  </a:cubicBezTo>
                  <a:close/>
                </a:path>
              </a:pathLst>
            </a:custGeom>
            <a:gradFill rotWithShape="1">
              <a:gsLst>
                <a:gs pos="0">
                  <a:srgbClr val="83A297">
                    <a:alpha val="51000"/>
                  </a:srgbClr>
                </a:gs>
                <a:gs pos="100000">
                  <a:srgbClr val="83A297">
                    <a:alpha val="0"/>
                  </a:srgbClr>
                </a:gs>
              </a:gsLst>
              <a:lin ang="0"/>
            </a:gradFill>
            <a:ln cap="rnd">
              <a:noFill/>
              <a:prstDash val="solid"/>
              <a:round/>
            </a:ln>
          </p:spPr>
        </p:sp>
        <p:sp>
          <p:nvSpPr>
            <p:cNvPr id="16" name="TextBox 16"/>
            <p:cNvSpPr txBox="1"/>
            <p:nvPr/>
          </p:nvSpPr>
          <p:spPr>
            <a:xfrm>
              <a:off x="0" y="-28575"/>
              <a:ext cx="3449021" cy="64997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7" name="Group 17"/>
          <p:cNvGrpSpPr/>
          <p:nvPr/>
        </p:nvGrpSpPr>
        <p:grpSpPr>
          <a:xfrm rot="8100000">
            <a:off x="8395303" y="10016366"/>
            <a:ext cx="10373250" cy="1350695"/>
            <a:chOff x="0" y="0"/>
            <a:chExt cx="5328885" cy="693871"/>
          </a:xfrm>
        </p:grpSpPr>
        <p:sp>
          <p:nvSpPr>
            <p:cNvPr id="18" name="Freeform 18"/>
            <p:cNvSpPr/>
            <p:nvPr/>
          </p:nvSpPr>
          <p:spPr>
            <a:xfrm>
              <a:off x="0" y="0"/>
              <a:ext cx="5328885" cy="693871"/>
            </a:xfrm>
            <a:custGeom>
              <a:avLst/>
              <a:gdLst/>
              <a:ahLst/>
              <a:cxnLst/>
              <a:rect l="l" t="t" r="r" b="b"/>
              <a:pathLst>
                <a:path w="5328885" h="693871">
                  <a:moveTo>
                    <a:pt x="74634" y="0"/>
                  </a:moveTo>
                  <a:lnTo>
                    <a:pt x="5254251" y="0"/>
                  </a:lnTo>
                  <a:cubicBezTo>
                    <a:pt x="5295470" y="0"/>
                    <a:pt x="5328885" y="33415"/>
                    <a:pt x="5328885" y="74634"/>
                  </a:cubicBezTo>
                  <a:lnTo>
                    <a:pt x="5328885" y="619238"/>
                  </a:lnTo>
                  <a:cubicBezTo>
                    <a:pt x="5328885" y="660457"/>
                    <a:pt x="5295470" y="693871"/>
                    <a:pt x="5254251" y="693871"/>
                  </a:cubicBezTo>
                  <a:lnTo>
                    <a:pt x="74634" y="693871"/>
                  </a:lnTo>
                  <a:cubicBezTo>
                    <a:pt x="33415" y="693871"/>
                    <a:pt x="0" y="660457"/>
                    <a:pt x="0" y="619238"/>
                  </a:cubicBezTo>
                  <a:lnTo>
                    <a:pt x="0" y="74634"/>
                  </a:lnTo>
                  <a:cubicBezTo>
                    <a:pt x="0" y="33415"/>
                    <a:pt x="33415" y="0"/>
                    <a:pt x="74634" y="0"/>
                  </a:cubicBezTo>
                  <a:close/>
                </a:path>
              </a:pathLst>
            </a:custGeom>
            <a:gradFill rotWithShape="1">
              <a:gsLst>
                <a:gs pos="0">
                  <a:srgbClr val="83A297">
                    <a:alpha val="0"/>
                  </a:srgbClr>
                </a:gs>
                <a:gs pos="100000">
                  <a:srgbClr val="83A297">
                    <a:alpha val="100000"/>
                  </a:srgbClr>
                </a:gs>
              </a:gsLst>
              <a:lin ang="0"/>
            </a:gradFill>
            <a:ln cap="rnd">
              <a:noFill/>
              <a:prstDash val="solid"/>
              <a:round/>
            </a:ln>
          </p:spPr>
        </p:sp>
        <p:sp>
          <p:nvSpPr>
            <p:cNvPr id="19" name="TextBox 19"/>
            <p:cNvSpPr txBox="1"/>
            <p:nvPr/>
          </p:nvSpPr>
          <p:spPr>
            <a:xfrm>
              <a:off x="0" y="-28575"/>
              <a:ext cx="5328885" cy="722446"/>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0" name="Group 20"/>
          <p:cNvGrpSpPr/>
          <p:nvPr/>
        </p:nvGrpSpPr>
        <p:grpSpPr>
          <a:xfrm rot="8100000">
            <a:off x="-2255733" y="9160414"/>
            <a:ext cx="6114120" cy="664494"/>
            <a:chOff x="0" y="0"/>
            <a:chExt cx="4719727" cy="512949"/>
          </a:xfrm>
        </p:grpSpPr>
        <p:sp>
          <p:nvSpPr>
            <p:cNvPr id="21" name="Freeform 21"/>
            <p:cNvSpPr/>
            <p:nvPr/>
          </p:nvSpPr>
          <p:spPr>
            <a:xfrm>
              <a:off x="0" y="0"/>
              <a:ext cx="4719727" cy="512949"/>
            </a:xfrm>
            <a:custGeom>
              <a:avLst/>
              <a:gdLst/>
              <a:ahLst/>
              <a:cxnLst/>
              <a:rect l="l" t="t" r="r" b="b"/>
              <a:pathLst>
                <a:path w="4719727" h="512949">
                  <a:moveTo>
                    <a:pt x="126624" y="0"/>
                  </a:moveTo>
                  <a:lnTo>
                    <a:pt x="4593103" y="0"/>
                  </a:lnTo>
                  <a:cubicBezTo>
                    <a:pt x="4663035" y="0"/>
                    <a:pt x="4719727" y="56691"/>
                    <a:pt x="4719727" y="126624"/>
                  </a:cubicBezTo>
                  <a:lnTo>
                    <a:pt x="4719727" y="386325"/>
                  </a:lnTo>
                  <a:cubicBezTo>
                    <a:pt x="4719727" y="419908"/>
                    <a:pt x="4706386" y="452115"/>
                    <a:pt x="4682639" y="475862"/>
                  </a:cubicBezTo>
                  <a:cubicBezTo>
                    <a:pt x="4658893" y="499608"/>
                    <a:pt x="4626686" y="512949"/>
                    <a:pt x="4593103" y="512949"/>
                  </a:cubicBezTo>
                  <a:lnTo>
                    <a:pt x="126624" y="512949"/>
                  </a:lnTo>
                  <a:cubicBezTo>
                    <a:pt x="93041" y="512949"/>
                    <a:pt x="60834" y="499608"/>
                    <a:pt x="37087" y="475862"/>
                  </a:cubicBezTo>
                  <a:cubicBezTo>
                    <a:pt x="13341" y="452115"/>
                    <a:pt x="0" y="419908"/>
                    <a:pt x="0" y="386325"/>
                  </a:cubicBezTo>
                  <a:lnTo>
                    <a:pt x="0" y="126624"/>
                  </a:lnTo>
                  <a:cubicBezTo>
                    <a:pt x="0" y="93041"/>
                    <a:pt x="13341" y="60834"/>
                    <a:pt x="37087" y="37087"/>
                  </a:cubicBezTo>
                  <a:cubicBezTo>
                    <a:pt x="60834" y="13341"/>
                    <a:pt x="93041" y="0"/>
                    <a:pt x="126624" y="0"/>
                  </a:cubicBezTo>
                  <a:close/>
                </a:path>
              </a:pathLst>
            </a:custGeom>
            <a:gradFill rotWithShape="1">
              <a:gsLst>
                <a:gs pos="0">
                  <a:srgbClr val="83A297">
                    <a:alpha val="0"/>
                  </a:srgbClr>
                </a:gs>
                <a:gs pos="100000">
                  <a:srgbClr val="83A297">
                    <a:alpha val="51000"/>
                  </a:srgbClr>
                </a:gs>
              </a:gsLst>
              <a:lin ang="0"/>
            </a:gradFill>
            <a:ln cap="rnd">
              <a:noFill/>
              <a:prstDash val="solid"/>
              <a:round/>
            </a:ln>
          </p:spPr>
        </p:sp>
        <p:sp>
          <p:nvSpPr>
            <p:cNvPr id="22" name="TextBox 22"/>
            <p:cNvSpPr txBox="1"/>
            <p:nvPr/>
          </p:nvSpPr>
          <p:spPr>
            <a:xfrm>
              <a:off x="0" y="-28575"/>
              <a:ext cx="4719727" cy="541524"/>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3" name="Group 23"/>
          <p:cNvGrpSpPr/>
          <p:nvPr/>
        </p:nvGrpSpPr>
        <p:grpSpPr>
          <a:xfrm rot="8100000">
            <a:off x="12557490" y="7455827"/>
            <a:ext cx="6016705" cy="534564"/>
            <a:chOff x="0" y="0"/>
            <a:chExt cx="4644528" cy="412651"/>
          </a:xfrm>
        </p:grpSpPr>
        <p:sp>
          <p:nvSpPr>
            <p:cNvPr id="24" name="Freeform 24"/>
            <p:cNvSpPr/>
            <p:nvPr/>
          </p:nvSpPr>
          <p:spPr>
            <a:xfrm>
              <a:off x="0" y="0"/>
              <a:ext cx="4644528" cy="412651"/>
            </a:xfrm>
            <a:custGeom>
              <a:avLst/>
              <a:gdLst/>
              <a:ahLst/>
              <a:cxnLst/>
              <a:rect l="l" t="t" r="r" b="b"/>
              <a:pathLst>
                <a:path w="4644528" h="412651">
                  <a:moveTo>
                    <a:pt x="128674" y="0"/>
                  </a:moveTo>
                  <a:lnTo>
                    <a:pt x="4515854" y="0"/>
                  </a:lnTo>
                  <a:cubicBezTo>
                    <a:pt x="4586919" y="0"/>
                    <a:pt x="4644528" y="57609"/>
                    <a:pt x="4644528" y="128674"/>
                  </a:cubicBezTo>
                  <a:lnTo>
                    <a:pt x="4644528" y="283977"/>
                  </a:lnTo>
                  <a:cubicBezTo>
                    <a:pt x="4644528" y="355041"/>
                    <a:pt x="4586919" y="412651"/>
                    <a:pt x="4515854" y="412651"/>
                  </a:cubicBezTo>
                  <a:lnTo>
                    <a:pt x="128674" y="412651"/>
                  </a:lnTo>
                  <a:cubicBezTo>
                    <a:pt x="57609" y="412651"/>
                    <a:pt x="0" y="355041"/>
                    <a:pt x="0" y="283977"/>
                  </a:cubicBezTo>
                  <a:lnTo>
                    <a:pt x="0" y="128674"/>
                  </a:lnTo>
                  <a:cubicBezTo>
                    <a:pt x="0" y="57609"/>
                    <a:pt x="57609" y="0"/>
                    <a:pt x="128674" y="0"/>
                  </a:cubicBezTo>
                  <a:close/>
                </a:path>
              </a:pathLst>
            </a:custGeom>
            <a:gradFill rotWithShape="1">
              <a:gsLst>
                <a:gs pos="0">
                  <a:srgbClr val="83A297">
                    <a:alpha val="27000"/>
                  </a:srgbClr>
                </a:gs>
                <a:gs pos="100000">
                  <a:srgbClr val="83A297">
                    <a:alpha val="0"/>
                  </a:srgbClr>
                </a:gs>
              </a:gsLst>
              <a:lin ang="0"/>
            </a:gradFill>
            <a:ln cap="rnd">
              <a:noFill/>
              <a:prstDash val="solid"/>
              <a:round/>
            </a:ln>
          </p:spPr>
        </p:sp>
        <p:sp>
          <p:nvSpPr>
            <p:cNvPr id="25" name="TextBox 25"/>
            <p:cNvSpPr txBox="1"/>
            <p:nvPr/>
          </p:nvSpPr>
          <p:spPr>
            <a:xfrm>
              <a:off x="0" y="-28575"/>
              <a:ext cx="4644528" cy="441226"/>
            </a:xfrm>
            <a:prstGeom prst="rect">
              <a:avLst/>
            </a:prstGeom>
          </p:spPr>
          <p:txBody>
            <a:bodyPr lIns="50800" tIns="50800" rIns="50800" bIns="50800" rtlCol="0" anchor="ctr"/>
            <a:lstStyle/>
            <a:p>
              <a:pPr marL="0" lvl="0" indent="0" algn="ctr">
                <a:lnSpc>
                  <a:spcPts val="2660"/>
                </a:lnSpc>
                <a:spcBef>
                  <a:spcPct val="0"/>
                </a:spcBef>
              </a:pPr>
            </a:p>
          </p:txBody>
        </p:sp>
      </p:grpSp>
      <p:sp>
        <p:nvSpPr>
          <p:cNvPr id="26" name="TextBox 26"/>
          <p:cNvSpPr txBox="1"/>
          <p:nvPr/>
        </p:nvSpPr>
        <p:spPr>
          <a:xfrm>
            <a:off x="6388837" y="7675484"/>
            <a:ext cx="5510325" cy="389255"/>
          </a:xfrm>
          <a:prstGeom prst="rect">
            <a:avLst/>
          </a:prstGeom>
        </p:spPr>
        <p:txBody>
          <a:bodyPr lIns="0" tIns="0" rIns="0" bIns="0" rtlCol="0" anchor="t">
            <a:spAutoFit/>
          </a:bodyPr>
          <a:lstStyle/>
          <a:p>
            <a:pPr algn="ctr">
              <a:lnSpc>
                <a:spcPts val="3220"/>
              </a:lnSpc>
            </a:pPr>
            <a:r>
              <a:rPr lang="en-US" sz="2300">
                <a:solidFill>
                  <a:srgbClr val="1E1E1E"/>
                </a:solidFill>
                <a:latin typeface="思源黑体 Medium" panose="020B0600000000000000" charset="-122"/>
                <a:ea typeface="思源黑体 Medium" panose="020B0600000000000000" charset="-122"/>
              </a:rPr>
              <a:t>张竞铎 | 蒋玮搏 | 庄荣钦 | 吕志弈</a:t>
            </a:r>
            <a:endParaRPr lang="en-US" sz="2300">
              <a:solidFill>
                <a:srgbClr val="1E1E1E"/>
              </a:solidFill>
              <a:latin typeface="思源黑体 Medium" panose="020B0600000000000000" charset="-122"/>
              <a:ea typeface="思源黑体 Medium" panose="020B0600000000000000" charset="-122"/>
            </a:endParaRPr>
          </a:p>
        </p:txBody>
      </p:sp>
      <p:sp>
        <p:nvSpPr>
          <p:cNvPr id="27" name="TextBox 27"/>
          <p:cNvSpPr txBox="1"/>
          <p:nvPr/>
        </p:nvSpPr>
        <p:spPr>
          <a:xfrm>
            <a:off x="2154487" y="3646633"/>
            <a:ext cx="13979026" cy="1760252"/>
          </a:xfrm>
          <a:prstGeom prst="rect">
            <a:avLst/>
          </a:prstGeom>
        </p:spPr>
        <p:txBody>
          <a:bodyPr lIns="0" tIns="0" rIns="0" bIns="0" rtlCol="0" anchor="t">
            <a:spAutoFit/>
          </a:bodyPr>
          <a:lstStyle/>
          <a:p>
            <a:pPr algn="ctr">
              <a:lnSpc>
                <a:spcPts val="14185"/>
              </a:lnSpc>
            </a:pPr>
            <a:r>
              <a:rPr lang="en-US" sz="10745">
                <a:solidFill>
                  <a:srgbClr val="1E1E1E"/>
                </a:solidFill>
                <a:latin typeface="思源黑体 Heavy" panose="020B0A00000000000000" charset="-122"/>
                <a:ea typeface="思源黑体 Heavy" panose="020B0A00000000000000" charset="-122"/>
              </a:rPr>
              <a:t>RFM——判别优值客户</a:t>
            </a:r>
            <a:endParaRPr lang="en-US" sz="10745">
              <a:solidFill>
                <a:srgbClr val="1E1E1E"/>
              </a:solidFill>
              <a:latin typeface="思源黑体 Heavy" panose="020B0A00000000000000" charset="-122"/>
              <a:ea typeface="思源黑体 Heavy" panose="020B0A00000000000000" charset="-122"/>
            </a:endParaRPr>
          </a:p>
        </p:txBody>
      </p:sp>
      <p:sp>
        <p:nvSpPr>
          <p:cNvPr id="28" name="TextBox 28"/>
          <p:cNvSpPr txBox="1"/>
          <p:nvPr/>
        </p:nvSpPr>
        <p:spPr>
          <a:xfrm>
            <a:off x="12998835" y="6107887"/>
            <a:ext cx="3134678" cy="438786"/>
          </a:xfrm>
          <a:prstGeom prst="rect">
            <a:avLst/>
          </a:prstGeom>
        </p:spPr>
        <p:txBody>
          <a:bodyPr lIns="0" tIns="0" rIns="0" bIns="0" rtlCol="0" anchor="t">
            <a:spAutoFit/>
          </a:bodyPr>
          <a:lstStyle/>
          <a:p>
            <a:pPr algn="ctr">
              <a:lnSpc>
                <a:spcPts val="3640"/>
              </a:lnSpc>
              <a:spcBef>
                <a:spcPct val="0"/>
              </a:spcBef>
            </a:pPr>
            <a:r>
              <a:rPr lang="en-US" sz="2600">
                <a:solidFill>
                  <a:srgbClr val="1E1E1E"/>
                </a:solidFill>
                <a:latin typeface="思源黑体" panose="020B0500000000000000" charset="-122"/>
                <a:ea typeface="思源黑体" panose="020B0500000000000000" charset="-122"/>
              </a:rPr>
              <a:t>——基于O-list数据集</a:t>
            </a:r>
            <a:endParaRPr lang="en-US" sz="2600">
              <a:solidFill>
                <a:srgbClr val="1E1E1E"/>
              </a:solidFill>
              <a:latin typeface="思源黑体" panose="020B0500000000000000" charset="-122"/>
              <a:ea typeface="思源黑体" panose="020B05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1197844" y="149696"/>
            <a:ext cx="15633523" cy="9987607"/>
          </a:xfrm>
          <a:custGeom>
            <a:avLst/>
            <a:gdLst/>
            <a:ahLst/>
            <a:cxnLst/>
            <a:rect l="l" t="t" r="r" b="b"/>
            <a:pathLst>
              <a:path w="15633523" h="9987607">
                <a:moveTo>
                  <a:pt x="0" y="0"/>
                </a:moveTo>
                <a:lnTo>
                  <a:pt x="15633523" y="0"/>
                </a:lnTo>
                <a:lnTo>
                  <a:pt x="15633523" y="9987608"/>
                </a:lnTo>
                <a:lnTo>
                  <a:pt x="0" y="9987608"/>
                </a:lnTo>
                <a:lnTo>
                  <a:pt x="0" y="0"/>
                </a:lnTo>
                <a:close/>
              </a:path>
            </a:pathLst>
          </a:custGeom>
          <a:blipFill>
            <a:blip r:embed="rId1"/>
            <a:stretch>
              <a:fillRect/>
            </a:stretch>
          </a:blipFill>
        </p:spPr>
      </p:sp>
      <p:grpSp>
        <p:nvGrpSpPr>
          <p:cNvPr id="3" name="Group 3"/>
          <p:cNvGrpSpPr/>
          <p:nvPr/>
        </p:nvGrpSpPr>
        <p:grpSpPr>
          <a:xfrm rot="8100000">
            <a:off x="-2117604" y="444796"/>
            <a:ext cx="5408887" cy="1011942"/>
            <a:chOff x="0" y="0"/>
            <a:chExt cx="4175330" cy="781157"/>
          </a:xfrm>
        </p:grpSpPr>
        <p:sp>
          <p:nvSpPr>
            <p:cNvPr id="4" name="Freeform 4"/>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5" name="TextBox 5"/>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6" name="Group 6"/>
          <p:cNvGrpSpPr/>
          <p:nvPr/>
        </p:nvGrpSpPr>
        <p:grpSpPr>
          <a:xfrm rot="8100000">
            <a:off x="-1910486" y="2184347"/>
            <a:ext cx="3675831" cy="385794"/>
            <a:chOff x="0" y="0"/>
            <a:chExt cx="2837517" cy="297809"/>
          </a:xfrm>
        </p:grpSpPr>
        <p:sp>
          <p:nvSpPr>
            <p:cNvPr id="7" name="Freeform 7"/>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8" name="TextBox 8"/>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9" name="Group 9"/>
          <p:cNvGrpSpPr/>
          <p:nvPr/>
        </p:nvGrpSpPr>
        <p:grpSpPr>
          <a:xfrm rot="8100000">
            <a:off x="12592089" y="6891878"/>
            <a:ext cx="8127731" cy="1591025"/>
            <a:chOff x="0" y="0"/>
            <a:chExt cx="4175330" cy="817332"/>
          </a:xfrm>
        </p:grpSpPr>
        <p:sp>
          <p:nvSpPr>
            <p:cNvPr id="10" name="Freeform 10"/>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1" name="TextBox 11"/>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2" name="Group 12"/>
          <p:cNvGrpSpPr/>
          <p:nvPr/>
        </p:nvGrpSpPr>
        <p:grpSpPr>
          <a:xfrm rot="8100000">
            <a:off x="11109216" y="9980534"/>
            <a:ext cx="7766865" cy="1118264"/>
            <a:chOff x="0" y="0"/>
            <a:chExt cx="3989948" cy="574468"/>
          </a:xfrm>
        </p:grpSpPr>
        <p:sp>
          <p:nvSpPr>
            <p:cNvPr id="13" name="Freeform 13"/>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4" name="TextBox 14"/>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2973201" y="914530"/>
            <a:ext cx="11337078" cy="1663251"/>
            <a:chOff x="0" y="0"/>
            <a:chExt cx="2985897" cy="438058"/>
          </a:xfrm>
        </p:grpSpPr>
        <p:sp>
          <p:nvSpPr>
            <p:cNvPr id="3" name="Freeform 3"/>
            <p:cNvSpPr/>
            <p:nvPr/>
          </p:nvSpPr>
          <p:spPr>
            <a:xfrm>
              <a:off x="0" y="0"/>
              <a:ext cx="2985897" cy="438058"/>
            </a:xfrm>
            <a:custGeom>
              <a:avLst/>
              <a:gdLst/>
              <a:ahLst/>
              <a:cxnLst/>
              <a:rect l="l" t="t" r="r" b="b"/>
              <a:pathLst>
                <a:path w="2985897" h="438058">
                  <a:moveTo>
                    <a:pt x="68288" y="0"/>
                  </a:moveTo>
                  <a:lnTo>
                    <a:pt x="2917609" y="0"/>
                  </a:lnTo>
                  <a:cubicBezTo>
                    <a:pt x="2955323" y="0"/>
                    <a:pt x="2985897" y="30574"/>
                    <a:pt x="2985897" y="68288"/>
                  </a:cubicBezTo>
                  <a:lnTo>
                    <a:pt x="2985897" y="369770"/>
                  </a:lnTo>
                  <a:cubicBezTo>
                    <a:pt x="2985897" y="407484"/>
                    <a:pt x="2955323" y="438058"/>
                    <a:pt x="2917609" y="438058"/>
                  </a:cubicBezTo>
                  <a:lnTo>
                    <a:pt x="68288" y="438058"/>
                  </a:lnTo>
                  <a:cubicBezTo>
                    <a:pt x="30574" y="438058"/>
                    <a:pt x="0" y="407484"/>
                    <a:pt x="0" y="369770"/>
                  </a:cubicBezTo>
                  <a:lnTo>
                    <a:pt x="0" y="68288"/>
                  </a:lnTo>
                  <a:cubicBezTo>
                    <a:pt x="0" y="30574"/>
                    <a:pt x="30574" y="0"/>
                    <a:pt x="68288" y="0"/>
                  </a:cubicBezTo>
                  <a:close/>
                </a:path>
              </a:pathLst>
            </a:custGeom>
            <a:gradFill rotWithShape="1">
              <a:gsLst>
                <a:gs pos="0">
                  <a:srgbClr val="83A297">
                    <a:alpha val="0"/>
                  </a:srgbClr>
                </a:gs>
                <a:gs pos="100000">
                  <a:srgbClr val="83A297">
                    <a:alpha val="51000"/>
                  </a:srgbClr>
                </a:gs>
              </a:gsLst>
              <a:lin ang="0"/>
            </a:gradFill>
            <a:ln cap="rnd">
              <a:noFill/>
              <a:prstDash val="solid"/>
              <a:round/>
            </a:ln>
          </p:spPr>
        </p:sp>
        <p:sp>
          <p:nvSpPr>
            <p:cNvPr id="4" name="TextBox 4"/>
            <p:cNvSpPr txBox="1"/>
            <p:nvPr/>
          </p:nvSpPr>
          <p:spPr>
            <a:xfrm>
              <a:off x="0" y="-28575"/>
              <a:ext cx="2985897" cy="46663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12038658" y="8926959"/>
            <a:ext cx="9246371" cy="1782875"/>
            <a:chOff x="0" y="0"/>
            <a:chExt cx="2435258" cy="469564"/>
          </a:xfrm>
        </p:grpSpPr>
        <p:sp>
          <p:nvSpPr>
            <p:cNvPr id="6" name="Freeform 6"/>
            <p:cNvSpPr/>
            <p:nvPr/>
          </p:nvSpPr>
          <p:spPr>
            <a:xfrm>
              <a:off x="0" y="0"/>
              <a:ext cx="2435258" cy="469564"/>
            </a:xfrm>
            <a:custGeom>
              <a:avLst/>
              <a:gdLst/>
              <a:ahLst/>
              <a:cxnLst/>
              <a:rect l="l" t="t" r="r" b="b"/>
              <a:pathLst>
                <a:path w="2435258" h="469564">
                  <a:moveTo>
                    <a:pt x="83729" y="0"/>
                  </a:moveTo>
                  <a:lnTo>
                    <a:pt x="2351529" y="0"/>
                  </a:lnTo>
                  <a:cubicBezTo>
                    <a:pt x="2397771" y="0"/>
                    <a:pt x="2435258" y="37487"/>
                    <a:pt x="2435258" y="83729"/>
                  </a:cubicBezTo>
                  <a:lnTo>
                    <a:pt x="2435258" y="385834"/>
                  </a:lnTo>
                  <a:cubicBezTo>
                    <a:pt x="2435258" y="408041"/>
                    <a:pt x="2426437" y="429338"/>
                    <a:pt x="2410734" y="445040"/>
                  </a:cubicBezTo>
                  <a:cubicBezTo>
                    <a:pt x="2395032" y="460742"/>
                    <a:pt x="2373735" y="469564"/>
                    <a:pt x="2351529" y="469564"/>
                  </a:cubicBezTo>
                  <a:lnTo>
                    <a:pt x="83729" y="469564"/>
                  </a:lnTo>
                  <a:cubicBezTo>
                    <a:pt x="61523" y="469564"/>
                    <a:pt x="40226" y="460742"/>
                    <a:pt x="24524" y="445040"/>
                  </a:cubicBezTo>
                  <a:cubicBezTo>
                    <a:pt x="8821" y="429338"/>
                    <a:pt x="0" y="408041"/>
                    <a:pt x="0" y="385834"/>
                  </a:cubicBezTo>
                  <a:lnTo>
                    <a:pt x="0" y="83729"/>
                  </a:lnTo>
                  <a:cubicBezTo>
                    <a:pt x="0" y="37487"/>
                    <a:pt x="37487" y="0"/>
                    <a:pt x="83729"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7" name="TextBox 7"/>
            <p:cNvSpPr txBox="1"/>
            <p:nvPr/>
          </p:nvSpPr>
          <p:spPr>
            <a:xfrm>
              <a:off x="0" y="-28575"/>
              <a:ext cx="2435258" cy="49813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2029613" y="671489"/>
            <a:ext cx="5408887" cy="1011942"/>
            <a:chOff x="0" y="0"/>
            <a:chExt cx="4175330" cy="781157"/>
          </a:xfrm>
        </p:grpSpPr>
        <p:sp>
          <p:nvSpPr>
            <p:cNvPr id="9" name="Freeform 9"/>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10" name="TextBox 10"/>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468442" y="2297016"/>
            <a:ext cx="5191916" cy="565913"/>
            <a:chOff x="0" y="0"/>
            <a:chExt cx="4007841" cy="436850"/>
          </a:xfrm>
        </p:grpSpPr>
        <p:sp>
          <p:nvSpPr>
            <p:cNvPr id="12" name="Freeform 12"/>
            <p:cNvSpPr/>
            <p:nvPr/>
          </p:nvSpPr>
          <p:spPr>
            <a:xfrm>
              <a:off x="0" y="0"/>
              <a:ext cx="4007841" cy="436850"/>
            </a:xfrm>
            <a:custGeom>
              <a:avLst/>
              <a:gdLst/>
              <a:ahLst/>
              <a:cxnLst/>
              <a:rect l="l" t="t" r="r" b="b"/>
              <a:pathLst>
                <a:path w="4007841" h="436850">
                  <a:moveTo>
                    <a:pt x="149115" y="0"/>
                  </a:moveTo>
                  <a:lnTo>
                    <a:pt x="3858726" y="0"/>
                  </a:lnTo>
                  <a:cubicBezTo>
                    <a:pt x="3941080" y="0"/>
                    <a:pt x="4007841" y="66761"/>
                    <a:pt x="4007841" y="149115"/>
                  </a:cubicBezTo>
                  <a:lnTo>
                    <a:pt x="4007841" y="287735"/>
                  </a:lnTo>
                  <a:cubicBezTo>
                    <a:pt x="4007841" y="327283"/>
                    <a:pt x="3992131" y="365211"/>
                    <a:pt x="3964167" y="393176"/>
                  </a:cubicBezTo>
                  <a:cubicBezTo>
                    <a:pt x="3936202" y="421140"/>
                    <a:pt x="3898274" y="436850"/>
                    <a:pt x="3858726" y="436850"/>
                  </a:cubicBezTo>
                  <a:lnTo>
                    <a:pt x="149115" y="436850"/>
                  </a:lnTo>
                  <a:cubicBezTo>
                    <a:pt x="66761" y="436850"/>
                    <a:pt x="0" y="370089"/>
                    <a:pt x="0" y="287735"/>
                  </a:cubicBezTo>
                  <a:lnTo>
                    <a:pt x="0" y="149115"/>
                  </a:lnTo>
                  <a:cubicBezTo>
                    <a:pt x="0" y="109567"/>
                    <a:pt x="15710" y="71639"/>
                    <a:pt x="43675" y="43675"/>
                  </a:cubicBezTo>
                  <a:cubicBezTo>
                    <a:pt x="71639" y="15710"/>
                    <a:pt x="109567" y="0"/>
                    <a:pt x="149115" y="0"/>
                  </a:cubicBezTo>
                  <a:close/>
                </a:path>
              </a:pathLst>
            </a:custGeom>
            <a:gradFill rotWithShape="1">
              <a:gsLst>
                <a:gs pos="0">
                  <a:srgbClr val="83A297">
                    <a:alpha val="51000"/>
                  </a:srgbClr>
                </a:gs>
                <a:gs pos="100000">
                  <a:srgbClr val="83A297">
                    <a:alpha val="0"/>
                  </a:srgbClr>
                </a:gs>
              </a:gsLst>
              <a:lin ang="0"/>
            </a:gradFill>
            <a:ln cap="rnd">
              <a:noFill/>
              <a:prstDash val="solid"/>
              <a:round/>
            </a:ln>
          </p:spPr>
        </p:sp>
        <p:sp>
          <p:nvSpPr>
            <p:cNvPr id="13" name="TextBox 13"/>
            <p:cNvSpPr txBox="1"/>
            <p:nvPr/>
          </p:nvSpPr>
          <p:spPr>
            <a:xfrm>
              <a:off x="0" y="-28575"/>
              <a:ext cx="4007841" cy="465425"/>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4" name="Group 14"/>
          <p:cNvGrpSpPr/>
          <p:nvPr/>
        </p:nvGrpSpPr>
        <p:grpSpPr>
          <a:xfrm rot="8100000">
            <a:off x="14268472" y="3260968"/>
            <a:ext cx="5554814" cy="804991"/>
            <a:chOff x="0" y="0"/>
            <a:chExt cx="4287976" cy="621404"/>
          </a:xfrm>
        </p:grpSpPr>
        <p:sp>
          <p:nvSpPr>
            <p:cNvPr id="15" name="Freeform 15"/>
            <p:cNvSpPr/>
            <p:nvPr/>
          </p:nvSpPr>
          <p:spPr>
            <a:xfrm>
              <a:off x="0" y="0"/>
              <a:ext cx="4287976" cy="621404"/>
            </a:xfrm>
            <a:custGeom>
              <a:avLst/>
              <a:gdLst/>
              <a:ahLst/>
              <a:cxnLst/>
              <a:rect l="l" t="t" r="r" b="b"/>
              <a:pathLst>
                <a:path w="4287976" h="621404">
                  <a:moveTo>
                    <a:pt x="139373" y="0"/>
                  </a:moveTo>
                  <a:lnTo>
                    <a:pt x="4148603" y="0"/>
                  </a:lnTo>
                  <a:cubicBezTo>
                    <a:pt x="4185567" y="0"/>
                    <a:pt x="4221017" y="14684"/>
                    <a:pt x="4247155" y="40821"/>
                  </a:cubicBezTo>
                  <a:cubicBezTo>
                    <a:pt x="4273292" y="66959"/>
                    <a:pt x="4287976" y="102409"/>
                    <a:pt x="4287976" y="139373"/>
                  </a:cubicBezTo>
                  <a:lnTo>
                    <a:pt x="4287976" y="482031"/>
                  </a:lnTo>
                  <a:cubicBezTo>
                    <a:pt x="4287976" y="518995"/>
                    <a:pt x="4273292" y="554445"/>
                    <a:pt x="4247155" y="580583"/>
                  </a:cubicBezTo>
                  <a:cubicBezTo>
                    <a:pt x="4221017" y="606720"/>
                    <a:pt x="4185567" y="621404"/>
                    <a:pt x="4148603" y="621404"/>
                  </a:cubicBezTo>
                  <a:lnTo>
                    <a:pt x="139373" y="621404"/>
                  </a:lnTo>
                  <a:cubicBezTo>
                    <a:pt x="102409" y="621404"/>
                    <a:pt x="66959" y="606720"/>
                    <a:pt x="40821" y="580583"/>
                  </a:cubicBezTo>
                  <a:cubicBezTo>
                    <a:pt x="14684" y="554445"/>
                    <a:pt x="0" y="518995"/>
                    <a:pt x="0" y="482031"/>
                  </a:cubicBezTo>
                  <a:lnTo>
                    <a:pt x="0" y="139373"/>
                  </a:lnTo>
                  <a:cubicBezTo>
                    <a:pt x="0" y="102409"/>
                    <a:pt x="14684" y="66959"/>
                    <a:pt x="40821" y="40821"/>
                  </a:cubicBezTo>
                  <a:cubicBezTo>
                    <a:pt x="66959" y="14684"/>
                    <a:pt x="102409" y="0"/>
                    <a:pt x="139373" y="0"/>
                  </a:cubicBezTo>
                  <a:close/>
                </a:path>
              </a:pathLst>
            </a:custGeom>
            <a:gradFill rotWithShape="1">
              <a:gsLst>
                <a:gs pos="0">
                  <a:srgbClr val="83A297">
                    <a:alpha val="51000"/>
                  </a:srgbClr>
                </a:gs>
                <a:gs pos="100000">
                  <a:srgbClr val="83A297">
                    <a:alpha val="0"/>
                  </a:srgbClr>
                </a:gs>
              </a:gsLst>
              <a:lin ang="0"/>
            </a:gradFill>
            <a:ln cap="rnd">
              <a:noFill/>
              <a:prstDash val="solid"/>
              <a:round/>
            </a:ln>
          </p:spPr>
        </p:sp>
        <p:sp>
          <p:nvSpPr>
            <p:cNvPr id="16" name="TextBox 16"/>
            <p:cNvSpPr txBox="1"/>
            <p:nvPr/>
          </p:nvSpPr>
          <p:spPr>
            <a:xfrm>
              <a:off x="0" y="-28575"/>
              <a:ext cx="4287976" cy="64997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7" name="Group 17"/>
          <p:cNvGrpSpPr/>
          <p:nvPr/>
        </p:nvGrpSpPr>
        <p:grpSpPr>
          <a:xfrm rot="8100000">
            <a:off x="8613734" y="9656804"/>
            <a:ext cx="10373250" cy="1243830"/>
            <a:chOff x="0" y="0"/>
            <a:chExt cx="5328885" cy="638973"/>
          </a:xfrm>
        </p:grpSpPr>
        <p:sp>
          <p:nvSpPr>
            <p:cNvPr id="18" name="Freeform 18"/>
            <p:cNvSpPr/>
            <p:nvPr/>
          </p:nvSpPr>
          <p:spPr>
            <a:xfrm>
              <a:off x="0" y="0"/>
              <a:ext cx="5328885" cy="638973"/>
            </a:xfrm>
            <a:custGeom>
              <a:avLst/>
              <a:gdLst/>
              <a:ahLst/>
              <a:cxnLst/>
              <a:rect l="l" t="t" r="r" b="b"/>
              <a:pathLst>
                <a:path w="5328885" h="638973">
                  <a:moveTo>
                    <a:pt x="74634" y="0"/>
                  </a:moveTo>
                  <a:lnTo>
                    <a:pt x="5254251" y="0"/>
                  </a:lnTo>
                  <a:cubicBezTo>
                    <a:pt x="5295470" y="0"/>
                    <a:pt x="5328885" y="33415"/>
                    <a:pt x="5328885" y="74634"/>
                  </a:cubicBezTo>
                  <a:lnTo>
                    <a:pt x="5328885" y="564339"/>
                  </a:lnTo>
                  <a:cubicBezTo>
                    <a:pt x="5328885" y="605558"/>
                    <a:pt x="5295470" y="638973"/>
                    <a:pt x="5254251" y="638973"/>
                  </a:cubicBezTo>
                  <a:lnTo>
                    <a:pt x="74634" y="638973"/>
                  </a:lnTo>
                  <a:cubicBezTo>
                    <a:pt x="33415" y="638973"/>
                    <a:pt x="0" y="605558"/>
                    <a:pt x="0" y="564339"/>
                  </a:cubicBezTo>
                  <a:lnTo>
                    <a:pt x="0" y="74634"/>
                  </a:lnTo>
                  <a:cubicBezTo>
                    <a:pt x="0" y="33415"/>
                    <a:pt x="33415" y="0"/>
                    <a:pt x="74634" y="0"/>
                  </a:cubicBezTo>
                  <a:close/>
                </a:path>
              </a:pathLst>
            </a:custGeom>
            <a:gradFill rotWithShape="1">
              <a:gsLst>
                <a:gs pos="0">
                  <a:srgbClr val="83A297">
                    <a:alpha val="0"/>
                  </a:srgbClr>
                </a:gs>
                <a:gs pos="100000">
                  <a:srgbClr val="83A297">
                    <a:alpha val="100000"/>
                  </a:srgbClr>
                </a:gs>
              </a:gsLst>
              <a:lin ang="0"/>
            </a:gradFill>
            <a:ln cap="rnd">
              <a:noFill/>
              <a:prstDash val="solid"/>
              <a:round/>
            </a:ln>
          </p:spPr>
        </p:sp>
        <p:sp>
          <p:nvSpPr>
            <p:cNvPr id="19" name="TextBox 19"/>
            <p:cNvSpPr txBox="1"/>
            <p:nvPr/>
          </p:nvSpPr>
          <p:spPr>
            <a:xfrm>
              <a:off x="0" y="-28575"/>
              <a:ext cx="5328885" cy="66754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0" name="Group 20"/>
          <p:cNvGrpSpPr/>
          <p:nvPr/>
        </p:nvGrpSpPr>
        <p:grpSpPr>
          <a:xfrm rot="8100000">
            <a:off x="-1624175" y="7976350"/>
            <a:ext cx="6114120" cy="664494"/>
            <a:chOff x="0" y="0"/>
            <a:chExt cx="4719727" cy="512949"/>
          </a:xfrm>
        </p:grpSpPr>
        <p:sp>
          <p:nvSpPr>
            <p:cNvPr id="21" name="Freeform 21"/>
            <p:cNvSpPr/>
            <p:nvPr/>
          </p:nvSpPr>
          <p:spPr>
            <a:xfrm>
              <a:off x="0" y="0"/>
              <a:ext cx="4719727" cy="512949"/>
            </a:xfrm>
            <a:custGeom>
              <a:avLst/>
              <a:gdLst/>
              <a:ahLst/>
              <a:cxnLst/>
              <a:rect l="l" t="t" r="r" b="b"/>
              <a:pathLst>
                <a:path w="4719727" h="512949">
                  <a:moveTo>
                    <a:pt x="126624" y="0"/>
                  </a:moveTo>
                  <a:lnTo>
                    <a:pt x="4593103" y="0"/>
                  </a:lnTo>
                  <a:cubicBezTo>
                    <a:pt x="4663035" y="0"/>
                    <a:pt x="4719727" y="56691"/>
                    <a:pt x="4719727" y="126624"/>
                  </a:cubicBezTo>
                  <a:lnTo>
                    <a:pt x="4719727" y="386325"/>
                  </a:lnTo>
                  <a:cubicBezTo>
                    <a:pt x="4719727" y="419908"/>
                    <a:pt x="4706386" y="452115"/>
                    <a:pt x="4682639" y="475862"/>
                  </a:cubicBezTo>
                  <a:cubicBezTo>
                    <a:pt x="4658893" y="499608"/>
                    <a:pt x="4626686" y="512949"/>
                    <a:pt x="4593103" y="512949"/>
                  </a:cubicBezTo>
                  <a:lnTo>
                    <a:pt x="126624" y="512949"/>
                  </a:lnTo>
                  <a:cubicBezTo>
                    <a:pt x="93041" y="512949"/>
                    <a:pt x="60834" y="499608"/>
                    <a:pt x="37087" y="475862"/>
                  </a:cubicBezTo>
                  <a:cubicBezTo>
                    <a:pt x="13341" y="452115"/>
                    <a:pt x="0" y="419908"/>
                    <a:pt x="0" y="386325"/>
                  </a:cubicBezTo>
                  <a:lnTo>
                    <a:pt x="0" y="126624"/>
                  </a:lnTo>
                  <a:cubicBezTo>
                    <a:pt x="0" y="93041"/>
                    <a:pt x="13341" y="60834"/>
                    <a:pt x="37087" y="37087"/>
                  </a:cubicBezTo>
                  <a:cubicBezTo>
                    <a:pt x="60834" y="13341"/>
                    <a:pt x="93041" y="0"/>
                    <a:pt x="126624" y="0"/>
                  </a:cubicBezTo>
                  <a:close/>
                </a:path>
              </a:pathLst>
            </a:custGeom>
            <a:gradFill rotWithShape="1">
              <a:gsLst>
                <a:gs pos="0">
                  <a:srgbClr val="83A297">
                    <a:alpha val="0"/>
                  </a:srgbClr>
                </a:gs>
                <a:gs pos="100000">
                  <a:srgbClr val="83A297">
                    <a:alpha val="51000"/>
                  </a:srgbClr>
                </a:gs>
              </a:gsLst>
              <a:lin ang="0"/>
            </a:gradFill>
            <a:ln cap="rnd">
              <a:noFill/>
              <a:prstDash val="solid"/>
              <a:round/>
            </a:ln>
          </p:spPr>
        </p:sp>
        <p:sp>
          <p:nvSpPr>
            <p:cNvPr id="22" name="TextBox 22"/>
            <p:cNvSpPr txBox="1"/>
            <p:nvPr/>
          </p:nvSpPr>
          <p:spPr>
            <a:xfrm>
              <a:off x="0" y="-28575"/>
              <a:ext cx="4719727" cy="541524"/>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3" name="Group 23"/>
          <p:cNvGrpSpPr/>
          <p:nvPr/>
        </p:nvGrpSpPr>
        <p:grpSpPr>
          <a:xfrm rot="8100000">
            <a:off x="12403506" y="7455827"/>
            <a:ext cx="6016705" cy="534564"/>
            <a:chOff x="0" y="0"/>
            <a:chExt cx="4644528" cy="412651"/>
          </a:xfrm>
        </p:grpSpPr>
        <p:sp>
          <p:nvSpPr>
            <p:cNvPr id="24" name="Freeform 24"/>
            <p:cNvSpPr/>
            <p:nvPr/>
          </p:nvSpPr>
          <p:spPr>
            <a:xfrm>
              <a:off x="0" y="0"/>
              <a:ext cx="4644528" cy="412651"/>
            </a:xfrm>
            <a:custGeom>
              <a:avLst/>
              <a:gdLst/>
              <a:ahLst/>
              <a:cxnLst/>
              <a:rect l="l" t="t" r="r" b="b"/>
              <a:pathLst>
                <a:path w="4644528" h="412651">
                  <a:moveTo>
                    <a:pt x="128674" y="0"/>
                  </a:moveTo>
                  <a:lnTo>
                    <a:pt x="4515854" y="0"/>
                  </a:lnTo>
                  <a:cubicBezTo>
                    <a:pt x="4586919" y="0"/>
                    <a:pt x="4644528" y="57609"/>
                    <a:pt x="4644528" y="128674"/>
                  </a:cubicBezTo>
                  <a:lnTo>
                    <a:pt x="4644528" y="283977"/>
                  </a:lnTo>
                  <a:cubicBezTo>
                    <a:pt x="4644528" y="355041"/>
                    <a:pt x="4586919" y="412651"/>
                    <a:pt x="4515854" y="412651"/>
                  </a:cubicBezTo>
                  <a:lnTo>
                    <a:pt x="128674" y="412651"/>
                  </a:lnTo>
                  <a:cubicBezTo>
                    <a:pt x="57609" y="412651"/>
                    <a:pt x="0" y="355041"/>
                    <a:pt x="0" y="283977"/>
                  </a:cubicBezTo>
                  <a:lnTo>
                    <a:pt x="0" y="128674"/>
                  </a:lnTo>
                  <a:cubicBezTo>
                    <a:pt x="0" y="57609"/>
                    <a:pt x="57609" y="0"/>
                    <a:pt x="128674" y="0"/>
                  </a:cubicBezTo>
                  <a:close/>
                </a:path>
              </a:pathLst>
            </a:custGeom>
            <a:gradFill rotWithShape="1">
              <a:gsLst>
                <a:gs pos="0">
                  <a:srgbClr val="83A297">
                    <a:alpha val="45000"/>
                  </a:srgbClr>
                </a:gs>
                <a:gs pos="100000">
                  <a:srgbClr val="83A297">
                    <a:alpha val="0"/>
                  </a:srgbClr>
                </a:gs>
              </a:gsLst>
              <a:lin ang="0"/>
            </a:gradFill>
            <a:ln cap="rnd">
              <a:noFill/>
              <a:prstDash val="solid"/>
              <a:round/>
            </a:ln>
          </p:spPr>
        </p:sp>
        <p:sp>
          <p:nvSpPr>
            <p:cNvPr id="25" name="TextBox 25"/>
            <p:cNvSpPr txBox="1"/>
            <p:nvPr/>
          </p:nvSpPr>
          <p:spPr>
            <a:xfrm>
              <a:off x="0" y="-28575"/>
              <a:ext cx="4644528" cy="441226"/>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6" name="Group 26"/>
          <p:cNvGrpSpPr/>
          <p:nvPr/>
        </p:nvGrpSpPr>
        <p:grpSpPr>
          <a:xfrm rot="0">
            <a:off x="5905793" y="5633478"/>
            <a:ext cx="6476414" cy="518933"/>
            <a:chOff x="0" y="0"/>
            <a:chExt cx="1705722" cy="136674"/>
          </a:xfrm>
        </p:grpSpPr>
        <p:sp>
          <p:nvSpPr>
            <p:cNvPr id="27" name="Freeform 27"/>
            <p:cNvSpPr/>
            <p:nvPr/>
          </p:nvSpPr>
          <p:spPr>
            <a:xfrm>
              <a:off x="0" y="0"/>
              <a:ext cx="1705722" cy="136674"/>
            </a:xfrm>
            <a:custGeom>
              <a:avLst/>
              <a:gdLst/>
              <a:ahLst/>
              <a:cxnLst/>
              <a:rect l="l" t="t" r="r" b="b"/>
              <a:pathLst>
                <a:path w="1705722" h="136674">
                  <a:moveTo>
                    <a:pt x="68337" y="0"/>
                  </a:moveTo>
                  <a:lnTo>
                    <a:pt x="1637385" y="0"/>
                  </a:lnTo>
                  <a:cubicBezTo>
                    <a:pt x="1675127" y="0"/>
                    <a:pt x="1705722" y="30595"/>
                    <a:pt x="1705722" y="68337"/>
                  </a:cubicBezTo>
                  <a:lnTo>
                    <a:pt x="1705722" y="68337"/>
                  </a:lnTo>
                  <a:cubicBezTo>
                    <a:pt x="1705722" y="86461"/>
                    <a:pt x="1698522" y="103843"/>
                    <a:pt x="1685707" y="116658"/>
                  </a:cubicBezTo>
                  <a:cubicBezTo>
                    <a:pt x="1672891" y="129474"/>
                    <a:pt x="1655509" y="136674"/>
                    <a:pt x="1637385" y="136674"/>
                  </a:cubicBezTo>
                  <a:lnTo>
                    <a:pt x="68337" y="136674"/>
                  </a:lnTo>
                  <a:cubicBezTo>
                    <a:pt x="30595" y="136674"/>
                    <a:pt x="0" y="106078"/>
                    <a:pt x="0" y="68337"/>
                  </a:cubicBezTo>
                  <a:lnTo>
                    <a:pt x="0" y="68337"/>
                  </a:lnTo>
                  <a:cubicBezTo>
                    <a:pt x="0" y="30595"/>
                    <a:pt x="30595" y="0"/>
                    <a:pt x="68337" y="0"/>
                  </a:cubicBezTo>
                  <a:close/>
                </a:path>
              </a:pathLst>
            </a:custGeom>
            <a:gradFill rotWithShape="1">
              <a:gsLst>
                <a:gs pos="0">
                  <a:srgbClr val="83A297">
                    <a:alpha val="63000"/>
                  </a:srgbClr>
                </a:gs>
                <a:gs pos="100000">
                  <a:srgbClr val="83A297">
                    <a:alpha val="0"/>
                  </a:srgbClr>
                </a:gs>
              </a:gsLst>
              <a:lin ang="0"/>
            </a:gradFill>
          </p:spPr>
        </p:sp>
        <p:sp>
          <p:nvSpPr>
            <p:cNvPr id="28" name="TextBox 28"/>
            <p:cNvSpPr txBox="1"/>
            <p:nvPr/>
          </p:nvSpPr>
          <p:spPr>
            <a:xfrm>
              <a:off x="0" y="-28575"/>
              <a:ext cx="1705722" cy="165249"/>
            </a:xfrm>
            <a:prstGeom prst="rect">
              <a:avLst/>
            </a:prstGeom>
          </p:spPr>
          <p:txBody>
            <a:bodyPr lIns="50800" tIns="50800" rIns="50800" bIns="50800" rtlCol="0" anchor="ctr"/>
            <a:lstStyle/>
            <a:p>
              <a:pPr algn="ctr">
                <a:lnSpc>
                  <a:spcPts val="2660"/>
                </a:lnSpc>
              </a:pPr>
            </a:p>
          </p:txBody>
        </p:sp>
      </p:grpSp>
      <p:sp>
        <p:nvSpPr>
          <p:cNvPr id="29" name="TextBox 29"/>
          <p:cNvSpPr txBox="1"/>
          <p:nvPr/>
        </p:nvSpPr>
        <p:spPr>
          <a:xfrm>
            <a:off x="3591490" y="4049000"/>
            <a:ext cx="11105021" cy="1357885"/>
          </a:xfrm>
          <a:prstGeom prst="rect">
            <a:avLst/>
          </a:prstGeom>
        </p:spPr>
        <p:txBody>
          <a:bodyPr lIns="0" tIns="0" rIns="0" bIns="0" rtlCol="0" anchor="t">
            <a:spAutoFit/>
          </a:bodyPr>
          <a:lstStyle/>
          <a:p>
            <a:pPr marL="0" lvl="0" indent="0" algn="ctr">
              <a:lnSpc>
                <a:spcPts val="11085"/>
              </a:lnSpc>
              <a:spcBef>
                <a:spcPct val="0"/>
              </a:spcBef>
            </a:pPr>
            <a:r>
              <a:rPr lang="en-US" sz="8400">
                <a:solidFill>
                  <a:srgbClr val="1E1E1E"/>
                </a:solidFill>
                <a:latin typeface="思源黑体 Bold" panose="020B0800000000000000" charset="-122"/>
                <a:ea typeface="思源黑体 Bold" panose="020B0800000000000000" charset="-122"/>
              </a:rPr>
              <a:t>RFM模型分类方法评估</a:t>
            </a:r>
            <a:endParaRPr lang="en-US" sz="8400">
              <a:solidFill>
                <a:srgbClr val="1E1E1E"/>
              </a:solidFill>
              <a:latin typeface="思源黑体 Bold" panose="020B0800000000000000" charset="-122"/>
              <a:ea typeface="思源黑体 Bold" panose="020B0800000000000000" charset="-122"/>
            </a:endParaRPr>
          </a:p>
        </p:txBody>
      </p:sp>
      <p:sp>
        <p:nvSpPr>
          <p:cNvPr id="30" name="TextBox 30"/>
          <p:cNvSpPr txBox="1"/>
          <p:nvPr/>
        </p:nvSpPr>
        <p:spPr>
          <a:xfrm>
            <a:off x="7468604" y="2142335"/>
            <a:ext cx="3350793" cy="2276533"/>
          </a:xfrm>
          <a:prstGeom prst="rect">
            <a:avLst/>
          </a:prstGeom>
        </p:spPr>
        <p:txBody>
          <a:bodyPr lIns="0" tIns="0" rIns="0" bIns="0" rtlCol="0" anchor="t">
            <a:spAutoFit/>
          </a:bodyPr>
          <a:lstStyle/>
          <a:p>
            <a:pPr algn="ctr">
              <a:lnSpc>
                <a:spcPts val="15800"/>
              </a:lnSpc>
            </a:pPr>
            <a:r>
              <a:rPr lang="en-US" sz="13170">
                <a:solidFill>
                  <a:srgbClr val="5D8476"/>
                </a:solidFill>
                <a:latin typeface="Akzidenz-Grotesk Bold" panose="02000803050000020004"/>
              </a:rPr>
              <a:t>02</a:t>
            </a:r>
            <a:endParaRPr lang="en-US" sz="13170">
              <a:solidFill>
                <a:srgbClr val="5D8476"/>
              </a:solidFill>
              <a:latin typeface="Akzidenz-Grotesk Bold" panose="020008030500000200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76019" y="2094638"/>
            <a:ext cx="18288000" cy="6005015"/>
          </a:xfrm>
          <a:custGeom>
            <a:avLst/>
            <a:gdLst/>
            <a:ahLst/>
            <a:cxnLst/>
            <a:rect l="l" t="t" r="r" b="b"/>
            <a:pathLst>
              <a:path w="18288000" h="6005015">
                <a:moveTo>
                  <a:pt x="0" y="0"/>
                </a:moveTo>
                <a:lnTo>
                  <a:pt x="18288000" y="0"/>
                </a:lnTo>
                <a:lnTo>
                  <a:pt x="18288000" y="6005014"/>
                </a:lnTo>
                <a:lnTo>
                  <a:pt x="0" y="6005014"/>
                </a:lnTo>
                <a:lnTo>
                  <a:pt x="0" y="0"/>
                </a:lnTo>
                <a:close/>
              </a:path>
            </a:pathLst>
          </a:custGeom>
          <a:blipFill>
            <a:blip r:embed="rId1"/>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Freeform 14"/>
          <p:cNvSpPr/>
          <p:nvPr/>
        </p:nvSpPr>
        <p:spPr>
          <a:xfrm>
            <a:off x="9648096" y="2571147"/>
            <a:ext cx="7611204" cy="5659299"/>
          </a:xfrm>
          <a:custGeom>
            <a:avLst/>
            <a:gdLst/>
            <a:ahLst/>
            <a:cxnLst/>
            <a:rect l="l" t="t" r="r" b="b"/>
            <a:pathLst>
              <a:path w="7611204" h="5659299">
                <a:moveTo>
                  <a:pt x="0" y="0"/>
                </a:moveTo>
                <a:lnTo>
                  <a:pt x="7611204" y="0"/>
                </a:lnTo>
                <a:lnTo>
                  <a:pt x="7611204" y="5659299"/>
                </a:lnTo>
                <a:lnTo>
                  <a:pt x="0" y="5659299"/>
                </a:lnTo>
                <a:lnTo>
                  <a:pt x="0" y="0"/>
                </a:lnTo>
                <a:close/>
              </a:path>
            </a:pathLst>
          </a:custGeom>
          <a:blipFill>
            <a:blip r:embed="rId1"/>
            <a:stretch>
              <a:fillRect/>
            </a:stretch>
          </a:blipFill>
        </p:spPr>
      </p:sp>
      <p:sp>
        <p:nvSpPr>
          <p:cNvPr id="15" name="TextBox 15"/>
          <p:cNvSpPr txBox="1"/>
          <p:nvPr/>
        </p:nvSpPr>
        <p:spPr>
          <a:xfrm>
            <a:off x="1819936" y="798516"/>
            <a:ext cx="6215774" cy="801624"/>
          </a:xfrm>
          <a:prstGeom prst="rect">
            <a:avLst/>
          </a:prstGeom>
        </p:spPr>
        <p:txBody>
          <a:bodyPr lIns="0" tIns="0" rIns="0" bIns="0" rtlCol="0" anchor="t">
            <a:spAutoFit/>
          </a:bodyPr>
          <a:lstStyle/>
          <a:p>
            <a:pPr marL="0" lvl="0" indent="0" algn="l">
              <a:lnSpc>
                <a:spcPts val="6465"/>
              </a:lnSpc>
              <a:spcBef>
                <a:spcPct val="0"/>
              </a:spcBef>
            </a:pPr>
            <a:r>
              <a:rPr lang="en-US" sz="4900">
                <a:solidFill>
                  <a:srgbClr val="1E1E1E"/>
                </a:solidFill>
                <a:ea typeface="思源黑体 Heavy" panose="020B0A00000000000000" charset="-122"/>
              </a:rPr>
              <a:t>四种分类方法</a:t>
            </a:r>
            <a:endParaRPr lang="en-US" sz="4900">
              <a:solidFill>
                <a:srgbClr val="1E1E1E"/>
              </a:solidFill>
              <a:ea typeface="思源黑体 Heavy" panose="020B0A00000000000000" charset="-122"/>
            </a:endParaRPr>
          </a:p>
        </p:txBody>
      </p:sp>
      <p:sp>
        <p:nvSpPr>
          <p:cNvPr id="16" name="TextBox 16"/>
          <p:cNvSpPr txBox="1"/>
          <p:nvPr/>
        </p:nvSpPr>
        <p:spPr>
          <a:xfrm>
            <a:off x="1819936" y="3699105"/>
            <a:ext cx="6280249" cy="3317659"/>
          </a:xfrm>
          <a:prstGeom prst="rect">
            <a:avLst/>
          </a:prstGeom>
        </p:spPr>
        <p:txBody>
          <a:bodyPr lIns="0" tIns="0" rIns="0" bIns="0" rtlCol="0" anchor="t">
            <a:spAutoFit/>
          </a:bodyPr>
          <a:lstStyle/>
          <a:p>
            <a:pPr algn="ctr">
              <a:lnSpc>
                <a:spcPts val="6660"/>
              </a:lnSpc>
            </a:pPr>
            <a:r>
              <a:rPr lang="en-US" sz="4760">
                <a:solidFill>
                  <a:srgbClr val="000000"/>
                </a:solidFill>
                <a:latin typeface="字由点字典黑" panose="00020600040101010101" charset="-122"/>
                <a:ea typeface="字由点字典黑" panose="00020600040101010101" charset="-122"/>
              </a:rPr>
              <a:t>1.使用平均数进行区分</a:t>
            </a:r>
            <a:endParaRPr lang="en-US" sz="4760">
              <a:solidFill>
                <a:srgbClr val="000000"/>
              </a:solidFill>
              <a:latin typeface="字由点字典黑" panose="00020600040101010101" charset="-122"/>
              <a:ea typeface="字由点字典黑" panose="00020600040101010101" charset="-122"/>
            </a:endParaRPr>
          </a:p>
          <a:p>
            <a:pPr algn="ctr">
              <a:lnSpc>
                <a:spcPts val="6660"/>
              </a:lnSpc>
            </a:pPr>
            <a:r>
              <a:rPr lang="en-US" sz="4760">
                <a:solidFill>
                  <a:srgbClr val="000000"/>
                </a:solidFill>
                <a:latin typeface="字由点字典黑" panose="00020600040101010101" charset="-122"/>
                <a:ea typeface="字由点字典黑" panose="00020600040101010101" charset="-122"/>
              </a:rPr>
              <a:t>2.使用四分点进行区分</a:t>
            </a:r>
            <a:endParaRPr lang="en-US" sz="4760">
              <a:solidFill>
                <a:srgbClr val="000000"/>
              </a:solidFill>
              <a:latin typeface="字由点字典黑" panose="00020600040101010101" charset="-122"/>
              <a:ea typeface="字由点字典黑" panose="00020600040101010101" charset="-122"/>
            </a:endParaRPr>
          </a:p>
          <a:p>
            <a:pPr algn="ctr">
              <a:lnSpc>
                <a:spcPts val="6660"/>
              </a:lnSpc>
            </a:pPr>
            <a:r>
              <a:rPr lang="en-US" sz="4760">
                <a:solidFill>
                  <a:srgbClr val="000000"/>
                </a:solidFill>
                <a:latin typeface="字由点字典黑" panose="00020600040101010101" charset="-122"/>
                <a:ea typeface="字由点字典黑" panose="00020600040101010101" charset="-122"/>
              </a:rPr>
              <a:t>3.使用中位数进行区分</a:t>
            </a:r>
            <a:endParaRPr lang="en-US" sz="4760">
              <a:solidFill>
                <a:srgbClr val="000000"/>
              </a:solidFill>
              <a:latin typeface="字由点字典黑" panose="00020600040101010101" charset="-122"/>
              <a:ea typeface="字由点字典黑" panose="00020600040101010101" charset="-122"/>
            </a:endParaRPr>
          </a:p>
          <a:p>
            <a:pPr algn="ctr">
              <a:lnSpc>
                <a:spcPts val="6660"/>
              </a:lnSpc>
            </a:pPr>
            <a:r>
              <a:rPr lang="en-US" sz="4760">
                <a:solidFill>
                  <a:srgbClr val="000000"/>
                </a:solidFill>
                <a:latin typeface="字由点字典黑" panose="00020600040101010101" charset="-122"/>
                <a:ea typeface="字由点字典黑" panose="00020600040101010101" charset="-122"/>
              </a:rPr>
              <a:t>4.使用C.I.上界进行区分</a:t>
            </a:r>
            <a:endParaRPr lang="en-US" sz="4760">
              <a:solidFill>
                <a:srgbClr val="000000"/>
              </a:solidFill>
              <a:latin typeface="字由点字典黑" panose="00020600040101010101" charset="-122"/>
              <a:ea typeface="字由点字典黑" panose="0002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Freeform 14"/>
          <p:cNvSpPr/>
          <p:nvPr/>
        </p:nvSpPr>
        <p:spPr>
          <a:xfrm>
            <a:off x="1409775" y="2848304"/>
            <a:ext cx="15468450" cy="5317280"/>
          </a:xfrm>
          <a:custGeom>
            <a:avLst/>
            <a:gdLst/>
            <a:ahLst/>
            <a:cxnLst/>
            <a:rect l="l" t="t" r="r" b="b"/>
            <a:pathLst>
              <a:path w="15468450" h="5317280">
                <a:moveTo>
                  <a:pt x="0" y="0"/>
                </a:moveTo>
                <a:lnTo>
                  <a:pt x="15468450" y="0"/>
                </a:lnTo>
                <a:lnTo>
                  <a:pt x="15468450" y="5317280"/>
                </a:lnTo>
                <a:lnTo>
                  <a:pt x="0" y="5317280"/>
                </a:lnTo>
                <a:lnTo>
                  <a:pt x="0" y="0"/>
                </a:lnTo>
                <a:close/>
              </a:path>
            </a:pathLst>
          </a:custGeom>
          <a:blipFill>
            <a:blip r:embed="rId1"/>
            <a:stretch>
              <a:fillRect/>
            </a:stretch>
          </a:blipFill>
        </p:spPr>
      </p:sp>
      <p:sp>
        <p:nvSpPr>
          <p:cNvPr id="15" name="TextBox 15"/>
          <p:cNvSpPr txBox="1"/>
          <p:nvPr/>
        </p:nvSpPr>
        <p:spPr>
          <a:xfrm>
            <a:off x="1819936" y="788991"/>
            <a:ext cx="7975306" cy="1021891"/>
          </a:xfrm>
          <a:prstGeom prst="rect">
            <a:avLst/>
          </a:prstGeom>
        </p:spPr>
        <p:txBody>
          <a:bodyPr lIns="0" tIns="0" rIns="0" bIns="0" rtlCol="0" anchor="t">
            <a:spAutoFit/>
          </a:bodyPr>
          <a:lstStyle/>
          <a:p>
            <a:pPr marL="0" lvl="0" indent="0" algn="l">
              <a:lnSpc>
                <a:spcPts val="8300"/>
              </a:lnSpc>
              <a:spcBef>
                <a:spcPct val="0"/>
              </a:spcBef>
            </a:pPr>
            <a:r>
              <a:rPr lang="en-US" sz="6285">
                <a:solidFill>
                  <a:srgbClr val="1E1E1E"/>
                </a:solidFill>
                <a:ea typeface="思源黑体 Heavy" panose="020B0A00000000000000" charset="-122"/>
              </a:rPr>
              <a:t>用户数统计</a:t>
            </a:r>
            <a:endParaRPr lang="en-US" sz="6285">
              <a:solidFill>
                <a:srgbClr val="1E1E1E"/>
              </a:solidFill>
              <a:ea typeface="思源黑体 Heavy" panose="020B0A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Freeform 14"/>
          <p:cNvSpPr/>
          <p:nvPr/>
        </p:nvSpPr>
        <p:spPr>
          <a:xfrm>
            <a:off x="1819936" y="3003521"/>
            <a:ext cx="7819543" cy="7283479"/>
          </a:xfrm>
          <a:custGeom>
            <a:avLst/>
            <a:gdLst/>
            <a:ahLst/>
            <a:cxnLst/>
            <a:rect l="l" t="t" r="r" b="b"/>
            <a:pathLst>
              <a:path w="7819543" h="7283479">
                <a:moveTo>
                  <a:pt x="0" y="0"/>
                </a:moveTo>
                <a:lnTo>
                  <a:pt x="7819542" y="0"/>
                </a:lnTo>
                <a:lnTo>
                  <a:pt x="7819542" y="7283479"/>
                </a:lnTo>
                <a:lnTo>
                  <a:pt x="0" y="7283479"/>
                </a:lnTo>
                <a:lnTo>
                  <a:pt x="0" y="0"/>
                </a:lnTo>
                <a:close/>
              </a:path>
            </a:pathLst>
          </a:custGeom>
          <a:blipFill>
            <a:blip r:embed="rId1"/>
            <a:stretch>
              <a:fillRect/>
            </a:stretch>
          </a:blipFill>
        </p:spPr>
      </p:sp>
      <p:sp>
        <p:nvSpPr>
          <p:cNvPr id="15" name="TextBox 15"/>
          <p:cNvSpPr txBox="1"/>
          <p:nvPr/>
        </p:nvSpPr>
        <p:spPr>
          <a:xfrm>
            <a:off x="1819936" y="798516"/>
            <a:ext cx="6215774" cy="801624"/>
          </a:xfrm>
          <a:prstGeom prst="rect">
            <a:avLst/>
          </a:prstGeom>
        </p:spPr>
        <p:txBody>
          <a:bodyPr lIns="0" tIns="0" rIns="0" bIns="0" rtlCol="0" anchor="t">
            <a:spAutoFit/>
          </a:bodyPr>
          <a:lstStyle/>
          <a:p>
            <a:pPr marL="0" lvl="0" indent="0" algn="l">
              <a:lnSpc>
                <a:spcPts val="6465"/>
              </a:lnSpc>
              <a:spcBef>
                <a:spcPct val="0"/>
              </a:spcBef>
            </a:pPr>
            <a:r>
              <a:rPr lang="en-US" sz="4900">
                <a:solidFill>
                  <a:srgbClr val="1E1E1E"/>
                </a:solidFill>
                <a:ea typeface="思源黑体 Heavy" panose="020B0A00000000000000" charset="-122"/>
              </a:rPr>
              <a:t>分类的有效性</a:t>
            </a:r>
            <a:endParaRPr lang="en-US" sz="4900">
              <a:solidFill>
                <a:srgbClr val="1E1E1E"/>
              </a:solidFill>
              <a:ea typeface="思源黑体 Heavy" panose="020B0A00000000000000" charset="-122"/>
            </a:endParaRPr>
          </a:p>
        </p:txBody>
      </p:sp>
      <p:sp>
        <p:nvSpPr>
          <p:cNvPr id="16" name="TextBox 16"/>
          <p:cNvSpPr txBox="1"/>
          <p:nvPr/>
        </p:nvSpPr>
        <p:spPr>
          <a:xfrm>
            <a:off x="1363431" y="2053711"/>
            <a:ext cx="13629218" cy="580390"/>
          </a:xfrm>
          <a:prstGeom prst="rect">
            <a:avLst/>
          </a:prstGeom>
        </p:spPr>
        <p:txBody>
          <a:bodyPr lIns="0" tIns="0" rIns="0" bIns="0" rtlCol="0" anchor="t">
            <a:spAutoFit/>
          </a:bodyPr>
          <a:lstStyle/>
          <a:p>
            <a:pPr algn="ctr">
              <a:lnSpc>
                <a:spcPts val="4760"/>
              </a:lnSpc>
            </a:pPr>
            <a:r>
              <a:rPr lang="en-US" sz="3400">
                <a:solidFill>
                  <a:srgbClr val="1E1E1E"/>
                </a:solidFill>
                <a:ea typeface="字由点字典黑" panose="00020600040101010101" charset="-122"/>
              </a:rPr>
              <a:t>我们使用卡方分布验证不同分类方法与分类结果之间是否存在明显联系</a:t>
            </a:r>
            <a:endParaRPr lang="en-US" sz="3400">
              <a:solidFill>
                <a:srgbClr val="1E1E1E"/>
              </a:solidFill>
              <a:ea typeface="字由点字典黑" panose="00020600040101010101" charset="-122"/>
            </a:endParaRPr>
          </a:p>
        </p:txBody>
      </p:sp>
      <p:sp>
        <p:nvSpPr>
          <p:cNvPr id="17" name="TextBox 17"/>
          <p:cNvSpPr txBox="1"/>
          <p:nvPr/>
        </p:nvSpPr>
        <p:spPr>
          <a:xfrm>
            <a:off x="11020832" y="5105400"/>
            <a:ext cx="4702366" cy="1214071"/>
          </a:xfrm>
          <a:prstGeom prst="rect">
            <a:avLst/>
          </a:prstGeom>
        </p:spPr>
        <p:txBody>
          <a:bodyPr lIns="0" tIns="0" rIns="0" bIns="0" rtlCol="0" anchor="t">
            <a:spAutoFit/>
          </a:bodyPr>
          <a:lstStyle/>
          <a:p>
            <a:pPr algn="l">
              <a:lnSpc>
                <a:spcPts val="3285"/>
              </a:lnSpc>
              <a:spcBef>
                <a:spcPct val="0"/>
              </a:spcBef>
            </a:pPr>
            <a:r>
              <a:rPr lang="en-US" sz="2345">
                <a:solidFill>
                  <a:srgbClr val="1E1E1E"/>
                </a:solidFill>
                <a:latin typeface="思源黑体" panose="020B0500000000000000" charset="-122"/>
              </a:rPr>
              <a:t>Chi2 Statistic: 208475.5531490239</a:t>
            </a:r>
            <a:endParaRPr lang="en-US" sz="2345">
              <a:solidFill>
                <a:srgbClr val="1E1E1E"/>
              </a:solidFill>
              <a:latin typeface="思源黑体" panose="020B0500000000000000" charset="-122"/>
            </a:endParaRPr>
          </a:p>
          <a:p>
            <a:pPr algn="l">
              <a:lnSpc>
                <a:spcPts val="3285"/>
              </a:lnSpc>
              <a:spcBef>
                <a:spcPct val="0"/>
              </a:spcBef>
            </a:pPr>
            <a:r>
              <a:rPr lang="en-US" sz="2345">
                <a:solidFill>
                  <a:srgbClr val="1E1E1E"/>
                </a:solidFill>
                <a:latin typeface="思源黑体" panose="020B0500000000000000" charset="-122"/>
              </a:rPr>
              <a:t>P-Value: 0.0</a:t>
            </a:r>
            <a:endParaRPr lang="en-US" sz="2345">
              <a:solidFill>
                <a:srgbClr val="1E1E1E"/>
              </a:solidFill>
              <a:latin typeface="思源黑体" panose="020B0500000000000000" charset="-122"/>
            </a:endParaRPr>
          </a:p>
          <a:p>
            <a:pPr algn="l">
              <a:lnSpc>
                <a:spcPts val="3285"/>
              </a:lnSpc>
              <a:spcBef>
                <a:spcPct val="0"/>
              </a:spcBef>
            </a:pPr>
            <a:r>
              <a:rPr lang="en-US" sz="2345">
                <a:solidFill>
                  <a:srgbClr val="1E1E1E"/>
                </a:solidFill>
                <a:latin typeface="思源黑体" panose="020B0500000000000000" charset="-122"/>
              </a:rPr>
              <a:t>Degrees of Freedom: 21</a:t>
            </a:r>
            <a:endParaRPr lang="en-US" sz="2345">
              <a:solidFill>
                <a:srgbClr val="1E1E1E"/>
              </a:solidFill>
              <a:latin typeface="思源黑体" panose="020B05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Freeform 14"/>
          <p:cNvSpPr/>
          <p:nvPr/>
        </p:nvSpPr>
        <p:spPr>
          <a:xfrm>
            <a:off x="1819936" y="3439948"/>
            <a:ext cx="8747813" cy="5534882"/>
          </a:xfrm>
          <a:custGeom>
            <a:avLst/>
            <a:gdLst/>
            <a:ahLst/>
            <a:cxnLst/>
            <a:rect l="l" t="t" r="r" b="b"/>
            <a:pathLst>
              <a:path w="8747813" h="5534882">
                <a:moveTo>
                  <a:pt x="0" y="0"/>
                </a:moveTo>
                <a:lnTo>
                  <a:pt x="8747812" y="0"/>
                </a:lnTo>
                <a:lnTo>
                  <a:pt x="8747812" y="5534882"/>
                </a:lnTo>
                <a:lnTo>
                  <a:pt x="0" y="5534882"/>
                </a:lnTo>
                <a:lnTo>
                  <a:pt x="0" y="0"/>
                </a:lnTo>
                <a:close/>
              </a:path>
            </a:pathLst>
          </a:custGeom>
          <a:blipFill>
            <a:blip r:embed="rId1"/>
            <a:stretch>
              <a:fillRect/>
            </a:stretch>
          </a:blipFill>
        </p:spPr>
      </p:sp>
      <p:sp>
        <p:nvSpPr>
          <p:cNvPr id="15" name="TextBox 15"/>
          <p:cNvSpPr txBox="1"/>
          <p:nvPr/>
        </p:nvSpPr>
        <p:spPr>
          <a:xfrm>
            <a:off x="1819936" y="798516"/>
            <a:ext cx="6215774" cy="801624"/>
          </a:xfrm>
          <a:prstGeom prst="rect">
            <a:avLst/>
          </a:prstGeom>
        </p:spPr>
        <p:txBody>
          <a:bodyPr lIns="0" tIns="0" rIns="0" bIns="0" rtlCol="0" anchor="t">
            <a:spAutoFit/>
          </a:bodyPr>
          <a:lstStyle/>
          <a:p>
            <a:pPr marL="0" lvl="0" indent="0" algn="l">
              <a:lnSpc>
                <a:spcPts val="6465"/>
              </a:lnSpc>
              <a:spcBef>
                <a:spcPct val="0"/>
              </a:spcBef>
            </a:pPr>
            <a:r>
              <a:rPr lang="en-US" sz="4900">
                <a:solidFill>
                  <a:srgbClr val="1E1E1E"/>
                </a:solidFill>
                <a:ea typeface="思源黑体 Heavy" panose="020B0A00000000000000" charset="-122"/>
              </a:rPr>
              <a:t>评价分类</a:t>
            </a:r>
            <a:endParaRPr lang="en-US" sz="4900">
              <a:solidFill>
                <a:srgbClr val="1E1E1E"/>
              </a:solidFill>
              <a:ea typeface="思源黑体 Heavy" panose="020B0A00000000000000" charset="-122"/>
            </a:endParaRPr>
          </a:p>
        </p:txBody>
      </p:sp>
      <p:sp>
        <p:nvSpPr>
          <p:cNvPr id="16" name="TextBox 16"/>
          <p:cNvSpPr txBox="1"/>
          <p:nvPr/>
        </p:nvSpPr>
        <p:spPr>
          <a:xfrm>
            <a:off x="1735824" y="1753673"/>
            <a:ext cx="12599771" cy="1180465"/>
          </a:xfrm>
          <a:prstGeom prst="rect">
            <a:avLst/>
          </a:prstGeom>
        </p:spPr>
        <p:txBody>
          <a:bodyPr lIns="0" tIns="0" rIns="0" bIns="0" rtlCol="0" anchor="t">
            <a:spAutoFit/>
          </a:bodyPr>
          <a:lstStyle/>
          <a:p>
            <a:pPr algn="l">
              <a:lnSpc>
                <a:spcPts val="4760"/>
              </a:lnSpc>
            </a:pPr>
            <a:r>
              <a:rPr lang="en-US" sz="3400">
                <a:solidFill>
                  <a:srgbClr val="1E1E1E"/>
                </a:solidFill>
                <a:latin typeface="字由点字典黑" panose="00020600040101010101" charset="-122"/>
                <a:ea typeface="字由点字典黑" panose="00020600040101010101" charset="-122"/>
              </a:rPr>
              <a:t>我们将标准残差大于0.05的变量称为显著变量，通过统计显著变量的多少来衡量分类方法的好坏。</a:t>
            </a:r>
            <a:endParaRPr lang="en-US" sz="3400">
              <a:solidFill>
                <a:srgbClr val="1E1E1E"/>
              </a:solidFill>
              <a:latin typeface="字由点字典黑" panose="00020600040101010101" charset="-122"/>
              <a:ea typeface="字由点字典黑" panose="00020600040101010101" charset="-122"/>
            </a:endParaRPr>
          </a:p>
        </p:txBody>
      </p:sp>
      <p:sp>
        <p:nvSpPr>
          <p:cNvPr id="17" name="TextBox 17"/>
          <p:cNvSpPr txBox="1"/>
          <p:nvPr/>
        </p:nvSpPr>
        <p:spPr>
          <a:xfrm>
            <a:off x="10954049" y="4879367"/>
            <a:ext cx="6305251" cy="2026806"/>
          </a:xfrm>
          <a:prstGeom prst="rect">
            <a:avLst/>
          </a:prstGeom>
        </p:spPr>
        <p:txBody>
          <a:bodyPr lIns="0" tIns="0" rIns="0" bIns="0" rtlCol="0" anchor="t">
            <a:spAutoFit/>
          </a:bodyPr>
          <a:lstStyle/>
          <a:p>
            <a:pPr algn="ctr">
              <a:lnSpc>
                <a:spcPts val="4075"/>
              </a:lnSpc>
              <a:spcBef>
                <a:spcPct val="0"/>
              </a:spcBef>
            </a:pPr>
            <a:r>
              <a:rPr lang="en-US" sz="2910">
                <a:solidFill>
                  <a:srgbClr val="1E1E1E"/>
                </a:solidFill>
                <a:latin typeface="思源黑体" panose="020B0500000000000000" charset="-122"/>
              </a:rPr>
              <a:t>Mean has 112 significant differences.</a:t>
            </a:r>
            <a:endParaRPr lang="en-US" sz="2910">
              <a:solidFill>
                <a:srgbClr val="1E1E1E"/>
              </a:solidFill>
              <a:latin typeface="思源黑体" panose="020B0500000000000000" charset="-122"/>
            </a:endParaRPr>
          </a:p>
          <a:p>
            <a:pPr algn="ctr">
              <a:lnSpc>
                <a:spcPts val="4075"/>
              </a:lnSpc>
              <a:spcBef>
                <a:spcPct val="0"/>
              </a:spcBef>
            </a:pPr>
            <a:r>
              <a:rPr lang="en-US" sz="2910">
                <a:solidFill>
                  <a:srgbClr val="1E1E1E"/>
                </a:solidFill>
                <a:latin typeface="思源黑体" panose="020B0500000000000000" charset="-122"/>
              </a:rPr>
              <a:t>Mid has 110 significant differences.</a:t>
            </a:r>
            <a:endParaRPr lang="en-US" sz="2910">
              <a:solidFill>
                <a:srgbClr val="1E1E1E"/>
              </a:solidFill>
              <a:latin typeface="思源黑体" panose="020B0500000000000000" charset="-122"/>
            </a:endParaRPr>
          </a:p>
          <a:p>
            <a:pPr algn="ctr">
              <a:lnSpc>
                <a:spcPts val="4075"/>
              </a:lnSpc>
              <a:spcBef>
                <a:spcPct val="0"/>
              </a:spcBef>
            </a:pPr>
            <a:r>
              <a:rPr lang="en-US" sz="2910">
                <a:solidFill>
                  <a:srgbClr val="1E1E1E"/>
                </a:solidFill>
                <a:latin typeface="思源黑体" panose="020B0500000000000000" charset="-122"/>
              </a:rPr>
              <a:t>Q1 has 108 significant differences.</a:t>
            </a:r>
            <a:endParaRPr lang="en-US" sz="2910">
              <a:solidFill>
                <a:srgbClr val="1E1E1E"/>
              </a:solidFill>
              <a:latin typeface="思源黑体" panose="020B0500000000000000" charset="-122"/>
            </a:endParaRPr>
          </a:p>
          <a:p>
            <a:pPr algn="ctr">
              <a:lnSpc>
                <a:spcPts val="4075"/>
              </a:lnSpc>
              <a:spcBef>
                <a:spcPct val="0"/>
              </a:spcBef>
            </a:pPr>
            <a:r>
              <a:rPr lang="en-US" sz="2910">
                <a:solidFill>
                  <a:srgbClr val="1E1E1E"/>
                </a:solidFill>
                <a:latin typeface="思源黑体" panose="020B0500000000000000" charset="-122"/>
              </a:rPr>
              <a:t>Ci has 10 significant differences.</a:t>
            </a:r>
            <a:endParaRPr lang="en-US" sz="2910">
              <a:solidFill>
                <a:srgbClr val="1E1E1E"/>
              </a:solidFill>
              <a:latin typeface="思源黑体" panose="020B0500000000000000"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4710578" y="-1244188"/>
            <a:ext cx="12775377" cy="12775377"/>
          </a:xfrm>
          <a:custGeom>
            <a:avLst/>
            <a:gdLst/>
            <a:ahLst/>
            <a:cxnLst/>
            <a:rect l="l" t="t" r="r" b="b"/>
            <a:pathLst>
              <a:path w="12775377" h="12775377">
                <a:moveTo>
                  <a:pt x="0" y="0"/>
                </a:moveTo>
                <a:lnTo>
                  <a:pt x="12775376" y="0"/>
                </a:lnTo>
                <a:lnTo>
                  <a:pt x="12775376" y="12775376"/>
                </a:lnTo>
                <a:lnTo>
                  <a:pt x="0" y="12775376"/>
                </a:lnTo>
                <a:lnTo>
                  <a:pt x="0" y="0"/>
                </a:lnTo>
                <a:close/>
              </a:path>
            </a:pathLst>
          </a:custGeom>
          <a:blipFill>
            <a:blip r:embed="rId1"/>
            <a:stretch>
              <a:fillRect/>
            </a:stretch>
          </a:blipFill>
        </p:spPr>
      </p:sp>
      <p:grpSp>
        <p:nvGrpSpPr>
          <p:cNvPr id="3" name="Group 3"/>
          <p:cNvGrpSpPr/>
          <p:nvPr/>
        </p:nvGrpSpPr>
        <p:grpSpPr>
          <a:xfrm rot="8100000">
            <a:off x="12592089" y="6891878"/>
            <a:ext cx="8127731" cy="1591025"/>
            <a:chOff x="0" y="0"/>
            <a:chExt cx="4175330" cy="817332"/>
          </a:xfrm>
        </p:grpSpPr>
        <p:sp>
          <p:nvSpPr>
            <p:cNvPr id="4" name="Freeform 4"/>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5" name="TextBox 5"/>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6" name="Group 6"/>
          <p:cNvGrpSpPr/>
          <p:nvPr/>
        </p:nvGrpSpPr>
        <p:grpSpPr>
          <a:xfrm rot="8100000">
            <a:off x="-2117604" y="444796"/>
            <a:ext cx="5408887" cy="1011942"/>
            <a:chOff x="0" y="0"/>
            <a:chExt cx="4175330" cy="781157"/>
          </a:xfrm>
        </p:grpSpPr>
        <p:sp>
          <p:nvSpPr>
            <p:cNvPr id="7" name="Freeform 7"/>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8" name="TextBox 8"/>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9" name="Group 9"/>
          <p:cNvGrpSpPr/>
          <p:nvPr/>
        </p:nvGrpSpPr>
        <p:grpSpPr>
          <a:xfrm rot="8100000">
            <a:off x="11109216" y="9980534"/>
            <a:ext cx="7766865" cy="1118264"/>
            <a:chOff x="0" y="0"/>
            <a:chExt cx="3989948" cy="574468"/>
          </a:xfrm>
        </p:grpSpPr>
        <p:sp>
          <p:nvSpPr>
            <p:cNvPr id="10" name="Freeform 10"/>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1" name="TextBox 11"/>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2" name="Group 12"/>
          <p:cNvGrpSpPr/>
          <p:nvPr/>
        </p:nvGrpSpPr>
        <p:grpSpPr>
          <a:xfrm rot="8100000">
            <a:off x="-1910486" y="2184347"/>
            <a:ext cx="3675831" cy="385794"/>
            <a:chOff x="0" y="0"/>
            <a:chExt cx="2837517" cy="297809"/>
          </a:xfrm>
        </p:grpSpPr>
        <p:sp>
          <p:nvSpPr>
            <p:cNvPr id="13" name="Freeform 13"/>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4" name="TextBox 14"/>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5" name="TextBox 15"/>
          <p:cNvSpPr txBox="1"/>
          <p:nvPr/>
        </p:nvSpPr>
        <p:spPr>
          <a:xfrm>
            <a:off x="1819936" y="788991"/>
            <a:ext cx="7975306" cy="1021891"/>
          </a:xfrm>
          <a:prstGeom prst="rect">
            <a:avLst/>
          </a:prstGeom>
        </p:spPr>
        <p:txBody>
          <a:bodyPr lIns="0" tIns="0" rIns="0" bIns="0" rtlCol="0" anchor="t">
            <a:spAutoFit/>
          </a:bodyPr>
          <a:lstStyle/>
          <a:p>
            <a:pPr marL="0" lvl="0" indent="0" algn="l">
              <a:lnSpc>
                <a:spcPts val="8300"/>
              </a:lnSpc>
              <a:spcBef>
                <a:spcPct val="0"/>
              </a:spcBef>
            </a:pPr>
            <a:r>
              <a:rPr lang="en-US" sz="6285">
                <a:solidFill>
                  <a:srgbClr val="1E1E1E"/>
                </a:solidFill>
                <a:ea typeface="思源黑体 Heavy" panose="020B0A00000000000000" charset="-122"/>
              </a:rPr>
              <a:t>用户数统计</a:t>
            </a:r>
            <a:endParaRPr lang="en-US" sz="6285">
              <a:solidFill>
                <a:srgbClr val="1E1E1E"/>
              </a:solidFill>
              <a:ea typeface="思源黑体 Heavy" panose="020B0A00000000000000"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2973201" y="914530"/>
            <a:ext cx="11337078" cy="1663251"/>
            <a:chOff x="0" y="0"/>
            <a:chExt cx="2985897" cy="438058"/>
          </a:xfrm>
        </p:grpSpPr>
        <p:sp>
          <p:nvSpPr>
            <p:cNvPr id="3" name="Freeform 3"/>
            <p:cNvSpPr/>
            <p:nvPr/>
          </p:nvSpPr>
          <p:spPr>
            <a:xfrm>
              <a:off x="0" y="0"/>
              <a:ext cx="2985897" cy="438058"/>
            </a:xfrm>
            <a:custGeom>
              <a:avLst/>
              <a:gdLst/>
              <a:ahLst/>
              <a:cxnLst/>
              <a:rect l="l" t="t" r="r" b="b"/>
              <a:pathLst>
                <a:path w="2985897" h="438058">
                  <a:moveTo>
                    <a:pt x="68288" y="0"/>
                  </a:moveTo>
                  <a:lnTo>
                    <a:pt x="2917609" y="0"/>
                  </a:lnTo>
                  <a:cubicBezTo>
                    <a:pt x="2955323" y="0"/>
                    <a:pt x="2985897" y="30574"/>
                    <a:pt x="2985897" y="68288"/>
                  </a:cubicBezTo>
                  <a:lnTo>
                    <a:pt x="2985897" y="369770"/>
                  </a:lnTo>
                  <a:cubicBezTo>
                    <a:pt x="2985897" y="407484"/>
                    <a:pt x="2955323" y="438058"/>
                    <a:pt x="2917609" y="438058"/>
                  </a:cubicBezTo>
                  <a:lnTo>
                    <a:pt x="68288" y="438058"/>
                  </a:lnTo>
                  <a:cubicBezTo>
                    <a:pt x="30574" y="438058"/>
                    <a:pt x="0" y="407484"/>
                    <a:pt x="0" y="369770"/>
                  </a:cubicBezTo>
                  <a:lnTo>
                    <a:pt x="0" y="68288"/>
                  </a:lnTo>
                  <a:cubicBezTo>
                    <a:pt x="0" y="30574"/>
                    <a:pt x="30574" y="0"/>
                    <a:pt x="68288" y="0"/>
                  </a:cubicBezTo>
                  <a:close/>
                </a:path>
              </a:pathLst>
            </a:custGeom>
            <a:gradFill rotWithShape="1">
              <a:gsLst>
                <a:gs pos="0">
                  <a:srgbClr val="83A297">
                    <a:alpha val="0"/>
                  </a:srgbClr>
                </a:gs>
                <a:gs pos="100000">
                  <a:srgbClr val="83A297">
                    <a:alpha val="51000"/>
                  </a:srgbClr>
                </a:gs>
              </a:gsLst>
              <a:lin ang="0"/>
            </a:gradFill>
            <a:ln cap="rnd">
              <a:noFill/>
              <a:prstDash val="solid"/>
              <a:round/>
            </a:ln>
          </p:spPr>
        </p:sp>
        <p:sp>
          <p:nvSpPr>
            <p:cNvPr id="4" name="TextBox 4"/>
            <p:cNvSpPr txBox="1"/>
            <p:nvPr/>
          </p:nvSpPr>
          <p:spPr>
            <a:xfrm>
              <a:off x="0" y="-28575"/>
              <a:ext cx="2985897" cy="46663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12038658" y="8926959"/>
            <a:ext cx="9246371" cy="1782875"/>
            <a:chOff x="0" y="0"/>
            <a:chExt cx="2435258" cy="469564"/>
          </a:xfrm>
        </p:grpSpPr>
        <p:sp>
          <p:nvSpPr>
            <p:cNvPr id="6" name="Freeform 6"/>
            <p:cNvSpPr/>
            <p:nvPr/>
          </p:nvSpPr>
          <p:spPr>
            <a:xfrm>
              <a:off x="0" y="0"/>
              <a:ext cx="2435258" cy="469564"/>
            </a:xfrm>
            <a:custGeom>
              <a:avLst/>
              <a:gdLst/>
              <a:ahLst/>
              <a:cxnLst/>
              <a:rect l="l" t="t" r="r" b="b"/>
              <a:pathLst>
                <a:path w="2435258" h="469564">
                  <a:moveTo>
                    <a:pt x="83729" y="0"/>
                  </a:moveTo>
                  <a:lnTo>
                    <a:pt x="2351529" y="0"/>
                  </a:lnTo>
                  <a:cubicBezTo>
                    <a:pt x="2397771" y="0"/>
                    <a:pt x="2435258" y="37487"/>
                    <a:pt x="2435258" y="83729"/>
                  </a:cubicBezTo>
                  <a:lnTo>
                    <a:pt x="2435258" y="385834"/>
                  </a:lnTo>
                  <a:cubicBezTo>
                    <a:pt x="2435258" y="408041"/>
                    <a:pt x="2426437" y="429338"/>
                    <a:pt x="2410734" y="445040"/>
                  </a:cubicBezTo>
                  <a:cubicBezTo>
                    <a:pt x="2395032" y="460742"/>
                    <a:pt x="2373735" y="469564"/>
                    <a:pt x="2351529" y="469564"/>
                  </a:cubicBezTo>
                  <a:lnTo>
                    <a:pt x="83729" y="469564"/>
                  </a:lnTo>
                  <a:cubicBezTo>
                    <a:pt x="61523" y="469564"/>
                    <a:pt x="40226" y="460742"/>
                    <a:pt x="24524" y="445040"/>
                  </a:cubicBezTo>
                  <a:cubicBezTo>
                    <a:pt x="8821" y="429338"/>
                    <a:pt x="0" y="408041"/>
                    <a:pt x="0" y="385834"/>
                  </a:cubicBezTo>
                  <a:lnTo>
                    <a:pt x="0" y="83729"/>
                  </a:lnTo>
                  <a:cubicBezTo>
                    <a:pt x="0" y="37487"/>
                    <a:pt x="37487" y="0"/>
                    <a:pt x="83729"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7" name="TextBox 7"/>
            <p:cNvSpPr txBox="1"/>
            <p:nvPr/>
          </p:nvSpPr>
          <p:spPr>
            <a:xfrm>
              <a:off x="0" y="-28575"/>
              <a:ext cx="2435258" cy="49813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2029613" y="671489"/>
            <a:ext cx="5408887" cy="1011942"/>
            <a:chOff x="0" y="0"/>
            <a:chExt cx="4175330" cy="781157"/>
          </a:xfrm>
        </p:grpSpPr>
        <p:sp>
          <p:nvSpPr>
            <p:cNvPr id="9" name="Freeform 9"/>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10" name="TextBox 10"/>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468442" y="2297016"/>
            <a:ext cx="5191916" cy="565913"/>
            <a:chOff x="0" y="0"/>
            <a:chExt cx="4007841" cy="436850"/>
          </a:xfrm>
        </p:grpSpPr>
        <p:sp>
          <p:nvSpPr>
            <p:cNvPr id="12" name="Freeform 12"/>
            <p:cNvSpPr/>
            <p:nvPr/>
          </p:nvSpPr>
          <p:spPr>
            <a:xfrm>
              <a:off x="0" y="0"/>
              <a:ext cx="4007841" cy="436850"/>
            </a:xfrm>
            <a:custGeom>
              <a:avLst/>
              <a:gdLst/>
              <a:ahLst/>
              <a:cxnLst/>
              <a:rect l="l" t="t" r="r" b="b"/>
              <a:pathLst>
                <a:path w="4007841" h="436850">
                  <a:moveTo>
                    <a:pt x="149115" y="0"/>
                  </a:moveTo>
                  <a:lnTo>
                    <a:pt x="3858726" y="0"/>
                  </a:lnTo>
                  <a:cubicBezTo>
                    <a:pt x="3941080" y="0"/>
                    <a:pt x="4007841" y="66761"/>
                    <a:pt x="4007841" y="149115"/>
                  </a:cubicBezTo>
                  <a:lnTo>
                    <a:pt x="4007841" y="287735"/>
                  </a:lnTo>
                  <a:cubicBezTo>
                    <a:pt x="4007841" y="327283"/>
                    <a:pt x="3992131" y="365211"/>
                    <a:pt x="3964167" y="393176"/>
                  </a:cubicBezTo>
                  <a:cubicBezTo>
                    <a:pt x="3936202" y="421140"/>
                    <a:pt x="3898274" y="436850"/>
                    <a:pt x="3858726" y="436850"/>
                  </a:cubicBezTo>
                  <a:lnTo>
                    <a:pt x="149115" y="436850"/>
                  </a:lnTo>
                  <a:cubicBezTo>
                    <a:pt x="66761" y="436850"/>
                    <a:pt x="0" y="370089"/>
                    <a:pt x="0" y="287735"/>
                  </a:cubicBezTo>
                  <a:lnTo>
                    <a:pt x="0" y="149115"/>
                  </a:lnTo>
                  <a:cubicBezTo>
                    <a:pt x="0" y="109567"/>
                    <a:pt x="15710" y="71639"/>
                    <a:pt x="43675" y="43675"/>
                  </a:cubicBezTo>
                  <a:cubicBezTo>
                    <a:pt x="71639" y="15710"/>
                    <a:pt x="109567" y="0"/>
                    <a:pt x="149115" y="0"/>
                  </a:cubicBezTo>
                  <a:close/>
                </a:path>
              </a:pathLst>
            </a:custGeom>
            <a:gradFill rotWithShape="1">
              <a:gsLst>
                <a:gs pos="0">
                  <a:srgbClr val="83A297">
                    <a:alpha val="51000"/>
                  </a:srgbClr>
                </a:gs>
                <a:gs pos="100000">
                  <a:srgbClr val="83A297">
                    <a:alpha val="0"/>
                  </a:srgbClr>
                </a:gs>
              </a:gsLst>
              <a:lin ang="0"/>
            </a:gradFill>
            <a:ln cap="rnd">
              <a:noFill/>
              <a:prstDash val="solid"/>
              <a:round/>
            </a:ln>
          </p:spPr>
        </p:sp>
        <p:sp>
          <p:nvSpPr>
            <p:cNvPr id="13" name="TextBox 13"/>
            <p:cNvSpPr txBox="1"/>
            <p:nvPr/>
          </p:nvSpPr>
          <p:spPr>
            <a:xfrm>
              <a:off x="0" y="-28575"/>
              <a:ext cx="4007841" cy="465425"/>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4" name="Group 14"/>
          <p:cNvGrpSpPr/>
          <p:nvPr/>
        </p:nvGrpSpPr>
        <p:grpSpPr>
          <a:xfrm rot="8100000">
            <a:off x="14268472" y="3260968"/>
            <a:ext cx="5554814" cy="804991"/>
            <a:chOff x="0" y="0"/>
            <a:chExt cx="4287976" cy="621404"/>
          </a:xfrm>
        </p:grpSpPr>
        <p:sp>
          <p:nvSpPr>
            <p:cNvPr id="15" name="Freeform 15"/>
            <p:cNvSpPr/>
            <p:nvPr/>
          </p:nvSpPr>
          <p:spPr>
            <a:xfrm>
              <a:off x="0" y="0"/>
              <a:ext cx="4287976" cy="621404"/>
            </a:xfrm>
            <a:custGeom>
              <a:avLst/>
              <a:gdLst/>
              <a:ahLst/>
              <a:cxnLst/>
              <a:rect l="l" t="t" r="r" b="b"/>
              <a:pathLst>
                <a:path w="4287976" h="621404">
                  <a:moveTo>
                    <a:pt x="139373" y="0"/>
                  </a:moveTo>
                  <a:lnTo>
                    <a:pt x="4148603" y="0"/>
                  </a:lnTo>
                  <a:cubicBezTo>
                    <a:pt x="4185567" y="0"/>
                    <a:pt x="4221017" y="14684"/>
                    <a:pt x="4247155" y="40821"/>
                  </a:cubicBezTo>
                  <a:cubicBezTo>
                    <a:pt x="4273292" y="66959"/>
                    <a:pt x="4287976" y="102409"/>
                    <a:pt x="4287976" y="139373"/>
                  </a:cubicBezTo>
                  <a:lnTo>
                    <a:pt x="4287976" y="482031"/>
                  </a:lnTo>
                  <a:cubicBezTo>
                    <a:pt x="4287976" y="518995"/>
                    <a:pt x="4273292" y="554445"/>
                    <a:pt x="4247155" y="580583"/>
                  </a:cubicBezTo>
                  <a:cubicBezTo>
                    <a:pt x="4221017" y="606720"/>
                    <a:pt x="4185567" y="621404"/>
                    <a:pt x="4148603" y="621404"/>
                  </a:cubicBezTo>
                  <a:lnTo>
                    <a:pt x="139373" y="621404"/>
                  </a:lnTo>
                  <a:cubicBezTo>
                    <a:pt x="102409" y="621404"/>
                    <a:pt x="66959" y="606720"/>
                    <a:pt x="40821" y="580583"/>
                  </a:cubicBezTo>
                  <a:cubicBezTo>
                    <a:pt x="14684" y="554445"/>
                    <a:pt x="0" y="518995"/>
                    <a:pt x="0" y="482031"/>
                  </a:cubicBezTo>
                  <a:lnTo>
                    <a:pt x="0" y="139373"/>
                  </a:lnTo>
                  <a:cubicBezTo>
                    <a:pt x="0" y="102409"/>
                    <a:pt x="14684" y="66959"/>
                    <a:pt x="40821" y="40821"/>
                  </a:cubicBezTo>
                  <a:cubicBezTo>
                    <a:pt x="66959" y="14684"/>
                    <a:pt x="102409" y="0"/>
                    <a:pt x="139373" y="0"/>
                  </a:cubicBezTo>
                  <a:close/>
                </a:path>
              </a:pathLst>
            </a:custGeom>
            <a:gradFill rotWithShape="1">
              <a:gsLst>
                <a:gs pos="0">
                  <a:srgbClr val="83A297">
                    <a:alpha val="51000"/>
                  </a:srgbClr>
                </a:gs>
                <a:gs pos="100000">
                  <a:srgbClr val="83A297">
                    <a:alpha val="0"/>
                  </a:srgbClr>
                </a:gs>
              </a:gsLst>
              <a:lin ang="0"/>
            </a:gradFill>
            <a:ln cap="rnd">
              <a:noFill/>
              <a:prstDash val="solid"/>
              <a:round/>
            </a:ln>
          </p:spPr>
        </p:sp>
        <p:sp>
          <p:nvSpPr>
            <p:cNvPr id="16" name="TextBox 16"/>
            <p:cNvSpPr txBox="1"/>
            <p:nvPr/>
          </p:nvSpPr>
          <p:spPr>
            <a:xfrm>
              <a:off x="0" y="-28575"/>
              <a:ext cx="4287976" cy="64997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7" name="Group 17"/>
          <p:cNvGrpSpPr/>
          <p:nvPr/>
        </p:nvGrpSpPr>
        <p:grpSpPr>
          <a:xfrm rot="8100000">
            <a:off x="8613734" y="9656804"/>
            <a:ext cx="10373250" cy="1243830"/>
            <a:chOff x="0" y="0"/>
            <a:chExt cx="5328885" cy="638973"/>
          </a:xfrm>
        </p:grpSpPr>
        <p:sp>
          <p:nvSpPr>
            <p:cNvPr id="18" name="Freeform 18"/>
            <p:cNvSpPr/>
            <p:nvPr/>
          </p:nvSpPr>
          <p:spPr>
            <a:xfrm>
              <a:off x="0" y="0"/>
              <a:ext cx="5328885" cy="638973"/>
            </a:xfrm>
            <a:custGeom>
              <a:avLst/>
              <a:gdLst/>
              <a:ahLst/>
              <a:cxnLst/>
              <a:rect l="l" t="t" r="r" b="b"/>
              <a:pathLst>
                <a:path w="5328885" h="638973">
                  <a:moveTo>
                    <a:pt x="74634" y="0"/>
                  </a:moveTo>
                  <a:lnTo>
                    <a:pt x="5254251" y="0"/>
                  </a:lnTo>
                  <a:cubicBezTo>
                    <a:pt x="5295470" y="0"/>
                    <a:pt x="5328885" y="33415"/>
                    <a:pt x="5328885" y="74634"/>
                  </a:cubicBezTo>
                  <a:lnTo>
                    <a:pt x="5328885" y="564339"/>
                  </a:lnTo>
                  <a:cubicBezTo>
                    <a:pt x="5328885" y="605558"/>
                    <a:pt x="5295470" y="638973"/>
                    <a:pt x="5254251" y="638973"/>
                  </a:cubicBezTo>
                  <a:lnTo>
                    <a:pt x="74634" y="638973"/>
                  </a:lnTo>
                  <a:cubicBezTo>
                    <a:pt x="33415" y="638973"/>
                    <a:pt x="0" y="605558"/>
                    <a:pt x="0" y="564339"/>
                  </a:cubicBezTo>
                  <a:lnTo>
                    <a:pt x="0" y="74634"/>
                  </a:lnTo>
                  <a:cubicBezTo>
                    <a:pt x="0" y="33415"/>
                    <a:pt x="33415" y="0"/>
                    <a:pt x="74634" y="0"/>
                  </a:cubicBezTo>
                  <a:close/>
                </a:path>
              </a:pathLst>
            </a:custGeom>
            <a:gradFill rotWithShape="1">
              <a:gsLst>
                <a:gs pos="0">
                  <a:srgbClr val="83A297">
                    <a:alpha val="0"/>
                  </a:srgbClr>
                </a:gs>
                <a:gs pos="100000">
                  <a:srgbClr val="83A297">
                    <a:alpha val="100000"/>
                  </a:srgbClr>
                </a:gs>
              </a:gsLst>
              <a:lin ang="0"/>
            </a:gradFill>
            <a:ln cap="rnd">
              <a:noFill/>
              <a:prstDash val="solid"/>
              <a:round/>
            </a:ln>
          </p:spPr>
        </p:sp>
        <p:sp>
          <p:nvSpPr>
            <p:cNvPr id="19" name="TextBox 19"/>
            <p:cNvSpPr txBox="1"/>
            <p:nvPr/>
          </p:nvSpPr>
          <p:spPr>
            <a:xfrm>
              <a:off x="0" y="-28575"/>
              <a:ext cx="5328885" cy="66754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0" name="Group 20"/>
          <p:cNvGrpSpPr/>
          <p:nvPr/>
        </p:nvGrpSpPr>
        <p:grpSpPr>
          <a:xfrm rot="8100000">
            <a:off x="-1624175" y="7976350"/>
            <a:ext cx="6114120" cy="664494"/>
            <a:chOff x="0" y="0"/>
            <a:chExt cx="4719727" cy="512949"/>
          </a:xfrm>
        </p:grpSpPr>
        <p:sp>
          <p:nvSpPr>
            <p:cNvPr id="21" name="Freeform 21"/>
            <p:cNvSpPr/>
            <p:nvPr/>
          </p:nvSpPr>
          <p:spPr>
            <a:xfrm>
              <a:off x="0" y="0"/>
              <a:ext cx="4719727" cy="512949"/>
            </a:xfrm>
            <a:custGeom>
              <a:avLst/>
              <a:gdLst/>
              <a:ahLst/>
              <a:cxnLst/>
              <a:rect l="l" t="t" r="r" b="b"/>
              <a:pathLst>
                <a:path w="4719727" h="512949">
                  <a:moveTo>
                    <a:pt x="126624" y="0"/>
                  </a:moveTo>
                  <a:lnTo>
                    <a:pt x="4593103" y="0"/>
                  </a:lnTo>
                  <a:cubicBezTo>
                    <a:pt x="4663035" y="0"/>
                    <a:pt x="4719727" y="56691"/>
                    <a:pt x="4719727" y="126624"/>
                  </a:cubicBezTo>
                  <a:lnTo>
                    <a:pt x="4719727" y="386325"/>
                  </a:lnTo>
                  <a:cubicBezTo>
                    <a:pt x="4719727" y="419908"/>
                    <a:pt x="4706386" y="452115"/>
                    <a:pt x="4682639" y="475862"/>
                  </a:cubicBezTo>
                  <a:cubicBezTo>
                    <a:pt x="4658893" y="499608"/>
                    <a:pt x="4626686" y="512949"/>
                    <a:pt x="4593103" y="512949"/>
                  </a:cubicBezTo>
                  <a:lnTo>
                    <a:pt x="126624" y="512949"/>
                  </a:lnTo>
                  <a:cubicBezTo>
                    <a:pt x="93041" y="512949"/>
                    <a:pt x="60834" y="499608"/>
                    <a:pt x="37087" y="475862"/>
                  </a:cubicBezTo>
                  <a:cubicBezTo>
                    <a:pt x="13341" y="452115"/>
                    <a:pt x="0" y="419908"/>
                    <a:pt x="0" y="386325"/>
                  </a:cubicBezTo>
                  <a:lnTo>
                    <a:pt x="0" y="126624"/>
                  </a:lnTo>
                  <a:cubicBezTo>
                    <a:pt x="0" y="93041"/>
                    <a:pt x="13341" y="60834"/>
                    <a:pt x="37087" y="37087"/>
                  </a:cubicBezTo>
                  <a:cubicBezTo>
                    <a:pt x="60834" y="13341"/>
                    <a:pt x="93041" y="0"/>
                    <a:pt x="126624" y="0"/>
                  </a:cubicBezTo>
                  <a:close/>
                </a:path>
              </a:pathLst>
            </a:custGeom>
            <a:gradFill rotWithShape="1">
              <a:gsLst>
                <a:gs pos="0">
                  <a:srgbClr val="83A297">
                    <a:alpha val="0"/>
                  </a:srgbClr>
                </a:gs>
                <a:gs pos="100000">
                  <a:srgbClr val="83A297">
                    <a:alpha val="51000"/>
                  </a:srgbClr>
                </a:gs>
              </a:gsLst>
              <a:lin ang="0"/>
            </a:gradFill>
            <a:ln cap="rnd">
              <a:noFill/>
              <a:prstDash val="solid"/>
              <a:round/>
            </a:ln>
          </p:spPr>
        </p:sp>
        <p:sp>
          <p:nvSpPr>
            <p:cNvPr id="22" name="TextBox 22"/>
            <p:cNvSpPr txBox="1"/>
            <p:nvPr/>
          </p:nvSpPr>
          <p:spPr>
            <a:xfrm>
              <a:off x="0" y="-28575"/>
              <a:ext cx="4719727" cy="541524"/>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3" name="Group 23"/>
          <p:cNvGrpSpPr/>
          <p:nvPr/>
        </p:nvGrpSpPr>
        <p:grpSpPr>
          <a:xfrm rot="8100000">
            <a:off x="12403506" y="7455827"/>
            <a:ext cx="6016705" cy="534564"/>
            <a:chOff x="0" y="0"/>
            <a:chExt cx="4644528" cy="412651"/>
          </a:xfrm>
        </p:grpSpPr>
        <p:sp>
          <p:nvSpPr>
            <p:cNvPr id="24" name="Freeform 24"/>
            <p:cNvSpPr/>
            <p:nvPr/>
          </p:nvSpPr>
          <p:spPr>
            <a:xfrm>
              <a:off x="0" y="0"/>
              <a:ext cx="4644528" cy="412651"/>
            </a:xfrm>
            <a:custGeom>
              <a:avLst/>
              <a:gdLst/>
              <a:ahLst/>
              <a:cxnLst/>
              <a:rect l="l" t="t" r="r" b="b"/>
              <a:pathLst>
                <a:path w="4644528" h="412651">
                  <a:moveTo>
                    <a:pt x="128674" y="0"/>
                  </a:moveTo>
                  <a:lnTo>
                    <a:pt x="4515854" y="0"/>
                  </a:lnTo>
                  <a:cubicBezTo>
                    <a:pt x="4586919" y="0"/>
                    <a:pt x="4644528" y="57609"/>
                    <a:pt x="4644528" y="128674"/>
                  </a:cubicBezTo>
                  <a:lnTo>
                    <a:pt x="4644528" y="283977"/>
                  </a:lnTo>
                  <a:cubicBezTo>
                    <a:pt x="4644528" y="355041"/>
                    <a:pt x="4586919" y="412651"/>
                    <a:pt x="4515854" y="412651"/>
                  </a:cubicBezTo>
                  <a:lnTo>
                    <a:pt x="128674" y="412651"/>
                  </a:lnTo>
                  <a:cubicBezTo>
                    <a:pt x="57609" y="412651"/>
                    <a:pt x="0" y="355041"/>
                    <a:pt x="0" y="283977"/>
                  </a:cubicBezTo>
                  <a:lnTo>
                    <a:pt x="0" y="128674"/>
                  </a:lnTo>
                  <a:cubicBezTo>
                    <a:pt x="0" y="57609"/>
                    <a:pt x="57609" y="0"/>
                    <a:pt x="128674" y="0"/>
                  </a:cubicBezTo>
                  <a:close/>
                </a:path>
              </a:pathLst>
            </a:custGeom>
            <a:gradFill rotWithShape="1">
              <a:gsLst>
                <a:gs pos="0">
                  <a:srgbClr val="83A297">
                    <a:alpha val="45000"/>
                  </a:srgbClr>
                </a:gs>
                <a:gs pos="100000">
                  <a:srgbClr val="83A297">
                    <a:alpha val="0"/>
                  </a:srgbClr>
                </a:gs>
              </a:gsLst>
              <a:lin ang="0"/>
            </a:gradFill>
            <a:ln cap="rnd">
              <a:noFill/>
              <a:prstDash val="solid"/>
              <a:round/>
            </a:ln>
          </p:spPr>
        </p:sp>
        <p:sp>
          <p:nvSpPr>
            <p:cNvPr id="25" name="TextBox 25"/>
            <p:cNvSpPr txBox="1"/>
            <p:nvPr/>
          </p:nvSpPr>
          <p:spPr>
            <a:xfrm>
              <a:off x="0" y="-28575"/>
              <a:ext cx="4644528" cy="441226"/>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6" name="Group 26"/>
          <p:cNvGrpSpPr/>
          <p:nvPr/>
        </p:nvGrpSpPr>
        <p:grpSpPr>
          <a:xfrm rot="0">
            <a:off x="5905793" y="5633478"/>
            <a:ext cx="6476414" cy="518933"/>
            <a:chOff x="0" y="0"/>
            <a:chExt cx="1705722" cy="136674"/>
          </a:xfrm>
        </p:grpSpPr>
        <p:sp>
          <p:nvSpPr>
            <p:cNvPr id="27" name="Freeform 27"/>
            <p:cNvSpPr/>
            <p:nvPr/>
          </p:nvSpPr>
          <p:spPr>
            <a:xfrm>
              <a:off x="0" y="0"/>
              <a:ext cx="1705722" cy="136674"/>
            </a:xfrm>
            <a:custGeom>
              <a:avLst/>
              <a:gdLst/>
              <a:ahLst/>
              <a:cxnLst/>
              <a:rect l="l" t="t" r="r" b="b"/>
              <a:pathLst>
                <a:path w="1705722" h="136674">
                  <a:moveTo>
                    <a:pt x="68337" y="0"/>
                  </a:moveTo>
                  <a:lnTo>
                    <a:pt x="1637385" y="0"/>
                  </a:lnTo>
                  <a:cubicBezTo>
                    <a:pt x="1675127" y="0"/>
                    <a:pt x="1705722" y="30595"/>
                    <a:pt x="1705722" y="68337"/>
                  </a:cubicBezTo>
                  <a:lnTo>
                    <a:pt x="1705722" y="68337"/>
                  </a:lnTo>
                  <a:cubicBezTo>
                    <a:pt x="1705722" y="86461"/>
                    <a:pt x="1698522" y="103843"/>
                    <a:pt x="1685707" y="116658"/>
                  </a:cubicBezTo>
                  <a:cubicBezTo>
                    <a:pt x="1672891" y="129474"/>
                    <a:pt x="1655509" y="136674"/>
                    <a:pt x="1637385" y="136674"/>
                  </a:cubicBezTo>
                  <a:lnTo>
                    <a:pt x="68337" y="136674"/>
                  </a:lnTo>
                  <a:cubicBezTo>
                    <a:pt x="30595" y="136674"/>
                    <a:pt x="0" y="106078"/>
                    <a:pt x="0" y="68337"/>
                  </a:cubicBezTo>
                  <a:lnTo>
                    <a:pt x="0" y="68337"/>
                  </a:lnTo>
                  <a:cubicBezTo>
                    <a:pt x="0" y="30595"/>
                    <a:pt x="30595" y="0"/>
                    <a:pt x="68337" y="0"/>
                  </a:cubicBezTo>
                  <a:close/>
                </a:path>
              </a:pathLst>
            </a:custGeom>
            <a:gradFill rotWithShape="1">
              <a:gsLst>
                <a:gs pos="0">
                  <a:srgbClr val="83A297">
                    <a:alpha val="63000"/>
                  </a:srgbClr>
                </a:gs>
                <a:gs pos="100000">
                  <a:srgbClr val="83A297">
                    <a:alpha val="0"/>
                  </a:srgbClr>
                </a:gs>
              </a:gsLst>
              <a:lin ang="0"/>
            </a:gradFill>
          </p:spPr>
        </p:sp>
        <p:sp>
          <p:nvSpPr>
            <p:cNvPr id="28" name="TextBox 28"/>
            <p:cNvSpPr txBox="1"/>
            <p:nvPr/>
          </p:nvSpPr>
          <p:spPr>
            <a:xfrm>
              <a:off x="0" y="-28575"/>
              <a:ext cx="1705722" cy="165249"/>
            </a:xfrm>
            <a:prstGeom prst="rect">
              <a:avLst/>
            </a:prstGeom>
          </p:spPr>
          <p:txBody>
            <a:bodyPr lIns="50800" tIns="50800" rIns="50800" bIns="50800" rtlCol="0" anchor="ctr"/>
            <a:lstStyle/>
            <a:p>
              <a:pPr algn="ctr">
                <a:lnSpc>
                  <a:spcPts val="2660"/>
                </a:lnSpc>
              </a:pPr>
            </a:p>
          </p:txBody>
        </p:sp>
      </p:grpSp>
      <p:sp>
        <p:nvSpPr>
          <p:cNvPr id="29" name="TextBox 29"/>
          <p:cNvSpPr txBox="1"/>
          <p:nvPr/>
        </p:nvSpPr>
        <p:spPr>
          <a:xfrm>
            <a:off x="4487641" y="4080805"/>
            <a:ext cx="9312718" cy="1357885"/>
          </a:xfrm>
          <a:prstGeom prst="rect">
            <a:avLst/>
          </a:prstGeom>
        </p:spPr>
        <p:txBody>
          <a:bodyPr lIns="0" tIns="0" rIns="0" bIns="0" rtlCol="0" anchor="t">
            <a:spAutoFit/>
          </a:bodyPr>
          <a:lstStyle/>
          <a:p>
            <a:pPr marL="0" lvl="0" indent="0" algn="ctr">
              <a:lnSpc>
                <a:spcPts val="11085"/>
              </a:lnSpc>
              <a:spcBef>
                <a:spcPct val="0"/>
              </a:spcBef>
            </a:pPr>
            <a:r>
              <a:rPr lang="en-US" sz="8400">
                <a:solidFill>
                  <a:srgbClr val="1E1E1E"/>
                </a:solidFill>
                <a:ea typeface="思源黑体 Bold" panose="020B0800000000000000" charset="-122"/>
              </a:rPr>
              <a:t>用户偏好研究</a:t>
            </a:r>
            <a:endParaRPr lang="en-US" sz="8400">
              <a:solidFill>
                <a:srgbClr val="1E1E1E"/>
              </a:solidFill>
              <a:ea typeface="思源黑体 Bold" panose="020B0800000000000000" charset="-122"/>
            </a:endParaRPr>
          </a:p>
        </p:txBody>
      </p:sp>
      <p:sp>
        <p:nvSpPr>
          <p:cNvPr id="30" name="TextBox 30"/>
          <p:cNvSpPr txBox="1"/>
          <p:nvPr/>
        </p:nvSpPr>
        <p:spPr>
          <a:xfrm>
            <a:off x="7468604" y="2142335"/>
            <a:ext cx="3350793" cy="2276533"/>
          </a:xfrm>
          <a:prstGeom prst="rect">
            <a:avLst/>
          </a:prstGeom>
        </p:spPr>
        <p:txBody>
          <a:bodyPr lIns="0" tIns="0" rIns="0" bIns="0" rtlCol="0" anchor="t">
            <a:spAutoFit/>
          </a:bodyPr>
          <a:lstStyle/>
          <a:p>
            <a:pPr algn="ctr">
              <a:lnSpc>
                <a:spcPts val="15800"/>
              </a:lnSpc>
            </a:pPr>
            <a:r>
              <a:rPr lang="en-US" sz="13170">
                <a:solidFill>
                  <a:srgbClr val="5D8476"/>
                </a:solidFill>
                <a:latin typeface="Akzidenz-Grotesk Bold" panose="02000803050000020004"/>
              </a:rPr>
              <a:t>03</a:t>
            </a:r>
            <a:endParaRPr lang="en-US" sz="13170">
              <a:solidFill>
                <a:srgbClr val="5D8476"/>
              </a:solidFill>
              <a:latin typeface="Akzidenz-Grotesk Bold" panose="020008030500000200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TextBox 14"/>
          <p:cNvSpPr txBox="1"/>
          <p:nvPr/>
        </p:nvSpPr>
        <p:spPr>
          <a:xfrm>
            <a:off x="1819936" y="798516"/>
            <a:ext cx="6215774" cy="801624"/>
          </a:xfrm>
          <a:prstGeom prst="rect">
            <a:avLst/>
          </a:prstGeom>
        </p:spPr>
        <p:txBody>
          <a:bodyPr lIns="0" tIns="0" rIns="0" bIns="0" rtlCol="0" anchor="t">
            <a:spAutoFit/>
          </a:bodyPr>
          <a:lstStyle/>
          <a:p>
            <a:pPr marL="0" lvl="0" indent="0" algn="l">
              <a:lnSpc>
                <a:spcPts val="6465"/>
              </a:lnSpc>
              <a:spcBef>
                <a:spcPct val="0"/>
              </a:spcBef>
            </a:pPr>
            <a:r>
              <a:rPr lang="en-US" sz="4900">
                <a:solidFill>
                  <a:srgbClr val="1E1E1E"/>
                </a:solidFill>
                <a:ea typeface="思源黑体 Heavy" panose="020B0A00000000000000" charset="-122"/>
              </a:rPr>
              <a:t>研究成果与展示</a:t>
            </a:r>
            <a:endParaRPr lang="en-US" sz="4900">
              <a:solidFill>
                <a:srgbClr val="1E1E1E"/>
              </a:solidFill>
              <a:ea typeface="思源黑体 Heavy" panose="020B0A00000000000000" charset="-122"/>
            </a:endParaRPr>
          </a:p>
        </p:txBody>
      </p:sp>
      <p:sp>
        <p:nvSpPr>
          <p:cNvPr id="15" name="TextBox 15"/>
          <p:cNvSpPr txBox="1"/>
          <p:nvPr/>
        </p:nvSpPr>
        <p:spPr>
          <a:xfrm>
            <a:off x="1996841" y="3097396"/>
            <a:ext cx="2889059" cy="510158"/>
          </a:xfrm>
          <a:prstGeom prst="rect">
            <a:avLst/>
          </a:prstGeom>
        </p:spPr>
        <p:txBody>
          <a:bodyPr lIns="0" tIns="0" rIns="0" bIns="0" rtlCol="0" anchor="t">
            <a:spAutoFit/>
          </a:bodyPr>
          <a:lstStyle/>
          <a:p>
            <a:pPr algn="ctr">
              <a:lnSpc>
                <a:spcPts val="4370"/>
              </a:lnSpc>
            </a:pPr>
            <a:r>
              <a:rPr lang="en-US" sz="2800">
                <a:solidFill>
                  <a:srgbClr val="FFFFFF"/>
                </a:solidFill>
                <a:ea typeface="思源黑体 Bold" panose="020B0800000000000000" charset="-122"/>
              </a:rPr>
              <a:t>研究成果一</a:t>
            </a:r>
            <a:endParaRPr lang="en-US" sz="2800">
              <a:solidFill>
                <a:srgbClr val="FFFFFF"/>
              </a:solidFill>
              <a:ea typeface="思源黑体 Bold" panose="020B0800000000000000" charset="-122"/>
            </a:endParaRPr>
          </a:p>
        </p:txBody>
      </p:sp>
      <p:sp>
        <p:nvSpPr>
          <p:cNvPr id="16" name="TextBox 16"/>
          <p:cNvSpPr txBox="1"/>
          <p:nvPr/>
        </p:nvSpPr>
        <p:spPr>
          <a:xfrm>
            <a:off x="1819936" y="2068098"/>
            <a:ext cx="11656914" cy="580390"/>
          </a:xfrm>
          <a:prstGeom prst="rect">
            <a:avLst/>
          </a:prstGeom>
        </p:spPr>
        <p:txBody>
          <a:bodyPr lIns="0" tIns="0" rIns="0" bIns="0" rtlCol="0" anchor="t">
            <a:spAutoFit/>
          </a:bodyPr>
          <a:lstStyle/>
          <a:p>
            <a:pPr algn="ctr">
              <a:lnSpc>
                <a:spcPts val="4760"/>
              </a:lnSpc>
            </a:pPr>
            <a:r>
              <a:rPr lang="en-US" sz="3400">
                <a:solidFill>
                  <a:srgbClr val="000000"/>
                </a:solidFill>
                <a:ea typeface="字由点字典黑" panose="00020600040101010101" charset="-122"/>
              </a:rPr>
              <a:t>我们主要讨论三项主要数据在不同种类的用户之间的偏好差异</a:t>
            </a:r>
            <a:endParaRPr lang="en-US" sz="3400">
              <a:solidFill>
                <a:srgbClr val="000000"/>
              </a:solidFill>
              <a:ea typeface="字由点字典黑" panose="00020600040101010101" charset="-122"/>
            </a:endParaRPr>
          </a:p>
        </p:txBody>
      </p:sp>
      <p:sp>
        <p:nvSpPr>
          <p:cNvPr id="17" name="TextBox 17"/>
          <p:cNvSpPr txBox="1"/>
          <p:nvPr/>
        </p:nvSpPr>
        <p:spPr>
          <a:xfrm>
            <a:off x="1819936" y="3540878"/>
            <a:ext cx="7351613" cy="2980690"/>
          </a:xfrm>
          <a:prstGeom prst="rect">
            <a:avLst/>
          </a:prstGeom>
        </p:spPr>
        <p:txBody>
          <a:bodyPr lIns="0" tIns="0" rIns="0" bIns="0" rtlCol="0" anchor="t">
            <a:spAutoFit/>
          </a:bodyPr>
          <a:lstStyle/>
          <a:p>
            <a:pPr algn="just">
              <a:lnSpc>
                <a:spcPts val="4760"/>
              </a:lnSpc>
            </a:pPr>
            <a:r>
              <a:rPr lang="en-US" sz="3400">
                <a:solidFill>
                  <a:srgbClr val="000000"/>
                </a:solidFill>
                <a:latin typeface="字由点字典黑" panose="00020600040101010101" charset="-122"/>
                <a:ea typeface="字由点字典黑" panose="00020600040101010101" charset="-122"/>
              </a:rPr>
              <a:t>1.product type: 客户购买的产品类型</a:t>
            </a:r>
            <a:endParaRPr lang="en-US" sz="3400">
              <a:solidFill>
                <a:srgbClr val="000000"/>
              </a:solidFill>
              <a:latin typeface="字由点字典黑" panose="00020600040101010101" charset="-122"/>
              <a:ea typeface="字由点字典黑" panose="00020600040101010101" charset="-122"/>
            </a:endParaRPr>
          </a:p>
          <a:p>
            <a:pPr algn="just">
              <a:lnSpc>
                <a:spcPts val="4760"/>
              </a:lnSpc>
            </a:pPr>
          </a:p>
          <a:p>
            <a:pPr algn="just">
              <a:lnSpc>
                <a:spcPts val="4760"/>
              </a:lnSpc>
            </a:pPr>
            <a:r>
              <a:rPr lang="en-US" sz="3400">
                <a:solidFill>
                  <a:srgbClr val="000000"/>
                </a:solidFill>
                <a:latin typeface="字由点字典黑" panose="00020600040101010101" charset="-122"/>
                <a:ea typeface="字由点字典黑" panose="00020600040101010101" charset="-122"/>
              </a:rPr>
              <a:t>2.payment type: 用户使用的支付方式</a:t>
            </a:r>
            <a:endParaRPr lang="en-US" sz="3400">
              <a:solidFill>
                <a:srgbClr val="000000"/>
              </a:solidFill>
              <a:latin typeface="字由点字典黑" panose="00020600040101010101" charset="-122"/>
              <a:ea typeface="字由点字典黑" panose="00020600040101010101" charset="-122"/>
            </a:endParaRPr>
          </a:p>
          <a:p>
            <a:pPr algn="just">
              <a:lnSpc>
                <a:spcPts val="4760"/>
              </a:lnSpc>
            </a:pPr>
          </a:p>
          <a:p>
            <a:pPr algn="just">
              <a:lnSpc>
                <a:spcPts val="4760"/>
              </a:lnSpc>
            </a:pPr>
            <a:r>
              <a:rPr lang="en-US" sz="3400">
                <a:solidFill>
                  <a:srgbClr val="000000"/>
                </a:solidFill>
                <a:latin typeface="字由点字典黑" panose="00020600040101010101" charset="-122"/>
                <a:ea typeface="字由点字典黑" panose="00020600040101010101" charset="-122"/>
              </a:rPr>
              <a:t>3.state: 用户所在的行政州</a:t>
            </a:r>
            <a:endParaRPr lang="en-US" sz="3400">
              <a:solidFill>
                <a:srgbClr val="000000"/>
              </a:solidFill>
              <a:latin typeface="字由点字典黑" panose="00020600040101010101" charset="-122"/>
              <a:ea typeface="字由点字典黑" panose="00020600040101010101" charset="-122"/>
            </a:endParaRPr>
          </a:p>
        </p:txBody>
      </p:sp>
      <p:sp>
        <p:nvSpPr>
          <p:cNvPr id="18" name="TextBox 18"/>
          <p:cNvSpPr txBox="1"/>
          <p:nvPr/>
        </p:nvSpPr>
        <p:spPr>
          <a:xfrm>
            <a:off x="1819936" y="7572058"/>
            <a:ext cx="14282000" cy="580390"/>
          </a:xfrm>
          <a:prstGeom prst="rect">
            <a:avLst/>
          </a:prstGeom>
        </p:spPr>
        <p:txBody>
          <a:bodyPr lIns="0" tIns="0" rIns="0" bIns="0" rtlCol="0" anchor="t">
            <a:spAutoFit/>
          </a:bodyPr>
          <a:lstStyle/>
          <a:p>
            <a:pPr algn="ctr">
              <a:lnSpc>
                <a:spcPts val="4760"/>
              </a:lnSpc>
            </a:pPr>
            <a:r>
              <a:rPr lang="en-US" sz="3400">
                <a:solidFill>
                  <a:srgbClr val="000000"/>
                </a:solidFill>
                <a:ea typeface="字由点字典黑" panose="00020600040101010101" charset="-122"/>
              </a:rPr>
              <a:t>使用卡方检验与标准残差检验变量与用户类型的关联性，并分析用户倾向。</a:t>
            </a:r>
            <a:endParaRPr lang="en-US" sz="3400">
              <a:solidFill>
                <a:srgbClr val="000000"/>
              </a:solidFill>
              <a:ea typeface="字由点字典黑" panose="0002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4192542" y="2321175"/>
            <a:ext cx="14550578" cy="2962258"/>
            <a:chOff x="0" y="0"/>
            <a:chExt cx="3832251" cy="780183"/>
          </a:xfrm>
        </p:grpSpPr>
        <p:sp>
          <p:nvSpPr>
            <p:cNvPr id="3" name="Freeform 3"/>
            <p:cNvSpPr/>
            <p:nvPr/>
          </p:nvSpPr>
          <p:spPr>
            <a:xfrm>
              <a:off x="0" y="0"/>
              <a:ext cx="3832251" cy="780183"/>
            </a:xfrm>
            <a:custGeom>
              <a:avLst/>
              <a:gdLst/>
              <a:ahLst/>
              <a:cxnLst/>
              <a:rect l="l" t="t" r="r" b="b"/>
              <a:pathLst>
                <a:path w="3832251" h="780183">
                  <a:moveTo>
                    <a:pt x="53207" y="0"/>
                  </a:moveTo>
                  <a:lnTo>
                    <a:pt x="3779044" y="0"/>
                  </a:lnTo>
                  <a:cubicBezTo>
                    <a:pt x="3793155" y="0"/>
                    <a:pt x="3806689" y="5606"/>
                    <a:pt x="3816667" y="15584"/>
                  </a:cubicBezTo>
                  <a:cubicBezTo>
                    <a:pt x="3826645" y="25562"/>
                    <a:pt x="3832251" y="39096"/>
                    <a:pt x="3832251" y="53207"/>
                  </a:cubicBezTo>
                  <a:lnTo>
                    <a:pt x="3832251" y="726976"/>
                  </a:lnTo>
                  <a:cubicBezTo>
                    <a:pt x="3832251" y="741088"/>
                    <a:pt x="3826645" y="754621"/>
                    <a:pt x="3816667" y="764599"/>
                  </a:cubicBezTo>
                  <a:cubicBezTo>
                    <a:pt x="3806689" y="774577"/>
                    <a:pt x="3793155" y="780183"/>
                    <a:pt x="3779044" y="780183"/>
                  </a:cubicBezTo>
                  <a:lnTo>
                    <a:pt x="53207" y="780183"/>
                  </a:lnTo>
                  <a:cubicBezTo>
                    <a:pt x="39096" y="780183"/>
                    <a:pt x="25562" y="774577"/>
                    <a:pt x="15584" y="764599"/>
                  </a:cubicBezTo>
                  <a:cubicBezTo>
                    <a:pt x="5606" y="754621"/>
                    <a:pt x="0" y="741088"/>
                    <a:pt x="0" y="726976"/>
                  </a:cubicBezTo>
                  <a:lnTo>
                    <a:pt x="0" y="53207"/>
                  </a:lnTo>
                  <a:cubicBezTo>
                    <a:pt x="0" y="39096"/>
                    <a:pt x="5606" y="25562"/>
                    <a:pt x="15584" y="15584"/>
                  </a:cubicBezTo>
                  <a:cubicBezTo>
                    <a:pt x="25562" y="5606"/>
                    <a:pt x="39096" y="0"/>
                    <a:pt x="53207" y="0"/>
                  </a:cubicBezTo>
                  <a:close/>
                </a:path>
              </a:pathLst>
            </a:custGeom>
            <a:gradFill rotWithShape="1">
              <a:gsLst>
                <a:gs pos="0">
                  <a:srgbClr val="83A297">
                    <a:alpha val="0"/>
                  </a:srgbClr>
                </a:gs>
                <a:gs pos="100000">
                  <a:srgbClr val="83A297">
                    <a:alpha val="67000"/>
                  </a:srgbClr>
                </a:gs>
              </a:gsLst>
              <a:lin ang="0"/>
            </a:gradFill>
            <a:ln cap="rnd">
              <a:noFill/>
              <a:prstDash val="solid"/>
              <a:round/>
            </a:ln>
          </p:spPr>
        </p:sp>
        <p:sp>
          <p:nvSpPr>
            <p:cNvPr id="4" name="TextBox 4"/>
            <p:cNvSpPr txBox="1"/>
            <p:nvPr/>
          </p:nvSpPr>
          <p:spPr>
            <a:xfrm>
              <a:off x="0" y="-28575"/>
              <a:ext cx="3832251" cy="80875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4481095" y="3046049"/>
            <a:ext cx="8468436" cy="559377"/>
            <a:chOff x="0" y="0"/>
            <a:chExt cx="6537115" cy="431805"/>
          </a:xfrm>
        </p:grpSpPr>
        <p:sp>
          <p:nvSpPr>
            <p:cNvPr id="6" name="Freeform 6"/>
            <p:cNvSpPr/>
            <p:nvPr/>
          </p:nvSpPr>
          <p:spPr>
            <a:xfrm>
              <a:off x="0" y="0"/>
              <a:ext cx="6537115" cy="431805"/>
            </a:xfrm>
            <a:custGeom>
              <a:avLst/>
              <a:gdLst/>
              <a:ahLst/>
              <a:cxnLst/>
              <a:rect l="l" t="t" r="r" b="b"/>
              <a:pathLst>
                <a:path w="6537115" h="431805">
                  <a:moveTo>
                    <a:pt x="91421" y="0"/>
                  </a:moveTo>
                  <a:lnTo>
                    <a:pt x="6445694" y="0"/>
                  </a:lnTo>
                  <a:cubicBezTo>
                    <a:pt x="6496184" y="0"/>
                    <a:pt x="6537115" y="40931"/>
                    <a:pt x="6537115" y="91421"/>
                  </a:cubicBezTo>
                  <a:lnTo>
                    <a:pt x="6537115" y="340384"/>
                  </a:lnTo>
                  <a:cubicBezTo>
                    <a:pt x="6537115" y="364631"/>
                    <a:pt x="6527483" y="387884"/>
                    <a:pt x="6510338" y="405029"/>
                  </a:cubicBezTo>
                  <a:cubicBezTo>
                    <a:pt x="6493194" y="422173"/>
                    <a:pt x="6469940" y="431805"/>
                    <a:pt x="6445694" y="431805"/>
                  </a:cubicBezTo>
                  <a:lnTo>
                    <a:pt x="91421" y="431805"/>
                  </a:lnTo>
                  <a:cubicBezTo>
                    <a:pt x="40931" y="431805"/>
                    <a:pt x="0" y="390875"/>
                    <a:pt x="0" y="340384"/>
                  </a:cubicBezTo>
                  <a:lnTo>
                    <a:pt x="0" y="91421"/>
                  </a:lnTo>
                  <a:cubicBezTo>
                    <a:pt x="0" y="67175"/>
                    <a:pt x="9632" y="43921"/>
                    <a:pt x="26777" y="26777"/>
                  </a:cubicBezTo>
                  <a:cubicBezTo>
                    <a:pt x="43921" y="9632"/>
                    <a:pt x="67175" y="0"/>
                    <a:pt x="91421" y="0"/>
                  </a:cubicBezTo>
                  <a:close/>
                </a:path>
              </a:pathLst>
            </a:custGeom>
            <a:gradFill rotWithShape="1">
              <a:gsLst>
                <a:gs pos="0">
                  <a:srgbClr val="83A297">
                    <a:alpha val="100000"/>
                  </a:srgbClr>
                </a:gs>
                <a:gs pos="100000">
                  <a:srgbClr val="83A297">
                    <a:alpha val="0"/>
                  </a:srgbClr>
                </a:gs>
              </a:gsLst>
              <a:lin ang="0"/>
            </a:gradFill>
            <a:ln cap="rnd">
              <a:noFill/>
              <a:prstDash val="solid"/>
              <a:round/>
            </a:ln>
          </p:spPr>
        </p:sp>
        <p:sp>
          <p:nvSpPr>
            <p:cNvPr id="7" name="TextBox 7"/>
            <p:cNvSpPr txBox="1"/>
            <p:nvPr/>
          </p:nvSpPr>
          <p:spPr>
            <a:xfrm>
              <a:off x="0" y="-28575"/>
              <a:ext cx="6537115" cy="460380"/>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778567" y="3884004"/>
            <a:ext cx="4554172" cy="954781"/>
            <a:chOff x="0" y="0"/>
            <a:chExt cx="3515542" cy="737033"/>
          </a:xfrm>
        </p:grpSpPr>
        <p:sp>
          <p:nvSpPr>
            <p:cNvPr id="9" name="Freeform 9"/>
            <p:cNvSpPr/>
            <p:nvPr/>
          </p:nvSpPr>
          <p:spPr>
            <a:xfrm>
              <a:off x="0" y="0"/>
              <a:ext cx="3515542" cy="737033"/>
            </a:xfrm>
            <a:custGeom>
              <a:avLst/>
              <a:gdLst/>
              <a:ahLst/>
              <a:cxnLst/>
              <a:rect l="l" t="t" r="r" b="b"/>
              <a:pathLst>
                <a:path w="3515542" h="737033">
                  <a:moveTo>
                    <a:pt x="169996" y="0"/>
                  </a:moveTo>
                  <a:lnTo>
                    <a:pt x="3345546" y="0"/>
                  </a:lnTo>
                  <a:cubicBezTo>
                    <a:pt x="3439432" y="0"/>
                    <a:pt x="3515542" y="76110"/>
                    <a:pt x="3515542" y="169996"/>
                  </a:cubicBezTo>
                  <a:lnTo>
                    <a:pt x="3515542" y="567037"/>
                  </a:lnTo>
                  <a:cubicBezTo>
                    <a:pt x="3515542" y="660923"/>
                    <a:pt x="3439432" y="737033"/>
                    <a:pt x="3345546" y="737033"/>
                  </a:cubicBezTo>
                  <a:lnTo>
                    <a:pt x="169996" y="737033"/>
                  </a:lnTo>
                  <a:cubicBezTo>
                    <a:pt x="76110" y="737033"/>
                    <a:pt x="0" y="660923"/>
                    <a:pt x="0" y="567037"/>
                  </a:cubicBezTo>
                  <a:lnTo>
                    <a:pt x="0" y="169996"/>
                  </a:lnTo>
                  <a:cubicBezTo>
                    <a:pt x="0" y="76110"/>
                    <a:pt x="76110" y="0"/>
                    <a:pt x="169996" y="0"/>
                  </a:cubicBezTo>
                  <a:close/>
                </a:path>
              </a:pathLst>
            </a:custGeom>
            <a:gradFill rotWithShape="1">
              <a:gsLst>
                <a:gs pos="0">
                  <a:srgbClr val="83A297">
                    <a:alpha val="51000"/>
                  </a:srgbClr>
                </a:gs>
                <a:gs pos="100000">
                  <a:srgbClr val="83A297">
                    <a:alpha val="0"/>
                  </a:srgbClr>
                </a:gs>
              </a:gsLst>
              <a:lin ang="0"/>
            </a:gradFill>
            <a:ln cap="rnd">
              <a:noFill/>
              <a:prstDash val="solid"/>
              <a:round/>
            </a:ln>
          </p:spPr>
        </p:sp>
        <p:sp>
          <p:nvSpPr>
            <p:cNvPr id="10" name="TextBox 10"/>
            <p:cNvSpPr txBox="1"/>
            <p:nvPr/>
          </p:nvSpPr>
          <p:spPr>
            <a:xfrm>
              <a:off x="0" y="-28575"/>
              <a:ext cx="3515542" cy="7656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3472555" y="9200067"/>
            <a:ext cx="4028917" cy="535201"/>
            <a:chOff x="0" y="0"/>
            <a:chExt cx="3110077" cy="413143"/>
          </a:xfrm>
        </p:grpSpPr>
        <p:sp>
          <p:nvSpPr>
            <p:cNvPr id="12" name="Freeform 12"/>
            <p:cNvSpPr/>
            <p:nvPr/>
          </p:nvSpPr>
          <p:spPr>
            <a:xfrm>
              <a:off x="0" y="0"/>
              <a:ext cx="3110077" cy="413143"/>
            </a:xfrm>
            <a:custGeom>
              <a:avLst/>
              <a:gdLst/>
              <a:ahLst/>
              <a:cxnLst/>
              <a:rect l="l" t="t" r="r" b="b"/>
              <a:pathLst>
                <a:path w="3110077" h="413143">
                  <a:moveTo>
                    <a:pt x="192159" y="0"/>
                  </a:moveTo>
                  <a:lnTo>
                    <a:pt x="2917919" y="0"/>
                  </a:lnTo>
                  <a:cubicBezTo>
                    <a:pt x="3024045" y="0"/>
                    <a:pt x="3110077" y="86032"/>
                    <a:pt x="3110077" y="192159"/>
                  </a:cubicBezTo>
                  <a:lnTo>
                    <a:pt x="3110077" y="220984"/>
                  </a:lnTo>
                  <a:cubicBezTo>
                    <a:pt x="3110077" y="327110"/>
                    <a:pt x="3024045" y="413143"/>
                    <a:pt x="2917919" y="413143"/>
                  </a:cubicBezTo>
                  <a:lnTo>
                    <a:pt x="192159" y="413143"/>
                  </a:lnTo>
                  <a:cubicBezTo>
                    <a:pt x="86032" y="413143"/>
                    <a:pt x="0" y="327110"/>
                    <a:pt x="0" y="220984"/>
                  </a:cubicBezTo>
                  <a:lnTo>
                    <a:pt x="0" y="192159"/>
                  </a:lnTo>
                  <a:cubicBezTo>
                    <a:pt x="0" y="86032"/>
                    <a:pt x="86032" y="0"/>
                    <a:pt x="192159" y="0"/>
                  </a:cubicBezTo>
                  <a:close/>
                </a:path>
              </a:pathLst>
            </a:custGeom>
            <a:gradFill rotWithShape="1">
              <a:gsLst>
                <a:gs pos="0">
                  <a:srgbClr val="83A297">
                    <a:alpha val="61000"/>
                  </a:srgbClr>
                </a:gs>
                <a:gs pos="100000">
                  <a:srgbClr val="83A297">
                    <a:alpha val="0"/>
                  </a:srgbClr>
                </a:gs>
              </a:gsLst>
              <a:lin ang="0"/>
            </a:gradFill>
            <a:ln cap="rnd">
              <a:noFill/>
              <a:prstDash val="solid"/>
              <a:round/>
            </a:ln>
          </p:spPr>
        </p:sp>
        <p:sp>
          <p:nvSpPr>
            <p:cNvPr id="13" name="TextBox 13"/>
            <p:cNvSpPr txBox="1"/>
            <p:nvPr/>
          </p:nvSpPr>
          <p:spPr>
            <a:xfrm>
              <a:off x="0" y="-28575"/>
              <a:ext cx="3110077" cy="44171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4" name="Group 14"/>
          <p:cNvGrpSpPr/>
          <p:nvPr/>
        </p:nvGrpSpPr>
        <p:grpSpPr>
          <a:xfrm rot="8100000">
            <a:off x="11015300" y="9362425"/>
            <a:ext cx="9742315" cy="1416653"/>
            <a:chOff x="0" y="0"/>
            <a:chExt cx="5004765" cy="727754"/>
          </a:xfrm>
        </p:grpSpPr>
        <p:sp>
          <p:nvSpPr>
            <p:cNvPr id="15" name="Freeform 15"/>
            <p:cNvSpPr/>
            <p:nvPr/>
          </p:nvSpPr>
          <p:spPr>
            <a:xfrm>
              <a:off x="0" y="0"/>
              <a:ext cx="5004765" cy="727754"/>
            </a:xfrm>
            <a:custGeom>
              <a:avLst/>
              <a:gdLst/>
              <a:ahLst/>
              <a:cxnLst/>
              <a:rect l="l" t="t" r="r" b="b"/>
              <a:pathLst>
                <a:path w="5004765" h="727754">
                  <a:moveTo>
                    <a:pt x="79467" y="0"/>
                  </a:moveTo>
                  <a:lnTo>
                    <a:pt x="4925298" y="0"/>
                  </a:lnTo>
                  <a:cubicBezTo>
                    <a:pt x="4946374" y="0"/>
                    <a:pt x="4966587" y="8372"/>
                    <a:pt x="4981490" y="23275"/>
                  </a:cubicBezTo>
                  <a:cubicBezTo>
                    <a:pt x="4996393" y="38178"/>
                    <a:pt x="5004765" y="58391"/>
                    <a:pt x="5004765" y="79467"/>
                  </a:cubicBezTo>
                  <a:lnTo>
                    <a:pt x="5004765" y="648288"/>
                  </a:lnTo>
                  <a:cubicBezTo>
                    <a:pt x="5004765" y="669363"/>
                    <a:pt x="4996393" y="689576"/>
                    <a:pt x="4981490" y="704479"/>
                  </a:cubicBezTo>
                  <a:cubicBezTo>
                    <a:pt x="4966587" y="719382"/>
                    <a:pt x="4946374" y="727754"/>
                    <a:pt x="4925298" y="727754"/>
                  </a:cubicBezTo>
                  <a:lnTo>
                    <a:pt x="79467" y="727754"/>
                  </a:lnTo>
                  <a:cubicBezTo>
                    <a:pt x="58391" y="727754"/>
                    <a:pt x="38178" y="719382"/>
                    <a:pt x="23275" y="704479"/>
                  </a:cubicBezTo>
                  <a:cubicBezTo>
                    <a:pt x="8372" y="689576"/>
                    <a:pt x="0" y="669363"/>
                    <a:pt x="0" y="648288"/>
                  </a:cubicBezTo>
                  <a:lnTo>
                    <a:pt x="0" y="79467"/>
                  </a:lnTo>
                  <a:cubicBezTo>
                    <a:pt x="0" y="58391"/>
                    <a:pt x="8372" y="38178"/>
                    <a:pt x="23275" y="23275"/>
                  </a:cubicBezTo>
                  <a:cubicBezTo>
                    <a:pt x="38178" y="8372"/>
                    <a:pt x="58391" y="0"/>
                    <a:pt x="79467" y="0"/>
                  </a:cubicBezTo>
                  <a:close/>
                </a:path>
              </a:pathLst>
            </a:custGeom>
            <a:gradFill rotWithShape="1">
              <a:gsLst>
                <a:gs pos="0">
                  <a:srgbClr val="83A297">
                    <a:alpha val="44000"/>
                  </a:srgbClr>
                </a:gs>
                <a:gs pos="100000">
                  <a:srgbClr val="83A297">
                    <a:alpha val="0"/>
                  </a:srgbClr>
                </a:gs>
              </a:gsLst>
              <a:lin ang="0"/>
            </a:gradFill>
            <a:ln cap="rnd">
              <a:noFill/>
              <a:prstDash val="solid"/>
              <a:round/>
            </a:ln>
          </p:spPr>
        </p:sp>
        <p:sp>
          <p:nvSpPr>
            <p:cNvPr id="16" name="TextBox 16"/>
            <p:cNvSpPr txBox="1"/>
            <p:nvPr/>
          </p:nvSpPr>
          <p:spPr>
            <a:xfrm>
              <a:off x="0" y="-28575"/>
              <a:ext cx="5004765" cy="756329"/>
            </a:xfrm>
            <a:prstGeom prst="rect">
              <a:avLst/>
            </a:prstGeom>
          </p:spPr>
          <p:txBody>
            <a:bodyPr lIns="50800" tIns="50800" rIns="50800" bIns="50800" rtlCol="0" anchor="ctr"/>
            <a:lstStyle/>
            <a:p>
              <a:pPr marL="0" lvl="0" indent="0" algn="ctr">
                <a:lnSpc>
                  <a:spcPts val="2660"/>
                </a:lnSpc>
                <a:spcBef>
                  <a:spcPct val="0"/>
                </a:spcBef>
              </a:pPr>
            </a:p>
          </p:txBody>
        </p:sp>
      </p:grpSp>
      <p:sp>
        <p:nvSpPr>
          <p:cNvPr id="17" name="TextBox 17"/>
          <p:cNvSpPr txBox="1"/>
          <p:nvPr/>
        </p:nvSpPr>
        <p:spPr>
          <a:xfrm>
            <a:off x="10686885" y="2212522"/>
            <a:ext cx="5848456" cy="657225"/>
          </a:xfrm>
          <a:prstGeom prst="rect">
            <a:avLst/>
          </a:prstGeom>
        </p:spPr>
        <p:txBody>
          <a:bodyPr lIns="0" tIns="0" rIns="0" bIns="0" rtlCol="0" anchor="t">
            <a:spAutoFit/>
          </a:bodyPr>
          <a:lstStyle/>
          <a:p>
            <a:pPr algn="l">
              <a:lnSpc>
                <a:spcPts val="5280"/>
              </a:lnSpc>
            </a:pPr>
            <a:r>
              <a:rPr lang="en-US" sz="4400">
                <a:solidFill>
                  <a:srgbClr val="100F0D"/>
                </a:solidFill>
                <a:ea typeface="思源黑体 Bold" panose="020B0800000000000000" charset="-122"/>
              </a:rPr>
              <a:t>数据集可视化预览</a:t>
            </a:r>
            <a:endParaRPr lang="en-US" sz="4400">
              <a:solidFill>
                <a:srgbClr val="100F0D"/>
              </a:solidFill>
              <a:ea typeface="思源黑体 Bold" panose="020B0800000000000000" charset="-122"/>
            </a:endParaRPr>
          </a:p>
        </p:txBody>
      </p:sp>
      <p:sp>
        <p:nvSpPr>
          <p:cNvPr id="18" name="TextBox 18"/>
          <p:cNvSpPr txBox="1"/>
          <p:nvPr/>
        </p:nvSpPr>
        <p:spPr>
          <a:xfrm>
            <a:off x="8806460" y="1903640"/>
            <a:ext cx="1959374" cy="1333500"/>
          </a:xfrm>
          <a:prstGeom prst="rect">
            <a:avLst/>
          </a:prstGeom>
        </p:spPr>
        <p:txBody>
          <a:bodyPr lIns="0" tIns="0" rIns="0" bIns="0" rtlCol="0" anchor="t">
            <a:spAutoFit/>
          </a:bodyPr>
          <a:lstStyle/>
          <a:p>
            <a:pPr algn="l">
              <a:lnSpc>
                <a:spcPts val="9240"/>
              </a:lnSpc>
            </a:pPr>
            <a:r>
              <a:rPr lang="en-US" sz="7700">
                <a:solidFill>
                  <a:srgbClr val="5D8476"/>
                </a:solidFill>
                <a:latin typeface="Akzidenz-Grotesk Bold" panose="02000803050000020004"/>
              </a:rPr>
              <a:t>01.</a:t>
            </a:r>
            <a:endParaRPr lang="en-US" sz="7700">
              <a:solidFill>
                <a:srgbClr val="5D8476"/>
              </a:solidFill>
              <a:latin typeface="Akzidenz-Grotesk Bold" panose="02000803050000020004"/>
            </a:endParaRPr>
          </a:p>
        </p:txBody>
      </p:sp>
      <p:sp>
        <p:nvSpPr>
          <p:cNvPr id="19" name="TextBox 19"/>
          <p:cNvSpPr txBox="1"/>
          <p:nvPr/>
        </p:nvSpPr>
        <p:spPr>
          <a:xfrm>
            <a:off x="10686885" y="3893684"/>
            <a:ext cx="6372939" cy="657225"/>
          </a:xfrm>
          <a:prstGeom prst="rect">
            <a:avLst/>
          </a:prstGeom>
        </p:spPr>
        <p:txBody>
          <a:bodyPr lIns="0" tIns="0" rIns="0" bIns="0" rtlCol="0" anchor="t">
            <a:spAutoFit/>
          </a:bodyPr>
          <a:lstStyle/>
          <a:p>
            <a:pPr algn="l">
              <a:lnSpc>
                <a:spcPts val="5280"/>
              </a:lnSpc>
            </a:pPr>
            <a:r>
              <a:rPr lang="en-US" sz="4400">
                <a:solidFill>
                  <a:srgbClr val="100F0D"/>
                </a:solidFill>
                <a:latin typeface="思源黑体 Bold" panose="020B0800000000000000" charset="-122"/>
                <a:ea typeface="思源黑体 Bold" panose="020B0800000000000000" charset="-122"/>
              </a:rPr>
              <a:t>RMF模型分类方法评估</a:t>
            </a:r>
            <a:endParaRPr lang="en-US" sz="4400">
              <a:solidFill>
                <a:srgbClr val="100F0D"/>
              </a:solidFill>
              <a:latin typeface="思源黑体 Bold" panose="020B0800000000000000" charset="-122"/>
              <a:ea typeface="思源黑体 Bold" panose="020B0800000000000000" charset="-122"/>
            </a:endParaRPr>
          </a:p>
        </p:txBody>
      </p:sp>
      <p:sp>
        <p:nvSpPr>
          <p:cNvPr id="20" name="TextBox 20"/>
          <p:cNvSpPr txBox="1"/>
          <p:nvPr/>
        </p:nvSpPr>
        <p:spPr>
          <a:xfrm>
            <a:off x="8806460" y="3584122"/>
            <a:ext cx="1959374" cy="1333500"/>
          </a:xfrm>
          <a:prstGeom prst="rect">
            <a:avLst/>
          </a:prstGeom>
        </p:spPr>
        <p:txBody>
          <a:bodyPr lIns="0" tIns="0" rIns="0" bIns="0" rtlCol="0" anchor="t">
            <a:spAutoFit/>
          </a:bodyPr>
          <a:lstStyle/>
          <a:p>
            <a:pPr algn="l">
              <a:lnSpc>
                <a:spcPts val="9240"/>
              </a:lnSpc>
            </a:pPr>
            <a:r>
              <a:rPr lang="en-US" sz="7700">
                <a:solidFill>
                  <a:srgbClr val="5D8476"/>
                </a:solidFill>
                <a:latin typeface="Akzidenz-Grotesk Bold" panose="02000803050000020004"/>
              </a:rPr>
              <a:t>02.</a:t>
            </a:r>
            <a:endParaRPr lang="en-US" sz="7700">
              <a:solidFill>
                <a:srgbClr val="5D8476"/>
              </a:solidFill>
              <a:latin typeface="Akzidenz-Grotesk Bold" panose="02000803050000020004"/>
            </a:endParaRPr>
          </a:p>
        </p:txBody>
      </p:sp>
      <p:sp>
        <p:nvSpPr>
          <p:cNvPr id="21" name="TextBox 21"/>
          <p:cNvSpPr txBox="1"/>
          <p:nvPr/>
        </p:nvSpPr>
        <p:spPr>
          <a:xfrm>
            <a:off x="10686885" y="5378903"/>
            <a:ext cx="5993344" cy="1323975"/>
          </a:xfrm>
          <a:prstGeom prst="rect">
            <a:avLst/>
          </a:prstGeom>
        </p:spPr>
        <p:txBody>
          <a:bodyPr lIns="0" tIns="0" rIns="0" bIns="0" rtlCol="0" anchor="t">
            <a:spAutoFit/>
          </a:bodyPr>
          <a:lstStyle/>
          <a:p>
            <a:pPr algn="l">
              <a:lnSpc>
                <a:spcPts val="5280"/>
              </a:lnSpc>
            </a:pPr>
            <a:r>
              <a:rPr lang="en-US" sz="4400">
                <a:solidFill>
                  <a:srgbClr val="100F0D"/>
                </a:solidFill>
                <a:latin typeface="思源黑体 Bold" panose="020B0800000000000000" charset="-122"/>
                <a:ea typeface="思源黑体 Bold" panose="020B0800000000000000" charset="-122"/>
              </a:rPr>
              <a:t>基于RMF分类的用户偏好研究</a:t>
            </a:r>
            <a:endParaRPr lang="en-US" sz="4400">
              <a:solidFill>
                <a:srgbClr val="100F0D"/>
              </a:solidFill>
              <a:latin typeface="思源黑体 Bold" panose="020B0800000000000000" charset="-122"/>
              <a:ea typeface="思源黑体 Bold" panose="020B0800000000000000" charset="-122"/>
            </a:endParaRPr>
          </a:p>
        </p:txBody>
      </p:sp>
      <p:sp>
        <p:nvSpPr>
          <p:cNvPr id="22" name="TextBox 22"/>
          <p:cNvSpPr txBox="1"/>
          <p:nvPr/>
        </p:nvSpPr>
        <p:spPr>
          <a:xfrm>
            <a:off x="8806460" y="5264603"/>
            <a:ext cx="1959374" cy="1333500"/>
          </a:xfrm>
          <a:prstGeom prst="rect">
            <a:avLst/>
          </a:prstGeom>
        </p:spPr>
        <p:txBody>
          <a:bodyPr lIns="0" tIns="0" rIns="0" bIns="0" rtlCol="0" anchor="t">
            <a:spAutoFit/>
          </a:bodyPr>
          <a:lstStyle/>
          <a:p>
            <a:pPr algn="l">
              <a:lnSpc>
                <a:spcPts val="9240"/>
              </a:lnSpc>
            </a:pPr>
            <a:r>
              <a:rPr lang="en-US" sz="7700">
                <a:solidFill>
                  <a:srgbClr val="5D8476"/>
                </a:solidFill>
                <a:latin typeface="Akzidenz-Grotesk Bold" panose="02000803050000020004"/>
              </a:rPr>
              <a:t>03.</a:t>
            </a:r>
            <a:endParaRPr lang="en-US" sz="7700">
              <a:solidFill>
                <a:srgbClr val="5D8476"/>
              </a:solidFill>
              <a:latin typeface="Akzidenz-Grotesk Bold" panose="02000803050000020004"/>
            </a:endParaRPr>
          </a:p>
        </p:txBody>
      </p:sp>
      <p:sp>
        <p:nvSpPr>
          <p:cNvPr id="23" name="TextBox 23"/>
          <p:cNvSpPr txBox="1"/>
          <p:nvPr/>
        </p:nvSpPr>
        <p:spPr>
          <a:xfrm>
            <a:off x="10686885" y="7364185"/>
            <a:ext cx="4461669" cy="657225"/>
          </a:xfrm>
          <a:prstGeom prst="rect">
            <a:avLst/>
          </a:prstGeom>
        </p:spPr>
        <p:txBody>
          <a:bodyPr lIns="0" tIns="0" rIns="0" bIns="0" rtlCol="0" anchor="t">
            <a:spAutoFit/>
          </a:bodyPr>
          <a:lstStyle/>
          <a:p>
            <a:pPr algn="l">
              <a:lnSpc>
                <a:spcPts val="5280"/>
              </a:lnSpc>
            </a:pPr>
            <a:r>
              <a:rPr lang="en-US" sz="4400">
                <a:solidFill>
                  <a:srgbClr val="100F0D"/>
                </a:solidFill>
                <a:ea typeface="思源黑体 Bold" panose="020B0800000000000000" charset="-122"/>
              </a:rPr>
              <a:t>总结</a:t>
            </a:r>
            <a:endParaRPr lang="en-US" sz="4400">
              <a:solidFill>
                <a:srgbClr val="100F0D"/>
              </a:solidFill>
              <a:ea typeface="思源黑体 Bold" panose="020B0800000000000000" charset="-122"/>
            </a:endParaRPr>
          </a:p>
        </p:txBody>
      </p:sp>
      <p:sp>
        <p:nvSpPr>
          <p:cNvPr id="24" name="TextBox 24"/>
          <p:cNvSpPr txBox="1"/>
          <p:nvPr/>
        </p:nvSpPr>
        <p:spPr>
          <a:xfrm>
            <a:off x="8806460" y="6945085"/>
            <a:ext cx="1959374" cy="1333500"/>
          </a:xfrm>
          <a:prstGeom prst="rect">
            <a:avLst/>
          </a:prstGeom>
        </p:spPr>
        <p:txBody>
          <a:bodyPr lIns="0" tIns="0" rIns="0" bIns="0" rtlCol="0" anchor="t">
            <a:spAutoFit/>
          </a:bodyPr>
          <a:lstStyle/>
          <a:p>
            <a:pPr algn="l">
              <a:lnSpc>
                <a:spcPts val="9240"/>
              </a:lnSpc>
            </a:pPr>
            <a:r>
              <a:rPr lang="en-US" sz="7700">
                <a:solidFill>
                  <a:srgbClr val="5D8476"/>
                </a:solidFill>
                <a:latin typeface="Akzidenz-Grotesk Bold" panose="02000803050000020004"/>
              </a:rPr>
              <a:t>04.</a:t>
            </a:r>
            <a:endParaRPr lang="en-US" sz="7700">
              <a:solidFill>
                <a:srgbClr val="5D8476"/>
              </a:solidFill>
              <a:latin typeface="Akzidenz-Grotesk Bold" panose="02000803050000020004"/>
            </a:endParaRPr>
          </a:p>
        </p:txBody>
      </p:sp>
      <p:sp>
        <p:nvSpPr>
          <p:cNvPr id="25" name="TextBox 25"/>
          <p:cNvSpPr txBox="1"/>
          <p:nvPr/>
        </p:nvSpPr>
        <p:spPr>
          <a:xfrm>
            <a:off x="2256109" y="3884159"/>
            <a:ext cx="4178528" cy="2066925"/>
          </a:xfrm>
          <a:prstGeom prst="rect">
            <a:avLst/>
          </a:prstGeom>
        </p:spPr>
        <p:txBody>
          <a:bodyPr lIns="0" tIns="0" rIns="0" bIns="0" rtlCol="0" anchor="t">
            <a:spAutoFit/>
          </a:bodyPr>
          <a:lstStyle/>
          <a:p>
            <a:pPr algn="ctr">
              <a:lnSpc>
                <a:spcPts val="16305"/>
              </a:lnSpc>
            </a:pPr>
            <a:r>
              <a:rPr lang="en-US" sz="13590">
                <a:solidFill>
                  <a:srgbClr val="1E1E1E"/>
                </a:solidFill>
                <a:ea typeface="思源黑体 Bold" panose="020B0800000000000000" charset="-122"/>
              </a:rPr>
              <a:t>目录</a:t>
            </a:r>
            <a:endParaRPr lang="en-US" sz="13590">
              <a:solidFill>
                <a:srgbClr val="1E1E1E"/>
              </a:solidFill>
              <a:ea typeface="思源黑体 Bold" panose="020B0800000000000000"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Freeform 14"/>
          <p:cNvSpPr/>
          <p:nvPr/>
        </p:nvSpPr>
        <p:spPr>
          <a:xfrm>
            <a:off x="10036245" y="148762"/>
            <a:ext cx="7223055" cy="9792330"/>
          </a:xfrm>
          <a:custGeom>
            <a:avLst/>
            <a:gdLst/>
            <a:ahLst/>
            <a:cxnLst/>
            <a:rect l="l" t="t" r="r" b="b"/>
            <a:pathLst>
              <a:path w="7223055" h="9792330">
                <a:moveTo>
                  <a:pt x="0" y="0"/>
                </a:moveTo>
                <a:lnTo>
                  <a:pt x="7223055" y="0"/>
                </a:lnTo>
                <a:lnTo>
                  <a:pt x="7223055" y="9792330"/>
                </a:lnTo>
                <a:lnTo>
                  <a:pt x="0" y="9792330"/>
                </a:lnTo>
                <a:lnTo>
                  <a:pt x="0" y="0"/>
                </a:lnTo>
                <a:close/>
              </a:path>
            </a:pathLst>
          </a:custGeom>
          <a:blipFill>
            <a:blip r:embed="rId1"/>
            <a:stretch>
              <a:fillRect/>
            </a:stretch>
          </a:blipFill>
        </p:spPr>
      </p:sp>
      <p:sp>
        <p:nvSpPr>
          <p:cNvPr id="15" name="TextBox 15"/>
          <p:cNvSpPr txBox="1"/>
          <p:nvPr/>
        </p:nvSpPr>
        <p:spPr>
          <a:xfrm>
            <a:off x="1819936" y="798516"/>
            <a:ext cx="6215774" cy="801624"/>
          </a:xfrm>
          <a:prstGeom prst="rect">
            <a:avLst/>
          </a:prstGeom>
        </p:spPr>
        <p:txBody>
          <a:bodyPr lIns="0" tIns="0" rIns="0" bIns="0" rtlCol="0" anchor="t">
            <a:spAutoFit/>
          </a:bodyPr>
          <a:lstStyle/>
          <a:p>
            <a:pPr marL="0" lvl="0" indent="0" algn="l">
              <a:lnSpc>
                <a:spcPts val="6465"/>
              </a:lnSpc>
              <a:spcBef>
                <a:spcPct val="0"/>
              </a:spcBef>
            </a:pPr>
            <a:r>
              <a:rPr lang="en-US" sz="4900">
                <a:solidFill>
                  <a:srgbClr val="1E1E1E"/>
                </a:solidFill>
                <a:ea typeface="思源黑体 Heavy" panose="020B0A00000000000000" charset="-122"/>
              </a:rPr>
              <a:t>商品类型</a:t>
            </a:r>
            <a:endParaRPr lang="en-US" sz="4900">
              <a:solidFill>
                <a:srgbClr val="1E1E1E"/>
              </a:solidFill>
              <a:ea typeface="思源黑体 Heavy" panose="020B0A00000000000000" charset="-122"/>
            </a:endParaRPr>
          </a:p>
        </p:txBody>
      </p:sp>
      <p:sp>
        <p:nvSpPr>
          <p:cNvPr id="16" name="TextBox 16"/>
          <p:cNvSpPr txBox="1"/>
          <p:nvPr/>
        </p:nvSpPr>
        <p:spPr>
          <a:xfrm>
            <a:off x="4927823" y="148481"/>
            <a:ext cx="4432167" cy="1547422"/>
          </a:xfrm>
          <a:prstGeom prst="rect">
            <a:avLst/>
          </a:prstGeom>
        </p:spPr>
        <p:txBody>
          <a:bodyPr lIns="0" tIns="0" rIns="0" bIns="0" rtlCol="0" anchor="t">
            <a:spAutoFit/>
          </a:bodyPr>
          <a:lstStyle/>
          <a:p>
            <a:pPr algn="ctr">
              <a:lnSpc>
                <a:spcPts val="4165"/>
              </a:lnSpc>
              <a:spcBef>
                <a:spcPct val="0"/>
              </a:spcBef>
            </a:pPr>
            <a:r>
              <a:rPr lang="en-US" sz="2975">
                <a:solidFill>
                  <a:srgbClr val="1E1E1E"/>
                </a:solidFill>
                <a:latin typeface="思源黑体" panose="020B0500000000000000" charset="-122"/>
              </a:rPr>
              <a:t>Chi2: 18011.00678891415</a:t>
            </a:r>
            <a:endParaRPr lang="en-US" sz="2975">
              <a:solidFill>
                <a:srgbClr val="1E1E1E"/>
              </a:solidFill>
              <a:latin typeface="思源黑体" panose="020B0500000000000000" charset="-122"/>
            </a:endParaRPr>
          </a:p>
          <a:p>
            <a:pPr algn="ctr">
              <a:lnSpc>
                <a:spcPts val="4165"/>
              </a:lnSpc>
              <a:spcBef>
                <a:spcPct val="0"/>
              </a:spcBef>
            </a:pPr>
            <a:r>
              <a:rPr lang="en-US" sz="2975">
                <a:solidFill>
                  <a:srgbClr val="1E1E1E"/>
                </a:solidFill>
                <a:latin typeface="思源黑体" panose="020B0500000000000000" charset="-122"/>
              </a:rPr>
              <a:t>P-value: 0.0</a:t>
            </a:r>
            <a:endParaRPr lang="en-US" sz="2975">
              <a:solidFill>
                <a:srgbClr val="1E1E1E"/>
              </a:solidFill>
              <a:latin typeface="思源黑体" panose="020B0500000000000000" charset="-122"/>
            </a:endParaRPr>
          </a:p>
          <a:p>
            <a:pPr algn="ctr">
              <a:lnSpc>
                <a:spcPts val="4165"/>
              </a:lnSpc>
              <a:spcBef>
                <a:spcPct val="0"/>
              </a:spcBef>
            </a:pPr>
            <a:r>
              <a:rPr lang="en-US" sz="2975">
                <a:solidFill>
                  <a:srgbClr val="1E1E1E"/>
                </a:solidFill>
                <a:latin typeface="思源黑体" panose="020B0500000000000000" charset="-122"/>
              </a:rPr>
              <a:t>Degrees of Freedom: 490</a:t>
            </a:r>
            <a:endParaRPr lang="en-US" sz="2975">
              <a:solidFill>
                <a:srgbClr val="1E1E1E"/>
              </a:solidFill>
              <a:latin typeface="思源黑体" panose="020B0500000000000000" charset="-122"/>
            </a:endParaRPr>
          </a:p>
        </p:txBody>
      </p:sp>
      <p:sp>
        <p:nvSpPr>
          <p:cNvPr id="17" name="TextBox 17"/>
          <p:cNvSpPr txBox="1"/>
          <p:nvPr/>
        </p:nvSpPr>
        <p:spPr>
          <a:xfrm>
            <a:off x="1363431" y="2320094"/>
            <a:ext cx="7451106" cy="7178233"/>
          </a:xfrm>
          <a:prstGeom prst="rect">
            <a:avLst/>
          </a:prstGeom>
        </p:spPr>
        <p:txBody>
          <a:bodyPr lIns="0" tIns="0" rIns="0" bIns="0" rtlCol="0" anchor="t">
            <a:spAutoFit/>
          </a:bodyPr>
          <a:lstStyle/>
          <a:p>
            <a:pPr marL="629285" lvl="1" indent="-314325" algn="l">
              <a:lnSpc>
                <a:spcPts val="4080"/>
              </a:lnSpc>
              <a:buFont typeface="Arial" panose="020B0604020202020204"/>
              <a:buChar char="•"/>
            </a:pPr>
            <a:r>
              <a:rPr lang="en-US" sz="2915">
                <a:solidFill>
                  <a:srgbClr val="1E1E1E"/>
                </a:solidFill>
                <a:latin typeface="思源黑体" panose="020B0500000000000000" charset="-122"/>
              </a:rPr>
              <a:t> </a:t>
            </a:r>
            <a:r>
              <a:rPr lang="en-US" sz="2915">
                <a:solidFill>
                  <a:srgbClr val="1E1E1E"/>
                </a:solidFill>
                <a:ea typeface="思源黑体" panose="020B0500000000000000" charset="-122"/>
              </a:rPr>
              <a:t>不同用户在购买家具装饰、手表礼品、办公室家具、手机、玩具和电脑类别上存在显著差异。</a:t>
            </a:r>
            <a:endParaRPr lang="en-US" sz="2915">
              <a:solidFill>
                <a:srgbClr val="1E1E1E"/>
              </a:solidFill>
              <a:ea typeface="思源黑体" panose="020B0500000000000000" charset="-122"/>
            </a:endParaRPr>
          </a:p>
          <a:p>
            <a:pPr algn="l">
              <a:lnSpc>
                <a:spcPts val="4080"/>
              </a:lnSpc>
            </a:pPr>
          </a:p>
          <a:p>
            <a:pPr marL="629285" lvl="1" indent="-314325" algn="l">
              <a:lnSpc>
                <a:spcPts val="4080"/>
              </a:lnSpc>
              <a:buFont typeface="Arial" panose="020B0604020202020204"/>
              <a:buChar char="•"/>
            </a:pPr>
            <a:r>
              <a:rPr lang="en-US" sz="2915">
                <a:solidFill>
                  <a:srgbClr val="1E1E1E"/>
                </a:solidFill>
                <a:ea typeface="思源黑体" panose="020B0500000000000000" charset="-122"/>
              </a:rPr>
              <a:t>不同用户在花朵、音乐、时尚童装、室内装潢和安全服务等类别上的消费差异较小。</a:t>
            </a:r>
            <a:endParaRPr lang="en-US" sz="2915">
              <a:solidFill>
                <a:srgbClr val="1E1E1E"/>
              </a:solidFill>
              <a:ea typeface="思源黑体" panose="020B0500000000000000" charset="-122"/>
            </a:endParaRPr>
          </a:p>
          <a:p>
            <a:pPr algn="l">
              <a:lnSpc>
                <a:spcPts val="4080"/>
              </a:lnSpc>
            </a:pPr>
          </a:p>
          <a:p>
            <a:pPr marL="629285" lvl="1" indent="-314325" algn="l">
              <a:lnSpc>
                <a:spcPts val="4080"/>
              </a:lnSpc>
              <a:buFont typeface="Arial" panose="020B0604020202020204"/>
              <a:buChar char="•"/>
            </a:pPr>
            <a:r>
              <a:rPr lang="en-US" sz="2915">
                <a:solidFill>
                  <a:srgbClr val="1E1E1E"/>
                </a:solidFill>
                <a:latin typeface="思源黑体" panose="020B0500000000000000" charset="-122"/>
                <a:ea typeface="思源黑体" panose="020B0500000000000000" charset="-122"/>
              </a:rPr>
              <a:t>“重要挽留用户”倾向于购买电脑和潮玩，而“一般挽留用户”更倾向于购买玩具。</a:t>
            </a:r>
            <a:endParaRPr lang="en-US" sz="2915">
              <a:solidFill>
                <a:srgbClr val="1E1E1E"/>
              </a:solidFill>
              <a:latin typeface="思源黑体" panose="020B0500000000000000" charset="-122"/>
              <a:ea typeface="思源黑体" panose="020B0500000000000000" charset="-122"/>
            </a:endParaRPr>
          </a:p>
          <a:p>
            <a:pPr marL="629285" lvl="1" indent="-314325" algn="l">
              <a:lnSpc>
                <a:spcPts val="4080"/>
              </a:lnSpc>
              <a:buFont typeface="Arial" panose="020B0604020202020204"/>
              <a:buChar char="•"/>
            </a:pPr>
            <a:r>
              <a:rPr lang="en-US" sz="2915">
                <a:solidFill>
                  <a:srgbClr val="1E1E1E"/>
                </a:solidFill>
                <a:latin typeface="思源黑体" panose="020B0500000000000000" charset="-122"/>
                <a:ea typeface="思源黑体" panose="020B0500000000000000" charset="-122"/>
              </a:rPr>
              <a:t>“重要保持用户”更喜欢购买家具和装饰品，而“重要发展用户”则倾向于购买手表礼品。</a:t>
            </a:r>
            <a:endParaRPr lang="en-US" sz="2915">
              <a:solidFill>
                <a:srgbClr val="1E1E1E"/>
              </a:solidFill>
              <a:latin typeface="思源黑体" panose="020B0500000000000000" charset="-122"/>
              <a:ea typeface="思源黑体" panose="020B0500000000000000"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Freeform 14"/>
          <p:cNvSpPr/>
          <p:nvPr/>
        </p:nvSpPr>
        <p:spPr>
          <a:xfrm>
            <a:off x="9144000" y="2211657"/>
            <a:ext cx="9105636" cy="7909756"/>
          </a:xfrm>
          <a:custGeom>
            <a:avLst/>
            <a:gdLst/>
            <a:ahLst/>
            <a:cxnLst/>
            <a:rect l="l" t="t" r="r" b="b"/>
            <a:pathLst>
              <a:path w="9105636" h="7909756">
                <a:moveTo>
                  <a:pt x="0" y="0"/>
                </a:moveTo>
                <a:lnTo>
                  <a:pt x="9105636" y="0"/>
                </a:lnTo>
                <a:lnTo>
                  <a:pt x="9105636" y="7909757"/>
                </a:lnTo>
                <a:lnTo>
                  <a:pt x="0" y="7909757"/>
                </a:lnTo>
                <a:lnTo>
                  <a:pt x="0" y="0"/>
                </a:lnTo>
                <a:close/>
              </a:path>
            </a:pathLst>
          </a:custGeom>
          <a:blipFill>
            <a:blip r:embed="rId1"/>
            <a:stretch>
              <a:fillRect/>
            </a:stretch>
          </a:blipFill>
        </p:spPr>
      </p:sp>
      <p:sp>
        <p:nvSpPr>
          <p:cNvPr id="15" name="TextBox 15"/>
          <p:cNvSpPr txBox="1"/>
          <p:nvPr/>
        </p:nvSpPr>
        <p:spPr>
          <a:xfrm>
            <a:off x="1819936" y="798516"/>
            <a:ext cx="6215774" cy="801624"/>
          </a:xfrm>
          <a:prstGeom prst="rect">
            <a:avLst/>
          </a:prstGeom>
        </p:spPr>
        <p:txBody>
          <a:bodyPr lIns="0" tIns="0" rIns="0" bIns="0" rtlCol="0" anchor="t">
            <a:spAutoFit/>
          </a:bodyPr>
          <a:lstStyle/>
          <a:p>
            <a:pPr marL="0" lvl="0" indent="0" algn="l">
              <a:lnSpc>
                <a:spcPts val="6465"/>
              </a:lnSpc>
              <a:spcBef>
                <a:spcPct val="0"/>
              </a:spcBef>
            </a:pPr>
            <a:r>
              <a:rPr lang="en-US" sz="4900">
                <a:solidFill>
                  <a:srgbClr val="1E1E1E"/>
                </a:solidFill>
                <a:ea typeface="思源黑体 Heavy" panose="020B0A00000000000000" charset="-122"/>
              </a:rPr>
              <a:t>支付方式</a:t>
            </a:r>
            <a:endParaRPr lang="en-US" sz="4900">
              <a:solidFill>
                <a:srgbClr val="1E1E1E"/>
              </a:solidFill>
              <a:ea typeface="思源黑体 Heavy" panose="020B0A00000000000000" charset="-122"/>
            </a:endParaRPr>
          </a:p>
        </p:txBody>
      </p:sp>
      <p:sp>
        <p:nvSpPr>
          <p:cNvPr id="16" name="TextBox 16"/>
          <p:cNvSpPr txBox="1"/>
          <p:nvPr/>
        </p:nvSpPr>
        <p:spPr>
          <a:xfrm>
            <a:off x="5057586" y="148481"/>
            <a:ext cx="4641877" cy="1547422"/>
          </a:xfrm>
          <a:prstGeom prst="rect">
            <a:avLst/>
          </a:prstGeom>
        </p:spPr>
        <p:txBody>
          <a:bodyPr lIns="0" tIns="0" rIns="0" bIns="0" rtlCol="0" anchor="t">
            <a:spAutoFit/>
          </a:bodyPr>
          <a:lstStyle/>
          <a:p>
            <a:pPr algn="ctr">
              <a:lnSpc>
                <a:spcPts val="4165"/>
              </a:lnSpc>
            </a:pPr>
            <a:r>
              <a:rPr lang="en-US" sz="2975">
                <a:solidFill>
                  <a:srgbClr val="1E1E1E"/>
                </a:solidFill>
                <a:latin typeface="思源黑体" panose="020B0500000000000000" charset="-122"/>
              </a:rPr>
              <a:t>Chi2: 19052.325991050555</a:t>
            </a:r>
            <a:endParaRPr lang="en-US" sz="2975">
              <a:solidFill>
                <a:srgbClr val="1E1E1E"/>
              </a:solidFill>
              <a:latin typeface="思源黑体" panose="020B0500000000000000" charset="-122"/>
            </a:endParaRPr>
          </a:p>
          <a:p>
            <a:pPr algn="ctr">
              <a:lnSpc>
                <a:spcPts val="4165"/>
              </a:lnSpc>
            </a:pPr>
            <a:r>
              <a:rPr lang="en-US" sz="2975">
                <a:solidFill>
                  <a:srgbClr val="1E1E1E"/>
                </a:solidFill>
                <a:latin typeface="思源黑体" panose="020B0500000000000000" charset="-122"/>
              </a:rPr>
              <a:t>P-value: 0.0</a:t>
            </a:r>
            <a:endParaRPr lang="en-US" sz="2975">
              <a:solidFill>
                <a:srgbClr val="1E1E1E"/>
              </a:solidFill>
              <a:latin typeface="思源黑体" panose="020B0500000000000000" charset="-122"/>
            </a:endParaRPr>
          </a:p>
          <a:p>
            <a:pPr algn="ctr">
              <a:lnSpc>
                <a:spcPts val="4165"/>
              </a:lnSpc>
              <a:spcBef>
                <a:spcPct val="0"/>
              </a:spcBef>
            </a:pPr>
            <a:r>
              <a:rPr lang="en-US" sz="2975">
                <a:solidFill>
                  <a:srgbClr val="1E1E1E"/>
                </a:solidFill>
                <a:latin typeface="思源黑体" panose="020B0500000000000000" charset="-122"/>
              </a:rPr>
              <a:t>Degrees of Freedom: 21</a:t>
            </a:r>
            <a:endParaRPr lang="en-US" sz="2975">
              <a:solidFill>
                <a:srgbClr val="1E1E1E"/>
              </a:solidFill>
              <a:latin typeface="思源黑体" panose="020B0500000000000000" charset="-122"/>
            </a:endParaRPr>
          </a:p>
        </p:txBody>
      </p:sp>
      <p:sp>
        <p:nvSpPr>
          <p:cNvPr id="17" name="TextBox 17"/>
          <p:cNvSpPr txBox="1"/>
          <p:nvPr/>
        </p:nvSpPr>
        <p:spPr>
          <a:xfrm>
            <a:off x="1028700" y="3659337"/>
            <a:ext cx="7007010" cy="3789382"/>
          </a:xfrm>
          <a:prstGeom prst="rect">
            <a:avLst/>
          </a:prstGeom>
        </p:spPr>
        <p:txBody>
          <a:bodyPr lIns="0" tIns="0" rIns="0" bIns="0" rtlCol="0" anchor="t">
            <a:spAutoFit/>
          </a:bodyPr>
          <a:lstStyle/>
          <a:p>
            <a:pPr marL="579755" lvl="1" indent="-290195" algn="l">
              <a:lnSpc>
                <a:spcPts val="3760"/>
              </a:lnSpc>
              <a:buFont typeface="Arial" panose="020B0604020202020204"/>
              <a:buChar char="•"/>
            </a:pPr>
            <a:r>
              <a:rPr lang="en-US" sz="2685">
                <a:solidFill>
                  <a:srgbClr val="1E1E1E"/>
                </a:solidFill>
                <a:latin typeface="思源黑体" panose="020B0500000000000000" charset="-122"/>
                <a:ea typeface="思源黑体" panose="020B0500000000000000" charset="-122"/>
              </a:rPr>
              <a:t>“重要挽留用户”和“重要发展用户”倾向于使用信用卡。“一般挽留用户”更喜欢使用巴西特有的一种支付方式。</a:t>
            </a:r>
            <a:endParaRPr lang="en-US" sz="2685">
              <a:solidFill>
                <a:srgbClr val="1E1E1E"/>
              </a:solidFill>
              <a:latin typeface="思源黑体" panose="020B0500000000000000" charset="-122"/>
              <a:ea typeface="思源黑体" panose="020B0500000000000000" charset="-122"/>
            </a:endParaRPr>
          </a:p>
          <a:p>
            <a:pPr algn="l">
              <a:lnSpc>
                <a:spcPts val="3760"/>
              </a:lnSpc>
            </a:pPr>
          </a:p>
          <a:p>
            <a:pPr marL="579755" lvl="1" indent="-290195" algn="l">
              <a:lnSpc>
                <a:spcPts val="3760"/>
              </a:lnSpc>
              <a:buFont typeface="Arial" panose="020B0604020202020204"/>
              <a:buChar char="•"/>
            </a:pPr>
            <a:r>
              <a:rPr lang="en-US" sz="2685">
                <a:solidFill>
                  <a:srgbClr val="1E1E1E"/>
                </a:solidFill>
                <a:latin typeface="思源黑体" panose="020B0500000000000000" charset="-122"/>
                <a:ea typeface="思源黑体" panose="020B0500000000000000" charset="-122"/>
              </a:rPr>
              <a:t>“一般保持用户”、“一般价值用户”和“重要保持用户”更偏爱使用代金券。</a:t>
            </a:r>
            <a:endParaRPr lang="en-US" sz="2685">
              <a:solidFill>
                <a:srgbClr val="1E1E1E"/>
              </a:solidFill>
              <a:latin typeface="思源黑体" panose="020B0500000000000000" charset="-122"/>
              <a:ea typeface="思源黑体" panose="020B0500000000000000" charset="-122"/>
            </a:endParaRPr>
          </a:p>
          <a:p>
            <a:pPr algn="l">
              <a:lnSpc>
                <a:spcPts val="3760"/>
              </a:lnSpc>
            </a:pPr>
          </a:p>
          <a:p>
            <a:pPr marL="579755" lvl="1" indent="-290195" algn="l">
              <a:lnSpc>
                <a:spcPts val="3760"/>
              </a:lnSpc>
              <a:buFont typeface="Arial" panose="020B0604020202020204"/>
              <a:buChar char="•"/>
            </a:pPr>
            <a:r>
              <a:rPr lang="en-US" sz="2685">
                <a:solidFill>
                  <a:srgbClr val="1E1E1E"/>
                </a:solidFill>
                <a:latin typeface="思源黑体" panose="020B0500000000000000" charset="-122"/>
                <a:ea typeface="思源黑体" panose="020B0500000000000000" charset="-122"/>
              </a:rPr>
              <a:t>“普通潜在用户”倾向于使用借记卡。</a:t>
            </a:r>
            <a:endParaRPr lang="en-US" sz="2685">
              <a:solidFill>
                <a:srgbClr val="1E1E1E"/>
              </a:solidFill>
              <a:latin typeface="思源黑体" panose="020B0500000000000000" charset="-122"/>
              <a:ea typeface="思源黑体" panose="020B0500000000000000"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Freeform 14"/>
          <p:cNvSpPr/>
          <p:nvPr/>
        </p:nvSpPr>
        <p:spPr>
          <a:xfrm>
            <a:off x="8756746" y="2211657"/>
            <a:ext cx="9531254" cy="8078964"/>
          </a:xfrm>
          <a:custGeom>
            <a:avLst/>
            <a:gdLst/>
            <a:ahLst/>
            <a:cxnLst/>
            <a:rect l="l" t="t" r="r" b="b"/>
            <a:pathLst>
              <a:path w="9531254" h="8078964">
                <a:moveTo>
                  <a:pt x="0" y="0"/>
                </a:moveTo>
                <a:lnTo>
                  <a:pt x="9531254" y="0"/>
                </a:lnTo>
                <a:lnTo>
                  <a:pt x="9531254" y="8078964"/>
                </a:lnTo>
                <a:lnTo>
                  <a:pt x="0" y="8078964"/>
                </a:lnTo>
                <a:lnTo>
                  <a:pt x="0" y="0"/>
                </a:lnTo>
                <a:close/>
              </a:path>
            </a:pathLst>
          </a:custGeom>
          <a:blipFill>
            <a:blip r:embed="rId1"/>
            <a:stretch>
              <a:fillRect/>
            </a:stretch>
          </a:blipFill>
        </p:spPr>
      </p:sp>
      <p:sp>
        <p:nvSpPr>
          <p:cNvPr id="15" name="TextBox 15"/>
          <p:cNvSpPr txBox="1"/>
          <p:nvPr/>
        </p:nvSpPr>
        <p:spPr>
          <a:xfrm>
            <a:off x="1819936" y="798516"/>
            <a:ext cx="6215774" cy="801624"/>
          </a:xfrm>
          <a:prstGeom prst="rect">
            <a:avLst/>
          </a:prstGeom>
        </p:spPr>
        <p:txBody>
          <a:bodyPr lIns="0" tIns="0" rIns="0" bIns="0" rtlCol="0" anchor="t">
            <a:spAutoFit/>
          </a:bodyPr>
          <a:lstStyle/>
          <a:p>
            <a:pPr marL="0" lvl="0" indent="0" algn="l">
              <a:lnSpc>
                <a:spcPts val="6465"/>
              </a:lnSpc>
              <a:spcBef>
                <a:spcPct val="0"/>
              </a:spcBef>
            </a:pPr>
            <a:r>
              <a:rPr lang="en-US" sz="4900">
                <a:solidFill>
                  <a:srgbClr val="1E1E1E"/>
                </a:solidFill>
                <a:ea typeface="思源黑体 Heavy" panose="020B0A00000000000000" charset="-122"/>
              </a:rPr>
              <a:t>行政州</a:t>
            </a:r>
            <a:endParaRPr lang="en-US" sz="4900">
              <a:solidFill>
                <a:srgbClr val="1E1E1E"/>
              </a:solidFill>
              <a:ea typeface="思源黑体 Heavy" panose="020B0A00000000000000" charset="-122"/>
            </a:endParaRPr>
          </a:p>
        </p:txBody>
      </p:sp>
      <p:sp>
        <p:nvSpPr>
          <p:cNvPr id="16" name="TextBox 16"/>
          <p:cNvSpPr txBox="1"/>
          <p:nvPr/>
        </p:nvSpPr>
        <p:spPr>
          <a:xfrm>
            <a:off x="4547960" y="223456"/>
            <a:ext cx="6194247" cy="1553337"/>
          </a:xfrm>
          <a:prstGeom prst="rect">
            <a:avLst/>
          </a:prstGeom>
        </p:spPr>
        <p:txBody>
          <a:bodyPr lIns="0" tIns="0" rIns="0" bIns="0" rtlCol="0" anchor="t">
            <a:spAutoFit/>
          </a:bodyPr>
          <a:lstStyle/>
          <a:p>
            <a:pPr algn="ctr">
              <a:lnSpc>
                <a:spcPts val="4160"/>
              </a:lnSpc>
              <a:spcBef>
                <a:spcPct val="0"/>
              </a:spcBef>
            </a:pPr>
            <a:r>
              <a:rPr lang="en-US" sz="2970">
                <a:solidFill>
                  <a:srgbClr val="1E1E1E"/>
                </a:solidFill>
                <a:latin typeface="思源黑体" panose="020B0500000000000000" charset="-122"/>
              </a:rPr>
              <a:t>Chi2: 1870.8200069976372</a:t>
            </a:r>
            <a:endParaRPr lang="en-US" sz="2970">
              <a:solidFill>
                <a:srgbClr val="1E1E1E"/>
              </a:solidFill>
              <a:latin typeface="思源黑体" panose="020B0500000000000000" charset="-122"/>
            </a:endParaRPr>
          </a:p>
          <a:p>
            <a:pPr algn="ctr">
              <a:lnSpc>
                <a:spcPts val="4160"/>
              </a:lnSpc>
              <a:spcBef>
                <a:spcPct val="0"/>
              </a:spcBef>
            </a:pPr>
            <a:r>
              <a:rPr lang="en-US" sz="2970">
                <a:solidFill>
                  <a:srgbClr val="1E1E1E"/>
                </a:solidFill>
                <a:latin typeface="思源黑体" panose="020B0500000000000000" charset="-122"/>
              </a:rPr>
              <a:t>P-value: 1.0440525613620148e-277</a:t>
            </a:r>
            <a:endParaRPr lang="en-US" sz="2970">
              <a:solidFill>
                <a:srgbClr val="1E1E1E"/>
              </a:solidFill>
              <a:latin typeface="思源黑体" panose="020B0500000000000000" charset="-122"/>
            </a:endParaRPr>
          </a:p>
          <a:p>
            <a:pPr algn="ctr">
              <a:lnSpc>
                <a:spcPts val="4160"/>
              </a:lnSpc>
              <a:spcBef>
                <a:spcPct val="0"/>
              </a:spcBef>
            </a:pPr>
            <a:r>
              <a:rPr lang="en-US" sz="2970">
                <a:solidFill>
                  <a:srgbClr val="1E1E1E"/>
                </a:solidFill>
                <a:latin typeface="思源黑体" panose="020B0500000000000000" charset="-122"/>
              </a:rPr>
              <a:t>Degrees of Freedom: 182</a:t>
            </a:r>
            <a:endParaRPr lang="en-US" sz="2970">
              <a:solidFill>
                <a:srgbClr val="1E1E1E"/>
              </a:solidFill>
              <a:latin typeface="思源黑体" panose="020B0500000000000000" charset="-122"/>
            </a:endParaRPr>
          </a:p>
        </p:txBody>
      </p:sp>
      <p:sp>
        <p:nvSpPr>
          <p:cNvPr id="17" name="TextBox 17"/>
          <p:cNvSpPr txBox="1"/>
          <p:nvPr/>
        </p:nvSpPr>
        <p:spPr>
          <a:xfrm>
            <a:off x="1060211" y="3450707"/>
            <a:ext cx="6975499" cy="2775986"/>
          </a:xfrm>
          <a:prstGeom prst="rect">
            <a:avLst/>
          </a:prstGeom>
        </p:spPr>
        <p:txBody>
          <a:bodyPr lIns="0" tIns="0" rIns="0" bIns="0" rtlCol="0" anchor="t">
            <a:spAutoFit/>
          </a:bodyPr>
          <a:lstStyle/>
          <a:p>
            <a:pPr marL="692785" lvl="1" indent="-346710" algn="l">
              <a:lnSpc>
                <a:spcPts val="4490"/>
              </a:lnSpc>
              <a:buFont typeface="Arial" panose="020B0604020202020204"/>
              <a:buChar char="•"/>
            </a:pPr>
            <a:r>
              <a:rPr lang="en-US" sz="3210">
                <a:solidFill>
                  <a:srgbClr val="1E1E1E"/>
                </a:solidFill>
                <a:latin typeface="思源黑体" panose="020B0500000000000000" charset="-122"/>
                <a:ea typeface="思源黑体" panose="020B0500000000000000" charset="-122"/>
              </a:rPr>
              <a:t>大多数“一般发展用户”和“一般价值用户”集中在圣保罗州（SP）</a:t>
            </a:r>
            <a:endParaRPr lang="en-US" sz="3210">
              <a:solidFill>
                <a:srgbClr val="1E1E1E"/>
              </a:solidFill>
              <a:latin typeface="思源黑体" panose="020B0500000000000000" charset="-122"/>
              <a:ea typeface="思源黑体" panose="020B0500000000000000" charset="-122"/>
            </a:endParaRPr>
          </a:p>
          <a:p>
            <a:pPr algn="l">
              <a:lnSpc>
                <a:spcPts val="4490"/>
              </a:lnSpc>
            </a:pPr>
          </a:p>
          <a:p>
            <a:pPr marL="692785" lvl="1" indent="-346710" algn="l">
              <a:lnSpc>
                <a:spcPts val="4490"/>
              </a:lnSpc>
              <a:buFont typeface="Arial" panose="020B0604020202020204"/>
              <a:buChar char="•"/>
            </a:pPr>
            <a:r>
              <a:rPr lang="en-US" sz="3210">
                <a:solidFill>
                  <a:srgbClr val="1E1E1E"/>
                </a:solidFill>
                <a:latin typeface="思源黑体" panose="020B0500000000000000" charset="-122"/>
                <a:ea typeface="思源黑体" panose="020B0500000000000000" charset="-122"/>
              </a:rPr>
              <a:t>“重要挽留用户”和“重要发展用户”分布较为广泛。</a:t>
            </a:r>
            <a:endParaRPr lang="en-US" sz="3210">
              <a:solidFill>
                <a:srgbClr val="1E1E1E"/>
              </a:solidFill>
              <a:latin typeface="思源黑体" panose="020B0500000000000000" charset="-122"/>
              <a:ea typeface="思源黑体" panose="020B05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Freeform 14"/>
          <p:cNvSpPr/>
          <p:nvPr/>
        </p:nvSpPr>
        <p:spPr>
          <a:xfrm>
            <a:off x="4874790" y="0"/>
            <a:ext cx="13413210" cy="10287000"/>
          </a:xfrm>
          <a:custGeom>
            <a:avLst/>
            <a:gdLst/>
            <a:ahLst/>
            <a:cxnLst/>
            <a:rect l="l" t="t" r="r" b="b"/>
            <a:pathLst>
              <a:path w="13413210" h="10287000">
                <a:moveTo>
                  <a:pt x="0" y="0"/>
                </a:moveTo>
                <a:lnTo>
                  <a:pt x="13413210" y="0"/>
                </a:lnTo>
                <a:lnTo>
                  <a:pt x="13413210" y="10287000"/>
                </a:lnTo>
                <a:lnTo>
                  <a:pt x="0" y="10287000"/>
                </a:lnTo>
                <a:lnTo>
                  <a:pt x="0" y="0"/>
                </a:lnTo>
                <a:close/>
              </a:path>
            </a:pathLst>
          </a:custGeom>
          <a:blipFill>
            <a:blip r:embed="rId1"/>
            <a:stretch>
              <a:fillRect/>
            </a:stretch>
          </a:blipFill>
        </p:spPr>
      </p:sp>
      <p:sp>
        <p:nvSpPr>
          <p:cNvPr id="15" name="TextBox 15"/>
          <p:cNvSpPr txBox="1"/>
          <p:nvPr/>
        </p:nvSpPr>
        <p:spPr>
          <a:xfrm>
            <a:off x="1819936" y="798516"/>
            <a:ext cx="6215774" cy="801624"/>
          </a:xfrm>
          <a:prstGeom prst="rect">
            <a:avLst/>
          </a:prstGeom>
        </p:spPr>
        <p:txBody>
          <a:bodyPr lIns="0" tIns="0" rIns="0" bIns="0" rtlCol="0" anchor="t">
            <a:spAutoFit/>
          </a:bodyPr>
          <a:lstStyle/>
          <a:p>
            <a:pPr marL="0" lvl="0" indent="0" algn="l">
              <a:lnSpc>
                <a:spcPts val="6465"/>
              </a:lnSpc>
              <a:spcBef>
                <a:spcPct val="0"/>
              </a:spcBef>
            </a:pPr>
            <a:r>
              <a:rPr lang="en-US" sz="4900">
                <a:solidFill>
                  <a:srgbClr val="1E1E1E"/>
                </a:solidFill>
                <a:ea typeface="思源黑体 Heavy" panose="020B0A00000000000000" charset="-122"/>
              </a:rPr>
              <a:t>行政州</a:t>
            </a:r>
            <a:endParaRPr lang="en-US" sz="4900">
              <a:solidFill>
                <a:srgbClr val="1E1E1E"/>
              </a:solidFill>
              <a:ea typeface="思源黑体 Heavy" panose="020B0A00000000000000" charset="-122"/>
            </a:endParaRPr>
          </a:p>
        </p:txBody>
      </p:sp>
      <p:sp>
        <p:nvSpPr>
          <p:cNvPr id="16" name="TextBox 16"/>
          <p:cNvSpPr txBox="1"/>
          <p:nvPr/>
        </p:nvSpPr>
        <p:spPr>
          <a:xfrm>
            <a:off x="614487" y="3756095"/>
            <a:ext cx="3858458" cy="1012191"/>
          </a:xfrm>
          <a:prstGeom prst="rect">
            <a:avLst/>
          </a:prstGeom>
        </p:spPr>
        <p:txBody>
          <a:bodyPr lIns="0" tIns="0" rIns="0" bIns="0" rtlCol="0" anchor="t">
            <a:spAutoFit/>
          </a:bodyPr>
          <a:lstStyle/>
          <a:p>
            <a:pPr algn="ctr">
              <a:lnSpc>
                <a:spcPts val="4060"/>
              </a:lnSpc>
            </a:pPr>
            <a:r>
              <a:rPr lang="en-US" sz="2900">
                <a:solidFill>
                  <a:srgbClr val="1E1E1E"/>
                </a:solidFill>
                <a:latin typeface="思源黑体" panose="020B0500000000000000" charset="-122"/>
              </a:rPr>
              <a:t>High-Value Customer</a:t>
            </a:r>
            <a:endParaRPr lang="en-US" sz="2900">
              <a:solidFill>
                <a:srgbClr val="1E1E1E"/>
              </a:solidFill>
              <a:latin typeface="思源黑体" panose="020B0500000000000000" charset="-122"/>
            </a:endParaRPr>
          </a:p>
          <a:p>
            <a:pPr algn="ctr">
              <a:lnSpc>
                <a:spcPts val="4060"/>
              </a:lnSpc>
              <a:spcBef>
                <a:spcPct val="0"/>
              </a:spcBef>
            </a:pPr>
            <a:r>
              <a:rPr lang="en-US" sz="2900">
                <a:solidFill>
                  <a:srgbClr val="1E1E1E"/>
                </a:solidFill>
                <a:latin typeface="思源黑体" panose="020B0500000000000000" charset="-122"/>
              </a:rPr>
              <a:t>State Distribution Map</a:t>
            </a:r>
            <a:endParaRPr lang="en-US" sz="2900">
              <a:solidFill>
                <a:srgbClr val="1E1E1E"/>
              </a:solidFill>
              <a:latin typeface="思源黑体" panose="020B0500000000000000"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2973201" y="914530"/>
            <a:ext cx="11337078" cy="1663251"/>
            <a:chOff x="0" y="0"/>
            <a:chExt cx="2985897" cy="438058"/>
          </a:xfrm>
        </p:grpSpPr>
        <p:sp>
          <p:nvSpPr>
            <p:cNvPr id="3" name="Freeform 3"/>
            <p:cNvSpPr/>
            <p:nvPr/>
          </p:nvSpPr>
          <p:spPr>
            <a:xfrm>
              <a:off x="0" y="0"/>
              <a:ext cx="2985897" cy="438058"/>
            </a:xfrm>
            <a:custGeom>
              <a:avLst/>
              <a:gdLst/>
              <a:ahLst/>
              <a:cxnLst/>
              <a:rect l="l" t="t" r="r" b="b"/>
              <a:pathLst>
                <a:path w="2985897" h="438058">
                  <a:moveTo>
                    <a:pt x="68288" y="0"/>
                  </a:moveTo>
                  <a:lnTo>
                    <a:pt x="2917609" y="0"/>
                  </a:lnTo>
                  <a:cubicBezTo>
                    <a:pt x="2955323" y="0"/>
                    <a:pt x="2985897" y="30574"/>
                    <a:pt x="2985897" y="68288"/>
                  </a:cubicBezTo>
                  <a:lnTo>
                    <a:pt x="2985897" y="369770"/>
                  </a:lnTo>
                  <a:cubicBezTo>
                    <a:pt x="2985897" y="407484"/>
                    <a:pt x="2955323" y="438058"/>
                    <a:pt x="2917609" y="438058"/>
                  </a:cubicBezTo>
                  <a:lnTo>
                    <a:pt x="68288" y="438058"/>
                  </a:lnTo>
                  <a:cubicBezTo>
                    <a:pt x="30574" y="438058"/>
                    <a:pt x="0" y="407484"/>
                    <a:pt x="0" y="369770"/>
                  </a:cubicBezTo>
                  <a:lnTo>
                    <a:pt x="0" y="68288"/>
                  </a:lnTo>
                  <a:cubicBezTo>
                    <a:pt x="0" y="30574"/>
                    <a:pt x="30574" y="0"/>
                    <a:pt x="68288" y="0"/>
                  </a:cubicBezTo>
                  <a:close/>
                </a:path>
              </a:pathLst>
            </a:custGeom>
            <a:gradFill rotWithShape="1">
              <a:gsLst>
                <a:gs pos="0">
                  <a:srgbClr val="83A297">
                    <a:alpha val="0"/>
                  </a:srgbClr>
                </a:gs>
                <a:gs pos="100000">
                  <a:srgbClr val="83A297">
                    <a:alpha val="51000"/>
                  </a:srgbClr>
                </a:gs>
              </a:gsLst>
              <a:lin ang="0"/>
            </a:gradFill>
            <a:ln cap="rnd">
              <a:noFill/>
              <a:prstDash val="solid"/>
              <a:round/>
            </a:ln>
          </p:spPr>
        </p:sp>
        <p:sp>
          <p:nvSpPr>
            <p:cNvPr id="4" name="TextBox 4"/>
            <p:cNvSpPr txBox="1"/>
            <p:nvPr/>
          </p:nvSpPr>
          <p:spPr>
            <a:xfrm>
              <a:off x="0" y="-28575"/>
              <a:ext cx="2985897" cy="46663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12038658" y="8926959"/>
            <a:ext cx="9246371" cy="1782875"/>
            <a:chOff x="0" y="0"/>
            <a:chExt cx="2435258" cy="469564"/>
          </a:xfrm>
        </p:grpSpPr>
        <p:sp>
          <p:nvSpPr>
            <p:cNvPr id="6" name="Freeform 6"/>
            <p:cNvSpPr/>
            <p:nvPr/>
          </p:nvSpPr>
          <p:spPr>
            <a:xfrm>
              <a:off x="0" y="0"/>
              <a:ext cx="2435258" cy="469564"/>
            </a:xfrm>
            <a:custGeom>
              <a:avLst/>
              <a:gdLst/>
              <a:ahLst/>
              <a:cxnLst/>
              <a:rect l="l" t="t" r="r" b="b"/>
              <a:pathLst>
                <a:path w="2435258" h="469564">
                  <a:moveTo>
                    <a:pt x="83729" y="0"/>
                  </a:moveTo>
                  <a:lnTo>
                    <a:pt x="2351529" y="0"/>
                  </a:lnTo>
                  <a:cubicBezTo>
                    <a:pt x="2397771" y="0"/>
                    <a:pt x="2435258" y="37487"/>
                    <a:pt x="2435258" y="83729"/>
                  </a:cubicBezTo>
                  <a:lnTo>
                    <a:pt x="2435258" y="385834"/>
                  </a:lnTo>
                  <a:cubicBezTo>
                    <a:pt x="2435258" y="408041"/>
                    <a:pt x="2426437" y="429338"/>
                    <a:pt x="2410734" y="445040"/>
                  </a:cubicBezTo>
                  <a:cubicBezTo>
                    <a:pt x="2395032" y="460742"/>
                    <a:pt x="2373735" y="469564"/>
                    <a:pt x="2351529" y="469564"/>
                  </a:cubicBezTo>
                  <a:lnTo>
                    <a:pt x="83729" y="469564"/>
                  </a:lnTo>
                  <a:cubicBezTo>
                    <a:pt x="61523" y="469564"/>
                    <a:pt x="40226" y="460742"/>
                    <a:pt x="24524" y="445040"/>
                  </a:cubicBezTo>
                  <a:cubicBezTo>
                    <a:pt x="8821" y="429338"/>
                    <a:pt x="0" y="408041"/>
                    <a:pt x="0" y="385834"/>
                  </a:cubicBezTo>
                  <a:lnTo>
                    <a:pt x="0" y="83729"/>
                  </a:lnTo>
                  <a:cubicBezTo>
                    <a:pt x="0" y="37487"/>
                    <a:pt x="37487" y="0"/>
                    <a:pt x="83729"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7" name="TextBox 7"/>
            <p:cNvSpPr txBox="1"/>
            <p:nvPr/>
          </p:nvSpPr>
          <p:spPr>
            <a:xfrm>
              <a:off x="0" y="-28575"/>
              <a:ext cx="2435258" cy="49813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2029613" y="671489"/>
            <a:ext cx="5408887" cy="1011942"/>
            <a:chOff x="0" y="0"/>
            <a:chExt cx="4175330" cy="781157"/>
          </a:xfrm>
        </p:grpSpPr>
        <p:sp>
          <p:nvSpPr>
            <p:cNvPr id="9" name="Freeform 9"/>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10" name="TextBox 10"/>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468442" y="2297016"/>
            <a:ext cx="5191916" cy="565913"/>
            <a:chOff x="0" y="0"/>
            <a:chExt cx="4007841" cy="436850"/>
          </a:xfrm>
        </p:grpSpPr>
        <p:sp>
          <p:nvSpPr>
            <p:cNvPr id="12" name="Freeform 12"/>
            <p:cNvSpPr/>
            <p:nvPr/>
          </p:nvSpPr>
          <p:spPr>
            <a:xfrm>
              <a:off x="0" y="0"/>
              <a:ext cx="4007841" cy="436850"/>
            </a:xfrm>
            <a:custGeom>
              <a:avLst/>
              <a:gdLst/>
              <a:ahLst/>
              <a:cxnLst/>
              <a:rect l="l" t="t" r="r" b="b"/>
              <a:pathLst>
                <a:path w="4007841" h="436850">
                  <a:moveTo>
                    <a:pt x="149115" y="0"/>
                  </a:moveTo>
                  <a:lnTo>
                    <a:pt x="3858726" y="0"/>
                  </a:lnTo>
                  <a:cubicBezTo>
                    <a:pt x="3941080" y="0"/>
                    <a:pt x="4007841" y="66761"/>
                    <a:pt x="4007841" y="149115"/>
                  </a:cubicBezTo>
                  <a:lnTo>
                    <a:pt x="4007841" y="287735"/>
                  </a:lnTo>
                  <a:cubicBezTo>
                    <a:pt x="4007841" y="327283"/>
                    <a:pt x="3992131" y="365211"/>
                    <a:pt x="3964167" y="393176"/>
                  </a:cubicBezTo>
                  <a:cubicBezTo>
                    <a:pt x="3936202" y="421140"/>
                    <a:pt x="3898274" y="436850"/>
                    <a:pt x="3858726" y="436850"/>
                  </a:cubicBezTo>
                  <a:lnTo>
                    <a:pt x="149115" y="436850"/>
                  </a:lnTo>
                  <a:cubicBezTo>
                    <a:pt x="66761" y="436850"/>
                    <a:pt x="0" y="370089"/>
                    <a:pt x="0" y="287735"/>
                  </a:cubicBezTo>
                  <a:lnTo>
                    <a:pt x="0" y="149115"/>
                  </a:lnTo>
                  <a:cubicBezTo>
                    <a:pt x="0" y="109567"/>
                    <a:pt x="15710" y="71639"/>
                    <a:pt x="43675" y="43675"/>
                  </a:cubicBezTo>
                  <a:cubicBezTo>
                    <a:pt x="71639" y="15710"/>
                    <a:pt x="109567" y="0"/>
                    <a:pt x="149115" y="0"/>
                  </a:cubicBezTo>
                  <a:close/>
                </a:path>
              </a:pathLst>
            </a:custGeom>
            <a:gradFill rotWithShape="1">
              <a:gsLst>
                <a:gs pos="0">
                  <a:srgbClr val="83A297">
                    <a:alpha val="51000"/>
                  </a:srgbClr>
                </a:gs>
                <a:gs pos="100000">
                  <a:srgbClr val="83A297">
                    <a:alpha val="0"/>
                  </a:srgbClr>
                </a:gs>
              </a:gsLst>
              <a:lin ang="0"/>
            </a:gradFill>
            <a:ln cap="rnd">
              <a:noFill/>
              <a:prstDash val="solid"/>
              <a:round/>
            </a:ln>
          </p:spPr>
        </p:sp>
        <p:sp>
          <p:nvSpPr>
            <p:cNvPr id="13" name="TextBox 13"/>
            <p:cNvSpPr txBox="1"/>
            <p:nvPr/>
          </p:nvSpPr>
          <p:spPr>
            <a:xfrm>
              <a:off x="0" y="-28575"/>
              <a:ext cx="4007841" cy="465425"/>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4" name="Group 14"/>
          <p:cNvGrpSpPr/>
          <p:nvPr/>
        </p:nvGrpSpPr>
        <p:grpSpPr>
          <a:xfrm rot="8100000">
            <a:off x="14268472" y="3260968"/>
            <a:ext cx="5554814" cy="804991"/>
            <a:chOff x="0" y="0"/>
            <a:chExt cx="4287976" cy="621404"/>
          </a:xfrm>
        </p:grpSpPr>
        <p:sp>
          <p:nvSpPr>
            <p:cNvPr id="15" name="Freeform 15"/>
            <p:cNvSpPr/>
            <p:nvPr/>
          </p:nvSpPr>
          <p:spPr>
            <a:xfrm>
              <a:off x="0" y="0"/>
              <a:ext cx="4287976" cy="621404"/>
            </a:xfrm>
            <a:custGeom>
              <a:avLst/>
              <a:gdLst/>
              <a:ahLst/>
              <a:cxnLst/>
              <a:rect l="l" t="t" r="r" b="b"/>
              <a:pathLst>
                <a:path w="4287976" h="621404">
                  <a:moveTo>
                    <a:pt x="139373" y="0"/>
                  </a:moveTo>
                  <a:lnTo>
                    <a:pt x="4148603" y="0"/>
                  </a:lnTo>
                  <a:cubicBezTo>
                    <a:pt x="4185567" y="0"/>
                    <a:pt x="4221017" y="14684"/>
                    <a:pt x="4247155" y="40821"/>
                  </a:cubicBezTo>
                  <a:cubicBezTo>
                    <a:pt x="4273292" y="66959"/>
                    <a:pt x="4287976" y="102409"/>
                    <a:pt x="4287976" y="139373"/>
                  </a:cubicBezTo>
                  <a:lnTo>
                    <a:pt x="4287976" y="482031"/>
                  </a:lnTo>
                  <a:cubicBezTo>
                    <a:pt x="4287976" y="518995"/>
                    <a:pt x="4273292" y="554445"/>
                    <a:pt x="4247155" y="580583"/>
                  </a:cubicBezTo>
                  <a:cubicBezTo>
                    <a:pt x="4221017" y="606720"/>
                    <a:pt x="4185567" y="621404"/>
                    <a:pt x="4148603" y="621404"/>
                  </a:cubicBezTo>
                  <a:lnTo>
                    <a:pt x="139373" y="621404"/>
                  </a:lnTo>
                  <a:cubicBezTo>
                    <a:pt x="102409" y="621404"/>
                    <a:pt x="66959" y="606720"/>
                    <a:pt x="40821" y="580583"/>
                  </a:cubicBezTo>
                  <a:cubicBezTo>
                    <a:pt x="14684" y="554445"/>
                    <a:pt x="0" y="518995"/>
                    <a:pt x="0" y="482031"/>
                  </a:cubicBezTo>
                  <a:lnTo>
                    <a:pt x="0" y="139373"/>
                  </a:lnTo>
                  <a:cubicBezTo>
                    <a:pt x="0" y="102409"/>
                    <a:pt x="14684" y="66959"/>
                    <a:pt x="40821" y="40821"/>
                  </a:cubicBezTo>
                  <a:cubicBezTo>
                    <a:pt x="66959" y="14684"/>
                    <a:pt x="102409" y="0"/>
                    <a:pt x="139373" y="0"/>
                  </a:cubicBezTo>
                  <a:close/>
                </a:path>
              </a:pathLst>
            </a:custGeom>
            <a:gradFill rotWithShape="1">
              <a:gsLst>
                <a:gs pos="0">
                  <a:srgbClr val="83A297">
                    <a:alpha val="51000"/>
                  </a:srgbClr>
                </a:gs>
                <a:gs pos="100000">
                  <a:srgbClr val="83A297">
                    <a:alpha val="0"/>
                  </a:srgbClr>
                </a:gs>
              </a:gsLst>
              <a:lin ang="0"/>
            </a:gradFill>
            <a:ln cap="rnd">
              <a:noFill/>
              <a:prstDash val="solid"/>
              <a:round/>
            </a:ln>
          </p:spPr>
        </p:sp>
        <p:sp>
          <p:nvSpPr>
            <p:cNvPr id="16" name="TextBox 16"/>
            <p:cNvSpPr txBox="1"/>
            <p:nvPr/>
          </p:nvSpPr>
          <p:spPr>
            <a:xfrm>
              <a:off x="0" y="-28575"/>
              <a:ext cx="4287976" cy="64997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7" name="Group 17"/>
          <p:cNvGrpSpPr/>
          <p:nvPr/>
        </p:nvGrpSpPr>
        <p:grpSpPr>
          <a:xfrm rot="8100000">
            <a:off x="8613734" y="9656804"/>
            <a:ext cx="10373250" cy="1243830"/>
            <a:chOff x="0" y="0"/>
            <a:chExt cx="5328885" cy="638973"/>
          </a:xfrm>
        </p:grpSpPr>
        <p:sp>
          <p:nvSpPr>
            <p:cNvPr id="18" name="Freeform 18"/>
            <p:cNvSpPr/>
            <p:nvPr/>
          </p:nvSpPr>
          <p:spPr>
            <a:xfrm>
              <a:off x="0" y="0"/>
              <a:ext cx="5328885" cy="638973"/>
            </a:xfrm>
            <a:custGeom>
              <a:avLst/>
              <a:gdLst/>
              <a:ahLst/>
              <a:cxnLst/>
              <a:rect l="l" t="t" r="r" b="b"/>
              <a:pathLst>
                <a:path w="5328885" h="638973">
                  <a:moveTo>
                    <a:pt x="74634" y="0"/>
                  </a:moveTo>
                  <a:lnTo>
                    <a:pt x="5254251" y="0"/>
                  </a:lnTo>
                  <a:cubicBezTo>
                    <a:pt x="5295470" y="0"/>
                    <a:pt x="5328885" y="33415"/>
                    <a:pt x="5328885" y="74634"/>
                  </a:cubicBezTo>
                  <a:lnTo>
                    <a:pt x="5328885" y="564339"/>
                  </a:lnTo>
                  <a:cubicBezTo>
                    <a:pt x="5328885" y="605558"/>
                    <a:pt x="5295470" y="638973"/>
                    <a:pt x="5254251" y="638973"/>
                  </a:cubicBezTo>
                  <a:lnTo>
                    <a:pt x="74634" y="638973"/>
                  </a:lnTo>
                  <a:cubicBezTo>
                    <a:pt x="33415" y="638973"/>
                    <a:pt x="0" y="605558"/>
                    <a:pt x="0" y="564339"/>
                  </a:cubicBezTo>
                  <a:lnTo>
                    <a:pt x="0" y="74634"/>
                  </a:lnTo>
                  <a:cubicBezTo>
                    <a:pt x="0" y="33415"/>
                    <a:pt x="33415" y="0"/>
                    <a:pt x="74634" y="0"/>
                  </a:cubicBezTo>
                  <a:close/>
                </a:path>
              </a:pathLst>
            </a:custGeom>
            <a:gradFill rotWithShape="1">
              <a:gsLst>
                <a:gs pos="0">
                  <a:srgbClr val="83A297">
                    <a:alpha val="0"/>
                  </a:srgbClr>
                </a:gs>
                <a:gs pos="100000">
                  <a:srgbClr val="83A297">
                    <a:alpha val="100000"/>
                  </a:srgbClr>
                </a:gs>
              </a:gsLst>
              <a:lin ang="0"/>
            </a:gradFill>
            <a:ln cap="rnd">
              <a:noFill/>
              <a:prstDash val="solid"/>
              <a:round/>
            </a:ln>
          </p:spPr>
        </p:sp>
        <p:sp>
          <p:nvSpPr>
            <p:cNvPr id="19" name="TextBox 19"/>
            <p:cNvSpPr txBox="1"/>
            <p:nvPr/>
          </p:nvSpPr>
          <p:spPr>
            <a:xfrm>
              <a:off x="0" y="-28575"/>
              <a:ext cx="5328885" cy="66754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0" name="Group 20"/>
          <p:cNvGrpSpPr/>
          <p:nvPr/>
        </p:nvGrpSpPr>
        <p:grpSpPr>
          <a:xfrm rot="8100000">
            <a:off x="-1624175" y="7976350"/>
            <a:ext cx="6114120" cy="664494"/>
            <a:chOff x="0" y="0"/>
            <a:chExt cx="4719727" cy="512949"/>
          </a:xfrm>
        </p:grpSpPr>
        <p:sp>
          <p:nvSpPr>
            <p:cNvPr id="21" name="Freeform 21"/>
            <p:cNvSpPr/>
            <p:nvPr/>
          </p:nvSpPr>
          <p:spPr>
            <a:xfrm>
              <a:off x="0" y="0"/>
              <a:ext cx="4719727" cy="512949"/>
            </a:xfrm>
            <a:custGeom>
              <a:avLst/>
              <a:gdLst/>
              <a:ahLst/>
              <a:cxnLst/>
              <a:rect l="l" t="t" r="r" b="b"/>
              <a:pathLst>
                <a:path w="4719727" h="512949">
                  <a:moveTo>
                    <a:pt x="126624" y="0"/>
                  </a:moveTo>
                  <a:lnTo>
                    <a:pt x="4593103" y="0"/>
                  </a:lnTo>
                  <a:cubicBezTo>
                    <a:pt x="4663035" y="0"/>
                    <a:pt x="4719727" y="56691"/>
                    <a:pt x="4719727" y="126624"/>
                  </a:cubicBezTo>
                  <a:lnTo>
                    <a:pt x="4719727" y="386325"/>
                  </a:lnTo>
                  <a:cubicBezTo>
                    <a:pt x="4719727" y="419908"/>
                    <a:pt x="4706386" y="452115"/>
                    <a:pt x="4682639" y="475862"/>
                  </a:cubicBezTo>
                  <a:cubicBezTo>
                    <a:pt x="4658893" y="499608"/>
                    <a:pt x="4626686" y="512949"/>
                    <a:pt x="4593103" y="512949"/>
                  </a:cubicBezTo>
                  <a:lnTo>
                    <a:pt x="126624" y="512949"/>
                  </a:lnTo>
                  <a:cubicBezTo>
                    <a:pt x="93041" y="512949"/>
                    <a:pt x="60834" y="499608"/>
                    <a:pt x="37087" y="475862"/>
                  </a:cubicBezTo>
                  <a:cubicBezTo>
                    <a:pt x="13341" y="452115"/>
                    <a:pt x="0" y="419908"/>
                    <a:pt x="0" y="386325"/>
                  </a:cubicBezTo>
                  <a:lnTo>
                    <a:pt x="0" y="126624"/>
                  </a:lnTo>
                  <a:cubicBezTo>
                    <a:pt x="0" y="93041"/>
                    <a:pt x="13341" y="60834"/>
                    <a:pt x="37087" y="37087"/>
                  </a:cubicBezTo>
                  <a:cubicBezTo>
                    <a:pt x="60834" y="13341"/>
                    <a:pt x="93041" y="0"/>
                    <a:pt x="126624" y="0"/>
                  </a:cubicBezTo>
                  <a:close/>
                </a:path>
              </a:pathLst>
            </a:custGeom>
            <a:gradFill rotWithShape="1">
              <a:gsLst>
                <a:gs pos="0">
                  <a:srgbClr val="83A297">
                    <a:alpha val="0"/>
                  </a:srgbClr>
                </a:gs>
                <a:gs pos="100000">
                  <a:srgbClr val="83A297">
                    <a:alpha val="51000"/>
                  </a:srgbClr>
                </a:gs>
              </a:gsLst>
              <a:lin ang="0"/>
            </a:gradFill>
            <a:ln cap="rnd">
              <a:noFill/>
              <a:prstDash val="solid"/>
              <a:round/>
            </a:ln>
          </p:spPr>
        </p:sp>
        <p:sp>
          <p:nvSpPr>
            <p:cNvPr id="22" name="TextBox 22"/>
            <p:cNvSpPr txBox="1"/>
            <p:nvPr/>
          </p:nvSpPr>
          <p:spPr>
            <a:xfrm>
              <a:off x="0" y="-28575"/>
              <a:ext cx="4719727" cy="541524"/>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3" name="Group 23"/>
          <p:cNvGrpSpPr/>
          <p:nvPr/>
        </p:nvGrpSpPr>
        <p:grpSpPr>
          <a:xfrm rot="8100000">
            <a:off x="12403506" y="7455827"/>
            <a:ext cx="6016705" cy="534564"/>
            <a:chOff x="0" y="0"/>
            <a:chExt cx="4644528" cy="412651"/>
          </a:xfrm>
        </p:grpSpPr>
        <p:sp>
          <p:nvSpPr>
            <p:cNvPr id="24" name="Freeform 24"/>
            <p:cNvSpPr/>
            <p:nvPr/>
          </p:nvSpPr>
          <p:spPr>
            <a:xfrm>
              <a:off x="0" y="0"/>
              <a:ext cx="4644528" cy="412651"/>
            </a:xfrm>
            <a:custGeom>
              <a:avLst/>
              <a:gdLst/>
              <a:ahLst/>
              <a:cxnLst/>
              <a:rect l="l" t="t" r="r" b="b"/>
              <a:pathLst>
                <a:path w="4644528" h="412651">
                  <a:moveTo>
                    <a:pt x="128674" y="0"/>
                  </a:moveTo>
                  <a:lnTo>
                    <a:pt x="4515854" y="0"/>
                  </a:lnTo>
                  <a:cubicBezTo>
                    <a:pt x="4586919" y="0"/>
                    <a:pt x="4644528" y="57609"/>
                    <a:pt x="4644528" y="128674"/>
                  </a:cubicBezTo>
                  <a:lnTo>
                    <a:pt x="4644528" y="283977"/>
                  </a:lnTo>
                  <a:cubicBezTo>
                    <a:pt x="4644528" y="355041"/>
                    <a:pt x="4586919" y="412651"/>
                    <a:pt x="4515854" y="412651"/>
                  </a:cubicBezTo>
                  <a:lnTo>
                    <a:pt x="128674" y="412651"/>
                  </a:lnTo>
                  <a:cubicBezTo>
                    <a:pt x="57609" y="412651"/>
                    <a:pt x="0" y="355041"/>
                    <a:pt x="0" y="283977"/>
                  </a:cubicBezTo>
                  <a:lnTo>
                    <a:pt x="0" y="128674"/>
                  </a:lnTo>
                  <a:cubicBezTo>
                    <a:pt x="0" y="57609"/>
                    <a:pt x="57609" y="0"/>
                    <a:pt x="128674" y="0"/>
                  </a:cubicBezTo>
                  <a:close/>
                </a:path>
              </a:pathLst>
            </a:custGeom>
            <a:gradFill rotWithShape="1">
              <a:gsLst>
                <a:gs pos="0">
                  <a:srgbClr val="83A297">
                    <a:alpha val="45000"/>
                  </a:srgbClr>
                </a:gs>
                <a:gs pos="100000">
                  <a:srgbClr val="83A297">
                    <a:alpha val="0"/>
                  </a:srgbClr>
                </a:gs>
              </a:gsLst>
              <a:lin ang="0"/>
            </a:gradFill>
            <a:ln cap="rnd">
              <a:noFill/>
              <a:prstDash val="solid"/>
              <a:round/>
            </a:ln>
          </p:spPr>
        </p:sp>
        <p:sp>
          <p:nvSpPr>
            <p:cNvPr id="25" name="TextBox 25"/>
            <p:cNvSpPr txBox="1"/>
            <p:nvPr/>
          </p:nvSpPr>
          <p:spPr>
            <a:xfrm>
              <a:off x="0" y="-28575"/>
              <a:ext cx="4644528" cy="441226"/>
            </a:xfrm>
            <a:prstGeom prst="rect">
              <a:avLst/>
            </a:prstGeom>
          </p:spPr>
          <p:txBody>
            <a:bodyPr lIns="50800" tIns="50800" rIns="50800" bIns="50800" rtlCol="0" anchor="ctr"/>
            <a:lstStyle/>
            <a:p>
              <a:pPr marL="0" lvl="0" indent="0" algn="ctr">
                <a:lnSpc>
                  <a:spcPts val="2660"/>
                </a:lnSpc>
                <a:spcBef>
                  <a:spcPct val="0"/>
                </a:spcBef>
              </a:pPr>
            </a:p>
          </p:txBody>
        </p:sp>
      </p:grpSp>
      <p:sp>
        <p:nvSpPr>
          <p:cNvPr id="26" name="TextBox 26"/>
          <p:cNvSpPr txBox="1"/>
          <p:nvPr/>
        </p:nvSpPr>
        <p:spPr>
          <a:xfrm>
            <a:off x="4487641" y="4080805"/>
            <a:ext cx="9312718" cy="1357885"/>
          </a:xfrm>
          <a:prstGeom prst="rect">
            <a:avLst/>
          </a:prstGeom>
        </p:spPr>
        <p:txBody>
          <a:bodyPr lIns="0" tIns="0" rIns="0" bIns="0" rtlCol="0" anchor="t">
            <a:spAutoFit/>
          </a:bodyPr>
          <a:lstStyle/>
          <a:p>
            <a:pPr marL="0" lvl="0" indent="0" algn="ctr">
              <a:lnSpc>
                <a:spcPts val="11085"/>
              </a:lnSpc>
              <a:spcBef>
                <a:spcPct val="0"/>
              </a:spcBef>
            </a:pPr>
            <a:r>
              <a:rPr lang="en-US" sz="8400">
                <a:solidFill>
                  <a:srgbClr val="1E1E1E"/>
                </a:solidFill>
                <a:ea typeface="思源黑体" panose="020B0500000000000000" charset="-122"/>
              </a:rPr>
              <a:t>总结</a:t>
            </a:r>
            <a:endParaRPr lang="en-US" sz="8400">
              <a:solidFill>
                <a:srgbClr val="1E1E1E"/>
              </a:solidFill>
              <a:ea typeface="思源黑体" panose="020B0500000000000000" charset="-122"/>
            </a:endParaRPr>
          </a:p>
        </p:txBody>
      </p:sp>
      <p:sp>
        <p:nvSpPr>
          <p:cNvPr id="27" name="TextBox 27"/>
          <p:cNvSpPr txBox="1"/>
          <p:nvPr/>
        </p:nvSpPr>
        <p:spPr>
          <a:xfrm>
            <a:off x="7468604" y="2142335"/>
            <a:ext cx="3350793" cy="2276533"/>
          </a:xfrm>
          <a:prstGeom prst="rect">
            <a:avLst/>
          </a:prstGeom>
        </p:spPr>
        <p:txBody>
          <a:bodyPr lIns="0" tIns="0" rIns="0" bIns="0" rtlCol="0" anchor="t">
            <a:spAutoFit/>
          </a:bodyPr>
          <a:lstStyle/>
          <a:p>
            <a:pPr algn="ctr">
              <a:lnSpc>
                <a:spcPts val="15800"/>
              </a:lnSpc>
            </a:pPr>
            <a:r>
              <a:rPr lang="en-US" sz="13170">
                <a:solidFill>
                  <a:srgbClr val="5D8476"/>
                </a:solidFill>
                <a:latin typeface="Akzidenz-Grotesk Bold" panose="02000803050000020004"/>
              </a:rPr>
              <a:t>04</a:t>
            </a:r>
            <a:endParaRPr lang="en-US" sz="13170">
              <a:solidFill>
                <a:srgbClr val="5D8476"/>
              </a:solidFill>
              <a:latin typeface="Akzidenz-Grotesk Bold" panose="020008030500000200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TextBox 14"/>
          <p:cNvSpPr txBox="1"/>
          <p:nvPr/>
        </p:nvSpPr>
        <p:spPr>
          <a:xfrm>
            <a:off x="1731010" y="1816735"/>
            <a:ext cx="14519910" cy="7187565"/>
          </a:xfrm>
          <a:prstGeom prst="rect">
            <a:avLst/>
          </a:prstGeom>
        </p:spPr>
        <p:txBody>
          <a:bodyPr wrap="square" lIns="0" tIns="0" rIns="0" bIns="0" rtlCol="0" anchor="t">
            <a:spAutoFit/>
          </a:bodyPr>
          <a:lstStyle/>
          <a:p>
            <a:pPr marL="864235" lvl="1" indent="-432435" algn="just">
              <a:lnSpc>
                <a:spcPts val="5605"/>
              </a:lnSpc>
              <a:buFont typeface="Arial" panose="020B0604020202020204"/>
              <a:buChar char="•"/>
            </a:pPr>
            <a:r>
              <a:rPr lang="en-US" sz="4005">
                <a:solidFill>
                  <a:srgbClr val="000000"/>
                </a:solidFill>
                <a:latin typeface="思源黑体" panose="020B0500000000000000" charset="-122"/>
                <a:ea typeface="思源黑体" panose="020B0500000000000000" charset="-122"/>
              </a:rPr>
              <a:t>利用好“黑色星期五”，提前营造购物氛围，加大折扣力度吸引顾客，增加潜在客户</a:t>
            </a:r>
            <a:endParaRPr lang="en-US" sz="4005">
              <a:solidFill>
                <a:srgbClr val="000000"/>
              </a:solidFill>
              <a:latin typeface="思源黑体" panose="020B0500000000000000" charset="-122"/>
              <a:ea typeface="思源黑体" panose="020B0500000000000000" charset="-122"/>
            </a:endParaRPr>
          </a:p>
          <a:p>
            <a:pPr algn="just">
              <a:lnSpc>
                <a:spcPts val="5605"/>
              </a:lnSpc>
            </a:pPr>
          </a:p>
          <a:p>
            <a:pPr marL="864235" lvl="1" indent="-432435" algn="just">
              <a:lnSpc>
                <a:spcPts val="5605"/>
              </a:lnSpc>
              <a:buFont typeface="Arial" panose="020B0604020202020204"/>
              <a:buChar char="•"/>
            </a:pPr>
            <a:r>
              <a:rPr lang="en-US" sz="4005">
                <a:solidFill>
                  <a:srgbClr val="000000"/>
                </a:solidFill>
                <a:ea typeface="思源黑体" panose="020B0500000000000000" charset="-122"/>
              </a:rPr>
              <a:t>在不同时间段有针对性地投放广告，充分利用不同用户对商品品类的偏好</a:t>
            </a:r>
            <a:r>
              <a:rPr lang="zh-CN" altLang="en-US" sz="4005">
                <a:solidFill>
                  <a:srgbClr val="000000"/>
                </a:solidFill>
                <a:ea typeface="思源黑体" panose="020B0500000000000000" charset="-122"/>
              </a:rPr>
              <a:t>，提高销售额</a:t>
            </a:r>
            <a:endParaRPr lang="en-US" sz="4005">
              <a:solidFill>
                <a:srgbClr val="000000"/>
              </a:solidFill>
              <a:ea typeface="思源黑体" panose="020B0500000000000000" charset="-122"/>
            </a:endParaRPr>
          </a:p>
          <a:p>
            <a:pPr algn="just">
              <a:lnSpc>
                <a:spcPts val="5605"/>
              </a:lnSpc>
            </a:pPr>
          </a:p>
          <a:p>
            <a:pPr marL="864235" lvl="1" indent="-432435" algn="just">
              <a:lnSpc>
                <a:spcPts val="5605"/>
              </a:lnSpc>
              <a:buFont typeface="Arial" panose="020B0604020202020204"/>
              <a:buChar char="•"/>
            </a:pPr>
            <a:r>
              <a:rPr lang="en-US" sz="4005">
                <a:solidFill>
                  <a:srgbClr val="000000"/>
                </a:solidFill>
                <a:ea typeface="思源黑体" panose="020B0500000000000000" charset="-122"/>
              </a:rPr>
              <a:t>发展更多区域的商家，辐射到更多非发达地区，发展更多潜在客户</a:t>
            </a:r>
            <a:endParaRPr lang="en-US" sz="4005">
              <a:solidFill>
                <a:srgbClr val="000000"/>
              </a:solidFill>
              <a:ea typeface="思源黑体" panose="020B0500000000000000" charset="-122"/>
            </a:endParaRPr>
          </a:p>
          <a:p>
            <a:pPr algn="just">
              <a:lnSpc>
                <a:spcPts val="5605"/>
              </a:lnSpc>
            </a:pPr>
          </a:p>
          <a:p>
            <a:pPr marL="864235" lvl="1" indent="-432435" algn="just">
              <a:lnSpc>
                <a:spcPts val="5605"/>
              </a:lnSpc>
              <a:buFont typeface="Arial" panose="020B0604020202020204"/>
              <a:buChar char="•"/>
            </a:pPr>
            <a:r>
              <a:rPr lang="en-US" sz="4005">
                <a:solidFill>
                  <a:srgbClr val="000000"/>
                </a:solidFill>
                <a:ea typeface="思源黑体" panose="020B0500000000000000" charset="-122"/>
              </a:rPr>
              <a:t>进一步提高商家的质量</a:t>
            </a:r>
            <a:r>
              <a:rPr lang="zh-CN" altLang="en-US" sz="4005">
                <a:solidFill>
                  <a:srgbClr val="000000"/>
                </a:solidFill>
                <a:ea typeface="思源黑体" panose="020B0500000000000000" charset="-122"/>
              </a:rPr>
              <a:t>与数量</a:t>
            </a:r>
            <a:r>
              <a:rPr lang="en-US" sz="4005">
                <a:solidFill>
                  <a:srgbClr val="000000"/>
                </a:solidFill>
                <a:ea typeface="思源黑体" panose="020B0500000000000000" charset="-122"/>
              </a:rPr>
              <a:t>，吸引新用户以及挽留老用户</a:t>
            </a:r>
            <a:endParaRPr lang="en-US" sz="4005">
              <a:solidFill>
                <a:srgbClr val="000000"/>
              </a:solidFill>
              <a:ea typeface="思源黑体" panose="020B0500000000000000" charset="-122"/>
            </a:endParaRPr>
          </a:p>
        </p:txBody>
      </p:sp>
      <p:sp>
        <p:nvSpPr>
          <p:cNvPr id="15" name="TextBox 15"/>
          <p:cNvSpPr txBox="1"/>
          <p:nvPr/>
        </p:nvSpPr>
        <p:spPr>
          <a:xfrm>
            <a:off x="2496185" y="546735"/>
            <a:ext cx="4248785" cy="753745"/>
          </a:xfrm>
          <a:prstGeom prst="rect">
            <a:avLst/>
          </a:prstGeom>
        </p:spPr>
        <p:txBody>
          <a:bodyPr wrap="square" lIns="0" tIns="0" rIns="0" bIns="0" rtlCol="0" anchor="t">
            <a:spAutoFit/>
          </a:bodyPr>
          <a:lstStyle/>
          <a:p>
            <a:pPr algn="ctr">
              <a:lnSpc>
                <a:spcPts val="5880"/>
              </a:lnSpc>
              <a:spcBef>
                <a:spcPct val="0"/>
              </a:spcBef>
            </a:pPr>
            <a:r>
              <a:rPr lang="en-US" sz="4200">
                <a:solidFill>
                  <a:srgbClr val="000000"/>
                </a:solidFill>
                <a:ea typeface="思源黑体 Bold" panose="020B0800000000000000" charset="-122"/>
              </a:rPr>
              <a:t>得出的经营策略</a:t>
            </a:r>
            <a:endParaRPr lang="en-US" sz="4200">
              <a:solidFill>
                <a:srgbClr val="000000"/>
              </a:solidFill>
              <a:ea typeface="思源黑体 Bold" panose="020B0800000000000000"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TextBox 14"/>
          <p:cNvSpPr txBox="1"/>
          <p:nvPr/>
        </p:nvSpPr>
        <p:spPr>
          <a:xfrm>
            <a:off x="1363431" y="450070"/>
            <a:ext cx="12239467" cy="896620"/>
          </a:xfrm>
          <a:prstGeom prst="rect">
            <a:avLst/>
          </a:prstGeom>
        </p:spPr>
        <p:txBody>
          <a:bodyPr lIns="0" tIns="0" rIns="0" bIns="0" rtlCol="0" anchor="t">
            <a:spAutoFit/>
          </a:bodyPr>
          <a:lstStyle/>
          <a:p>
            <a:pPr algn="ctr">
              <a:lnSpc>
                <a:spcPts val="7280"/>
              </a:lnSpc>
            </a:pPr>
            <a:r>
              <a:rPr lang="en-US" sz="5200">
                <a:solidFill>
                  <a:srgbClr val="000000"/>
                </a:solidFill>
                <a:latin typeface="字由点字典黑 Bold" panose="00020600040101010101" charset="-122"/>
                <a:ea typeface="字由点字典黑 Bold" panose="00020600040101010101" charset="-122"/>
              </a:rPr>
              <a:t>RMF模型为针对性的销售策略提供了基础</a:t>
            </a:r>
            <a:endParaRPr lang="en-US" sz="5200">
              <a:solidFill>
                <a:srgbClr val="000000"/>
              </a:solidFill>
              <a:latin typeface="字由点字典黑 Bold" panose="00020600040101010101" charset="-122"/>
              <a:ea typeface="字由点字典黑 Bold" panose="00020600040101010101" charset="-122"/>
            </a:endParaRPr>
          </a:p>
        </p:txBody>
      </p:sp>
      <p:sp>
        <p:nvSpPr>
          <p:cNvPr id="15" name="TextBox 15"/>
          <p:cNvSpPr txBox="1"/>
          <p:nvPr/>
        </p:nvSpPr>
        <p:spPr>
          <a:xfrm>
            <a:off x="707333" y="1738012"/>
            <a:ext cx="16551967" cy="7647940"/>
          </a:xfrm>
          <a:prstGeom prst="rect">
            <a:avLst/>
          </a:prstGeom>
        </p:spPr>
        <p:txBody>
          <a:bodyPr lIns="0" tIns="0" rIns="0" bIns="0" rtlCol="0" anchor="t">
            <a:spAutoFit/>
          </a:bodyPr>
          <a:lstStyle/>
          <a:p>
            <a:pPr algn="l">
              <a:lnSpc>
                <a:spcPts val="4970"/>
              </a:lnSpc>
            </a:pPr>
            <a:r>
              <a:rPr lang="en-US" sz="3550">
                <a:solidFill>
                  <a:srgbClr val="000000"/>
                </a:solidFill>
                <a:latin typeface="字由点字典黑" panose="00020600040101010101" charset="-122"/>
                <a:ea typeface="字由点字典黑" panose="00020600040101010101" charset="-122"/>
              </a:rPr>
              <a:t>       RMF模型将客户的购买习惯与其偏好的购买商品，支付方式和所在行政州联系在一起。销售者可以结合自身的主营业务，所在地区，面对群体，更有针对性地选择销售策略</a:t>
            </a:r>
            <a:r>
              <a:rPr lang="zh-CN" altLang="en-US" sz="3550">
                <a:solidFill>
                  <a:srgbClr val="000000"/>
                </a:solidFill>
                <a:latin typeface="字由点字典黑" panose="00020600040101010101" charset="-122"/>
                <a:ea typeface="字由点字典黑" panose="00020600040101010101" charset="-122"/>
              </a:rPr>
              <a:t>，实现精细化运营。</a:t>
            </a:r>
            <a:endParaRPr lang="en-US" sz="3550">
              <a:solidFill>
                <a:srgbClr val="000000"/>
              </a:solidFill>
              <a:latin typeface="字由点字典黑" panose="00020600040101010101" charset="-122"/>
              <a:ea typeface="字由点字典黑" panose="00020600040101010101" charset="-122"/>
            </a:endParaRPr>
          </a:p>
          <a:p>
            <a:pPr algn="l">
              <a:lnSpc>
                <a:spcPts val="4970"/>
              </a:lnSpc>
            </a:pPr>
          </a:p>
          <a:p>
            <a:pPr marL="766445" lvl="1" indent="-383540" algn="l">
              <a:lnSpc>
                <a:spcPts val="4970"/>
              </a:lnSpc>
              <a:buFont typeface="Arial" panose="020B0604020202020204"/>
              <a:buChar char="•"/>
            </a:pPr>
            <a:r>
              <a:rPr lang="en-US" sz="3550">
                <a:solidFill>
                  <a:srgbClr val="000000"/>
                </a:solidFill>
                <a:latin typeface="字由点字典黑" panose="00020600040101010101" charset="-122"/>
                <a:ea typeface="字由点字典黑" panose="00020600040101010101" charset="-122"/>
              </a:rPr>
              <a:t> 主营业务为家具装饰的商户，就应该将销售重点放在保持类型的客户上。针对该客户类型，商户应该支持代金券的支付形式并将内容推送集中于Mato Grosso（马托格罗索州）, Rio de Janeiro（里约热内卢）两州。</a:t>
            </a:r>
            <a:endParaRPr lang="en-US" sz="3550">
              <a:solidFill>
                <a:srgbClr val="000000"/>
              </a:solidFill>
              <a:latin typeface="字由点字典黑" panose="00020600040101010101" charset="-122"/>
              <a:ea typeface="字由点字典黑" panose="00020600040101010101" charset="-122"/>
            </a:endParaRPr>
          </a:p>
          <a:p>
            <a:pPr algn="l">
              <a:lnSpc>
                <a:spcPts val="4970"/>
              </a:lnSpc>
            </a:pPr>
          </a:p>
          <a:p>
            <a:pPr marL="766445" lvl="1" indent="-383540" algn="l">
              <a:lnSpc>
                <a:spcPts val="4970"/>
              </a:lnSpc>
              <a:buFont typeface="Arial" panose="020B0604020202020204"/>
              <a:buChar char="•"/>
            </a:pPr>
            <a:r>
              <a:rPr lang="en-US" sz="3550">
                <a:solidFill>
                  <a:srgbClr val="000000"/>
                </a:solidFill>
                <a:latin typeface="字由点字典黑" panose="00020600040101010101" charset="-122"/>
                <a:ea typeface="字由点字典黑" panose="00020600040101010101" charset="-122"/>
              </a:rPr>
              <a:t>重要挽留用户（At Risk Customer）更倾向于购买电脑、潮玩等，对于这类用户可以推荐更多相应的商品，或许可以增加他们的购物冲动</a:t>
            </a:r>
            <a:endParaRPr lang="en-US" sz="3550">
              <a:solidFill>
                <a:srgbClr val="000000"/>
              </a:solidFill>
              <a:latin typeface="字由点字典黑" panose="00020600040101010101" charset="-122"/>
              <a:ea typeface="字由点字典黑" panose="00020600040101010101" charset="-122"/>
            </a:endParaRPr>
          </a:p>
          <a:p>
            <a:pPr algn="l">
              <a:lnSpc>
                <a:spcPts val="4970"/>
              </a:lnSpc>
            </a:pPr>
          </a:p>
          <a:p>
            <a:pPr marL="766445" lvl="1" indent="-383540" algn="l">
              <a:lnSpc>
                <a:spcPts val="4970"/>
              </a:lnSpc>
              <a:buFont typeface="Arial" panose="020B0604020202020204"/>
              <a:buChar char="•"/>
            </a:pPr>
            <a:r>
              <a:rPr lang="en-US" sz="3550">
                <a:solidFill>
                  <a:srgbClr val="000000"/>
                </a:solidFill>
                <a:ea typeface="字由点字典黑" panose="00020600040101010101" charset="-122"/>
              </a:rPr>
              <a:t>不同州的用户类型分布不一样，可以在不同地区开展有针对性的不同消费活动。</a:t>
            </a:r>
            <a:endParaRPr lang="en-US" sz="3550">
              <a:solidFill>
                <a:srgbClr val="000000"/>
              </a:solidFill>
              <a:ea typeface="字由点字典黑" panose="0002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3650563" y="2117372"/>
            <a:ext cx="11337078" cy="1663251"/>
            <a:chOff x="0" y="0"/>
            <a:chExt cx="2985897" cy="438058"/>
          </a:xfrm>
        </p:grpSpPr>
        <p:sp>
          <p:nvSpPr>
            <p:cNvPr id="3" name="Freeform 3"/>
            <p:cNvSpPr/>
            <p:nvPr/>
          </p:nvSpPr>
          <p:spPr>
            <a:xfrm>
              <a:off x="0" y="0"/>
              <a:ext cx="2985897" cy="438058"/>
            </a:xfrm>
            <a:custGeom>
              <a:avLst/>
              <a:gdLst/>
              <a:ahLst/>
              <a:cxnLst/>
              <a:rect l="l" t="t" r="r" b="b"/>
              <a:pathLst>
                <a:path w="2985897" h="438058">
                  <a:moveTo>
                    <a:pt x="68288" y="0"/>
                  </a:moveTo>
                  <a:lnTo>
                    <a:pt x="2917609" y="0"/>
                  </a:lnTo>
                  <a:cubicBezTo>
                    <a:pt x="2955323" y="0"/>
                    <a:pt x="2985897" y="30574"/>
                    <a:pt x="2985897" y="68288"/>
                  </a:cubicBezTo>
                  <a:lnTo>
                    <a:pt x="2985897" y="369770"/>
                  </a:lnTo>
                  <a:cubicBezTo>
                    <a:pt x="2985897" y="407484"/>
                    <a:pt x="2955323" y="438058"/>
                    <a:pt x="2917609" y="438058"/>
                  </a:cubicBezTo>
                  <a:lnTo>
                    <a:pt x="68288" y="438058"/>
                  </a:lnTo>
                  <a:cubicBezTo>
                    <a:pt x="30574" y="438058"/>
                    <a:pt x="0" y="407484"/>
                    <a:pt x="0" y="369770"/>
                  </a:cubicBezTo>
                  <a:lnTo>
                    <a:pt x="0" y="68288"/>
                  </a:lnTo>
                  <a:cubicBezTo>
                    <a:pt x="0" y="30574"/>
                    <a:pt x="30574" y="0"/>
                    <a:pt x="68288" y="0"/>
                  </a:cubicBezTo>
                  <a:close/>
                </a:path>
              </a:pathLst>
            </a:custGeom>
            <a:gradFill rotWithShape="1">
              <a:gsLst>
                <a:gs pos="0">
                  <a:srgbClr val="83A297">
                    <a:alpha val="0"/>
                  </a:srgbClr>
                </a:gs>
                <a:gs pos="100000">
                  <a:srgbClr val="83A297">
                    <a:alpha val="51000"/>
                  </a:srgbClr>
                </a:gs>
              </a:gsLst>
              <a:lin ang="0"/>
            </a:gradFill>
            <a:ln cap="rnd">
              <a:noFill/>
              <a:prstDash val="solid"/>
              <a:round/>
            </a:ln>
          </p:spPr>
        </p:sp>
        <p:sp>
          <p:nvSpPr>
            <p:cNvPr id="4" name="TextBox 4"/>
            <p:cNvSpPr txBox="1"/>
            <p:nvPr/>
          </p:nvSpPr>
          <p:spPr>
            <a:xfrm>
              <a:off x="0" y="-28575"/>
              <a:ext cx="2985897" cy="46663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029613" y="671489"/>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602255" y="2499018"/>
            <a:ext cx="4554172" cy="954781"/>
            <a:chOff x="0" y="0"/>
            <a:chExt cx="3515542" cy="737033"/>
          </a:xfrm>
        </p:grpSpPr>
        <p:sp>
          <p:nvSpPr>
            <p:cNvPr id="9" name="Freeform 9"/>
            <p:cNvSpPr/>
            <p:nvPr/>
          </p:nvSpPr>
          <p:spPr>
            <a:xfrm>
              <a:off x="0" y="0"/>
              <a:ext cx="3515542" cy="737033"/>
            </a:xfrm>
            <a:custGeom>
              <a:avLst/>
              <a:gdLst/>
              <a:ahLst/>
              <a:cxnLst/>
              <a:rect l="l" t="t" r="r" b="b"/>
              <a:pathLst>
                <a:path w="3515542" h="737033">
                  <a:moveTo>
                    <a:pt x="169996" y="0"/>
                  </a:moveTo>
                  <a:lnTo>
                    <a:pt x="3345546" y="0"/>
                  </a:lnTo>
                  <a:cubicBezTo>
                    <a:pt x="3439432" y="0"/>
                    <a:pt x="3515542" y="76110"/>
                    <a:pt x="3515542" y="169996"/>
                  </a:cubicBezTo>
                  <a:lnTo>
                    <a:pt x="3515542" y="567037"/>
                  </a:lnTo>
                  <a:cubicBezTo>
                    <a:pt x="3515542" y="660923"/>
                    <a:pt x="3439432" y="737033"/>
                    <a:pt x="3345546" y="737033"/>
                  </a:cubicBezTo>
                  <a:lnTo>
                    <a:pt x="169996" y="737033"/>
                  </a:lnTo>
                  <a:cubicBezTo>
                    <a:pt x="76110" y="737033"/>
                    <a:pt x="0" y="660923"/>
                    <a:pt x="0" y="567037"/>
                  </a:cubicBezTo>
                  <a:lnTo>
                    <a:pt x="0" y="169996"/>
                  </a:lnTo>
                  <a:cubicBezTo>
                    <a:pt x="0" y="76110"/>
                    <a:pt x="76110" y="0"/>
                    <a:pt x="169996"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10" name="TextBox 10"/>
            <p:cNvSpPr txBox="1"/>
            <p:nvPr/>
          </p:nvSpPr>
          <p:spPr>
            <a:xfrm>
              <a:off x="0" y="-28575"/>
              <a:ext cx="3515542" cy="76560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5025301" y="2112645"/>
            <a:ext cx="4467998" cy="804991"/>
            <a:chOff x="0" y="0"/>
            <a:chExt cx="3449021" cy="621404"/>
          </a:xfrm>
        </p:grpSpPr>
        <p:sp>
          <p:nvSpPr>
            <p:cNvPr id="12" name="Freeform 12"/>
            <p:cNvSpPr/>
            <p:nvPr/>
          </p:nvSpPr>
          <p:spPr>
            <a:xfrm>
              <a:off x="0" y="0"/>
              <a:ext cx="3449021" cy="621404"/>
            </a:xfrm>
            <a:custGeom>
              <a:avLst/>
              <a:gdLst/>
              <a:ahLst/>
              <a:cxnLst/>
              <a:rect l="l" t="t" r="r" b="b"/>
              <a:pathLst>
                <a:path w="3449021" h="621404">
                  <a:moveTo>
                    <a:pt x="173275" y="0"/>
                  </a:moveTo>
                  <a:lnTo>
                    <a:pt x="3275746" y="0"/>
                  </a:lnTo>
                  <a:cubicBezTo>
                    <a:pt x="3321702" y="0"/>
                    <a:pt x="3365775" y="18256"/>
                    <a:pt x="3398270" y="50751"/>
                  </a:cubicBezTo>
                  <a:cubicBezTo>
                    <a:pt x="3430765" y="83246"/>
                    <a:pt x="3449021" y="127320"/>
                    <a:pt x="3449021" y="173275"/>
                  </a:cubicBezTo>
                  <a:lnTo>
                    <a:pt x="3449021" y="448129"/>
                  </a:lnTo>
                  <a:cubicBezTo>
                    <a:pt x="3449021" y="494084"/>
                    <a:pt x="3430765" y="538158"/>
                    <a:pt x="3398270" y="570653"/>
                  </a:cubicBezTo>
                  <a:cubicBezTo>
                    <a:pt x="3365775" y="603148"/>
                    <a:pt x="3321702" y="621404"/>
                    <a:pt x="3275746" y="621404"/>
                  </a:cubicBezTo>
                  <a:lnTo>
                    <a:pt x="173275" y="621404"/>
                  </a:lnTo>
                  <a:cubicBezTo>
                    <a:pt x="127320" y="621404"/>
                    <a:pt x="83246" y="603148"/>
                    <a:pt x="50751" y="570653"/>
                  </a:cubicBezTo>
                  <a:cubicBezTo>
                    <a:pt x="18256" y="538158"/>
                    <a:pt x="0" y="494084"/>
                    <a:pt x="0" y="448129"/>
                  </a:cubicBezTo>
                  <a:lnTo>
                    <a:pt x="0" y="173275"/>
                  </a:lnTo>
                  <a:cubicBezTo>
                    <a:pt x="0" y="127320"/>
                    <a:pt x="18256" y="83246"/>
                    <a:pt x="50751" y="50751"/>
                  </a:cubicBezTo>
                  <a:cubicBezTo>
                    <a:pt x="83246" y="18256"/>
                    <a:pt x="127320" y="0"/>
                    <a:pt x="173275" y="0"/>
                  </a:cubicBezTo>
                  <a:close/>
                </a:path>
              </a:pathLst>
            </a:custGeom>
            <a:gradFill rotWithShape="1">
              <a:gsLst>
                <a:gs pos="0">
                  <a:srgbClr val="83A297">
                    <a:alpha val="51000"/>
                  </a:srgbClr>
                </a:gs>
                <a:gs pos="100000">
                  <a:srgbClr val="83A297">
                    <a:alpha val="0"/>
                  </a:srgbClr>
                </a:gs>
              </a:gsLst>
              <a:lin ang="0"/>
            </a:gradFill>
            <a:ln cap="rnd">
              <a:noFill/>
              <a:prstDash val="solid"/>
              <a:round/>
            </a:ln>
          </p:spPr>
        </p:sp>
        <p:sp>
          <p:nvSpPr>
            <p:cNvPr id="13" name="TextBox 13"/>
            <p:cNvSpPr txBox="1"/>
            <p:nvPr/>
          </p:nvSpPr>
          <p:spPr>
            <a:xfrm>
              <a:off x="0" y="-28575"/>
              <a:ext cx="3449021" cy="64997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4" name="Group 14"/>
          <p:cNvGrpSpPr/>
          <p:nvPr/>
        </p:nvGrpSpPr>
        <p:grpSpPr>
          <a:xfrm rot="8100000">
            <a:off x="-2255733" y="9160414"/>
            <a:ext cx="6114120" cy="664494"/>
            <a:chOff x="0" y="0"/>
            <a:chExt cx="4719727" cy="512949"/>
          </a:xfrm>
        </p:grpSpPr>
        <p:sp>
          <p:nvSpPr>
            <p:cNvPr id="15" name="Freeform 15"/>
            <p:cNvSpPr/>
            <p:nvPr/>
          </p:nvSpPr>
          <p:spPr>
            <a:xfrm>
              <a:off x="0" y="0"/>
              <a:ext cx="4719727" cy="512949"/>
            </a:xfrm>
            <a:custGeom>
              <a:avLst/>
              <a:gdLst/>
              <a:ahLst/>
              <a:cxnLst/>
              <a:rect l="l" t="t" r="r" b="b"/>
              <a:pathLst>
                <a:path w="4719727" h="512949">
                  <a:moveTo>
                    <a:pt x="126624" y="0"/>
                  </a:moveTo>
                  <a:lnTo>
                    <a:pt x="4593103" y="0"/>
                  </a:lnTo>
                  <a:cubicBezTo>
                    <a:pt x="4663035" y="0"/>
                    <a:pt x="4719727" y="56691"/>
                    <a:pt x="4719727" y="126624"/>
                  </a:cubicBezTo>
                  <a:lnTo>
                    <a:pt x="4719727" y="386325"/>
                  </a:lnTo>
                  <a:cubicBezTo>
                    <a:pt x="4719727" y="419908"/>
                    <a:pt x="4706386" y="452115"/>
                    <a:pt x="4682639" y="475862"/>
                  </a:cubicBezTo>
                  <a:cubicBezTo>
                    <a:pt x="4658893" y="499608"/>
                    <a:pt x="4626686" y="512949"/>
                    <a:pt x="4593103" y="512949"/>
                  </a:cubicBezTo>
                  <a:lnTo>
                    <a:pt x="126624" y="512949"/>
                  </a:lnTo>
                  <a:cubicBezTo>
                    <a:pt x="93041" y="512949"/>
                    <a:pt x="60834" y="499608"/>
                    <a:pt x="37087" y="475862"/>
                  </a:cubicBezTo>
                  <a:cubicBezTo>
                    <a:pt x="13341" y="452115"/>
                    <a:pt x="0" y="419908"/>
                    <a:pt x="0" y="386325"/>
                  </a:cubicBezTo>
                  <a:lnTo>
                    <a:pt x="0" y="126624"/>
                  </a:lnTo>
                  <a:cubicBezTo>
                    <a:pt x="0" y="93041"/>
                    <a:pt x="13341" y="60834"/>
                    <a:pt x="37087" y="37087"/>
                  </a:cubicBezTo>
                  <a:cubicBezTo>
                    <a:pt x="60834" y="13341"/>
                    <a:pt x="93041" y="0"/>
                    <a:pt x="126624" y="0"/>
                  </a:cubicBezTo>
                  <a:close/>
                </a:path>
              </a:pathLst>
            </a:custGeom>
            <a:gradFill rotWithShape="1">
              <a:gsLst>
                <a:gs pos="0">
                  <a:srgbClr val="83A297">
                    <a:alpha val="0"/>
                  </a:srgbClr>
                </a:gs>
                <a:gs pos="100000">
                  <a:srgbClr val="83A297">
                    <a:alpha val="51000"/>
                  </a:srgbClr>
                </a:gs>
              </a:gsLst>
              <a:lin ang="0"/>
            </a:gradFill>
            <a:ln cap="rnd">
              <a:noFill/>
              <a:prstDash val="solid"/>
              <a:round/>
            </a:ln>
          </p:spPr>
        </p:sp>
        <p:sp>
          <p:nvSpPr>
            <p:cNvPr id="16" name="TextBox 16"/>
            <p:cNvSpPr txBox="1"/>
            <p:nvPr/>
          </p:nvSpPr>
          <p:spPr>
            <a:xfrm>
              <a:off x="0" y="-28575"/>
              <a:ext cx="4719727" cy="541524"/>
            </a:xfrm>
            <a:prstGeom prst="rect">
              <a:avLst/>
            </a:prstGeom>
          </p:spPr>
          <p:txBody>
            <a:bodyPr lIns="50800" tIns="50800" rIns="50800" bIns="50800" rtlCol="0" anchor="ctr"/>
            <a:lstStyle/>
            <a:p>
              <a:pPr marL="0" lvl="0" indent="0" algn="ctr">
                <a:lnSpc>
                  <a:spcPts val="2660"/>
                </a:lnSpc>
                <a:spcBef>
                  <a:spcPct val="0"/>
                </a:spcBef>
              </a:pPr>
            </a:p>
          </p:txBody>
        </p:sp>
      </p:grpSp>
      <p:sp>
        <p:nvSpPr>
          <p:cNvPr id="17" name="TextBox 17"/>
          <p:cNvSpPr txBox="1"/>
          <p:nvPr/>
        </p:nvSpPr>
        <p:spPr>
          <a:xfrm>
            <a:off x="5924558" y="4265124"/>
            <a:ext cx="6438884" cy="1603083"/>
          </a:xfrm>
          <a:prstGeom prst="rect">
            <a:avLst/>
          </a:prstGeom>
        </p:spPr>
        <p:txBody>
          <a:bodyPr lIns="0" tIns="0" rIns="0" bIns="0" rtlCol="0" anchor="t">
            <a:spAutoFit/>
          </a:bodyPr>
          <a:lstStyle/>
          <a:p>
            <a:pPr algn="ctr">
              <a:lnSpc>
                <a:spcPts val="12950"/>
              </a:lnSpc>
            </a:pPr>
            <a:r>
              <a:rPr lang="en-US" sz="9810">
                <a:solidFill>
                  <a:srgbClr val="83A297"/>
                </a:solidFill>
                <a:latin typeface="思源黑体 Medium" panose="020B0600000000000000" charset="-122"/>
              </a:rPr>
              <a:t>END</a:t>
            </a:r>
            <a:endParaRPr lang="en-US" sz="9810">
              <a:solidFill>
                <a:srgbClr val="83A297"/>
              </a:solidFill>
              <a:latin typeface="思源黑体 Medium" panose="020B0600000000000000" charset="-122"/>
            </a:endParaRPr>
          </a:p>
        </p:txBody>
      </p:sp>
      <p:grpSp>
        <p:nvGrpSpPr>
          <p:cNvPr id="18" name="Group 18"/>
          <p:cNvGrpSpPr/>
          <p:nvPr/>
        </p:nvGrpSpPr>
        <p:grpSpPr>
          <a:xfrm rot="8100000">
            <a:off x="11777804" y="8699576"/>
            <a:ext cx="9246371" cy="1726135"/>
            <a:chOff x="0" y="0"/>
            <a:chExt cx="2435258" cy="454620"/>
          </a:xfrm>
        </p:grpSpPr>
        <p:sp>
          <p:nvSpPr>
            <p:cNvPr id="19" name="Freeform 19"/>
            <p:cNvSpPr/>
            <p:nvPr/>
          </p:nvSpPr>
          <p:spPr>
            <a:xfrm>
              <a:off x="0" y="0"/>
              <a:ext cx="2435258" cy="454620"/>
            </a:xfrm>
            <a:custGeom>
              <a:avLst/>
              <a:gdLst/>
              <a:ahLst/>
              <a:cxnLst/>
              <a:rect l="l" t="t" r="r" b="b"/>
              <a:pathLst>
                <a:path w="2435258" h="454620">
                  <a:moveTo>
                    <a:pt x="83729" y="0"/>
                  </a:moveTo>
                  <a:lnTo>
                    <a:pt x="2351529" y="0"/>
                  </a:lnTo>
                  <a:cubicBezTo>
                    <a:pt x="2397771" y="0"/>
                    <a:pt x="2435258" y="37487"/>
                    <a:pt x="2435258" y="83729"/>
                  </a:cubicBezTo>
                  <a:lnTo>
                    <a:pt x="2435258" y="370891"/>
                  </a:lnTo>
                  <a:cubicBezTo>
                    <a:pt x="2435258" y="417133"/>
                    <a:pt x="2397771" y="454620"/>
                    <a:pt x="2351529" y="454620"/>
                  </a:cubicBezTo>
                  <a:lnTo>
                    <a:pt x="83729" y="454620"/>
                  </a:lnTo>
                  <a:cubicBezTo>
                    <a:pt x="61523" y="454620"/>
                    <a:pt x="40226" y="445798"/>
                    <a:pt x="24524" y="430096"/>
                  </a:cubicBezTo>
                  <a:cubicBezTo>
                    <a:pt x="8821" y="414394"/>
                    <a:pt x="0" y="393097"/>
                    <a:pt x="0" y="370891"/>
                  </a:cubicBezTo>
                  <a:lnTo>
                    <a:pt x="0" y="83729"/>
                  </a:lnTo>
                  <a:cubicBezTo>
                    <a:pt x="0" y="37487"/>
                    <a:pt x="37487" y="0"/>
                    <a:pt x="83729"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20" name="TextBox 20"/>
            <p:cNvSpPr txBox="1"/>
            <p:nvPr/>
          </p:nvSpPr>
          <p:spPr>
            <a:xfrm>
              <a:off x="0" y="-28575"/>
              <a:ext cx="2435258" cy="483195"/>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1" name="Group 21"/>
          <p:cNvGrpSpPr/>
          <p:nvPr/>
        </p:nvGrpSpPr>
        <p:grpSpPr>
          <a:xfrm rot="8100000">
            <a:off x="8395303" y="10016366"/>
            <a:ext cx="10373250" cy="1350695"/>
            <a:chOff x="0" y="0"/>
            <a:chExt cx="5328885" cy="693871"/>
          </a:xfrm>
        </p:grpSpPr>
        <p:sp>
          <p:nvSpPr>
            <p:cNvPr id="22" name="Freeform 22"/>
            <p:cNvSpPr/>
            <p:nvPr/>
          </p:nvSpPr>
          <p:spPr>
            <a:xfrm>
              <a:off x="0" y="0"/>
              <a:ext cx="5328885" cy="693871"/>
            </a:xfrm>
            <a:custGeom>
              <a:avLst/>
              <a:gdLst/>
              <a:ahLst/>
              <a:cxnLst/>
              <a:rect l="l" t="t" r="r" b="b"/>
              <a:pathLst>
                <a:path w="5328885" h="693871">
                  <a:moveTo>
                    <a:pt x="74634" y="0"/>
                  </a:moveTo>
                  <a:lnTo>
                    <a:pt x="5254251" y="0"/>
                  </a:lnTo>
                  <a:cubicBezTo>
                    <a:pt x="5295470" y="0"/>
                    <a:pt x="5328885" y="33415"/>
                    <a:pt x="5328885" y="74634"/>
                  </a:cubicBezTo>
                  <a:lnTo>
                    <a:pt x="5328885" y="619238"/>
                  </a:lnTo>
                  <a:cubicBezTo>
                    <a:pt x="5328885" y="660457"/>
                    <a:pt x="5295470" y="693871"/>
                    <a:pt x="5254251" y="693871"/>
                  </a:cubicBezTo>
                  <a:lnTo>
                    <a:pt x="74634" y="693871"/>
                  </a:lnTo>
                  <a:cubicBezTo>
                    <a:pt x="33415" y="693871"/>
                    <a:pt x="0" y="660457"/>
                    <a:pt x="0" y="619238"/>
                  </a:cubicBezTo>
                  <a:lnTo>
                    <a:pt x="0" y="74634"/>
                  </a:lnTo>
                  <a:cubicBezTo>
                    <a:pt x="0" y="33415"/>
                    <a:pt x="33415" y="0"/>
                    <a:pt x="74634" y="0"/>
                  </a:cubicBezTo>
                  <a:close/>
                </a:path>
              </a:pathLst>
            </a:custGeom>
            <a:gradFill rotWithShape="1">
              <a:gsLst>
                <a:gs pos="0">
                  <a:srgbClr val="83A297">
                    <a:alpha val="0"/>
                  </a:srgbClr>
                </a:gs>
                <a:gs pos="100000">
                  <a:srgbClr val="83A297">
                    <a:alpha val="100000"/>
                  </a:srgbClr>
                </a:gs>
              </a:gsLst>
              <a:lin ang="0"/>
            </a:gradFill>
            <a:ln cap="rnd">
              <a:noFill/>
              <a:prstDash val="solid"/>
              <a:round/>
            </a:ln>
          </p:spPr>
        </p:sp>
        <p:sp>
          <p:nvSpPr>
            <p:cNvPr id="23" name="TextBox 23"/>
            <p:cNvSpPr txBox="1"/>
            <p:nvPr/>
          </p:nvSpPr>
          <p:spPr>
            <a:xfrm>
              <a:off x="0" y="-28575"/>
              <a:ext cx="5328885" cy="722446"/>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4" name="Group 24"/>
          <p:cNvGrpSpPr/>
          <p:nvPr/>
        </p:nvGrpSpPr>
        <p:grpSpPr>
          <a:xfrm rot="8100000">
            <a:off x="12557490" y="7455827"/>
            <a:ext cx="6016705" cy="534564"/>
            <a:chOff x="0" y="0"/>
            <a:chExt cx="4644528" cy="412651"/>
          </a:xfrm>
        </p:grpSpPr>
        <p:sp>
          <p:nvSpPr>
            <p:cNvPr id="25" name="Freeform 25"/>
            <p:cNvSpPr/>
            <p:nvPr/>
          </p:nvSpPr>
          <p:spPr>
            <a:xfrm>
              <a:off x="0" y="0"/>
              <a:ext cx="4644528" cy="412651"/>
            </a:xfrm>
            <a:custGeom>
              <a:avLst/>
              <a:gdLst/>
              <a:ahLst/>
              <a:cxnLst/>
              <a:rect l="l" t="t" r="r" b="b"/>
              <a:pathLst>
                <a:path w="4644528" h="412651">
                  <a:moveTo>
                    <a:pt x="128674" y="0"/>
                  </a:moveTo>
                  <a:lnTo>
                    <a:pt x="4515854" y="0"/>
                  </a:lnTo>
                  <a:cubicBezTo>
                    <a:pt x="4586919" y="0"/>
                    <a:pt x="4644528" y="57609"/>
                    <a:pt x="4644528" y="128674"/>
                  </a:cubicBezTo>
                  <a:lnTo>
                    <a:pt x="4644528" y="283977"/>
                  </a:lnTo>
                  <a:cubicBezTo>
                    <a:pt x="4644528" y="355041"/>
                    <a:pt x="4586919" y="412651"/>
                    <a:pt x="4515854" y="412651"/>
                  </a:cubicBezTo>
                  <a:lnTo>
                    <a:pt x="128674" y="412651"/>
                  </a:lnTo>
                  <a:cubicBezTo>
                    <a:pt x="57609" y="412651"/>
                    <a:pt x="0" y="355041"/>
                    <a:pt x="0" y="283977"/>
                  </a:cubicBezTo>
                  <a:lnTo>
                    <a:pt x="0" y="128674"/>
                  </a:lnTo>
                  <a:cubicBezTo>
                    <a:pt x="0" y="57609"/>
                    <a:pt x="57609" y="0"/>
                    <a:pt x="128674" y="0"/>
                  </a:cubicBezTo>
                  <a:close/>
                </a:path>
              </a:pathLst>
            </a:custGeom>
            <a:gradFill rotWithShape="1">
              <a:gsLst>
                <a:gs pos="0">
                  <a:srgbClr val="83A297">
                    <a:alpha val="27000"/>
                  </a:srgbClr>
                </a:gs>
                <a:gs pos="100000">
                  <a:srgbClr val="83A297">
                    <a:alpha val="0"/>
                  </a:srgbClr>
                </a:gs>
              </a:gsLst>
              <a:lin ang="0"/>
            </a:gradFill>
            <a:ln cap="rnd">
              <a:noFill/>
              <a:prstDash val="solid"/>
              <a:round/>
            </a:ln>
          </p:spPr>
        </p:sp>
        <p:sp>
          <p:nvSpPr>
            <p:cNvPr id="26" name="TextBox 26"/>
            <p:cNvSpPr txBox="1"/>
            <p:nvPr/>
          </p:nvSpPr>
          <p:spPr>
            <a:xfrm>
              <a:off x="0" y="-28575"/>
              <a:ext cx="4644528" cy="441226"/>
            </a:xfrm>
            <a:prstGeom prst="rect">
              <a:avLst/>
            </a:prstGeom>
          </p:spPr>
          <p:txBody>
            <a:bodyPr lIns="50800" tIns="50800" rIns="50800" bIns="50800" rtlCol="0" anchor="ctr"/>
            <a:lstStyle/>
            <a:p>
              <a:pPr marL="0" lvl="0" indent="0" algn="ctr">
                <a:lnSpc>
                  <a:spcPts val="2660"/>
                </a:lnSpc>
                <a:spcBef>
                  <a:spcPct val="0"/>
                </a:spcBef>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2973201" y="914530"/>
            <a:ext cx="11337078" cy="1663251"/>
            <a:chOff x="0" y="0"/>
            <a:chExt cx="2985897" cy="438058"/>
          </a:xfrm>
        </p:grpSpPr>
        <p:sp>
          <p:nvSpPr>
            <p:cNvPr id="3" name="Freeform 3"/>
            <p:cNvSpPr/>
            <p:nvPr/>
          </p:nvSpPr>
          <p:spPr>
            <a:xfrm>
              <a:off x="0" y="0"/>
              <a:ext cx="2985897" cy="438058"/>
            </a:xfrm>
            <a:custGeom>
              <a:avLst/>
              <a:gdLst/>
              <a:ahLst/>
              <a:cxnLst/>
              <a:rect l="l" t="t" r="r" b="b"/>
              <a:pathLst>
                <a:path w="2985897" h="438058">
                  <a:moveTo>
                    <a:pt x="68288" y="0"/>
                  </a:moveTo>
                  <a:lnTo>
                    <a:pt x="2917609" y="0"/>
                  </a:lnTo>
                  <a:cubicBezTo>
                    <a:pt x="2955323" y="0"/>
                    <a:pt x="2985897" y="30574"/>
                    <a:pt x="2985897" y="68288"/>
                  </a:cubicBezTo>
                  <a:lnTo>
                    <a:pt x="2985897" y="369770"/>
                  </a:lnTo>
                  <a:cubicBezTo>
                    <a:pt x="2985897" y="407484"/>
                    <a:pt x="2955323" y="438058"/>
                    <a:pt x="2917609" y="438058"/>
                  </a:cubicBezTo>
                  <a:lnTo>
                    <a:pt x="68288" y="438058"/>
                  </a:lnTo>
                  <a:cubicBezTo>
                    <a:pt x="30574" y="438058"/>
                    <a:pt x="0" y="407484"/>
                    <a:pt x="0" y="369770"/>
                  </a:cubicBezTo>
                  <a:lnTo>
                    <a:pt x="0" y="68288"/>
                  </a:lnTo>
                  <a:cubicBezTo>
                    <a:pt x="0" y="30574"/>
                    <a:pt x="30574" y="0"/>
                    <a:pt x="68288" y="0"/>
                  </a:cubicBezTo>
                  <a:close/>
                </a:path>
              </a:pathLst>
            </a:custGeom>
            <a:gradFill rotWithShape="1">
              <a:gsLst>
                <a:gs pos="0">
                  <a:srgbClr val="83A297">
                    <a:alpha val="0"/>
                  </a:srgbClr>
                </a:gs>
                <a:gs pos="100000">
                  <a:srgbClr val="83A297">
                    <a:alpha val="51000"/>
                  </a:srgbClr>
                </a:gs>
              </a:gsLst>
              <a:lin ang="0"/>
            </a:gradFill>
            <a:ln cap="rnd">
              <a:noFill/>
              <a:prstDash val="solid"/>
              <a:round/>
            </a:ln>
          </p:spPr>
        </p:sp>
        <p:sp>
          <p:nvSpPr>
            <p:cNvPr id="4" name="TextBox 4"/>
            <p:cNvSpPr txBox="1"/>
            <p:nvPr/>
          </p:nvSpPr>
          <p:spPr>
            <a:xfrm>
              <a:off x="0" y="-28575"/>
              <a:ext cx="2985897" cy="46663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12038658" y="8926959"/>
            <a:ext cx="9246371" cy="1782875"/>
            <a:chOff x="0" y="0"/>
            <a:chExt cx="2435258" cy="469564"/>
          </a:xfrm>
        </p:grpSpPr>
        <p:sp>
          <p:nvSpPr>
            <p:cNvPr id="6" name="Freeform 6"/>
            <p:cNvSpPr/>
            <p:nvPr/>
          </p:nvSpPr>
          <p:spPr>
            <a:xfrm>
              <a:off x="0" y="0"/>
              <a:ext cx="2435258" cy="469564"/>
            </a:xfrm>
            <a:custGeom>
              <a:avLst/>
              <a:gdLst/>
              <a:ahLst/>
              <a:cxnLst/>
              <a:rect l="l" t="t" r="r" b="b"/>
              <a:pathLst>
                <a:path w="2435258" h="469564">
                  <a:moveTo>
                    <a:pt x="83729" y="0"/>
                  </a:moveTo>
                  <a:lnTo>
                    <a:pt x="2351529" y="0"/>
                  </a:lnTo>
                  <a:cubicBezTo>
                    <a:pt x="2397771" y="0"/>
                    <a:pt x="2435258" y="37487"/>
                    <a:pt x="2435258" y="83729"/>
                  </a:cubicBezTo>
                  <a:lnTo>
                    <a:pt x="2435258" y="385834"/>
                  </a:lnTo>
                  <a:cubicBezTo>
                    <a:pt x="2435258" y="408041"/>
                    <a:pt x="2426437" y="429338"/>
                    <a:pt x="2410734" y="445040"/>
                  </a:cubicBezTo>
                  <a:cubicBezTo>
                    <a:pt x="2395032" y="460742"/>
                    <a:pt x="2373735" y="469564"/>
                    <a:pt x="2351529" y="469564"/>
                  </a:cubicBezTo>
                  <a:lnTo>
                    <a:pt x="83729" y="469564"/>
                  </a:lnTo>
                  <a:cubicBezTo>
                    <a:pt x="61523" y="469564"/>
                    <a:pt x="40226" y="460742"/>
                    <a:pt x="24524" y="445040"/>
                  </a:cubicBezTo>
                  <a:cubicBezTo>
                    <a:pt x="8821" y="429338"/>
                    <a:pt x="0" y="408041"/>
                    <a:pt x="0" y="385834"/>
                  </a:cubicBezTo>
                  <a:lnTo>
                    <a:pt x="0" y="83729"/>
                  </a:lnTo>
                  <a:cubicBezTo>
                    <a:pt x="0" y="37487"/>
                    <a:pt x="37487" y="0"/>
                    <a:pt x="83729"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7" name="TextBox 7"/>
            <p:cNvSpPr txBox="1"/>
            <p:nvPr/>
          </p:nvSpPr>
          <p:spPr>
            <a:xfrm>
              <a:off x="0" y="-28575"/>
              <a:ext cx="2435258" cy="49813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2029613" y="671489"/>
            <a:ext cx="5408887" cy="1011942"/>
            <a:chOff x="0" y="0"/>
            <a:chExt cx="4175330" cy="781157"/>
          </a:xfrm>
        </p:grpSpPr>
        <p:sp>
          <p:nvSpPr>
            <p:cNvPr id="9" name="Freeform 9"/>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51000"/>
                  </a:srgbClr>
                </a:gs>
                <a:gs pos="100000">
                  <a:srgbClr val="83A297">
                    <a:alpha val="51000"/>
                  </a:srgbClr>
                </a:gs>
              </a:gsLst>
              <a:lin ang="0"/>
            </a:gradFill>
            <a:ln cap="rnd">
              <a:noFill/>
              <a:prstDash val="solid"/>
              <a:round/>
            </a:ln>
          </p:spPr>
        </p:sp>
        <p:sp>
          <p:nvSpPr>
            <p:cNvPr id="10" name="TextBox 10"/>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468442" y="2297016"/>
            <a:ext cx="5191916" cy="565913"/>
            <a:chOff x="0" y="0"/>
            <a:chExt cx="4007841" cy="436850"/>
          </a:xfrm>
        </p:grpSpPr>
        <p:sp>
          <p:nvSpPr>
            <p:cNvPr id="12" name="Freeform 12"/>
            <p:cNvSpPr/>
            <p:nvPr/>
          </p:nvSpPr>
          <p:spPr>
            <a:xfrm>
              <a:off x="0" y="0"/>
              <a:ext cx="4007841" cy="436850"/>
            </a:xfrm>
            <a:custGeom>
              <a:avLst/>
              <a:gdLst/>
              <a:ahLst/>
              <a:cxnLst/>
              <a:rect l="l" t="t" r="r" b="b"/>
              <a:pathLst>
                <a:path w="4007841" h="436850">
                  <a:moveTo>
                    <a:pt x="149115" y="0"/>
                  </a:moveTo>
                  <a:lnTo>
                    <a:pt x="3858726" y="0"/>
                  </a:lnTo>
                  <a:cubicBezTo>
                    <a:pt x="3941080" y="0"/>
                    <a:pt x="4007841" y="66761"/>
                    <a:pt x="4007841" y="149115"/>
                  </a:cubicBezTo>
                  <a:lnTo>
                    <a:pt x="4007841" y="287735"/>
                  </a:lnTo>
                  <a:cubicBezTo>
                    <a:pt x="4007841" y="327283"/>
                    <a:pt x="3992131" y="365211"/>
                    <a:pt x="3964167" y="393176"/>
                  </a:cubicBezTo>
                  <a:cubicBezTo>
                    <a:pt x="3936202" y="421140"/>
                    <a:pt x="3898274" y="436850"/>
                    <a:pt x="3858726" y="436850"/>
                  </a:cubicBezTo>
                  <a:lnTo>
                    <a:pt x="149115" y="436850"/>
                  </a:lnTo>
                  <a:cubicBezTo>
                    <a:pt x="66761" y="436850"/>
                    <a:pt x="0" y="370089"/>
                    <a:pt x="0" y="287735"/>
                  </a:cubicBezTo>
                  <a:lnTo>
                    <a:pt x="0" y="149115"/>
                  </a:lnTo>
                  <a:cubicBezTo>
                    <a:pt x="0" y="109567"/>
                    <a:pt x="15710" y="71639"/>
                    <a:pt x="43675" y="43675"/>
                  </a:cubicBezTo>
                  <a:cubicBezTo>
                    <a:pt x="71639" y="15710"/>
                    <a:pt x="109567" y="0"/>
                    <a:pt x="149115" y="0"/>
                  </a:cubicBezTo>
                  <a:close/>
                </a:path>
              </a:pathLst>
            </a:custGeom>
            <a:gradFill rotWithShape="1">
              <a:gsLst>
                <a:gs pos="0">
                  <a:srgbClr val="83A297">
                    <a:alpha val="51000"/>
                  </a:srgbClr>
                </a:gs>
                <a:gs pos="100000">
                  <a:srgbClr val="83A297">
                    <a:alpha val="0"/>
                  </a:srgbClr>
                </a:gs>
              </a:gsLst>
              <a:lin ang="0"/>
            </a:gradFill>
            <a:ln cap="rnd">
              <a:noFill/>
              <a:prstDash val="solid"/>
              <a:round/>
            </a:ln>
          </p:spPr>
        </p:sp>
        <p:sp>
          <p:nvSpPr>
            <p:cNvPr id="13" name="TextBox 13"/>
            <p:cNvSpPr txBox="1"/>
            <p:nvPr/>
          </p:nvSpPr>
          <p:spPr>
            <a:xfrm>
              <a:off x="0" y="-28575"/>
              <a:ext cx="4007841" cy="465425"/>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4" name="Group 14"/>
          <p:cNvGrpSpPr/>
          <p:nvPr/>
        </p:nvGrpSpPr>
        <p:grpSpPr>
          <a:xfrm rot="8100000">
            <a:off x="14268472" y="3260968"/>
            <a:ext cx="5554814" cy="804991"/>
            <a:chOff x="0" y="0"/>
            <a:chExt cx="4287976" cy="621404"/>
          </a:xfrm>
        </p:grpSpPr>
        <p:sp>
          <p:nvSpPr>
            <p:cNvPr id="15" name="Freeform 15"/>
            <p:cNvSpPr/>
            <p:nvPr/>
          </p:nvSpPr>
          <p:spPr>
            <a:xfrm>
              <a:off x="0" y="0"/>
              <a:ext cx="4287976" cy="621404"/>
            </a:xfrm>
            <a:custGeom>
              <a:avLst/>
              <a:gdLst/>
              <a:ahLst/>
              <a:cxnLst/>
              <a:rect l="l" t="t" r="r" b="b"/>
              <a:pathLst>
                <a:path w="4287976" h="621404">
                  <a:moveTo>
                    <a:pt x="139373" y="0"/>
                  </a:moveTo>
                  <a:lnTo>
                    <a:pt x="4148603" y="0"/>
                  </a:lnTo>
                  <a:cubicBezTo>
                    <a:pt x="4185567" y="0"/>
                    <a:pt x="4221017" y="14684"/>
                    <a:pt x="4247155" y="40821"/>
                  </a:cubicBezTo>
                  <a:cubicBezTo>
                    <a:pt x="4273292" y="66959"/>
                    <a:pt x="4287976" y="102409"/>
                    <a:pt x="4287976" y="139373"/>
                  </a:cubicBezTo>
                  <a:lnTo>
                    <a:pt x="4287976" y="482031"/>
                  </a:lnTo>
                  <a:cubicBezTo>
                    <a:pt x="4287976" y="518995"/>
                    <a:pt x="4273292" y="554445"/>
                    <a:pt x="4247155" y="580583"/>
                  </a:cubicBezTo>
                  <a:cubicBezTo>
                    <a:pt x="4221017" y="606720"/>
                    <a:pt x="4185567" y="621404"/>
                    <a:pt x="4148603" y="621404"/>
                  </a:cubicBezTo>
                  <a:lnTo>
                    <a:pt x="139373" y="621404"/>
                  </a:lnTo>
                  <a:cubicBezTo>
                    <a:pt x="102409" y="621404"/>
                    <a:pt x="66959" y="606720"/>
                    <a:pt x="40821" y="580583"/>
                  </a:cubicBezTo>
                  <a:cubicBezTo>
                    <a:pt x="14684" y="554445"/>
                    <a:pt x="0" y="518995"/>
                    <a:pt x="0" y="482031"/>
                  </a:cubicBezTo>
                  <a:lnTo>
                    <a:pt x="0" y="139373"/>
                  </a:lnTo>
                  <a:cubicBezTo>
                    <a:pt x="0" y="102409"/>
                    <a:pt x="14684" y="66959"/>
                    <a:pt x="40821" y="40821"/>
                  </a:cubicBezTo>
                  <a:cubicBezTo>
                    <a:pt x="66959" y="14684"/>
                    <a:pt x="102409" y="0"/>
                    <a:pt x="139373" y="0"/>
                  </a:cubicBezTo>
                  <a:close/>
                </a:path>
              </a:pathLst>
            </a:custGeom>
            <a:gradFill rotWithShape="1">
              <a:gsLst>
                <a:gs pos="0">
                  <a:srgbClr val="83A297">
                    <a:alpha val="51000"/>
                  </a:srgbClr>
                </a:gs>
                <a:gs pos="100000">
                  <a:srgbClr val="83A297">
                    <a:alpha val="0"/>
                  </a:srgbClr>
                </a:gs>
              </a:gsLst>
              <a:lin ang="0"/>
            </a:gradFill>
            <a:ln cap="rnd">
              <a:noFill/>
              <a:prstDash val="solid"/>
              <a:round/>
            </a:ln>
          </p:spPr>
        </p:sp>
        <p:sp>
          <p:nvSpPr>
            <p:cNvPr id="16" name="TextBox 16"/>
            <p:cNvSpPr txBox="1"/>
            <p:nvPr/>
          </p:nvSpPr>
          <p:spPr>
            <a:xfrm>
              <a:off x="0" y="-28575"/>
              <a:ext cx="4287976" cy="64997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7" name="Group 17"/>
          <p:cNvGrpSpPr/>
          <p:nvPr/>
        </p:nvGrpSpPr>
        <p:grpSpPr>
          <a:xfrm rot="8100000">
            <a:off x="8613734" y="9656804"/>
            <a:ext cx="10373250" cy="1243830"/>
            <a:chOff x="0" y="0"/>
            <a:chExt cx="5328885" cy="638973"/>
          </a:xfrm>
        </p:grpSpPr>
        <p:sp>
          <p:nvSpPr>
            <p:cNvPr id="18" name="Freeform 18"/>
            <p:cNvSpPr/>
            <p:nvPr/>
          </p:nvSpPr>
          <p:spPr>
            <a:xfrm>
              <a:off x="0" y="0"/>
              <a:ext cx="5328885" cy="638973"/>
            </a:xfrm>
            <a:custGeom>
              <a:avLst/>
              <a:gdLst/>
              <a:ahLst/>
              <a:cxnLst/>
              <a:rect l="l" t="t" r="r" b="b"/>
              <a:pathLst>
                <a:path w="5328885" h="638973">
                  <a:moveTo>
                    <a:pt x="74634" y="0"/>
                  </a:moveTo>
                  <a:lnTo>
                    <a:pt x="5254251" y="0"/>
                  </a:lnTo>
                  <a:cubicBezTo>
                    <a:pt x="5295470" y="0"/>
                    <a:pt x="5328885" y="33415"/>
                    <a:pt x="5328885" y="74634"/>
                  </a:cubicBezTo>
                  <a:lnTo>
                    <a:pt x="5328885" y="564339"/>
                  </a:lnTo>
                  <a:cubicBezTo>
                    <a:pt x="5328885" y="605558"/>
                    <a:pt x="5295470" y="638973"/>
                    <a:pt x="5254251" y="638973"/>
                  </a:cubicBezTo>
                  <a:lnTo>
                    <a:pt x="74634" y="638973"/>
                  </a:lnTo>
                  <a:cubicBezTo>
                    <a:pt x="33415" y="638973"/>
                    <a:pt x="0" y="605558"/>
                    <a:pt x="0" y="564339"/>
                  </a:cubicBezTo>
                  <a:lnTo>
                    <a:pt x="0" y="74634"/>
                  </a:lnTo>
                  <a:cubicBezTo>
                    <a:pt x="0" y="33415"/>
                    <a:pt x="33415" y="0"/>
                    <a:pt x="74634" y="0"/>
                  </a:cubicBezTo>
                  <a:close/>
                </a:path>
              </a:pathLst>
            </a:custGeom>
            <a:gradFill rotWithShape="1">
              <a:gsLst>
                <a:gs pos="0">
                  <a:srgbClr val="83A297">
                    <a:alpha val="0"/>
                  </a:srgbClr>
                </a:gs>
                <a:gs pos="100000">
                  <a:srgbClr val="83A297">
                    <a:alpha val="100000"/>
                  </a:srgbClr>
                </a:gs>
              </a:gsLst>
              <a:lin ang="0"/>
            </a:gradFill>
            <a:ln cap="rnd">
              <a:noFill/>
              <a:prstDash val="solid"/>
              <a:round/>
            </a:ln>
          </p:spPr>
        </p:sp>
        <p:sp>
          <p:nvSpPr>
            <p:cNvPr id="19" name="TextBox 19"/>
            <p:cNvSpPr txBox="1"/>
            <p:nvPr/>
          </p:nvSpPr>
          <p:spPr>
            <a:xfrm>
              <a:off x="0" y="-28575"/>
              <a:ext cx="5328885" cy="667548"/>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0" name="Group 20"/>
          <p:cNvGrpSpPr/>
          <p:nvPr/>
        </p:nvGrpSpPr>
        <p:grpSpPr>
          <a:xfrm rot="8100000">
            <a:off x="-1624175" y="7976350"/>
            <a:ext cx="6114120" cy="664494"/>
            <a:chOff x="0" y="0"/>
            <a:chExt cx="4719727" cy="512949"/>
          </a:xfrm>
        </p:grpSpPr>
        <p:sp>
          <p:nvSpPr>
            <p:cNvPr id="21" name="Freeform 21"/>
            <p:cNvSpPr/>
            <p:nvPr/>
          </p:nvSpPr>
          <p:spPr>
            <a:xfrm>
              <a:off x="0" y="0"/>
              <a:ext cx="4719727" cy="512949"/>
            </a:xfrm>
            <a:custGeom>
              <a:avLst/>
              <a:gdLst/>
              <a:ahLst/>
              <a:cxnLst/>
              <a:rect l="l" t="t" r="r" b="b"/>
              <a:pathLst>
                <a:path w="4719727" h="512949">
                  <a:moveTo>
                    <a:pt x="126624" y="0"/>
                  </a:moveTo>
                  <a:lnTo>
                    <a:pt x="4593103" y="0"/>
                  </a:lnTo>
                  <a:cubicBezTo>
                    <a:pt x="4663035" y="0"/>
                    <a:pt x="4719727" y="56691"/>
                    <a:pt x="4719727" y="126624"/>
                  </a:cubicBezTo>
                  <a:lnTo>
                    <a:pt x="4719727" y="386325"/>
                  </a:lnTo>
                  <a:cubicBezTo>
                    <a:pt x="4719727" y="419908"/>
                    <a:pt x="4706386" y="452115"/>
                    <a:pt x="4682639" y="475862"/>
                  </a:cubicBezTo>
                  <a:cubicBezTo>
                    <a:pt x="4658893" y="499608"/>
                    <a:pt x="4626686" y="512949"/>
                    <a:pt x="4593103" y="512949"/>
                  </a:cubicBezTo>
                  <a:lnTo>
                    <a:pt x="126624" y="512949"/>
                  </a:lnTo>
                  <a:cubicBezTo>
                    <a:pt x="93041" y="512949"/>
                    <a:pt x="60834" y="499608"/>
                    <a:pt x="37087" y="475862"/>
                  </a:cubicBezTo>
                  <a:cubicBezTo>
                    <a:pt x="13341" y="452115"/>
                    <a:pt x="0" y="419908"/>
                    <a:pt x="0" y="386325"/>
                  </a:cubicBezTo>
                  <a:lnTo>
                    <a:pt x="0" y="126624"/>
                  </a:lnTo>
                  <a:cubicBezTo>
                    <a:pt x="0" y="93041"/>
                    <a:pt x="13341" y="60834"/>
                    <a:pt x="37087" y="37087"/>
                  </a:cubicBezTo>
                  <a:cubicBezTo>
                    <a:pt x="60834" y="13341"/>
                    <a:pt x="93041" y="0"/>
                    <a:pt x="126624" y="0"/>
                  </a:cubicBezTo>
                  <a:close/>
                </a:path>
              </a:pathLst>
            </a:custGeom>
            <a:gradFill rotWithShape="1">
              <a:gsLst>
                <a:gs pos="0">
                  <a:srgbClr val="83A297">
                    <a:alpha val="0"/>
                  </a:srgbClr>
                </a:gs>
                <a:gs pos="100000">
                  <a:srgbClr val="83A297">
                    <a:alpha val="51000"/>
                  </a:srgbClr>
                </a:gs>
              </a:gsLst>
              <a:lin ang="0"/>
            </a:gradFill>
            <a:ln cap="rnd">
              <a:noFill/>
              <a:prstDash val="solid"/>
              <a:round/>
            </a:ln>
          </p:spPr>
        </p:sp>
        <p:sp>
          <p:nvSpPr>
            <p:cNvPr id="22" name="TextBox 22"/>
            <p:cNvSpPr txBox="1"/>
            <p:nvPr/>
          </p:nvSpPr>
          <p:spPr>
            <a:xfrm>
              <a:off x="0" y="-28575"/>
              <a:ext cx="4719727" cy="541524"/>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3" name="Group 23"/>
          <p:cNvGrpSpPr/>
          <p:nvPr/>
        </p:nvGrpSpPr>
        <p:grpSpPr>
          <a:xfrm rot="8100000">
            <a:off x="12403506" y="7455827"/>
            <a:ext cx="6016705" cy="534564"/>
            <a:chOff x="0" y="0"/>
            <a:chExt cx="4644528" cy="412651"/>
          </a:xfrm>
        </p:grpSpPr>
        <p:sp>
          <p:nvSpPr>
            <p:cNvPr id="24" name="Freeform 24"/>
            <p:cNvSpPr/>
            <p:nvPr/>
          </p:nvSpPr>
          <p:spPr>
            <a:xfrm>
              <a:off x="0" y="0"/>
              <a:ext cx="4644528" cy="412651"/>
            </a:xfrm>
            <a:custGeom>
              <a:avLst/>
              <a:gdLst/>
              <a:ahLst/>
              <a:cxnLst/>
              <a:rect l="l" t="t" r="r" b="b"/>
              <a:pathLst>
                <a:path w="4644528" h="412651">
                  <a:moveTo>
                    <a:pt x="128674" y="0"/>
                  </a:moveTo>
                  <a:lnTo>
                    <a:pt x="4515854" y="0"/>
                  </a:lnTo>
                  <a:cubicBezTo>
                    <a:pt x="4586919" y="0"/>
                    <a:pt x="4644528" y="57609"/>
                    <a:pt x="4644528" y="128674"/>
                  </a:cubicBezTo>
                  <a:lnTo>
                    <a:pt x="4644528" y="283977"/>
                  </a:lnTo>
                  <a:cubicBezTo>
                    <a:pt x="4644528" y="355041"/>
                    <a:pt x="4586919" y="412651"/>
                    <a:pt x="4515854" y="412651"/>
                  </a:cubicBezTo>
                  <a:lnTo>
                    <a:pt x="128674" y="412651"/>
                  </a:lnTo>
                  <a:cubicBezTo>
                    <a:pt x="57609" y="412651"/>
                    <a:pt x="0" y="355041"/>
                    <a:pt x="0" y="283977"/>
                  </a:cubicBezTo>
                  <a:lnTo>
                    <a:pt x="0" y="128674"/>
                  </a:lnTo>
                  <a:cubicBezTo>
                    <a:pt x="0" y="57609"/>
                    <a:pt x="57609" y="0"/>
                    <a:pt x="128674" y="0"/>
                  </a:cubicBezTo>
                  <a:close/>
                </a:path>
              </a:pathLst>
            </a:custGeom>
            <a:gradFill rotWithShape="1">
              <a:gsLst>
                <a:gs pos="0">
                  <a:srgbClr val="83A297">
                    <a:alpha val="45000"/>
                  </a:srgbClr>
                </a:gs>
                <a:gs pos="100000">
                  <a:srgbClr val="83A297">
                    <a:alpha val="0"/>
                  </a:srgbClr>
                </a:gs>
              </a:gsLst>
              <a:lin ang="0"/>
            </a:gradFill>
            <a:ln cap="rnd">
              <a:noFill/>
              <a:prstDash val="solid"/>
              <a:round/>
            </a:ln>
          </p:spPr>
        </p:sp>
        <p:sp>
          <p:nvSpPr>
            <p:cNvPr id="25" name="TextBox 25"/>
            <p:cNvSpPr txBox="1"/>
            <p:nvPr/>
          </p:nvSpPr>
          <p:spPr>
            <a:xfrm>
              <a:off x="0" y="-28575"/>
              <a:ext cx="4644528" cy="441226"/>
            </a:xfrm>
            <a:prstGeom prst="rect">
              <a:avLst/>
            </a:prstGeom>
          </p:spPr>
          <p:txBody>
            <a:bodyPr lIns="50800" tIns="50800" rIns="50800" bIns="50800" rtlCol="0" anchor="ctr"/>
            <a:lstStyle/>
            <a:p>
              <a:pPr marL="0" lvl="0" indent="0" algn="ctr">
                <a:lnSpc>
                  <a:spcPts val="2660"/>
                </a:lnSpc>
                <a:spcBef>
                  <a:spcPct val="0"/>
                </a:spcBef>
              </a:pPr>
            </a:p>
          </p:txBody>
        </p:sp>
      </p:grpSp>
      <p:sp>
        <p:nvSpPr>
          <p:cNvPr id="26" name="TextBox 26"/>
          <p:cNvSpPr txBox="1"/>
          <p:nvPr/>
        </p:nvSpPr>
        <p:spPr>
          <a:xfrm>
            <a:off x="3794247" y="4049000"/>
            <a:ext cx="10699505" cy="1357885"/>
          </a:xfrm>
          <a:prstGeom prst="rect">
            <a:avLst/>
          </a:prstGeom>
        </p:spPr>
        <p:txBody>
          <a:bodyPr lIns="0" tIns="0" rIns="0" bIns="0" rtlCol="0" anchor="t">
            <a:spAutoFit/>
          </a:bodyPr>
          <a:lstStyle/>
          <a:p>
            <a:pPr marL="0" lvl="0" indent="0" algn="ctr">
              <a:lnSpc>
                <a:spcPts val="11085"/>
              </a:lnSpc>
              <a:spcBef>
                <a:spcPct val="0"/>
              </a:spcBef>
            </a:pPr>
            <a:r>
              <a:rPr lang="en-US" sz="8400">
                <a:solidFill>
                  <a:srgbClr val="1E1E1E"/>
                </a:solidFill>
                <a:ea typeface="思源黑体 Bold" panose="020B0800000000000000" charset="-122"/>
              </a:rPr>
              <a:t>数据集可视化预览</a:t>
            </a:r>
            <a:endParaRPr lang="en-US" sz="8400">
              <a:solidFill>
                <a:srgbClr val="1E1E1E"/>
              </a:solidFill>
              <a:ea typeface="思源黑体 Bold" panose="020B0800000000000000" charset="-122"/>
            </a:endParaRPr>
          </a:p>
        </p:txBody>
      </p:sp>
      <p:sp>
        <p:nvSpPr>
          <p:cNvPr id="27" name="TextBox 27"/>
          <p:cNvSpPr txBox="1"/>
          <p:nvPr/>
        </p:nvSpPr>
        <p:spPr>
          <a:xfrm>
            <a:off x="7468604" y="2142335"/>
            <a:ext cx="3350793" cy="2276533"/>
          </a:xfrm>
          <a:prstGeom prst="rect">
            <a:avLst/>
          </a:prstGeom>
        </p:spPr>
        <p:txBody>
          <a:bodyPr lIns="0" tIns="0" rIns="0" bIns="0" rtlCol="0" anchor="t">
            <a:spAutoFit/>
          </a:bodyPr>
          <a:lstStyle/>
          <a:p>
            <a:pPr algn="ctr">
              <a:lnSpc>
                <a:spcPts val="15800"/>
              </a:lnSpc>
            </a:pPr>
            <a:r>
              <a:rPr lang="en-US" sz="13170">
                <a:solidFill>
                  <a:srgbClr val="5D8476"/>
                </a:solidFill>
                <a:latin typeface="Akzidenz-Grotesk Bold" panose="02000803050000020004"/>
              </a:rPr>
              <a:t>01</a:t>
            </a:r>
            <a:endParaRPr lang="en-US" sz="13170">
              <a:solidFill>
                <a:srgbClr val="5D8476"/>
              </a:solidFill>
              <a:latin typeface="Akzidenz-Grotesk Bold" panose="020008030500000200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Freeform 14"/>
          <p:cNvSpPr/>
          <p:nvPr/>
        </p:nvSpPr>
        <p:spPr>
          <a:xfrm>
            <a:off x="586840" y="632777"/>
            <a:ext cx="16465743" cy="9906889"/>
          </a:xfrm>
          <a:custGeom>
            <a:avLst/>
            <a:gdLst/>
            <a:ahLst/>
            <a:cxnLst/>
            <a:rect l="l" t="t" r="r" b="b"/>
            <a:pathLst>
              <a:path w="16465743" h="9906889">
                <a:moveTo>
                  <a:pt x="0" y="0"/>
                </a:moveTo>
                <a:lnTo>
                  <a:pt x="16465744" y="0"/>
                </a:lnTo>
                <a:lnTo>
                  <a:pt x="16465744" y="9906889"/>
                </a:lnTo>
                <a:lnTo>
                  <a:pt x="0" y="9906889"/>
                </a:lnTo>
                <a:lnTo>
                  <a:pt x="0" y="0"/>
                </a:lnTo>
                <a:close/>
              </a:path>
            </a:pathLst>
          </a:custGeom>
          <a:blipFill>
            <a:blip r:embed="rId1"/>
            <a:stretch>
              <a:fillRect/>
            </a:stretch>
          </a:blipFill>
        </p:spPr>
      </p:sp>
      <p:sp>
        <p:nvSpPr>
          <p:cNvPr id="15" name="TextBox 15"/>
          <p:cNvSpPr txBox="1"/>
          <p:nvPr/>
        </p:nvSpPr>
        <p:spPr>
          <a:xfrm>
            <a:off x="3142615" y="132080"/>
            <a:ext cx="3225800" cy="933450"/>
          </a:xfrm>
          <a:prstGeom prst="rect">
            <a:avLst/>
          </a:prstGeom>
        </p:spPr>
        <p:txBody>
          <a:bodyPr wrap="square" lIns="0" tIns="0" rIns="0" bIns="0" rtlCol="0" anchor="t">
            <a:spAutoFit/>
          </a:bodyPr>
          <a:lstStyle/>
          <a:p>
            <a:pPr algn="ctr">
              <a:lnSpc>
                <a:spcPts val="7280"/>
              </a:lnSpc>
            </a:pPr>
            <a:r>
              <a:rPr lang="en-US" sz="5200">
                <a:solidFill>
                  <a:srgbClr val="000000"/>
                </a:solidFill>
                <a:latin typeface="字由点字典黑 Bold" panose="00020600040101010101" charset="-122"/>
              </a:rPr>
              <a:t>Schema</a:t>
            </a:r>
            <a:endParaRPr lang="en-US" sz="5200">
              <a:solidFill>
                <a:srgbClr val="000000"/>
              </a:solidFill>
              <a:latin typeface="字由点字典黑 Bold" panose="0002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Freeform 14"/>
          <p:cNvSpPr/>
          <p:nvPr/>
        </p:nvSpPr>
        <p:spPr>
          <a:xfrm>
            <a:off x="827273" y="1800503"/>
            <a:ext cx="16972994" cy="8486497"/>
          </a:xfrm>
          <a:custGeom>
            <a:avLst/>
            <a:gdLst/>
            <a:ahLst/>
            <a:cxnLst/>
            <a:rect l="l" t="t" r="r" b="b"/>
            <a:pathLst>
              <a:path w="16972994" h="8486497">
                <a:moveTo>
                  <a:pt x="0" y="0"/>
                </a:moveTo>
                <a:lnTo>
                  <a:pt x="16972993" y="0"/>
                </a:lnTo>
                <a:lnTo>
                  <a:pt x="16972993" y="8486497"/>
                </a:lnTo>
                <a:lnTo>
                  <a:pt x="0" y="8486497"/>
                </a:lnTo>
                <a:lnTo>
                  <a:pt x="0" y="0"/>
                </a:lnTo>
                <a:close/>
              </a:path>
            </a:pathLst>
          </a:custGeom>
          <a:blipFill>
            <a:blip r:embed="rId1"/>
            <a:stretch>
              <a:fillRect/>
            </a:stretch>
          </a:blipFill>
        </p:spPr>
      </p:sp>
      <p:sp>
        <p:nvSpPr>
          <p:cNvPr id="15" name="TextBox 15"/>
          <p:cNvSpPr txBox="1"/>
          <p:nvPr/>
        </p:nvSpPr>
        <p:spPr>
          <a:xfrm>
            <a:off x="2707454" y="713422"/>
            <a:ext cx="3078361" cy="563881"/>
          </a:xfrm>
          <a:prstGeom prst="rect">
            <a:avLst/>
          </a:prstGeom>
        </p:spPr>
        <p:txBody>
          <a:bodyPr lIns="0" tIns="0" rIns="0" bIns="0" rtlCol="0" anchor="t">
            <a:spAutoFit/>
          </a:bodyPr>
          <a:lstStyle/>
          <a:p>
            <a:pPr algn="ctr">
              <a:lnSpc>
                <a:spcPts val="4620"/>
              </a:lnSpc>
              <a:spcBef>
                <a:spcPct val="0"/>
              </a:spcBef>
            </a:pPr>
            <a:r>
              <a:rPr lang="en-US" sz="3300">
                <a:solidFill>
                  <a:srgbClr val="000000"/>
                </a:solidFill>
                <a:latin typeface="思源黑体" panose="020B0500000000000000" charset="-122"/>
              </a:rPr>
              <a:t>Order-Date Plot</a:t>
            </a:r>
            <a:endParaRPr lang="en-US" sz="3300">
              <a:solidFill>
                <a:srgbClr val="000000"/>
              </a:solidFill>
              <a:latin typeface="思源黑体" panose="020B0500000000000000"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Freeform 14"/>
          <p:cNvSpPr/>
          <p:nvPr/>
        </p:nvSpPr>
        <p:spPr>
          <a:xfrm>
            <a:off x="5089371" y="0"/>
            <a:ext cx="13198629" cy="10287000"/>
          </a:xfrm>
          <a:custGeom>
            <a:avLst/>
            <a:gdLst/>
            <a:ahLst/>
            <a:cxnLst/>
            <a:rect l="l" t="t" r="r" b="b"/>
            <a:pathLst>
              <a:path w="13198629" h="10287000">
                <a:moveTo>
                  <a:pt x="0" y="0"/>
                </a:moveTo>
                <a:lnTo>
                  <a:pt x="13198629" y="0"/>
                </a:lnTo>
                <a:lnTo>
                  <a:pt x="13198629" y="10287000"/>
                </a:lnTo>
                <a:lnTo>
                  <a:pt x="0" y="10287000"/>
                </a:lnTo>
                <a:lnTo>
                  <a:pt x="0" y="0"/>
                </a:lnTo>
                <a:close/>
              </a:path>
            </a:pathLst>
          </a:custGeom>
          <a:blipFill>
            <a:blip r:embed="rId1"/>
            <a:stretch>
              <a:fillRect/>
            </a:stretch>
          </a:blipFill>
        </p:spPr>
      </p:sp>
      <p:sp>
        <p:nvSpPr>
          <p:cNvPr id="15" name="TextBox 15"/>
          <p:cNvSpPr txBox="1"/>
          <p:nvPr/>
        </p:nvSpPr>
        <p:spPr>
          <a:xfrm>
            <a:off x="1098471" y="3154198"/>
            <a:ext cx="2938224" cy="1144906"/>
          </a:xfrm>
          <a:prstGeom prst="rect">
            <a:avLst/>
          </a:prstGeom>
        </p:spPr>
        <p:txBody>
          <a:bodyPr lIns="0" tIns="0" rIns="0" bIns="0" rtlCol="0" anchor="t">
            <a:spAutoFit/>
          </a:bodyPr>
          <a:lstStyle/>
          <a:p>
            <a:pPr algn="ctr">
              <a:lnSpc>
                <a:spcPts val="4620"/>
              </a:lnSpc>
            </a:pPr>
            <a:r>
              <a:rPr lang="en-US" sz="3300">
                <a:solidFill>
                  <a:srgbClr val="000000"/>
                </a:solidFill>
                <a:latin typeface="思源黑体" panose="020B0500000000000000" charset="-122"/>
              </a:rPr>
              <a:t>Order-Geo Plot</a:t>
            </a:r>
            <a:endParaRPr lang="en-US" sz="3300">
              <a:solidFill>
                <a:srgbClr val="000000"/>
              </a:solidFill>
              <a:latin typeface="思源黑体" panose="020B0500000000000000" charset="-122"/>
            </a:endParaRPr>
          </a:p>
          <a:p>
            <a:pPr algn="ctr">
              <a:lnSpc>
                <a:spcPts val="4620"/>
              </a:lnSpc>
              <a:spcBef>
                <a:spcPct val="0"/>
              </a:spcBef>
            </a:pPr>
            <a:r>
              <a:rPr lang="en-US" sz="3300">
                <a:solidFill>
                  <a:srgbClr val="000000"/>
                </a:solidFill>
                <a:latin typeface="思源黑体" panose="020B0500000000000000" charset="-122"/>
              </a:rPr>
              <a:t>2017-11-24</a:t>
            </a:r>
            <a:endParaRPr lang="en-US" sz="3300">
              <a:solidFill>
                <a:srgbClr val="000000"/>
              </a:solidFill>
              <a:latin typeface="思源黑体" panose="020B05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12592089" y="6891878"/>
            <a:ext cx="8127731" cy="1591025"/>
            <a:chOff x="0" y="0"/>
            <a:chExt cx="4175330" cy="817332"/>
          </a:xfrm>
        </p:grpSpPr>
        <p:sp>
          <p:nvSpPr>
            <p:cNvPr id="3" name="Freeform 3"/>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4" name="TextBox 4"/>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2117604" y="444796"/>
            <a:ext cx="5408887" cy="1011942"/>
            <a:chOff x="0" y="0"/>
            <a:chExt cx="4175330" cy="781157"/>
          </a:xfrm>
        </p:grpSpPr>
        <p:sp>
          <p:nvSpPr>
            <p:cNvPr id="6" name="Freeform 6"/>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7" name="TextBox 7"/>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1109216" y="9980534"/>
            <a:ext cx="7766865" cy="1118264"/>
            <a:chOff x="0" y="0"/>
            <a:chExt cx="3989948" cy="574468"/>
          </a:xfrm>
        </p:grpSpPr>
        <p:sp>
          <p:nvSpPr>
            <p:cNvPr id="9" name="Freeform 9"/>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910486" y="2184347"/>
            <a:ext cx="3675831" cy="385794"/>
            <a:chOff x="0" y="0"/>
            <a:chExt cx="2837517" cy="297809"/>
          </a:xfrm>
        </p:grpSpPr>
        <p:sp>
          <p:nvSpPr>
            <p:cNvPr id="12" name="Freeform 12"/>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3" name="TextBox 13"/>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Freeform 14"/>
          <p:cNvSpPr/>
          <p:nvPr/>
        </p:nvSpPr>
        <p:spPr>
          <a:xfrm>
            <a:off x="1028700" y="2036507"/>
            <a:ext cx="16500986" cy="8250493"/>
          </a:xfrm>
          <a:custGeom>
            <a:avLst/>
            <a:gdLst/>
            <a:ahLst/>
            <a:cxnLst/>
            <a:rect l="l" t="t" r="r" b="b"/>
            <a:pathLst>
              <a:path w="16500986" h="8250493">
                <a:moveTo>
                  <a:pt x="0" y="0"/>
                </a:moveTo>
                <a:lnTo>
                  <a:pt x="16500986" y="0"/>
                </a:lnTo>
                <a:lnTo>
                  <a:pt x="16500986" y="8250493"/>
                </a:lnTo>
                <a:lnTo>
                  <a:pt x="0" y="8250493"/>
                </a:lnTo>
                <a:lnTo>
                  <a:pt x="0" y="0"/>
                </a:lnTo>
                <a:close/>
              </a:path>
            </a:pathLst>
          </a:custGeom>
          <a:blipFill>
            <a:blip r:embed="rId1"/>
            <a:stretch>
              <a:fillRect/>
            </a:stretch>
          </a:blipFill>
        </p:spPr>
      </p:sp>
      <p:sp>
        <p:nvSpPr>
          <p:cNvPr id="15" name="TextBox 15"/>
          <p:cNvSpPr txBox="1"/>
          <p:nvPr/>
        </p:nvSpPr>
        <p:spPr>
          <a:xfrm>
            <a:off x="2676915" y="713422"/>
            <a:ext cx="3139440" cy="563881"/>
          </a:xfrm>
          <a:prstGeom prst="rect">
            <a:avLst/>
          </a:prstGeom>
        </p:spPr>
        <p:txBody>
          <a:bodyPr lIns="0" tIns="0" rIns="0" bIns="0" rtlCol="0" anchor="t">
            <a:spAutoFit/>
          </a:bodyPr>
          <a:lstStyle/>
          <a:p>
            <a:pPr algn="ctr">
              <a:lnSpc>
                <a:spcPts val="4620"/>
              </a:lnSpc>
              <a:spcBef>
                <a:spcPct val="0"/>
              </a:spcBef>
            </a:pPr>
            <a:r>
              <a:rPr lang="en-US" sz="3300">
                <a:solidFill>
                  <a:srgbClr val="000000"/>
                </a:solidFill>
                <a:latin typeface="思源黑体" panose="020B0500000000000000" charset="-122"/>
              </a:rPr>
              <a:t>Order-Hour Plot</a:t>
            </a:r>
            <a:endParaRPr lang="en-US" sz="3300">
              <a:solidFill>
                <a:srgbClr val="000000"/>
              </a:solidFill>
              <a:latin typeface="思源黑体" panose="020B05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882326" y="1277303"/>
            <a:ext cx="17833957" cy="8916979"/>
          </a:xfrm>
          <a:custGeom>
            <a:avLst/>
            <a:gdLst/>
            <a:ahLst/>
            <a:cxnLst/>
            <a:rect l="l" t="t" r="r" b="b"/>
            <a:pathLst>
              <a:path w="17833957" h="8916979">
                <a:moveTo>
                  <a:pt x="0" y="0"/>
                </a:moveTo>
                <a:lnTo>
                  <a:pt x="17833958" y="0"/>
                </a:lnTo>
                <a:lnTo>
                  <a:pt x="17833958" y="8916979"/>
                </a:lnTo>
                <a:lnTo>
                  <a:pt x="0" y="8916979"/>
                </a:lnTo>
                <a:lnTo>
                  <a:pt x="0" y="0"/>
                </a:lnTo>
                <a:close/>
              </a:path>
            </a:pathLst>
          </a:custGeom>
          <a:blipFill>
            <a:blip r:embed="rId1"/>
            <a:stretch>
              <a:fillRect/>
            </a:stretch>
          </a:blipFill>
        </p:spPr>
      </p:sp>
      <p:grpSp>
        <p:nvGrpSpPr>
          <p:cNvPr id="3" name="Group 3"/>
          <p:cNvGrpSpPr/>
          <p:nvPr/>
        </p:nvGrpSpPr>
        <p:grpSpPr>
          <a:xfrm rot="8100000">
            <a:off x="12592089" y="6891878"/>
            <a:ext cx="8127731" cy="1591025"/>
            <a:chOff x="0" y="0"/>
            <a:chExt cx="4175330" cy="817332"/>
          </a:xfrm>
        </p:grpSpPr>
        <p:sp>
          <p:nvSpPr>
            <p:cNvPr id="4" name="Freeform 4"/>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5" name="TextBox 5"/>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6" name="Group 6"/>
          <p:cNvGrpSpPr/>
          <p:nvPr/>
        </p:nvGrpSpPr>
        <p:grpSpPr>
          <a:xfrm rot="8100000">
            <a:off x="-2117604" y="444796"/>
            <a:ext cx="5408887" cy="1011942"/>
            <a:chOff x="0" y="0"/>
            <a:chExt cx="4175330" cy="781157"/>
          </a:xfrm>
        </p:grpSpPr>
        <p:sp>
          <p:nvSpPr>
            <p:cNvPr id="7" name="Freeform 7"/>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8" name="TextBox 8"/>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9" name="Group 9"/>
          <p:cNvGrpSpPr/>
          <p:nvPr/>
        </p:nvGrpSpPr>
        <p:grpSpPr>
          <a:xfrm rot="8100000">
            <a:off x="11109216" y="9980534"/>
            <a:ext cx="7766865" cy="1118264"/>
            <a:chOff x="0" y="0"/>
            <a:chExt cx="3989948" cy="574468"/>
          </a:xfrm>
        </p:grpSpPr>
        <p:sp>
          <p:nvSpPr>
            <p:cNvPr id="10" name="Freeform 10"/>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1" name="TextBox 11"/>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2" name="Group 12"/>
          <p:cNvGrpSpPr/>
          <p:nvPr/>
        </p:nvGrpSpPr>
        <p:grpSpPr>
          <a:xfrm rot="8100000">
            <a:off x="-1910486" y="2184347"/>
            <a:ext cx="3675831" cy="385794"/>
            <a:chOff x="0" y="0"/>
            <a:chExt cx="2837517" cy="297809"/>
          </a:xfrm>
        </p:grpSpPr>
        <p:sp>
          <p:nvSpPr>
            <p:cNvPr id="13" name="Freeform 13"/>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14" name="TextBox 14"/>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sp>
        <p:nvSpPr>
          <p:cNvPr id="15" name="TextBox 15"/>
          <p:cNvSpPr txBox="1"/>
          <p:nvPr/>
        </p:nvSpPr>
        <p:spPr>
          <a:xfrm>
            <a:off x="2471660" y="464819"/>
            <a:ext cx="4460677" cy="563881"/>
          </a:xfrm>
          <a:prstGeom prst="rect">
            <a:avLst/>
          </a:prstGeom>
        </p:spPr>
        <p:txBody>
          <a:bodyPr lIns="0" tIns="0" rIns="0" bIns="0" rtlCol="0" anchor="t">
            <a:spAutoFit/>
          </a:bodyPr>
          <a:lstStyle/>
          <a:p>
            <a:pPr algn="ctr">
              <a:lnSpc>
                <a:spcPts val="4620"/>
              </a:lnSpc>
              <a:spcBef>
                <a:spcPct val="0"/>
              </a:spcBef>
            </a:pPr>
            <a:r>
              <a:rPr lang="en-US" sz="3300">
                <a:solidFill>
                  <a:srgbClr val="000000"/>
                </a:solidFill>
                <a:latin typeface="思源黑体" panose="020B0500000000000000" charset="-122"/>
              </a:rPr>
              <a:t> Product-Category Plot</a:t>
            </a:r>
            <a:endParaRPr lang="en-US" sz="3300">
              <a:solidFill>
                <a:srgbClr val="000000"/>
              </a:solidFill>
              <a:latin typeface="思源黑体" panose="020B05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8100000">
            <a:off x="-2117604" y="444796"/>
            <a:ext cx="5408887" cy="1011942"/>
            <a:chOff x="0" y="0"/>
            <a:chExt cx="4175330" cy="781157"/>
          </a:xfrm>
        </p:grpSpPr>
        <p:sp>
          <p:nvSpPr>
            <p:cNvPr id="3" name="Freeform 3"/>
            <p:cNvSpPr/>
            <p:nvPr/>
          </p:nvSpPr>
          <p:spPr>
            <a:xfrm>
              <a:off x="0" y="0"/>
              <a:ext cx="4175330" cy="781157"/>
            </a:xfrm>
            <a:custGeom>
              <a:avLst/>
              <a:gdLst/>
              <a:ahLst/>
              <a:cxnLst/>
              <a:rect l="l" t="t" r="r" b="b"/>
              <a:pathLst>
                <a:path w="4175330" h="781157">
                  <a:moveTo>
                    <a:pt x="143133" y="0"/>
                  </a:moveTo>
                  <a:lnTo>
                    <a:pt x="4032197" y="0"/>
                  </a:lnTo>
                  <a:cubicBezTo>
                    <a:pt x="4070158" y="0"/>
                    <a:pt x="4106564" y="15080"/>
                    <a:pt x="4133407" y="41923"/>
                  </a:cubicBezTo>
                  <a:cubicBezTo>
                    <a:pt x="4160250" y="68765"/>
                    <a:pt x="4175330" y="105172"/>
                    <a:pt x="4175330" y="143133"/>
                  </a:cubicBezTo>
                  <a:lnTo>
                    <a:pt x="4175330" y="638024"/>
                  </a:lnTo>
                  <a:cubicBezTo>
                    <a:pt x="4175330" y="675985"/>
                    <a:pt x="4160250" y="712392"/>
                    <a:pt x="4133407" y="739234"/>
                  </a:cubicBezTo>
                  <a:cubicBezTo>
                    <a:pt x="4106564" y="766077"/>
                    <a:pt x="4070158" y="781157"/>
                    <a:pt x="4032197" y="781157"/>
                  </a:cubicBezTo>
                  <a:lnTo>
                    <a:pt x="143133" y="781157"/>
                  </a:lnTo>
                  <a:cubicBezTo>
                    <a:pt x="105172" y="781157"/>
                    <a:pt x="68765" y="766077"/>
                    <a:pt x="41923" y="739234"/>
                  </a:cubicBezTo>
                  <a:cubicBezTo>
                    <a:pt x="15080" y="712392"/>
                    <a:pt x="0" y="675985"/>
                    <a:pt x="0" y="638024"/>
                  </a:cubicBezTo>
                  <a:lnTo>
                    <a:pt x="0" y="143133"/>
                  </a:lnTo>
                  <a:cubicBezTo>
                    <a:pt x="0" y="105172"/>
                    <a:pt x="15080" y="68765"/>
                    <a:pt x="41923" y="41923"/>
                  </a:cubicBezTo>
                  <a:cubicBezTo>
                    <a:pt x="68765" y="15080"/>
                    <a:pt x="105172" y="0"/>
                    <a:pt x="143133" y="0"/>
                  </a:cubicBezTo>
                  <a:close/>
                </a:path>
              </a:pathLst>
            </a:custGeom>
            <a:gradFill rotWithShape="1">
              <a:gsLst>
                <a:gs pos="0">
                  <a:srgbClr val="83A297">
                    <a:alpha val="78000"/>
                  </a:srgbClr>
                </a:gs>
                <a:gs pos="100000">
                  <a:srgbClr val="83A297">
                    <a:alpha val="0"/>
                  </a:srgbClr>
                </a:gs>
              </a:gsLst>
              <a:lin ang="0"/>
            </a:gradFill>
            <a:ln cap="rnd">
              <a:noFill/>
              <a:prstDash val="solid"/>
              <a:round/>
            </a:ln>
          </p:spPr>
        </p:sp>
        <p:sp>
          <p:nvSpPr>
            <p:cNvPr id="4" name="TextBox 4"/>
            <p:cNvSpPr txBox="1"/>
            <p:nvPr/>
          </p:nvSpPr>
          <p:spPr>
            <a:xfrm>
              <a:off x="0" y="-28575"/>
              <a:ext cx="4175330" cy="809732"/>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5" name="Group 5"/>
          <p:cNvGrpSpPr/>
          <p:nvPr/>
        </p:nvGrpSpPr>
        <p:grpSpPr>
          <a:xfrm rot="8100000">
            <a:off x="-1910486" y="2184347"/>
            <a:ext cx="3675831" cy="385794"/>
            <a:chOff x="0" y="0"/>
            <a:chExt cx="2837517" cy="297809"/>
          </a:xfrm>
        </p:grpSpPr>
        <p:sp>
          <p:nvSpPr>
            <p:cNvPr id="6" name="Freeform 6"/>
            <p:cNvSpPr/>
            <p:nvPr/>
          </p:nvSpPr>
          <p:spPr>
            <a:xfrm>
              <a:off x="0" y="0"/>
              <a:ext cx="2837517" cy="297809"/>
            </a:xfrm>
            <a:custGeom>
              <a:avLst/>
              <a:gdLst/>
              <a:ahLst/>
              <a:cxnLst/>
              <a:rect l="l" t="t" r="r" b="b"/>
              <a:pathLst>
                <a:path w="2837517" h="297809">
                  <a:moveTo>
                    <a:pt x="148905" y="0"/>
                  </a:moveTo>
                  <a:lnTo>
                    <a:pt x="2688612" y="0"/>
                  </a:lnTo>
                  <a:cubicBezTo>
                    <a:pt x="2728104" y="0"/>
                    <a:pt x="2765979" y="15688"/>
                    <a:pt x="2793904" y="43613"/>
                  </a:cubicBezTo>
                  <a:cubicBezTo>
                    <a:pt x="2821829" y="71538"/>
                    <a:pt x="2837517" y="109413"/>
                    <a:pt x="2837517" y="148905"/>
                  </a:cubicBezTo>
                  <a:lnTo>
                    <a:pt x="2837517" y="148905"/>
                  </a:lnTo>
                  <a:cubicBezTo>
                    <a:pt x="2837517" y="188396"/>
                    <a:pt x="2821829" y="226271"/>
                    <a:pt x="2793904" y="254196"/>
                  </a:cubicBezTo>
                  <a:cubicBezTo>
                    <a:pt x="2765979" y="282121"/>
                    <a:pt x="2728104" y="297809"/>
                    <a:pt x="2688612" y="297809"/>
                  </a:cubicBezTo>
                  <a:lnTo>
                    <a:pt x="148905" y="297809"/>
                  </a:lnTo>
                  <a:cubicBezTo>
                    <a:pt x="109413" y="297809"/>
                    <a:pt x="71538" y="282121"/>
                    <a:pt x="43613" y="254196"/>
                  </a:cubicBezTo>
                  <a:cubicBezTo>
                    <a:pt x="15688" y="226271"/>
                    <a:pt x="0" y="188396"/>
                    <a:pt x="0" y="148905"/>
                  </a:cubicBezTo>
                  <a:lnTo>
                    <a:pt x="0" y="148905"/>
                  </a:lnTo>
                  <a:cubicBezTo>
                    <a:pt x="0" y="109413"/>
                    <a:pt x="15688" y="71538"/>
                    <a:pt x="43613" y="43613"/>
                  </a:cubicBezTo>
                  <a:cubicBezTo>
                    <a:pt x="71538" y="15688"/>
                    <a:pt x="109413" y="0"/>
                    <a:pt x="148905" y="0"/>
                  </a:cubicBezTo>
                  <a:close/>
                </a:path>
              </a:pathLst>
            </a:custGeom>
            <a:gradFill rotWithShape="1">
              <a:gsLst>
                <a:gs pos="0">
                  <a:srgbClr val="83A297">
                    <a:alpha val="33000"/>
                  </a:srgbClr>
                </a:gs>
                <a:gs pos="100000">
                  <a:srgbClr val="83A297">
                    <a:alpha val="0"/>
                  </a:srgbClr>
                </a:gs>
              </a:gsLst>
              <a:lin ang="0"/>
            </a:gradFill>
            <a:ln cap="rnd">
              <a:noFill/>
              <a:prstDash val="solid"/>
              <a:round/>
            </a:ln>
          </p:spPr>
        </p:sp>
        <p:sp>
          <p:nvSpPr>
            <p:cNvPr id="7" name="TextBox 7"/>
            <p:cNvSpPr txBox="1"/>
            <p:nvPr/>
          </p:nvSpPr>
          <p:spPr>
            <a:xfrm>
              <a:off x="0" y="-28575"/>
              <a:ext cx="2837517" cy="326384"/>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8" name="Group 8"/>
          <p:cNvGrpSpPr/>
          <p:nvPr/>
        </p:nvGrpSpPr>
        <p:grpSpPr>
          <a:xfrm rot="8100000">
            <a:off x="12592089" y="6891878"/>
            <a:ext cx="8127731" cy="1591025"/>
            <a:chOff x="0" y="0"/>
            <a:chExt cx="4175330" cy="817332"/>
          </a:xfrm>
        </p:grpSpPr>
        <p:sp>
          <p:nvSpPr>
            <p:cNvPr id="9" name="Freeform 9"/>
            <p:cNvSpPr/>
            <p:nvPr/>
          </p:nvSpPr>
          <p:spPr>
            <a:xfrm>
              <a:off x="0" y="0"/>
              <a:ext cx="4175330" cy="817332"/>
            </a:xfrm>
            <a:custGeom>
              <a:avLst/>
              <a:gdLst/>
              <a:ahLst/>
              <a:cxnLst/>
              <a:rect l="l" t="t" r="r" b="b"/>
              <a:pathLst>
                <a:path w="4175330" h="817332">
                  <a:moveTo>
                    <a:pt x="95253" y="0"/>
                  </a:moveTo>
                  <a:lnTo>
                    <a:pt x="4080077" y="0"/>
                  </a:lnTo>
                  <a:cubicBezTo>
                    <a:pt x="4105340" y="0"/>
                    <a:pt x="4129568" y="10036"/>
                    <a:pt x="4147431" y="27899"/>
                  </a:cubicBezTo>
                  <a:cubicBezTo>
                    <a:pt x="4165295" y="45762"/>
                    <a:pt x="4175330" y="69990"/>
                    <a:pt x="4175330" y="95253"/>
                  </a:cubicBezTo>
                  <a:lnTo>
                    <a:pt x="4175330" y="722079"/>
                  </a:lnTo>
                  <a:cubicBezTo>
                    <a:pt x="4175330" y="774686"/>
                    <a:pt x="4132684" y="817332"/>
                    <a:pt x="4080077" y="817332"/>
                  </a:cubicBezTo>
                  <a:lnTo>
                    <a:pt x="95253" y="817332"/>
                  </a:lnTo>
                  <a:cubicBezTo>
                    <a:pt x="69990" y="817332"/>
                    <a:pt x="45762" y="807296"/>
                    <a:pt x="27899" y="789433"/>
                  </a:cubicBezTo>
                  <a:cubicBezTo>
                    <a:pt x="10036" y="771569"/>
                    <a:pt x="0" y="747341"/>
                    <a:pt x="0" y="722079"/>
                  </a:cubicBezTo>
                  <a:lnTo>
                    <a:pt x="0" y="95253"/>
                  </a:lnTo>
                  <a:cubicBezTo>
                    <a:pt x="0" y="69990"/>
                    <a:pt x="10036" y="45762"/>
                    <a:pt x="27899" y="27899"/>
                  </a:cubicBezTo>
                  <a:cubicBezTo>
                    <a:pt x="45762" y="10036"/>
                    <a:pt x="69990" y="0"/>
                    <a:pt x="95253"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0" name="TextBox 10"/>
            <p:cNvSpPr txBox="1"/>
            <p:nvPr/>
          </p:nvSpPr>
          <p:spPr>
            <a:xfrm>
              <a:off x="0" y="-28575"/>
              <a:ext cx="4175330" cy="845907"/>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11" name="Group 11"/>
          <p:cNvGrpSpPr/>
          <p:nvPr/>
        </p:nvGrpSpPr>
        <p:grpSpPr>
          <a:xfrm rot="8100000">
            <a:off x="11109216" y="9980534"/>
            <a:ext cx="7766865" cy="1118264"/>
            <a:chOff x="0" y="0"/>
            <a:chExt cx="3989948" cy="574468"/>
          </a:xfrm>
        </p:grpSpPr>
        <p:sp>
          <p:nvSpPr>
            <p:cNvPr id="12" name="Freeform 12"/>
            <p:cNvSpPr/>
            <p:nvPr/>
          </p:nvSpPr>
          <p:spPr>
            <a:xfrm>
              <a:off x="0" y="0"/>
              <a:ext cx="3989948" cy="574468"/>
            </a:xfrm>
            <a:custGeom>
              <a:avLst/>
              <a:gdLst/>
              <a:ahLst/>
              <a:cxnLst/>
              <a:rect l="l" t="t" r="r" b="b"/>
              <a:pathLst>
                <a:path w="3989948" h="574468">
                  <a:moveTo>
                    <a:pt x="99679" y="0"/>
                  </a:moveTo>
                  <a:lnTo>
                    <a:pt x="3890270" y="0"/>
                  </a:lnTo>
                  <a:cubicBezTo>
                    <a:pt x="3916706" y="0"/>
                    <a:pt x="3942060" y="10502"/>
                    <a:pt x="3960753" y="29195"/>
                  </a:cubicBezTo>
                  <a:cubicBezTo>
                    <a:pt x="3979447" y="47889"/>
                    <a:pt x="3989948" y="73242"/>
                    <a:pt x="3989948" y="99679"/>
                  </a:cubicBezTo>
                  <a:lnTo>
                    <a:pt x="3989948" y="474789"/>
                  </a:lnTo>
                  <a:cubicBezTo>
                    <a:pt x="3989948" y="501226"/>
                    <a:pt x="3979447" y="526580"/>
                    <a:pt x="3960753" y="545273"/>
                  </a:cubicBezTo>
                  <a:cubicBezTo>
                    <a:pt x="3942060" y="563966"/>
                    <a:pt x="3916706" y="574468"/>
                    <a:pt x="3890270" y="574468"/>
                  </a:cubicBezTo>
                  <a:lnTo>
                    <a:pt x="99679" y="574468"/>
                  </a:lnTo>
                  <a:cubicBezTo>
                    <a:pt x="73242" y="574468"/>
                    <a:pt x="47889" y="563966"/>
                    <a:pt x="29195" y="545273"/>
                  </a:cubicBezTo>
                  <a:cubicBezTo>
                    <a:pt x="10502" y="526580"/>
                    <a:pt x="0" y="501226"/>
                    <a:pt x="0" y="474789"/>
                  </a:cubicBezTo>
                  <a:lnTo>
                    <a:pt x="0" y="99679"/>
                  </a:lnTo>
                  <a:cubicBezTo>
                    <a:pt x="0" y="73242"/>
                    <a:pt x="10502" y="47889"/>
                    <a:pt x="29195" y="29195"/>
                  </a:cubicBezTo>
                  <a:cubicBezTo>
                    <a:pt x="47889" y="10502"/>
                    <a:pt x="73242" y="0"/>
                    <a:pt x="99679" y="0"/>
                  </a:cubicBezTo>
                  <a:close/>
                </a:path>
              </a:pathLst>
            </a:custGeom>
            <a:gradFill rotWithShape="1">
              <a:gsLst>
                <a:gs pos="0">
                  <a:srgbClr val="83A297">
                    <a:alpha val="21000"/>
                  </a:srgbClr>
                </a:gs>
                <a:gs pos="100000">
                  <a:srgbClr val="83A297">
                    <a:alpha val="0"/>
                  </a:srgbClr>
                </a:gs>
              </a:gsLst>
              <a:lin ang="0"/>
            </a:gradFill>
            <a:ln cap="rnd">
              <a:noFill/>
              <a:prstDash val="solid"/>
              <a:round/>
            </a:ln>
          </p:spPr>
        </p:sp>
        <p:sp>
          <p:nvSpPr>
            <p:cNvPr id="13" name="TextBox 13"/>
            <p:cNvSpPr txBox="1"/>
            <p:nvPr/>
          </p:nvSpPr>
          <p:spPr>
            <a:xfrm>
              <a:off x="0" y="-28575"/>
              <a:ext cx="3989948" cy="603043"/>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Freeform 14"/>
          <p:cNvSpPr/>
          <p:nvPr/>
        </p:nvSpPr>
        <p:spPr>
          <a:xfrm>
            <a:off x="5776798" y="0"/>
            <a:ext cx="13106370" cy="7553039"/>
          </a:xfrm>
          <a:custGeom>
            <a:avLst/>
            <a:gdLst/>
            <a:ahLst/>
            <a:cxnLst/>
            <a:rect l="l" t="t" r="r" b="b"/>
            <a:pathLst>
              <a:path w="13106370" h="7553039">
                <a:moveTo>
                  <a:pt x="0" y="0"/>
                </a:moveTo>
                <a:lnTo>
                  <a:pt x="13106369" y="0"/>
                </a:lnTo>
                <a:lnTo>
                  <a:pt x="13106369" y="7553039"/>
                </a:lnTo>
                <a:lnTo>
                  <a:pt x="0" y="7553039"/>
                </a:lnTo>
                <a:lnTo>
                  <a:pt x="0" y="0"/>
                </a:lnTo>
                <a:close/>
              </a:path>
            </a:pathLst>
          </a:custGeom>
          <a:blipFill>
            <a:blip r:embed="rId1"/>
            <a:stretch>
              <a:fillRect/>
            </a:stretch>
          </a:blipFill>
        </p:spPr>
      </p:sp>
      <p:sp>
        <p:nvSpPr>
          <p:cNvPr id="15" name="Freeform 15"/>
          <p:cNvSpPr/>
          <p:nvPr/>
        </p:nvSpPr>
        <p:spPr>
          <a:xfrm>
            <a:off x="0" y="3220873"/>
            <a:ext cx="7441121" cy="7489692"/>
          </a:xfrm>
          <a:custGeom>
            <a:avLst/>
            <a:gdLst/>
            <a:ahLst/>
            <a:cxnLst/>
            <a:rect l="l" t="t" r="r" b="b"/>
            <a:pathLst>
              <a:path w="7441121" h="7489692">
                <a:moveTo>
                  <a:pt x="0" y="0"/>
                </a:moveTo>
                <a:lnTo>
                  <a:pt x="7441121" y="0"/>
                </a:lnTo>
                <a:lnTo>
                  <a:pt x="7441121" y="7489692"/>
                </a:lnTo>
                <a:lnTo>
                  <a:pt x="0" y="7489692"/>
                </a:lnTo>
                <a:lnTo>
                  <a:pt x="0" y="0"/>
                </a:lnTo>
                <a:close/>
              </a:path>
            </a:pathLst>
          </a:custGeom>
          <a:blipFill>
            <a:blip r:embed="rId2"/>
            <a:stretch>
              <a:fillRect/>
            </a:stretch>
          </a:blipFill>
        </p:spPr>
      </p:sp>
      <p:sp>
        <p:nvSpPr>
          <p:cNvPr id="16" name="TextBox 16"/>
          <p:cNvSpPr txBox="1"/>
          <p:nvPr/>
        </p:nvSpPr>
        <p:spPr>
          <a:xfrm>
            <a:off x="2392384" y="237138"/>
            <a:ext cx="2714982" cy="563881"/>
          </a:xfrm>
          <a:prstGeom prst="rect">
            <a:avLst/>
          </a:prstGeom>
        </p:spPr>
        <p:txBody>
          <a:bodyPr lIns="0" tIns="0" rIns="0" bIns="0" rtlCol="0" anchor="t">
            <a:spAutoFit/>
          </a:bodyPr>
          <a:lstStyle/>
          <a:p>
            <a:pPr algn="ctr">
              <a:lnSpc>
                <a:spcPts val="4620"/>
              </a:lnSpc>
              <a:spcBef>
                <a:spcPct val="0"/>
              </a:spcBef>
            </a:pPr>
            <a:r>
              <a:rPr lang="en-US" sz="3300">
                <a:solidFill>
                  <a:srgbClr val="000000"/>
                </a:solidFill>
                <a:latin typeface="思源黑体" panose="020B0500000000000000" charset="-122"/>
              </a:rPr>
              <a:t> Seller’s Plot</a:t>
            </a:r>
            <a:endParaRPr lang="en-US" sz="3300">
              <a:solidFill>
                <a:srgbClr val="000000"/>
              </a:solidFill>
              <a:latin typeface="思源黑体" panose="020B0500000000000000" charset="-122"/>
            </a:endParaRPr>
          </a:p>
        </p:txBody>
      </p:sp>
    </p:spTree>
  </p:cSld>
  <p:clrMapOvr>
    <a:masterClrMapping/>
  </p:clrMapOvr>
</p:sld>
</file>

<file path=ppt/tags/tag1.xml><?xml version="1.0" encoding="utf-8"?>
<p:tagLst xmlns:p="http://schemas.openxmlformats.org/presentationml/2006/main">
  <p:tag name="commondata" val="eyJoZGlkIjoiZjNiMzczZjFjZTcyOWZlNjVlYmJjNTJhNDE4Y2JhYWQ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1749</Words>
  <Application>WPS 演示</Application>
  <PresentationFormat>On-screen Show (4:3)</PresentationFormat>
  <Paragraphs>157</Paragraphs>
  <Slides>27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宋体</vt:lpstr>
      <vt:lpstr>Wingdings</vt:lpstr>
      <vt:lpstr>思源黑体 Medium</vt:lpstr>
      <vt:lpstr>思源黑体 Heavy</vt:lpstr>
      <vt:lpstr>思源黑体</vt:lpstr>
      <vt:lpstr>思源黑体 Bold</vt:lpstr>
      <vt:lpstr>Akzidenz-Grotesk Bold</vt:lpstr>
      <vt:lpstr>字由点字典黑 Bold</vt:lpstr>
      <vt:lpstr>Calibri</vt:lpstr>
      <vt:lpstr>微软雅黑</vt:lpstr>
      <vt:lpstr>Arial Unicode MS</vt:lpstr>
      <vt:lpstr>字由点字典黑</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SAS_proj_ppt</dc:title>
  <dc:creator/>
  <cp:lastModifiedBy>Demon_de_Laplace</cp:lastModifiedBy>
  <cp:revision>2</cp:revision>
  <dcterms:created xsi:type="dcterms:W3CDTF">2006-08-16T00:00:00Z</dcterms:created>
  <dcterms:modified xsi:type="dcterms:W3CDTF">2024-05-30T08:45:32Z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338F1D1362404BB5A4E5DDF0B1538DD3_12</vt:lpwstr>
  </property>
  <property fmtid="{D5CDD505-2E9C-101B-9397-08002B2CF9AE}" pid="3" name="KSOProductBuildVer">
    <vt:lpwstr>2052-12.1.0.16929</vt:lpwstr>
  </property>
</Properties>
</file>