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78c27f35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78c27f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78c27f35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78c27f3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78c27f35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78c27f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b8383444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b838344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78c27f35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78c27f3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d78c27f35_0_3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d78c27f3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d78c27f35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d78c27f3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d78c27f35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d78c27f3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b8383444b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b838344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78c27f3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78c27f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8383444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b83834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b8383444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b838344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78c27f35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78c27f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d78c27f35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d78c27f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d78c27f35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d78c27f3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uenosaires.gob.ar/dataset/victimas-siniestros-via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60950" y="1552800"/>
            <a:ext cx="8222100" cy="20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EDA</a:t>
            </a:r>
            <a:br>
              <a:rPr lang="es-41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-41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Homicidios &amp; Accidentes </a:t>
            </a:r>
            <a:br>
              <a:rPr lang="es-41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-41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CABA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-333000" y="4233675"/>
            <a:ext cx="9966900" cy="90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388" y="152400"/>
            <a:ext cx="6057225" cy="3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0" y="4290825"/>
            <a:ext cx="900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Podemos hacer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notorio la diferencia de las medias y los IQRs viendo el box-plot asociado.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333000" y="4386075"/>
            <a:ext cx="9966900" cy="90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-68575" y="4374000"/>
            <a:ext cx="921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La franja horaria presenta implicaciones directas en el tipo-victima de los accidentes.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19" y="0"/>
            <a:ext cx="8068961" cy="42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654500" y="1635250"/>
            <a:ext cx="1767000" cy="174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0" y="1748250"/>
            <a:ext cx="3054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Hay barrios que presentan mayores accidentes en ciertos tipos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 víctimas.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00" y="250308"/>
            <a:ext cx="6089999" cy="46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2821650" y="356200"/>
            <a:ext cx="4473000" cy="905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4294967295" type="body"/>
          </p:nvPr>
        </p:nvSpPr>
        <p:spPr>
          <a:xfrm>
            <a:off x="2821650" y="453400"/>
            <a:ext cx="42330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Resumen de insights</a:t>
            </a:r>
            <a:endParaRPr sz="2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81200" y="1627625"/>
            <a:ext cx="8181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Distribución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normal en cantidad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víctimas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franja horaria (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Teniendo un pico en la franja horaria [12:18]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gravedad en las lesiones por accidentes viales tiende a ser mayor mientras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tarde, en el dia, se hace.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 motos corresponden al tipo-victima con mayor número de víctimas.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Hay barrios y franjas horarias que presentan mayores accidentes en ciertos tipos de víctimas.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262531" y="1327538"/>
            <a:ext cx="204600" cy="204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-64514" y="331281"/>
            <a:ext cx="2731051" cy="1123406"/>
            <a:chOff x="1000000" y="2393988"/>
            <a:chExt cx="4144235" cy="1704713"/>
          </a:xfrm>
        </p:grpSpPr>
        <p:sp>
          <p:nvSpPr>
            <p:cNvPr id="167" name="Google Shape;167;p25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8" name="Google Shape;168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5"/>
          <p:cNvGrpSpPr/>
          <p:nvPr/>
        </p:nvGrpSpPr>
        <p:grpSpPr>
          <a:xfrm>
            <a:off x="3" y="356195"/>
            <a:ext cx="2739166" cy="1073560"/>
            <a:chOff x="1000025" y="2059300"/>
            <a:chExt cx="4156550" cy="1629075"/>
          </a:xfrm>
        </p:grpSpPr>
        <p:sp>
          <p:nvSpPr>
            <p:cNvPr id="177" name="Google Shape;177;p2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8" name="Google Shape;178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2821650" y="356200"/>
            <a:ext cx="4473000" cy="905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2821650" y="453400"/>
            <a:ext cx="42330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EDA </a:t>
            </a:r>
            <a:b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Homicidios en siniestros viales</a:t>
            </a:r>
            <a:endParaRPr sz="2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962425" y="1627625"/>
            <a:ext cx="6698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siniestros viales por barrio.</a:t>
            </a:r>
            <a:b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 de siniestros viales por part of day.</a:t>
            </a:r>
            <a:b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por tipo de víctima y acusado.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886106" y="3865013"/>
            <a:ext cx="204600" cy="204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26"/>
          <p:cNvGrpSpPr/>
          <p:nvPr/>
        </p:nvGrpSpPr>
        <p:grpSpPr>
          <a:xfrm>
            <a:off x="6404611" y="3782256"/>
            <a:ext cx="2731051" cy="1123406"/>
            <a:chOff x="1000000" y="2393988"/>
            <a:chExt cx="4144235" cy="1704713"/>
          </a:xfrm>
        </p:grpSpPr>
        <p:sp>
          <p:nvSpPr>
            <p:cNvPr id="195" name="Google Shape;195;p26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6" name="Google Shape;196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6"/>
          <p:cNvGrpSpPr/>
          <p:nvPr/>
        </p:nvGrpSpPr>
        <p:grpSpPr>
          <a:xfrm>
            <a:off x="6404628" y="3611695"/>
            <a:ext cx="2739166" cy="1073560"/>
            <a:chOff x="1000025" y="2059300"/>
            <a:chExt cx="4156550" cy="1629075"/>
          </a:xfrm>
        </p:grpSpPr>
        <p:sp>
          <p:nvSpPr>
            <p:cNvPr id="205" name="Google Shape;205;p2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6" name="Google Shape;206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619500" y="4194900"/>
            <a:ext cx="948600" cy="9486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0" y="3571600"/>
            <a:ext cx="1305300" cy="13053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0" y="43740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Hay barrios con una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mayoría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 significativa en la cantidad de homicidios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producidos por siniestros viales.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807" y="0"/>
            <a:ext cx="5158387" cy="4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-1117850" y="4256525"/>
            <a:ext cx="11109900" cy="12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0" y="43740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Vemos que el barrio y el rango horario tiene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implicancia directas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en la cantidad de homicidios.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50" y="0"/>
            <a:ext cx="6333625" cy="38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931900" y="4374000"/>
            <a:ext cx="1097400" cy="1097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-243900" y="4044450"/>
            <a:ext cx="1756500" cy="17565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0" y="43740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Los homicidios por tipo-victima suelen cambiar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según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el barrio.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Los acusados de homicidios tienden a ser autos.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83" y="0"/>
            <a:ext cx="8261634" cy="40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2821650" y="356200"/>
            <a:ext cx="4473000" cy="905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4294967295" type="body"/>
          </p:nvPr>
        </p:nvSpPr>
        <p:spPr>
          <a:xfrm>
            <a:off x="2821650" y="453400"/>
            <a:ext cx="42330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Resumen de insights</a:t>
            </a:r>
            <a:endParaRPr sz="2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262531" y="1327538"/>
            <a:ext cx="204600" cy="204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-64514" y="331281"/>
            <a:ext cx="2731051" cy="1123406"/>
            <a:chOff x="1000000" y="2393988"/>
            <a:chExt cx="4144235" cy="1704713"/>
          </a:xfrm>
        </p:grpSpPr>
        <p:sp>
          <p:nvSpPr>
            <p:cNvPr id="245" name="Google Shape;245;p30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6" name="Google Shape;246;p3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30"/>
          <p:cNvGrpSpPr/>
          <p:nvPr/>
        </p:nvGrpSpPr>
        <p:grpSpPr>
          <a:xfrm>
            <a:off x="3" y="356195"/>
            <a:ext cx="2739166" cy="1073560"/>
            <a:chOff x="1000025" y="2059300"/>
            <a:chExt cx="4156550" cy="1629075"/>
          </a:xfrm>
        </p:grpSpPr>
        <p:sp>
          <p:nvSpPr>
            <p:cNvPr id="255" name="Google Shape;255;p3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6" name="Google Shape;256;p3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481200" y="1551425"/>
            <a:ext cx="818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barrio y el part-of-day  tiene implicancia directa en la cantidad de homicidios en accidentes viales.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➢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Cristóbal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tiene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accidentes letales en la tarde, mientras que en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Constitución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hay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accidentes letales en el horario de la madrugada.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 responsables de los homicidios en accidentes viales (acusados) tienden a ser mayormente autos y NO tienden a cambiar por barrio.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❖"/>
            </a:pP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víctimas</a:t>
            </a:r>
            <a:r>
              <a:rPr lang="es-419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homicidios en accidentes viales suelen depender del barrio en que ocurren dichos accidentes.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76000"/>
            <a:ext cx="20115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Montserrat Medium"/>
                <a:ea typeface="Montserrat Medium"/>
                <a:cs typeface="Montserrat Medium"/>
                <a:sym typeface="Montserrat Medium"/>
              </a:rPr>
              <a:t>Contexto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1248799"/>
            <a:ext cx="4045200" cy="1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Se procedió a analizar los datos pertenecientes a los homicidios y siniestros viales proporcionados por el gobierno de CABA.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013925" y="1894400"/>
            <a:ext cx="19092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Datos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821650" y="356200"/>
            <a:ext cx="4473000" cy="905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4294967295" type="body"/>
          </p:nvPr>
        </p:nvSpPr>
        <p:spPr>
          <a:xfrm>
            <a:off x="2821650" y="453400"/>
            <a:ext cx="42330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EDA </a:t>
            </a:r>
            <a:b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Lesiones en </a:t>
            </a: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s-419"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iniestros viales</a:t>
            </a:r>
            <a:endParaRPr sz="2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62425" y="1627625"/>
            <a:ext cx="6583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siniestros viales por hora.</a:t>
            </a:r>
            <a:b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de siniestros viales por barrio.</a:t>
            </a:r>
            <a:b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tipo de </a:t>
            </a: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víctima</a:t>
            </a:r>
            <a:r>
              <a:rPr lang="es-419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886106" y="3865013"/>
            <a:ext cx="204600" cy="204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6404611" y="3782256"/>
            <a:ext cx="2731051" cy="1123406"/>
            <a:chOff x="1000000" y="2393988"/>
            <a:chExt cx="4144235" cy="1704713"/>
          </a:xfrm>
        </p:grpSpPr>
        <p:sp>
          <p:nvSpPr>
            <p:cNvPr id="73" name="Google Shape;73;p15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404628" y="3611695"/>
            <a:ext cx="2739166" cy="1073560"/>
            <a:chOff x="1000025" y="2059300"/>
            <a:chExt cx="4156550" cy="1629075"/>
          </a:xfrm>
        </p:grpSpPr>
        <p:sp>
          <p:nvSpPr>
            <p:cNvPr id="83" name="Google Shape;83;p1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4" name="Google Shape;84;p1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214875" y="587475"/>
            <a:ext cx="3063300" cy="30633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1294200"/>
            <a:ext cx="4171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Vemos una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distribución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normal en la cantidad de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víctimas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por franja horaria.</a:t>
            </a:r>
            <a:br>
              <a:rPr lang="es-419" sz="19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-419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Teniendo un pico en la franja horaria [12:18]hs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800" y="743463"/>
            <a:ext cx="4892976" cy="36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0"/>
            <a:ext cx="376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Análisis por Franja Horaria.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0"/>
            <a:ext cx="9144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 supervivencia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según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la gravedad de los accidentes viales.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Evento: Accidente vial con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lesión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grave.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Superviviente: Accidentes viales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lesión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grave.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Duración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 superviviente: Franja horaria [1hs, 24hs]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647000"/>
            <a:ext cx="4667399" cy="3465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667400" y="1647000"/>
            <a:ext cx="447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Vemos que la probabilidad de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supervivencia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cae bruscamente a medida que “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tarde” se hace.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0"/>
            <a:ext cx="914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Podemos verificar la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hipótesis,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“Las lesiones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GRAVES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de accidentes viales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tienen mayor probabilidad de ocurrir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a medida que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tarde se hace”, viendo el siguiente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gráfico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 barras.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456" y="1366800"/>
            <a:ext cx="4879088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5020075" y="1748250"/>
            <a:ext cx="3609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Tomamos el cuartil 0.75 para analizar el 25% de barrios con mayor porcentaje de accidentes.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020"/>
            <a:ext cx="4572000" cy="386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0"/>
            <a:ext cx="376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en Barrios.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1002025" y="2160150"/>
            <a:ext cx="1097400" cy="1097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1443000"/>
            <a:ext cx="1558500" cy="1558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-46175" y="1748250"/>
            <a:ext cx="3193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Las motos corresponden al tipo-victima con mayor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número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víctimas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900" y="152400"/>
            <a:ext cx="490408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0" y="0"/>
            <a:ext cx="376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Análisis por tipo-victima.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5340100" y="-136400"/>
            <a:ext cx="3909000" cy="52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79079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525" y="152400"/>
            <a:ext cx="1768475" cy="1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328675" y="1163400"/>
            <a:ext cx="3838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Vemos </a:t>
            </a:r>
            <a:r>
              <a:rPr b="1" lang="es-419" sz="1900">
                <a:latin typeface="Montserrat"/>
                <a:ea typeface="Montserrat"/>
                <a:cs typeface="Montserrat"/>
                <a:sym typeface="Montserrat"/>
              </a:rPr>
              <a:t>distribuciones normales que difieren en la media y en la varianza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dependiendo por tipo-victima.</a:t>
            </a:r>
            <a:br>
              <a:rPr lang="es-419" sz="1900">
                <a:latin typeface="Montserrat"/>
                <a:ea typeface="Montserrat"/>
                <a:cs typeface="Montserrat"/>
                <a:sym typeface="Montserrat"/>
              </a:rPr>
            </a:b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❖"/>
            </a:pP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El promedio 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-419" sz="1900">
                <a:latin typeface="Montserrat"/>
                <a:ea typeface="Montserrat"/>
                <a:cs typeface="Montserrat"/>
                <a:sym typeface="Montserrat"/>
              </a:rPr>
              <a:t> alto pertenece al tipo-victima “moto”.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