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0"/>
  </p:notesMasterIdLst>
  <p:handoutMasterIdLst>
    <p:handoutMasterId r:id="rId11"/>
  </p:handoutMasterIdLst>
  <p:sldIdLst>
    <p:sldId id="256" r:id="rId2"/>
    <p:sldId id="262" r:id="rId3"/>
    <p:sldId id="261" r:id="rId4"/>
    <p:sldId id="263" r:id="rId5"/>
    <p:sldId id="264" r:id="rId6"/>
    <p:sldId id="265" r:id="rId7"/>
    <p:sldId id="266" r:id="rId8"/>
    <p:sldId id="260" r:id="rId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48" autoAdjust="0"/>
  </p:normalViewPr>
  <p:slideViewPr>
    <p:cSldViewPr snapToGrid="0">
      <p:cViewPr varScale="1">
        <p:scale>
          <a:sx n="82" d="100"/>
          <a:sy n="82" d="100"/>
        </p:scale>
        <p:origin x="581"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rtl="0"/>
          <a:r>
            <a:rPr lang="fr-FR" noProof="0" dirty="0"/>
            <a:t>PC</a:t>
          </a:r>
        </a:p>
      </dgm:t>
    </dgm:pt>
    <dgm:pt modelId="{9617668C-C38C-4017-8DDF-37855B15D110}" type="parTrans" cxnId="{C4BA385D-31ED-40EF-A5D6-98DFBA64E71A}">
      <dgm:prSet/>
      <dgm:spPr/>
      <dgm:t>
        <a:bodyPr rtlCol="0"/>
        <a:lstStyle/>
        <a:p>
          <a:pPr rtl="0"/>
          <a:endParaRPr lang="fr-FR" noProof="0" dirty="0"/>
        </a:p>
      </dgm:t>
    </dgm:pt>
    <dgm:pt modelId="{0C95B389-AC0C-4055-9AA3-38815EFC8B0A}" type="sibTrans" cxnId="{C4BA385D-31ED-40EF-A5D6-98DFBA64E71A}">
      <dgm:prSet/>
      <dgm:spPr/>
      <dgm:t>
        <a:bodyPr rtlCol="0"/>
        <a:lstStyle/>
        <a:p>
          <a:pPr rtl="0"/>
          <a:endParaRPr lang="fr-FR" noProof="0" dirty="0"/>
        </a:p>
      </dgm:t>
    </dgm:pt>
    <dgm:pt modelId="{91A66877-AC1C-46D9-BF2C-6024B638DEA9}">
      <dgm:prSet phldrT="[Text]"/>
      <dgm:spPr/>
      <dgm:t>
        <a:bodyPr rtlCol="0"/>
        <a:lstStyle/>
        <a:p>
          <a:pPr rtl="0"/>
          <a:r>
            <a:rPr lang="fr-FR" noProof="0" dirty="0"/>
            <a:t>Souris</a:t>
          </a:r>
        </a:p>
      </dgm:t>
    </dgm:pt>
    <dgm:pt modelId="{913FED05-DF41-48A7-B1F8-81937A468EF9}" type="parTrans" cxnId="{7F0DAB6F-9257-4F2D-B31A-3418F73F6952}">
      <dgm:prSet/>
      <dgm:spPr/>
      <dgm:t>
        <a:bodyPr rtlCol="0"/>
        <a:lstStyle/>
        <a:p>
          <a:pPr rtl="0"/>
          <a:endParaRPr lang="fr-FR" noProof="0" dirty="0"/>
        </a:p>
      </dgm:t>
    </dgm:pt>
    <dgm:pt modelId="{BFCE4A28-C381-46FF-935A-B11534EF7D87}" type="sibTrans" cxnId="{7F0DAB6F-9257-4F2D-B31A-3418F73F6952}">
      <dgm:prSet/>
      <dgm:spPr/>
      <dgm:t>
        <a:bodyPr rtlCol="0"/>
        <a:lstStyle/>
        <a:p>
          <a:pPr rtl="0"/>
          <a:endParaRPr lang="fr-FR" noProof="0" dirty="0"/>
        </a:p>
      </dgm:t>
    </dgm:pt>
    <dgm:pt modelId="{76CC3289-2662-43F0-A3C6-BA04A135F08C}">
      <dgm:prSet phldrT="[Text]"/>
      <dgm:spPr/>
      <dgm:t>
        <a:bodyPr rtlCol="0"/>
        <a:lstStyle/>
        <a:p>
          <a:pPr rtl="0"/>
          <a:r>
            <a:rPr lang="fr-FR" noProof="0" dirty="0"/>
            <a:t>Clavier</a:t>
          </a:r>
        </a:p>
      </dgm:t>
    </dgm:pt>
    <dgm:pt modelId="{D46DB4DA-1442-4ECE-89FE-BBB1E3489E3D}" type="parTrans" cxnId="{0400886E-8A1A-44C2-95A7-DB0EF4911494}">
      <dgm:prSet/>
      <dgm:spPr/>
      <dgm:t>
        <a:bodyPr rtlCol="0"/>
        <a:lstStyle/>
        <a:p>
          <a:pPr rtl="0"/>
          <a:endParaRPr lang="fr-FR" noProof="0" dirty="0"/>
        </a:p>
      </dgm:t>
    </dgm:pt>
    <dgm:pt modelId="{FA28C9D6-476E-43CD-BA23-D6D990FD78D0}" type="sibTrans" cxnId="{0400886E-8A1A-44C2-95A7-DB0EF4911494}">
      <dgm:prSet/>
      <dgm:spPr/>
      <dgm:t>
        <a:bodyPr rtlCol="0"/>
        <a:lstStyle/>
        <a:p>
          <a:pPr rtl="0"/>
          <a:endParaRPr lang="fr-FR"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Ordinateur contour"/>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ouris contour"/>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custLinFactNeighborX="-7165" custLinFactNeighborY="107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lavier contour"/>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kern="1200" noProof="0" dirty="0"/>
            <a:t>PC</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kern="1200" noProof="0" dirty="0"/>
            <a:t>Souris</a:t>
          </a:r>
        </a:p>
      </dsp:txBody>
      <dsp:txXfrm>
        <a:off x="3841646" y="2746269"/>
        <a:ext cx="3222832" cy="720000"/>
      </dsp:txXfrm>
    </dsp:sp>
    <dsp:sp modelId="{6DB1FE51-13D0-4A38-AD6E-48D4371A1AF3}">
      <dsp:nvSpPr>
        <dsp:cNvPr id="0" name=""/>
        <dsp:cNvSpPr/>
      </dsp:nvSpPr>
      <dsp:spPr>
        <a:xfrm>
          <a:off x="7992980" y="51052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kern="1200" noProof="0" dirty="0"/>
            <a:t>Clavier</a:t>
          </a:r>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Liste d’étiquettes d’icôn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26/10/2023</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26/10/2023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3</a:t>
            </a:fld>
            <a:endParaRPr lang="fr-F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8</a:t>
            </a:fld>
            <a:endParaRPr lang="fr-F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F3B20A7-A3FE-46B9-84EA-B4257BA7E60C}" type="datetime1">
              <a:rPr lang="fr-FR" noProof="0" smtClean="0"/>
              <a:t>26/10/2023</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5E3FBB-57D2-4FB3-B51E-0FDE8CEE6791}" type="datetime1">
              <a:rPr lang="fr-FR" noProof="0" smtClean="0"/>
              <a:t>26/10/2023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E9F9435-70D7-42BA-8564-5EC34B97B69E}" type="datetime1">
              <a:rPr lang="fr-FR" noProof="0" smtClean="0"/>
              <a:t>26/10/2023</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9B34D2F-0B02-482E-ABD2-95D8C2FF2A58}" type="datetime1">
              <a:rPr lang="fr-FR" noProof="0" smtClean="0"/>
              <a:t>26/10/2023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126ECFBB-4871-428F-B4AE-1EF357E63674}" type="datetime1">
              <a:rPr lang="fr-FR" noProof="0" smtClean="0"/>
              <a:t>26/10/2023</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5517F14-0D9C-452E-A596-36902551AE9C}" type="datetime1">
              <a:rPr lang="fr-FR" noProof="0" smtClean="0"/>
              <a:t>26/10/2023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FA9BF800-A62B-4735-B9A7-5450007C0A78}" type="datetime1">
              <a:rPr lang="fr-FR" noProof="0" smtClean="0"/>
              <a:t>26/10/2023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F47267E0-A979-4430-94B4-54611641D8EE}" type="datetime1">
              <a:rPr lang="fr-FR" noProof="0" smtClean="0"/>
              <a:t>26/10/2023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58A73B6-B077-488D-82CF-3056D5BAC73E}" type="datetime1">
              <a:rPr lang="fr-FR" noProof="0" smtClean="0"/>
              <a:t>26/10/2023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98F108A3-3495-404B-9869-1BA62DF0E465}" type="datetime1">
              <a:rPr lang="fr-FR" noProof="0" smtClean="0"/>
              <a:t>26/10/2023</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4B550F6-4238-41AE-B6F4-4D375745C983}" type="datetime1">
              <a:rPr lang="fr-FR" noProof="0" smtClean="0"/>
              <a:t>26/10/2023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BB97F02-5EDD-4BF6-BE41-AB41D1FEABF8}" type="datetime1">
              <a:rPr lang="fr-FR" noProof="0" smtClean="0"/>
              <a:t>26/10/2023</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r-FR" sz="6000" dirty="0">
                <a:solidFill>
                  <a:schemeClr val="bg1"/>
                </a:solidFill>
              </a:rPr>
              <a:t>Sous-groupe du Groupe 4</a:t>
            </a: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fr-FR" dirty="0" err="1">
                <a:solidFill>
                  <a:srgbClr val="7CEBFF"/>
                </a:solidFill>
              </a:rPr>
              <a:t>Souley</a:t>
            </a:r>
            <a:r>
              <a:rPr lang="fr-FR" dirty="0">
                <a:solidFill>
                  <a:srgbClr val="7CEBFF"/>
                </a:solidFill>
              </a:rPr>
              <a:t> </a:t>
            </a:r>
            <a:r>
              <a:rPr lang="fr-FR" dirty="0" err="1">
                <a:solidFill>
                  <a:srgbClr val="7CEBFF"/>
                </a:solidFill>
              </a:rPr>
              <a:t>Beidou</a:t>
            </a:r>
            <a:r>
              <a:rPr lang="fr-FR" dirty="0">
                <a:solidFill>
                  <a:srgbClr val="7CEBFF"/>
                </a:solidFill>
              </a:rPr>
              <a:t> Maman – Vincent </a:t>
            </a:r>
            <a:r>
              <a:rPr lang="fr-FR" dirty="0" err="1">
                <a:solidFill>
                  <a:srgbClr val="7CEBFF"/>
                </a:solidFill>
              </a:rPr>
              <a:t>vidal</a:t>
            </a:r>
            <a:r>
              <a:rPr lang="fr-FR" dirty="0">
                <a:solidFill>
                  <a:srgbClr val="7CEBFF"/>
                </a:solidFill>
              </a:rPr>
              <a:t> – Nouhou Soumana Adamou </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DE4D5-14FB-BE5D-A69F-8CB2FFCF7C53}"/>
              </a:ext>
            </a:extLst>
          </p:cNvPr>
          <p:cNvSpPr>
            <a:spLocks noGrp="1"/>
          </p:cNvSpPr>
          <p:nvPr>
            <p:ph type="title"/>
          </p:nvPr>
        </p:nvSpPr>
        <p:spPr/>
        <p:txBody>
          <a:bodyPr/>
          <a:lstStyle/>
          <a:p>
            <a:r>
              <a:rPr lang="fr-FR" dirty="0"/>
              <a:t>Plan de présentation </a:t>
            </a:r>
          </a:p>
        </p:txBody>
      </p:sp>
      <p:sp>
        <p:nvSpPr>
          <p:cNvPr id="3" name="Espace réservé du contenu 2">
            <a:extLst>
              <a:ext uri="{FF2B5EF4-FFF2-40B4-BE49-F238E27FC236}">
                <a16:creationId xmlns:a16="http://schemas.microsoft.com/office/drawing/2014/main" id="{13344ED2-A34F-8A6F-D125-62B660046C38}"/>
              </a:ext>
            </a:extLst>
          </p:cNvPr>
          <p:cNvSpPr>
            <a:spLocks noGrp="1"/>
          </p:cNvSpPr>
          <p:nvPr>
            <p:ph idx="1"/>
          </p:nvPr>
        </p:nvSpPr>
        <p:spPr/>
        <p:txBody>
          <a:bodyPr anchor="t"/>
          <a:lstStyle/>
          <a:p>
            <a:r>
              <a:rPr lang="fr-FR" dirty="0"/>
              <a:t>Répartition des tâches en 2 sous-groupes</a:t>
            </a:r>
          </a:p>
          <a:p>
            <a:r>
              <a:rPr lang="fr-FR" dirty="0"/>
              <a:t> Inventaire du Hardware présent au labo</a:t>
            </a:r>
          </a:p>
          <a:p>
            <a:r>
              <a:rPr lang="fr-FR" dirty="0"/>
              <a:t>Réalisation du catalogue sur Excel </a:t>
            </a:r>
          </a:p>
          <a:p>
            <a:endParaRPr lang="fr-FR" dirty="0"/>
          </a:p>
        </p:txBody>
      </p:sp>
    </p:spTree>
    <p:extLst>
      <p:ext uri="{BB962C8B-B14F-4D97-AF65-F5344CB8AC3E}">
        <p14:creationId xmlns:p14="http://schemas.microsoft.com/office/powerpoint/2010/main" val="146004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fr-FR" dirty="0">
                <a:solidFill>
                  <a:srgbClr val="FFFEFF"/>
                </a:solidFill>
              </a:rPr>
              <a:t>Exigences technologiques</a:t>
            </a:r>
          </a:p>
        </p:txBody>
      </p:sp>
      <p:graphicFrame>
        <p:nvGraphicFramePr>
          <p:cNvPr id="4" name="Espace réservé du contenu 3" descr="Graphique icône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701706492"/>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522C83-6BB2-1B3D-62AD-480A2A68D0E5}"/>
              </a:ext>
            </a:extLst>
          </p:cNvPr>
          <p:cNvSpPr>
            <a:spLocks noGrp="1"/>
          </p:cNvSpPr>
          <p:nvPr>
            <p:ph type="title"/>
          </p:nvPr>
        </p:nvSpPr>
        <p:spPr/>
        <p:txBody>
          <a:bodyPr/>
          <a:lstStyle/>
          <a:p>
            <a:r>
              <a:rPr lang="fr-FR" dirty="0"/>
              <a:t>59 claviers </a:t>
            </a:r>
            <a:br>
              <a:rPr lang="fr-FR" dirty="0"/>
            </a:br>
            <a:r>
              <a:rPr lang="fr-FR" dirty="0"/>
              <a:t>69 souris </a:t>
            </a:r>
          </a:p>
        </p:txBody>
      </p:sp>
      <p:pic>
        <p:nvPicPr>
          <p:cNvPr id="13" name="Espace réservé du contenu 12" descr="Une image contenant texte, capture d’écran, nombre, Parallèle&#10;&#10;Description générée automatiquement">
            <a:extLst>
              <a:ext uri="{FF2B5EF4-FFF2-40B4-BE49-F238E27FC236}">
                <a16:creationId xmlns:a16="http://schemas.microsoft.com/office/drawing/2014/main" id="{599A1560-E028-025D-097A-20ED0FFF32E4}"/>
              </a:ext>
            </a:extLst>
          </p:cNvPr>
          <p:cNvPicPr>
            <a:picLocks noGrp="1" noChangeAspect="1"/>
          </p:cNvPicPr>
          <p:nvPr>
            <p:ph idx="1"/>
          </p:nvPr>
        </p:nvPicPr>
        <p:blipFill>
          <a:blip r:embed="rId2"/>
          <a:stretch>
            <a:fillRect/>
          </a:stretch>
        </p:blipFill>
        <p:spPr>
          <a:xfrm>
            <a:off x="371241" y="1926869"/>
            <a:ext cx="2368148" cy="4650576"/>
          </a:xfrm>
        </p:spPr>
      </p:pic>
      <p:pic>
        <p:nvPicPr>
          <p:cNvPr id="15" name="Image 14" descr="Une image contenant texte, capture d’écran, nombre, Parallèle&#10;&#10;Description générée automatiquement">
            <a:extLst>
              <a:ext uri="{FF2B5EF4-FFF2-40B4-BE49-F238E27FC236}">
                <a16:creationId xmlns:a16="http://schemas.microsoft.com/office/drawing/2014/main" id="{0EA53E39-50CA-5A4F-70FC-D92F024433EE}"/>
              </a:ext>
            </a:extLst>
          </p:cNvPr>
          <p:cNvPicPr>
            <a:picLocks noChangeAspect="1"/>
          </p:cNvPicPr>
          <p:nvPr/>
        </p:nvPicPr>
        <p:blipFill>
          <a:blip r:embed="rId3"/>
          <a:stretch>
            <a:fillRect/>
          </a:stretch>
        </p:blipFill>
        <p:spPr>
          <a:xfrm>
            <a:off x="9650576" y="1926869"/>
            <a:ext cx="2123890" cy="4707726"/>
          </a:xfrm>
          <a:prstGeom prst="rect">
            <a:avLst/>
          </a:prstGeom>
        </p:spPr>
      </p:pic>
      <p:pic>
        <p:nvPicPr>
          <p:cNvPr id="17" name="Image 16" descr="Une image contenant texte, ligne, nombre, capture d’écran&#10;&#10;Description générée automatiquement">
            <a:extLst>
              <a:ext uri="{FF2B5EF4-FFF2-40B4-BE49-F238E27FC236}">
                <a16:creationId xmlns:a16="http://schemas.microsoft.com/office/drawing/2014/main" id="{9C2B5117-C1E6-E945-511C-024CABC309CC}"/>
              </a:ext>
            </a:extLst>
          </p:cNvPr>
          <p:cNvPicPr>
            <a:picLocks noChangeAspect="1"/>
          </p:cNvPicPr>
          <p:nvPr/>
        </p:nvPicPr>
        <p:blipFill>
          <a:blip r:embed="rId4"/>
          <a:stretch>
            <a:fillRect/>
          </a:stretch>
        </p:blipFill>
        <p:spPr>
          <a:xfrm>
            <a:off x="2900637" y="1926869"/>
            <a:ext cx="6588691" cy="1924821"/>
          </a:xfrm>
          <a:prstGeom prst="rect">
            <a:avLst/>
          </a:prstGeom>
        </p:spPr>
      </p:pic>
    </p:spTree>
    <p:extLst>
      <p:ext uri="{BB962C8B-B14F-4D97-AF65-F5344CB8AC3E}">
        <p14:creationId xmlns:p14="http://schemas.microsoft.com/office/powerpoint/2010/main" val="268133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246A9-D5A5-4EA9-E604-66A284CF59A7}"/>
              </a:ext>
            </a:extLst>
          </p:cNvPr>
          <p:cNvSpPr>
            <a:spLocks noGrp="1"/>
          </p:cNvSpPr>
          <p:nvPr>
            <p:ph type="title"/>
          </p:nvPr>
        </p:nvSpPr>
        <p:spPr>
          <a:xfrm>
            <a:off x="581192" y="626301"/>
            <a:ext cx="11029616" cy="1215025"/>
          </a:xfrm>
        </p:spPr>
        <p:txBody>
          <a:bodyPr>
            <a:normAutofit/>
          </a:bodyPr>
          <a:lstStyle/>
          <a:p>
            <a:r>
              <a:rPr lang="fr-FR" sz="2400" dirty="0"/>
              <a:t>33 câbles alim 		3 rallonges</a:t>
            </a:r>
            <a:br>
              <a:rPr lang="fr-FR" sz="2400" dirty="0"/>
            </a:br>
            <a:r>
              <a:rPr lang="fr-FR" sz="2400" dirty="0"/>
              <a:t>46 câbles RJ45		6 câbles HDMI</a:t>
            </a:r>
            <a:br>
              <a:rPr lang="fr-FR" sz="2400" dirty="0"/>
            </a:br>
            <a:r>
              <a:rPr lang="fr-FR" sz="2400" dirty="0"/>
              <a:t>7 </a:t>
            </a:r>
            <a:r>
              <a:rPr lang="fr-FR" sz="2400" dirty="0" err="1"/>
              <a:t>adaptatuers</a:t>
            </a:r>
            <a:r>
              <a:rPr lang="fr-FR" sz="2400" dirty="0"/>
              <a:t> 		9 chargeurs ordinateurs portables </a:t>
            </a:r>
          </a:p>
        </p:txBody>
      </p:sp>
      <p:pic>
        <p:nvPicPr>
          <p:cNvPr id="5" name="Espace réservé du contenu 4" descr="Une image contenant Appareils électroniques, câble, adaptateur&#10;&#10;Description générée automatiquement">
            <a:extLst>
              <a:ext uri="{FF2B5EF4-FFF2-40B4-BE49-F238E27FC236}">
                <a16:creationId xmlns:a16="http://schemas.microsoft.com/office/drawing/2014/main" id="{3F3D88A5-AD9C-F81F-703B-23FC7ED332B1}"/>
              </a:ext>
            </a:extLst>
          </p:cNvPr>
          <p:cNvPicPr>
            <a:picLocks noGrp="1" noChangeAspect="1"/>
          </p:cNvPicPr>
          <p:nvPr>
            <p:ph idx="1"/>
          </p:nvPr>
        </p:nvPicPr>
        <p:blipFill>
          <a:blip r:embed="rId2"/>
          <a:stretch>
            <a:fillRect/>
          </a:stretch>
        </p:blipFill>
        <p:spPr>
          <a:xfrm>
            <a:off x="104823" y="2437948"/>
            <a:ext cx="4514850" cy="2419350"/>
          </a:xfrm>
        </p:spPr>
      </p:pic>
      <p:pic>
        <p:nvPicPr>
          <p:cNvPr id="7" name="Image 6" descr="Une image contenant connecteur, câble, fourniture d’électricité, Câble de transfert de donnés&#10;&#10;Description générée automatiquement">
            <a:extLst>
              <a:ext uri="{FF2B5EF4-FFF2-40B4-BE49-F238E27FC236}">
                <a16:creationId xmlns:a16="http://schemas.microsoft.com/office/drawing/2014/main" id="{052E07D5-E3A7-0F42-BFA6-32D6414E001D}"/>
              </a:ext>
            </a:extLst>
          </p:cNvPr>
          <p:cNvPicPr>
            <a:picLocks noChangeAspect="1"/>
          </p:cNvPicPr>
          <p:nvPr/>
        </p:nvPicPr>
        <p:blipFill>
          <a:blip r:embed="rId3"/>
          <a:stretch>
            <a:fillRect/>
          </a:stretch>
        </p:blipFill>
        <p:spPr>
          <a:xfrm>
            <a:off x="8485297" y="2043378"/>
            <a:ext cx="2944269" cy="2472192"/>
          </a:xfrm>
          <a:prstGeom prst="rect">
            <a:avLst/>
          </a:prstGeom>
        </p:spPr>
      </p:pic>
      <p:pic>
        <p:nvPicPr>
          <p:cNvPr id="9" name="Image 8" descr="Une image contenant câble, prise&#10;&#10;Description générée automatiquement">
            <a:extLst>
              <a:ext uri="{FF2B5EF4-FFF2-40B4-BE49-F238E27FC236}">
                <a16:creationId xmlns:a16="http://schemas.microsoft.com/office/drawing/2014/main" id="{AC457731-5B17-6744-EAAD-1E4104088D4C}"/>
              </a:ext>
            </a:extLst>
          </p:cNvPr>
          <p:cNvPicPr>
            <a:picLocks noChangeAspect="1"/>
          </p:cNvPicPr>
          <p:nvPr/>
        </p:nvPicPr>
        <p:blipFill>
          <a:blip r:embed="rId4"/>
          <a:stretch>
            <a:fillRect/>
          </a:stretch>
        </p:blipFill>
        <p:spPr>
          <a:xfrm>
            <a:off x="5289815" y="3816744"/>
            <a:ext cx="2525340" cy="2525340"/>
          </a:xfrm>
          <a:prstGeom prst="rect">
            <a:avLst/>
          </a:prstGeom>
        </p:spPr>
      </p:pic>
    </p:spTree>
    <p:extLst>
      <p:ext uri="{BB962C8B-B14F-4D97-AF65-F5344CB8AC3E}">
        <p14:creationId xmlns:p14="http://schemas.microsoft.com/office/powerpoint/2010/main" val="311537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07FF08-15FF-01B4-A3B6-54F1C90D9245}"/>
              </a:ext>
            </a:extLst>
          </p:cNvPr>
          <p:cNvSpPr>
            <a:spLocks noGrp="1"/>
          </p:cNvSpPr>
          <p:nvPr>
            <p:ph type="title"/>
          </p:nvPr>
        </p:nvSpPr>
        <p:spPr/>
        <p:txBody>
          <a:bodyPr/>
          <a:lstStyle/>
          <a:p>
            <a:r>
              <a:rPr lang="fr-FR" dirty="0"/>
              <a:t>Reset de 5 commutateurs</a:t>
            </a:r>
          </a:p>
        </p:txBody>
      </p:sp>
      <p:pic>
        <p:nvPicPr>
          <p:cNvPr id="5" name="Espace réservé du contenu 4" descr="Une image contenant texte, capture d’écran, Police, logiciel&#10;&#10;Description générée automatiquement">
            <a:extLst>
              <a:ext uri="{FF2B5EF4-FFF2-40B4-BE49-F238E27FC236}">
                <a16:creationId xmlns:a16="http://schemas.microsoft.com/office/drawing/2014/main" id="{614E1B52-9C37-11DE-2AD6-0C480AECB1CA}"/>
              </a:ext>
            </a:extLst>
          </p:cNvPr>
          <p:cNvPicPr>
            <a:picLocks noGrp="1" noChangeAspect="1"/>
          </p:cNvPicPr>
          <p:nvPr>
            <p:ph idx="1"/>
          </p:nvPr>
        </p:nvPicPr>
        <p:blipFill>
          <a:blip r:embed="rId2"/>
          <a:stretch>
            <a:fillRect/>
          </a:stretch>
        </p:blipFill>
        <p:spPr>
          <a:xfrm>
            <a:off x="231235" y="2569582"/>
            <a:ext cx="6130396" cy="3678238"/>
          </a:xfrm>
        </p:spPr>
      </p:pic>
      <p:pic>
        <p:nvPicPr>
          <p:cNvPr id="7" name="Image 6" descr="Une image contenant Appareils électroniques, texte, capture d’écran, logiciel&#10;&#10;Description générée automatiquement">
            <a:extLst>
              <a:ext uri="{FF2B5EF4-FFF2-40B4-BE49-F238E27FC236}">
                <a16:creationId xmlns:a16="http://schemas.microsoft.com/office/drawing/2014/main" id="{0DC677FD-6254-0771-7A38-3CAC687D72B8}"/>
              </a:ext>
            </a:extLst>
          </p:cNvPr>
          <p:cNvPicPr>
            <a:picLocks noChangeAspect="1"/>
          </p:cNvPicPr>
          <p:nvPr/>
        </p:nvPicPr>
        <p:blipFill>
          <a:blip r:embed="rId3"/>
          <a:stretch>
            <a:fillRect/>
          </a:stretch>
        </p:blipFill>
        <p:spPr>
          <a:xfrm>
            <a:off x="7196202" y="2292041"/>
            <a:ext cx="4532233" cy="4095533"/>
          </a:xfrm>
          <a:prstGeom prst="rect">
            <a:avLst/>
          </a:prstGeom>
        </p:spPr>
      </p:pic>
    </p:spTree>
    <p:extLst>
      <p:ext uri="{BB962C8B-B14F-4D97-AF65-F5344CB8AC3E}">
        <p14:creationId xmlns:p14="http://schemas.microsoft.com/office/powerpoint/2010/main" val="157301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2EF649-9B31-9EC3-B7C2-B17BBF10096E}"/>
              </a:ext>
            </a:extLst>
          </p:cNvPr>
          <p:cNvSpPr>
            <a:spLocks noGrp="1"/>
          </p:cNvSpPr>
          <p:nvPr>
            <p:ph type="title"/>
          </p:nvPr>
        </p:nvSpPr>
        <p:spPr/>
        <p:txBody>
          <a:bodyPr/>
          <a:lstStyle/>
          <a:p>
            <a:r>
              <a:rPr lang="fr-FR" dirty="0"/>
              <a:t>SUITE DU RESET </a:t>
            </a:r>
          </a:p>
        </p:txBody>
      </p:sp>
      <p:pic>
        <p:nvPicPr>
          <p:cNvPr id="4" name="Espace réservé du contenu 3">
            <a:extLst>
              <a:ext uri="{FF2B5EF4-FFF2-40B4-BE49-F238E27FC236}">
                <a16:creationId xmlns:a16="http://schemas.microsoft.com/office/drawing/2014/main" id="{786C0593-52B0-5DDC-1A66-12C94FBD9452}"/>
              </a:ext>
            </a:extLst>
          </p:cNvPr>
          <p:cNvPicPr>
            <a:picLocks noGrp="1" noChangeAspect="1"/>
          </p:cNvPicPr>
          <p:nvPr>
            <p:ph idx="1"/>
          </p:nvPr>
        </p:nvPicPr>
        <p:blipFill>
          <a:blip r:embed="rId2"/>
          <a:stretch>
            <a:fillRect/>
          </a:stretch>
        </p:blipFill>
        <p:spPr>
          <a:xfrm>
            <a:off x="403094" y="2689546"/>
            <a:ext cx="5484521" cy="1030162"/>
          </a:xfrm>
          <a:prstGeom prst="rect">
            <a:avLst/>
          </a:prstGeom>
        </p:spPr>
      </p:pic>
      <p:sp>
        <p:nvSpPr>
          <p:cNvPr id="6" name="ZoneTexte 5">
            <a:extLst>
              <a:ext uri="{FF2B5EF4-FFF2-40B4-BE49-F238E27FC236}">
                <a16:creationId xmlns:a16="http://schemas.microsoft.com/office/drawing/2014/main" id="{1DC91A88-8D19-1B09-070A-7DB60687B9AB}"/>
              </a:ext>
            </a:extLst>
          </p:cNvPr>
          <p:cNvSpPr txBox="1"/>
          <p:nvPr/>
        </p:nvSpPr>
        <p:spPr>
          <a:xfrm>
            <a:off x="6690050" y="2112091"/>
            <a:ext cx="4450702" cy="1672766"/>
          </a:xfrm>
          <a:prstGeom prst="rect">
            <a:avLst/>
          </a:prstGeom>
          <a:noFill/>
        </p:spPr>
        <p:txBody>
          <a:bodyPr wrap="square" rtlCol="0">
            <a:spAutoFit/>
          </a:bodyPr>
          <a:lstStyle/>
          <a:p>
            <a:pPr>
              <a:lnSpc>
                <a:spcPct val="107000"/>
              </a:lnSpc>
              <a:spcAft>
                <a:spcPts val="800"/>
              </a:spcAft>
            </a:pPr>
            <a:r>
              <a:rPr lang="fr-FR" sz="1050" kern="100" dirty="0">
                <a:effectLst/>
                <a:latin typeface="Calibri" panose="020F0502020204030204" pitchFamily="34" charset="0"/>
                <a:ea typeface="Calibri" panose="020F0502020204030204" pitchFamily="34" charset="0"/>
                <a:cs typeface="Times New Roman" panose="02020603050405020304" pitchFamily="18" charset="0"/>
              </a:rPr>
              <a:t>Tout d'abord, il est important de noter que cette méthode peut varier en fonction du modèle du switch, alors assurez-vous de consulter le manuel de votre appareil pour vous assurer de la procédure correcte.</a:t>
            </a:r>
          </a:p>
          <a:p>
            <a:pPr>
              <a:lnSpc>
                <a:spcPct val="107000"/>
              </a:lnSpc>
              <a:spcAft>
                <a:spcPts val="800"/>
              </a:spcAft>
            </a:pPr>
            <a:r>
              <a:rPr lang="fr-FR" sz="1050" kern="100" dirty="0">
                <a:effectLst/>
                <a:latin typeface="Calibri" panose="020F0502020204030204" pitchFamily="34" charset="0"/>
                <a:ea typeface="Calibri" panose="020F0502020204030204" pitchFamily="34" charset="0"/>
                <a:cs typeface="Times New Roman" panose="02020603050405020304" pitchFamily="18" charset="0"/>
              </a:rPr>
              <a:t>Alors, comment avons-nous fait ?</a:t>
            </a:r>
          </a:p>
          <a:p>
            <a:pPr>
              <a:lnSpc>
                <a:spcPct val="107000"/>
              </a:lnSpc>
              <a:spcAft>
                <a:spcPts val="800"/>
              </a:spcAft>
            </a:pPr>
            <a:r>
              <a:rPr lang="fr-FR" sz="1050" kern="100" dirty="0">
                <a:effectLst/>
                <a:latin typeface="Calibri" panose="020F0502020204030204" pitchFamily="34" charset="0"/>
                <a:ea typeface="Calibri" panose="020F0502020204030204" pitchFamily="34" charset="0"/>
                <a:cs typeface="Times New Roman" panose="02020603050405020304" pitchFamily="18" charset="0"/>
              </a:rPr>
              <a:t> Eh bien, la première étape consiste à éteindre le switch. Assurez-vous qu'il est complètement éteint pour éviter tout risque. Ensuite, localisez le bouton de reset. Ce bouton est généralement de petite taille et peut être encastré, il peut donc être difficile d'y accéder directement avec vos doigts.</a:t>
            </a:r>
          </a:p>
        </p:txBody>
      </p:sp>
      <p:sp>
        <p:nvSpPr>
          <p:cNvPr id="7" name="ZoneTexte 6">
            <a:extLst>
              <a:ext uri="{FF2B5EF4-FFF2-40B4-BE49-F238E27FC236}">
                <a16:creationId xmlns:a16="http://schemas.microsoft.com/office/drawing/2014/main" id="{6FFF3AAD-138A-6B4D-2017-D913249BA54E}"/>
              </a:ext>
            </a:extLst>
          </p:cNvPr>
          <p:cNvSpPr txBox="1"/>
          <p:nvPr/>
        </p:nvSpPr>
        <p:spPr>
          <a:xfrm>
            <a:off x="6690050" y="3909526"/>
            <a:ext cx="4450702" cy="3055965"/>
          </a:xfrm>
          <a:prstGeom prst="rect">
            <a:avLst/>
          </a:prstGeom>
          <a:noFill/>
        </p:spPr>
        <p:txBody>
          <a:bodyPr wrap="square" rtlCol="0">
            <a:spAutoFit/>
          </a:bodyPr>
          <a:lstStyle/>
          <a:p>
            <a:pPr>
              <a:lnSpc>
                <a:spcPct val="107000"/>
              </a:lnSpc>
              <a:spcAft>
                <a:spcPts val="800"/>
              </a:spcAft>
            </a:pPr>
            <a:r>
              <a:rPr lang="fr-FR" sz="1100" kern="100" dirty="0">
                <a:effectLst/>
                <a:latin typeface="Calibri" panose="020F0502020204030204" pitchFamily="34" charset="0"/>
                <a:ea typeface="Calibri" panose="020F0502020204030204" pitchFamily="34" charset="0"/>
                <a:cs typeface="Times New Roman" panose="02020603050405020304" pitchFamily="18" charset="0"/>
              </a:rPr>
              <a:t>C'est là que les deux pics entrent en jeu. Prenez deux pics fins, comme des trombones redressés ou des aiguilles à tricoter, et insérez-les délicatement dans les trous près du bouton de reset. Maintenez-les fermement et appuyez doucement sur le bouton de reset à l'intérieur du switch.</a:t>
            </a:r>
          </a:p>
          <a:p>
            <a:pPr>
              <a:lnSpc>
                <a:spcPct val="107000"/>
              </a:lnSpc>
              <a:spcAft>
                <a:spcPts val="800"/>
              </a:spcAft>
            </a:pP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100" kern="100" dirty="0">
                <a:effectLst/>
                <a:latin typeface="Calibri" panose="020F0502020204030204" pitchFamily="34" charset="0"/>
                <a:ea typeface="Calibri" panose="020F0502020204030204" pitchFamily="34" charset="0"/>
                <a:cs typeface="Times New Roman" panose="02020603050405020304" pitchFamily="18" charset="0"/>
              </a:rPr>
              <a:t>Tout en maintenant ces pics enfoncés, allumez le switch. Vous remarquerez peut-être que les voyants du switch clignotent ou que quelque chose d'inhabituel se produit. Cela signifie que la réinitialisation est en cours.</a:t>
            </a:r>
          </a:p>
          <a:p>
            <a:pPr>
              <a:lnSpc>
                <a:spcPct val="107000"/>
              </a:lnSpc>
              <a:spcAft>
                <a:spcPts val="800"/>
              </a:spcAft>
            </a:pPr>
            <a:r>
              <a:rPr lang="fr-FR"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100" kern="100" dirty="0">
                <a:effectLst/>
                <a:latin typeface="Calibri" panose="020F0502020204030204" pitchFamily="34" charset="0"/>
                <a:ea typeface="Calibri" panose="020F0502020204030204" pitchFamily="34" charset="0"/>
                <a:cs typeface="Times New Roman" panose="02020603050405020304" pitchFamily="18" charset="0"/>
              </a:rPr>
              <a:t>Une fois que vous êtes sûr que le processus de réinitialisation est terminé, retirez délicatement les pics des trous. Votre switch devrait maintenant être réinitialisé aux paramètres d'usine.</a:t>
            </a:r>
          </a:p>
          <a:p>
            <a:endParaRPr lang="fr-FR" dirty="0"/>
          </a:p>
        </p:txBody>
      </p:sp>
      <p:sp>
        <p:nvSpPr>
          <p:cNvPr id="8" name="ZoneTexte 7">
            <a:extLst>
              <a:ext uri="{FF2B5EF4-FFF2-40B4-BE49-F238E27FC236}">
                <a16:creationId xmlns:a16="http://schemas.microsoft.com/office/drawing/2014/main" id="{F4DF798C-A979-367E-CE60-DD5134955EB9}"/>
              </a:ext>
            </a:extLst>
          </p:cNvPr>
          <p:cNvSpPr txBox="1"/>
          <p:nvPr/>
        </p:nvSpPr>
        <p:spPr>
          <a:xfrm>
            <a:off x="869626" y="4296874"/>
            <a:ext cx="4926563" cy="1858970"/>
          </a:xfrm>
          <a:prstGeom prst="rect">
            <a:avLst/>
          </a:prstGeom>
          <a:noFill/>
        </p:spPr>
        <p:txBody>
          <a:bodyPr wrap="square" rtlCol="0">
            <a:spAutoFit/>
          </a:bodyPr>
          <a:lstStyle/>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200" kern="100" dirty="0">
                <a:effectLst/>
                <a:latin typeface="Calibri" panose="020F0502020204030204" pitchFamily="34" charset="0"/>
                <a:ea typeface="Calibri" panose="020F0502020204030204" pitchFamily="34" charset="0"/>
                <a:cs typeface="Times New Roman" panose="02020603050405020304" pitchFamily="18" charset="0"/>
              </a:rPr>
              <a:t>En conclusion, Cette méthode est simple et efficace, mais il est essentiel de prendre des précautions pour éviter d'endommager votre appareil. Assurez-vous de consulter le manuel de l'appareil et de suivre les instructions appropriées. En général, cela peut être une solution utile lorsque vous ne pouvez pas accéder directement au bouton de reset.</a:t>
            </a:r>
          </a:p>
          <a:p>
            <a:endParaRPr lang="fr-FR" dirty="0"/>
          </a:p>
        </p:txBody>
      </p:sp>
    </p:spTree>
    <p:extLst>
      <p:ext uri="{BB962C8B-B14F-4D97-AF65-F5344CB8AC3E}">
        <p14:creationId xmlns:p14="http://schemas.microsoft.com/office/powerpoint/2010/main" val="368900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a:solidFill>
                  <a:srgbClr val="FFFFFF"/>
                </a:solidFill>
              </a:rPr>
              <a:t>Merci</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fr-FR" dirty="0">
              <a:solidFill>
                <a:schemeClr val="bg2"/>
              </a:solidFill>
            </a:endParaRPr>
          </a:p>
          <a:p>
            <a:pPr rtl="0"/>
            <a:endParaRPr lang="fr-FR" dirty="0">
              <a:solidFill>
                <a:schemeClr val="bg2"/>
              </a:solidFill>
            </a:endParaRP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3"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Personnalisé">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FCB14B3E-2B92-48B8-A334-05E7A8EE34E1}" vid="{B6EC9E21-8C82-4EB1-BBE7-A370F785D0C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EEEB9CDC3FC14B802CECF8336358F4" ma:contentTypeVersion="10" ma:contentTypeDescription="Crée un document." ma:contentTypeScope="" ma:versionID="c298d65f3a03678bb101c83b02ed730b">
  <xsd:schema xmlns:xsd="http://www.w3.org/2001/XMLSchema" xmlns:xs="http://www.w3.org/2001/XMLSchema" xmlns:p="http://schemas.microsoft.com/office/2006/metadata/properties" xmlns:ns2="6429698c-69ef-4279-868d-b4a0c7d9cdd9" xmlns:ns3="8fa113ac-87ea-400c-80ce-5545a2b9f9d6" targetNamespace="http://schemas.microsoft.com/office/2006/metadata/properties" ma:root="true" ma:fieldsID="f426d3f083f31b1d0267b919701e23f0" ns2:_="" ns3:_="">
    <xsd:import namespace="6429698c-69ef-4279-868d-b4a0c7d9cdd9"/>
    <xsd:import namespace="8fa113ac-87ea-400c-80ce-5545a2b9f9d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29698c-69ef-4279-868d-b4a0c7d9cd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alises d’images" ma:readOnly="false" ma:fieldId="{5cf76f15-5ced-4ddc-b409-7134ff3c332f}" ma:taxonomyMulti="true" ma:sspId="86d2048d-fe59-480a-88b4-3e2431db63b4"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fa113ac-87ea-400c-80ce-5545a2b9f9d6"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f4d61d0-4241-4127-8538-2bcc60be0ad7}" ma:internalName="TaxCatchAll" ma:showField="CatchAllData" ma:web="8fa113ac-87ea-400c-80ce-5545a2b9f9d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429698c-69ef-4279-868d-b4a0c7d9cdd9">
      <Terms xmlns="http://schemas.microsoft.com/office/infopath/2007/PartnerControls"/>
    </lcf76f155ced4ddcb4097134ff3c332f>
    <TaxCatchAll xmlns="8fa113ac-87ea-400c-80ce-5545a2b9f9d6" xsi:nil="true"/>
  </documentManagement>
</p:properties>
</file>

<file path=customXml/itemProps1.xml><?xml version="1.0" encoding="utf-8"?>
<ds:datastoreItem xmlns:ds="http://schemas.openxmlformats.org/officeDocument/2006/customXml" ds:itemID="{8B857028-3833-41E9-AA67-C8D023125129}"/>
</file>

<file path=customXml/itemProps2.xml><?xml version="1.0" encoding="utf-8"?>
<ds:datastoreItem xmlns:ds="http://schemas.openxmlformats.org/officeDocument/2006/customXml" ds:itemID="{C9C7D37F-7814-4FD4-AFD5-ADEF6F8A618D}"/>
</file>

<file path=customXml/itemProps3.xml><?xml version="1.0" encoding="utf-8"?>
<ds:datastoreItem xmlns:ds="http://schemas.openxmlformats.org/officeDocument/2006/customXml" ds:itemID="{763597E5-7A99-4D3E-89E7-112D234A50F1}"/>
</file>

<file path=docProps/app.xml><?xml version="1.0" encoding="utf-8"?>
<Properties xmlns="http://schemas.openxmlformats.org/officeDocument/2006/extended-properties" xmlns:vt="http://schemas.openxmlformats.org/officeDocument/2006/docPropsVTypes">
  <Template>{310D219B-D829-4FD8-88BC-01E2F34B76AE}tf56390039_win32</Template>
  <TotalTime>451</TotalTime>
  <Words>360</Words>
  <Application>Microsoft Office PowerPoint</Application>
  <PresentationFormat>Grand écran</PresentationFormat>
  <Paragraphs>28</Paragraphs>
  <Slides>8</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Calibri</vt:lpstr>
      <vt:lpstr>Gill Sans MT</vt:lpstr>
      <vt:lpstr>Wingdings 2</vt:lpstr>
      <vt:lpstr>Personnalisé</vt:lpstr>
      <vt:lpstr>Sous-groupe du Groupe 4</vt:lpstr>
      <vt:lpstr>Plan de présentation </vt:lpstr>
      <vt:lpstr>Exigences technologiques</vt:lpstr>
      <vt:lpstr>59 claviers  69 souris </vt:lpstr>
      <vt:lpstr>33 câbles alim   3 rallonges 46 câbles RJ45  6 câbles HDMI 7 adaptatuers   9 chargeurs ordinateurs portables </vt:lpstr>
      <vt:lpstr>Reset de 5 commutateurs</vt:lpstr>
      <vt:lpstr>SUITE DU RESET </vt:lpstr>
      <vt:lpstr>Merci</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Sous-groupe du Groupe 4</dc:title>
  <dc:creator>NOUHOU SOUMANA Adamou</dc:creator>
  <cp:lastModifiedBy>SOULEY BEIDOU Maman</cp:lastModifiedBy>
  <cp:revision>2</cp:revision>
  <dcterms:created xsi:type="dcterms:W3CDTF">2023-10-26T08:22:37Z</dcterms:created>
  <dcterms:modified xsi:type="dcterms:W3CDTF">2023-10-26T21:08:12Z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0x01010065EEEB9CDC3FC14B802CECF8336358F4</vt:lpwstr>
  </property>
</Properties>
</file>