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75" r:id="rId4"/>
    <p:sldId id="265" r:id="rId5"/>
    <p:sldId id="276" r:id="rId6"/>
    <p:sldId id="277" r:id="rId7"/>
    <p:sldId id="278" r:id="rId8"/>
    <p:sldId id="279" r:id="rId9"/>
    <p:sldId id="280" r:id="rId10"/>
    <p:sldId id="266" r:id="rId11"/>
    <p:sldId id="259" r:id="rId12"/>
    <p:sldId id="269" r:id="rId13"/>
    <p:sldId id="258" r:id="rId14"/>
    <p:sldId id="260" r:id="rId15"/>
    <p:sldId id="268" r:id="rId16"/>
    <p:sldId id="282" r:id="rId17"/>
    <p:sldId id="261" r:id="rId18"/>
    <p:sldId id="270" r:id="rId19"/>
    <p:sldId id="262" r:id="rId20"/>
    <p:sldId id="271"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sz="1800" b="1" dirty="0" err="1">
                <a:effectLst/>
              </a:rPr>
              <a:t>Những</a:t>
            </a:r>
            <a:r>
              <a:rPr lang="en-US" sz="1800" b="1" dirty="0">
                <a:effectLst/>
              </a:rPr>
              <a:t> </a:t>
            </a:r>
            <a:r>
              <a:rPr lang="en-US" sz="1800" b="1" dirty="0" err="1">
                <a:effectLst/>
              </a:rPr>
              <a:t>kỹ</a:t>
            </a:r>
            <a:r>
              <a:rPr lang="en-US" sz="1800" b="1" dirty="0">
                <a:effectLst/>
              </a:rPr>
              <a:t> </a:t>
            </a:r>
            <a:r>
              <a:rPr lang="en-US" sz="1800" b="1" dirty="0" err="1">
                <a:effectLst/>
              </a:rPr>
              <a:t>thuật</a:t>
            </a:r>
            <a:r>
              <a:rPr lang="en-US" sz="1800" b="1" dirty="0">
                <a:effectLst/>
              </a:rPr>
              <a:t> </a:t>
            </a:r>
            <a:r>
              <a:rPr lang="en-US" sz="1800" b="1" dirty="0" err="1">
                <a:effectLst/>
              </a:rPr>
              <a:t>mà</a:t>
            </a:r>
            <a:r>
              <a:rPr lang="en-US" sz="1800" b="1" dirty="0">
                <a:effectLst/>
              </a:rPr>
              <a:t> Hacker hay </a:t>
            </a:r>
            <a:r>
              <a:rPr lang="en-US" sz="1800" b="1" dirty="0" err="1">
                <a:effectLst/>
              </a:rPr>
              <a:t>tấn</a:t>
            </a:r>
            <a:r>
              <a:rPr lang="en-US" sz="1800" b="1" dirty="0">
                <a:effectLst/>
              </a:rPr>
              <a:t> </a:t>
            </a:r>
            <a:r>
              <a:rPr lang="en-US" sz="1800" b="1" dirty="0" err="1">
                <a:effectLst/>
              </a:rPr>
              <a:t>công</a:t>
            </a:r>
            <a:r>
              <a:rPr lang="en-US" sz="1800" b="1" dirty="0">
                <a:effectLst/>
              </a:rPr>
              <a:t> </a:t>
            </a:r>
            <a:r>
              <a:rPr lang="en-US" sz="1800" b="1" dirty="0" err="1">
                <a:effectLst/>
              </a:rPr>
              <a:t>ứng</a:t>
            </a:r>
            <a:r>
              <a:rPr lang="en-US" sz="1800" b="1" dirty="0">
                <a:effectLst/>
              </a:rPr>
              <a:t> </a:t>
            </a:r>
            <a:r>
              <a:rPr lang="en-US" sz="1800" b="1" dirty="0" err="1">
                <a:effectLst/>
              </a:rPr>
              <a:t>dụng</a:t>
            </a:r>
            <a:r>
              <a:rPr lang="en-US" sz="1800" b="1" dirty="0">
                <a:effectLst/>
              </a:rPr>
              <a:t> Web</a:t>
            </a:r>
            <a:endParaRPr lang="en-US" dirty="0">
              <a:effectLst/>
            </a:endParaRP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Đánh cắp dữ liệu</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Sheet1!$A$2:$A$11</c:f>
              <c:strCache>
                <c:ptCount val="10"/>
                <c:pt idx="0">
                  <c:v>Đánh cắp dữ liệu</c:v>
                </c:pt>
                <c:pt idx="1">
                  <c:v>Kỹ thuật Backdoor</c:v>
                </c:pt>
                <c:pt idx="2">
                  <c:v>SQL Injection</c:v>
                </c:pt>
                <c:pt idx="3">
                  <c:v>RFI</c:v>
                </c:pt>
                <c:pt idx="4">
                  <c:v>Thao túng chức năng</c:v>
                </c:pt>
                <c:pt idx="5">
                  <c:v>Brute Force</c:v>
                </c:pt>
                <c:pt idx="6">
                  <c:v>XSS</c:v>
                </c:pt>
                <c:pt idx="7">
                  <c:v>Path Traversal</c:v>
                </c:pt>
                <c:pt idx="8">
                  <c:v>Forced Browsing</c:v>
                </c:pt>
                <c:pt idx="9">
                  <c:v>Tấn công hệ điều hành</c:v>
                </c:pt>
              </c:strCache>
            </c:strRef>
          </c:cat>
          <c:val>
            <c:numRef>
              <c:f>Sheet1!$B$2:$B$11</c:f>
              <c:numCache>
                <c:formatCode>General</c:formatCode>
                <c:ptCount val="10"/>
                <c:pt idx="0" formatCode="0.00%">
                  <c:v>0.50700000000000001</c:v>
                </c:pt>
              </c:numCache>
            </c:numRef>
          </c:val>
          <c:extLst>
            <c:ext xmlns:c16="http://schemas.microsoft.com/office/drawing/2014/chart" uri="{C3380CC4-5D6E-409C-BE32-E72D297353CC}">
              <c16:uniqueId val="{00000000-2C19-4B26-AC02-9E2129327A64}"/>
            </c:ext>
          </c:extLst>
        </c:ser>
        <c:ser>
          <c:idx val="1"/>
          <c:order val="1"/>
          <c:tx>
            <c:strRef>
              <c:f>Sheet1!$C$1</c:f>
              <c:strCache>
                <c:ptCount val="1"/>
                <c:pt idx="0">
                  <c:v>Kỹ thuật Backdoor</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Sheet1!$A$2:$A$11</c:f>
              <c:strCache>
                <c:ptCount val="10"/>
                <c:pt idx="0">
                  <c:v>Đánh cắp dữ liệu</c:v>
                </c:pt>
                <c:pt idx="1">
                  <c:v>Kỹ thuật Backdoor</c:v>
                </c:pt>
                <c:pt idx="2">
                  <c:v>SQL Injection</c:v>
                </c:pt>
                <c:pt idx="3">
                  <c:v>RFI</c:v>
                </c:pt>
                <c:pt idx="4">
                  <c:v>Thao túng chức năng</c:v>
                </c:pt>
                <c:pt idx="5">
                  <c:v>Brute Force</c:v>
                </c:pt>
                <c:pt idx="6">
                  <c:v>XSS</c:v>
                </c:pt>
                <c:pt idx="7">
                  <c:v>Path Traversal</c:v>
                </c:pt>
                <c:pt idx="8">
                  <c:v>Forced Browsing</c:v>
                </c:pt>
                <c:pt idx="9">
                  <c:v>Tấn công hệ điều hành</c:v>
                </c:pt>
              </c:strCache>
            </c:strRef>
          </c:cat>
          <c:val>
            <c:numRef>
              <c:f>Sheet1!$C$2:$C$11</c:f>
              <c:numCache>
                <c:formatCode>0.00%</c:formatCode>
                <c:ptCount val="10"/>
                <c:pt idx="1">
                  <c:v>0.40500000000000003</c:v>
                </c:pt>
              </c:numCache>
            </c:numRef>
          </c:val>
          <c:extLst>
            <c:ext xmlns:c16="http://schemas.microsoft.com/office/drawing/2014/chart" uri="{C3380CC4-5D6E-409C-BE32-E72D297353CC}">
              <c16:uniqueId val="{00000001-2C19-4B26-AC02-9E2129327A64}"/>
            </c:ext>
          </c:extLst>
        </c:ser>
        <c:ser>
          <c:idx val="2"/>
          <c:order val="2"/>
          <c:tx>
            <c:strRef>
              <c:f>Sheet1!$D$1</c:f>
              <c:strCache>
                <c:ptCount val="1"/>
                <c:pt idx="0">
                  <c:v>SQL Ịnection</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Sheet1!$A$2:$A$11</c:f>
              <c:strCache>
                <c:ptCount val="10"/>
                <c:pt idx="0">
                  <c:v>Đánh cắp dữ liệu</c:v>
                </c:pt>
                <c:pt idx="1">
                  <c:v>Kỹ thuật Backdoor</c:v>
                </c:pt>
                <c:pt idx="2">
                  <c:v>SQL Injection</c:v>
                </c:pt>
                <c:pt idx="3">
                  <c:v>RFI</c:v>
                </c:pt>
                <c:pt idx="4">
                  <c:v>Thao túng chức năng</c:v>
                </c:pt>
                <c:pt idx="5">
                  <c:v>Brute Force</c:v>
                </c:pt>
                <c:pt idx="6">
                  <c:v>XSS</c:v>
                </c:pt>
                <c:pt idx="7">
                  <c:v>Path Traversal</c:v>
                </c:pt>
                <c:pt idx="8">
                  <c:v>Forced Browsing</c:v>
                </c:pt>
                <c:pt idx="9">
                  <c:v>Tấn công hệ điều hành</c:v>
                </c:pt>
              </c:strCache>
            </c:strRef>
          </c:cat>
          <c:val>
            <c:numRef>
              <c:f>Sheet1!$D$2:$D$11</c:f>
              <c:numCache>
                <c:formatCode>General</c:formatCode>
                <c:ptCount val="10"/>
                <c:pt idx="2" formatCode="0%">
                  <c:v>0.19</c:v>
                </c:pt>
              </c:numCache>
            </c:numRef>
          </c:val>
          <c:extLst>
            <c:ext xmlns:c16="http://schemas.microsoft.com/office/drawing/2014/chart" uri="{C3380CC4-5D6E-409C-BE32-E72D297353CC}">
              <c16:uniqueId val="{00000002-2C19-4B26-AC02-9E2129327A64}"/>
            </c:ext>
          </c:extLst>
        </c:ser>
        <c:ser>
          <c:idx val="3"/>
          <c:order val="3"/>
          <c:tx>
            <c:strRef>
              <c:f>Sheet1!$E$1</c:f>
              <c:strCache>
                <c:ptCount val="1"/>
                <c:pt idx="0">
                  <c:v>RFI</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Sheet1!$A$2:$A$11</c:f>
              <c:strCache>
                <c:ptCount val="10"/>
                <c:pt idx="0">
                  <c:v>Đánh cắp dữ liệu</c:v>
                </c:pt>
                <c:pt idx="1">
                  <c:v>Kỹ thuật Backdoor</c:v>
                </c:pt>
                <c:pt idx="2">
                  <c:v>SQL Injection</c:v>
                </c:pt>
                <c:pt idx="3">
                  <c:v>RFI</c:v>
                </c:pt>
                <c:pt idx="4">
                  <c:v>Thao túng chức năng</c:v>
                </c:pt>
                <c:pt idx="5">
                  <c:v>Brute Force</c:v>
                </c:pt>
                <c:pt idx="6">
                  <c:v>XSS</c:v>
                </c:pt>
                <c:pt idx="7">
                  <c:v>Path Traversal</c:v>
                </c:pt>
                <c:pt idx="8">
                  <c:v>Forced Browsing</c:v>
                </c:pt>
                <c:pt idx="9">
                  <c:v>Tấn công hệ điều hành</c:v>
                </c:pt>
              </c:strCache>
            </c:strRef>
          </c:cat>
          <c:val>
            <c:numRef>
              <c:f>Sheet1!$E$2:$E$11</c:f>
              <c:numCache>
                <c:formatCode>General</c:formatCode>
                <c:ptCount val="10"/>
                <c:pt idx="3" formatCode="0.00%">
                  <c:v>8.3000000000000004E-2</c:v>
                </c:pt>
              </c:numCache>
            </c:numRef>
          </c:val>
          <c:extLst>
            <c:ext xmlns:c16="http://schemas.microsoft.com/office/drawing/2014/chart" uri="{C3380CC4-5D6E-409C-BE32-E72D297353CC}">
              <c16:uniqueId val="{00000004-2C19-4B26-AC02-9E2129327A64}"/>
            </c:ext>
          </c:extLst>
        </c:ser>
        <c:ser>
          <c:idx val="4"/>
          <c:order val="4"/>
          <c:tx>
            <c:strRef>
              <c:f>Sheet1!$F$1</c:f>
              <c:strCache>
                <c:ptCount val="1"/>
                <c:pt idx="0">
                  <c:v>Thao túng chức năng</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Sheet1!$A$2:$A$11</c:f>
              <c:strCache>
                <c:ptCount val="10"/>
                <c:pt idx="0">
                  <c:v>Đánh cắp dữ liệu</c:v>
                </c:pt>
                <c:pt idx="1">
                  <c:v>Kỹ thuật Backdoor</c:v>
                </c:pt>
                <c:pt idx="2">
                  <c:v>SQL Injection</c:v>
                </c:pt>
                <c:pt idx="3">
                  <c:v>RFI</c:v>
                </c:pt>
                <c:pt idx="4">
                  <c:v>Thao túng chức năng</c:v>
                </c:pt>
                <c:pt idx="5">
                  <c:v>Brute Force</c:v>
                </c:pt>
                <c:pt idx="6">
                  <c:v>XSS</c:v>
                </c:pt>
                <c:pt idx="7">
                  <c:v>Path Traversal</c:v>
                </c:pt>
                <c:pt idx="8">
                  <c:v>Forced Browsing</c:v>
                </c:pt>
                <c:pt idx="9">
                  <c:v>Tấn công hệ điều hành</c:v>
                </c:pt>
              </c:strCache>
            </c:strRef>
          </c:cat>
          <c:val>
            <c:numRef>
              <c:f>Sheet1!$F$2:$F$11</c:f>
              <c:numCache>
                <c:formatCode>General</c:formatCode>
                <c:ptCount val="10"/>
                <c:pt idx="4" formatCode="0.00%">
                  <c:v>8.3000000000000004E-2</c:v>
                </c:pt>
              </c:numCache>
            </c:numRef>
          </c:val>
          <c:extLst>
            <c:ext xmlns:c16="http://schemas.microsoft.com/office/drawing/2014/chart" uri="{C3380CC4-5D6E-409C-BE32-E72D297353CC}">
              <c16:uniqueId val="{00000005-2C19-4B26-AC02-9E2129327A64}"/>
            </c:ext>
          </c:extLst>
        </c:ser>
        <c:ser>
          <c:idx val="5"/>
          <c:order val="5"/>
          <c:tx>
            <c:strRef>
              <c:f>Sheet1!$G$1</c:f>
              <c:strCache>
                <c:ptCount val="1"/>
                <c:pt idx="0">
                  <c:v>Brute Force</c:v>
                </c:pt>
              </c:strCache>
            </c:strRef>
          </c:tx>
          <c:spPr>
            <a:solidFill>
              <a:schemeClr val="accent6"/>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Sheet1!$A$2:$A$11</c:f>
              <c:strCache>
                <c:ptCount val="10"/>
                <c:pt idx="0">
                  <c:v>Đánh cắp dữ liệu</c:v>
                </c:pt>
                <c:pt idx="1">
                  <c:v>Kỹ thuật Backdoor</c:v>
                </c:pt>
                <c:pt idx="2">
                  <c:v>SQL Injection</c:v>
                </c:pt>
                <c:pt idx="3">
                  <c:v>RFI</c:v>
                </c:pt>
                <c:pt idx="4">
                  <c:v>Thao túng chức năng</c:v>
                </c:pt>
                <c:pt idx="5">
                  <c:v>Brute Force</c:v>
                </c:pt>
                <c:pt idx="6">
                  <c:v>XSS</c:v>
                </c:pt>
                <c:pt idx="7">
                  <c:v>Path Traversal</c:v>
                </c:pt>
                <c:pt idx="8">
                  <c:v>Forced Browsing</c:v>
                </c:pt>
                <c:pt idx="9">
                  <c:v>Tấn công hệ điều hành</c:v>
                </c:pt>
              </c:strCache>
            </c:strRef>
          </c:cat>
          <c:val>
            <c:numRef>
              <c:f>Sheet1!$G$2:$G$11</c:f>
              <c:numCache>
                <c:formatCode>General</c:formatCode>
                <c:ptCount val="10"/>
                <c:pt idx="5" formatCode="0.00%">
                  <c:v>6.8000000000000005E-2</c:v>
                </c:pt>
              </c:numCache>
            </c:numRef>
          </c:val>
          <c:extLst>
            <c:ext xmlns:c16="http://schemas.microsoft.com/office/drawing/2014/chart" uri="{C3380CC4-5D6E-409C-BE32-E72D297353CC}">
              <c16:uniqueId val="{00000006-2C19-4B26-AC02-9E2129327A64}"/>
            </c:ext>
          </c:extLst>
        </c:ser>
        <c:ser>
          <c:idx val="6"/>
          <c:order val="6"/>
          <c:tx>
            <c:strRef>
              <c:f>Sheet1!$H$1</c:f>
              <c:strCache>
                <c:ptCount val="1"/>
                <c:pt idx="0">
                  <c:v>XSS</c:v>
                </c:pt>
              </c:strCache>
            </c:strRef>
          </c:tx>
          <c:spPr>
            <a:solidFill>
              <a:schemeClr val="accent1">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Sheet1!$A$2:$A$11</c:f>
              <c:strCache>
                <c:ptCount val="10"/>
                <c:pt idx="0">
                  <c:v>Đánh cắp dữ liệu</c:v>
                </c:pt>
                <c:pt idx="1">
                  <c:v>Kỹ thuật Backdoor</c:v>
                </c:pt>
                <c:pt idx="2">
                  <c:v>SQL Injection</c:v>
                </c:pt>
                <c:pt idx="3">
                  <c:v>RFI</c:v>
                </c:pt>
                <c:pt idx="4">
                  <c:v>Thao túng chức năng</c:v>
                </c:pt>
                <c:pt idx="5">
                  <c:v>Brute Force</c:v>
                </c:pt>
                <c:pt idx="6">
                  <c:v>XSS</c:v>
                </c:pt>
                <c:pt idx="7">
                  <c:v>Path Traversal</c:v>
                </c:pt>
                <c:pt idx="8">
                  <c:v>Forced Browsing</c:v>
                </c:pt>
                <c:pt idx="9">
                  <c:v>Tấn công hệ điều hành</c:v>
                </c:pt>
              </c:strCache>
            </c:strRef>
          </c:cat>
          <c:val>
            <c:numRef>
              <c:f>Sheet1!$H$2:$H$11</c:f>
              <c:numCache>
                <c:formatCode>General</c:formatCode>
                <c:ptCount val="10"/>
                <c:pt idx="6" formatCode="0.00%">
                  <c:v>6.3E-2</c:v>
                </c:pt>
              </c:numCache>
            </c:numRef>
          </c:val>
          <c:extLst>
            <c:ext xmlns:c16="http://schemas.microsoft.com/office/drawing/2014/chart" uri="{C3380CC4-5D6E-409C-BE32-E72D297353CC}">
              <c16:uniqueId val="{00000007-2C19-4B26-AC02-9E2129327A64}"/>
            </c:ext>
          </c:extLst>
        </c:ser>
        <c:ser>
          <c:idx val="7"/>
          <c:order val="7"/>
          <c:tx>
            <c:strRef>
              <c:f>Sheet1!$I$1</c:f>
              <c:strCache>
                <c:ptCount val="1"/>
                <c:pt idx="0">
                  <c:v>Path Traversal</c:v>
                </c:pt>
              </c:strCache>
            </c:strRef>
          </c:tx>
          <c:spPr>
            <a:solidFill>
              <a:schemeClr val="accent2">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Sheet1!$A$2:$A$11</c:f>
              <c:strCache>
                <c:ptCount val="10"/>
                <c:pt idx="0">
                  <c:v>Đánh cắp dữ liệu</c:v>
                </c:pt>
                <c:pt idx="1">
                  <c:v>Kỹ thuật Backdoor</c:v>
                </c:pt>
                <c:pt idx="2">
                  <c:v>SQL Injection</c:v>
                </c:pt>
                <c:pt idx="3">
                  <c:v>RFI</c:v>
                </c:pt>
                <c:pt idx="4">
                  <c:v>Thao túng chức năng</c:v>
                </c:pt>
                <c:pt idx="5">
                  <c:v>Brute Force</c:v>
                </c:pt>
                <c:pt idx="6">
                  <c:v>XSS</c:v>
                </c:pt>
                <c:pt idx="7">
                  <c:v>Path Traversal</c:v>
                </c:pt>
                <c:pt idx="8">
                  <c:v>Forced Browsing</c:v>
                </c:pt>
                <c:pt idx="9">
                  <c:v>Tấn công hệ điều hành</c:v>
                </c:pt>
              </c:strCache>
            </c:strRef>
          </c:cat>
          <c:val>
            <c:numRef>
              <c:f>Sheet1!$I$2:$I$11</c:f>
              <c:numCache>
                <c:formatCode>General</c:formatCode>
                <c:ptCount val="10"/>
                <c:pt idx="7" formatCode="0.00%">
                  <c:v>3.4000000000000002E-2</c:v>
                </c:pt>
              </c:numCache>
            </c:numRef>
          </c:val>
          <c:extLst>
            <c:ext xmlns:c16="http://schemas.microsoft.com/office/drawing/2014/chart" uri="{C3380CC4-5D6E-409C-BE32-E72D297353CC}">
              <c16:uniqueId val="{00000008-2C19-4B26-AC02-9E2129327A64}"/>
            </c:ext>
          </c:extLst>
        </c:ser>
        <c:ser>
          <c:idx val="8"/>
          <c:order val="8"/>
          <c:tx>
            <c:strRef>
              <c:f>Sheet1!$J$1</c:f>
              <c:strCache>
                <c:ptCount val="1"/>
                <c:pt idx="0">
                  <c:v>Forced Browsing</c:v>
                </c:pt>
              </c:strCache>
            </c:strRef>
          </c:tx>
          <c:spPr>
            <a:solidFill>
              <a:schemeClr val="accent3">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Sheet1!$A$2:$A$11</c:f>
              <c:strCache>
                <c:ptCount val="10"/>
                <c:pt idx="0">
                  <c:v>Đánh cắp dữ liệu</c:v>
                </c:pt>
                <c:pt idx="1">
                  <c:v>Kỹ thuật Backdoor</c:v>
                </c:pt>
                <c:pt idx="2">
                  <c:v>SQL Injection</c:v>
                </c:pt>
                <c:pt idx="3">
                  <c:v>RFI</c:v>
                </c:pt>
                <c:pt idx="4">
                  <c:v>Thao túng chức năng</c:v>
                </c:pt>
                <c:pt idx="5">
                  <c:v>Brute Force</c:v>
                </c:pt>
                <c:pt idx="6">
                  <c:v>XSS</c:v>
                </c:pt>
                <c:pt idx="7">
                  <c:v>Path Traversal</c:v>
                </c:pt>
                <c:pt idx="8">
                  <c:v>Forced Browsing</c:v>
                </c:pt>
                <c:pt idx="9">
                  <c:v>Tấn công hệ điều hành</c:v>
                </c:pt>
              </c:strCache>
            </c:strRef>
          </c:cat>
          <c:val>
            <c:numRef>
              <c:f>Sheet1!$J$2:$J$11</c:f>
              <c:numCache>
                <c:formatCode>General</c:formatCode>
                <c:ptCount val="10"/>
                <c:pt idx="8" formatCode="0%">
                  <c:v>0.02</c:v>
                </c:pt>
              </c:numCache>
            </c:numRef>
          </c:val>
          <c:extLst>
            <c:ext xmlns:c16="http://schemas.microsoft.com/office/drawing/2014/chart" uri="{C3380CC4-5D6E-409C-BE32-E72D297353CC}">
              <c16:uniqueId val="{00000009-2C19-4B26-AC02-9E2129327A64}"/>
            </c:ext>
          </c:extLst>
        </c:ser>
        <c:ser>
          <c:idx val="9"/>
          <c:order val="9"/>
          <c:tx>
            <c:strRef>
              <c:f>Sheet1!$K$1</c:f>
              <c:strCache>
                <c:ptCount val="1"/>
                <c:pt idx="0">
                  <c:v>Tấn công hệ điều hành</c:v>
                </c:pt>
              </c:strCache>
            </c:strRef>
          </c:tx>
          <c:spPr>
            <a:solidFill>
              <a:schemeClr val="accent4">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Sheet1!$A$2:$A$11</c:f>
              <c:strCache>
                <c:ptCount val="10"/>
                <c:pt idx="0">
                  <c:v>Đánh cắp dữ liệu</c:v>
                </c:pt>
                <c:pt idx="1">
                  <c:v>Kỹ thuật Backdoor</c:v>
                </c:pt>
                <c:pt idx="2">
                  <c:v>SQL Injection</c:v>
                </c:pt>
                <c:pt idx="3">
                  <c:v>RFI</c:v>
                </c:pt>
                <c:pt idx="4">
                  <c:v>Thao túng chức năng</c:v>
                </c:pt>
                <c:pt idx="5">
                  <c:v>Brute Force</c:v>
                </c:pt>
                <c:pt idx="6">
                  <c:v>XSS</c:v>
                </c:pt>
                <c:pt idx="7">
                  <c:v>Path Traversal</c:v>
                </c:pt>
                <c:pt idx="8">
                  <c:v>Forced Browsing</c:v>
                </c:pt>
                <c:pt idx="9">
                  <c:v>Tấn công hệ điều hành</c:v>
                </c:pt>
              </c:strCache>
            </c:strRef>
          </c:cat>
          <c:val>
            <c:numRef>
              <c:f>Sheet1!$K$2:$K$11</c:f>
              <c:numCache>
                <c:formatCode>General</c:formatCode>
                <c:ptCount val="10"/>
                <c:pt idx="9" formatCode="0.00%">
                  <c:v>1.4999999999999999E-2</c:v>
                </c:pt>
              </c:numCache>
            </c:numRef>
          </c:val>
          <c:extLst>
            <c:ext xmlns:c16="http://schemas.microsoft.com/office/drawing/2014/chart" uri="{C3380CC4-5D6E-409C-BE32-E72D297353CC}">
              <c16:uniqueId val="{0000000A-2C19-4B26-AC02-9E2129327A64}"/>
            </c:ext>
          </c:extLst>
        </c:ser>
        <c:dLbls>
          <c:dLblPos val="outEnd"/>
          <c:showLegendKey val="0"/>
          <c:showVal val="1"/>
          <c:showCatName val="0"/>
          <c:showSerName val="0"/>
          <c:showPercent val="0"/>
          <c:showBubbleSize val="0"/>
        </c:dLbls>
        <c:gapWidth val="444"/>
        <c:overlap val="-90"/>
        <c:axId val="1939827648"/>
        <c:axId val="1939826400"/>
      </c:barChart>
      <c:catAx>
        <c:axId val="19398276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939826400"/>
        <c:crosses val="autoZero"/>
        <c:auto val="1"/>
        <c:lblAlgn val="ctr"/>
        <c:lblOffset val="100"/>
        <c:noMultiLvlLbl val="0"/>
      </c:catAx>
      <c:valAx>
        <c:axId val="1939826400"/>
        <c:scaling>
          <c:orientation val="minMax"/>
        </c:scaling>
        <c:delete val="1"/>
        <c:axPos val="l"/>
        <c:numFmt formatCode="0.00%" sourceLinked="1"/>
        <c:majorTickMark val="none"/>
        <c:minorTickMark val="none"/>
        <c:tickLblPos val="nextTo"/>
        <c:crossAx val="193982764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5D78-5769-4BDB-9FA4-1166837E71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DFBAB3-D041-45F7-A7AF-7FF50970B5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6981E3-F15D-4007-BE1E-0D213EF4DFB2}"/>
              </a:ext>
            </a:extLst>
          </p:cNvPr>
          <p:cNvSpPr>
            <a:spLocks noGrp="1"/>
          </p:cNvSpPr>
          <p:nvPr>
            <p:ph type="dt" sz="half" idx="10"/>
          </p:nvPr>
        </p:nvSpPr>
        <p:spPr/>
        <p:txBody>
          <a:bodyPr/>
          <a:lstStyle/>
          <a:p>
            <a:fld id="{2B61B653-F16F-427B-8505-AE89557E9D7B}" type="datetimeFigureOut">
              <a:rPr lang="en-US" smtClean="0"/>
              <a:t>7/14/2021</a:t>
            </a:fld>
            <a:endParaRPr lang="en-US"/>
          </a:p>
        </p:txBody>
      </p:sp>
      <p:sp>
        <p:nvSpPr>
          <p:cNvPr id="5" name="Footer Placeholder 4">
            <a:extLst>
              <a:ext uri="{FF2B5EF4-FFF2-40B4-BE49-F238E27FC236}">
                <a16:creationId xmlns:a16="http://schemas.microsoft.com/office/drawing/2014/main" id="{DBD866F6-74FF-427E-B554-F13E760BDD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3FEB73-F6F6-4E3F-BAD0-A425B4F0F849}"/>
              </a:ext>
            </a:extLst>
          </p:cNvPr>
          <p:cNvSpPr>
            <a:spLocks noGrp="1"/>
          </p:cNvSpPr>
          <p:nvPr>
            <p:ph type="sldNum" sz="quarter" idx="12"/>
          </p:nvPr>
        </p:nvSpPr>
        <p:spPr/>
        <p:txBody>
          <a:bodyPr/>
          <a:lstStyle/>
          <a:p>
            <a:fld id="{5FF2B958-DE7D-4566-82F5-C04E9E543CA0}" type="slidenum">
              <a:rPr lang="en-US" smtClean="0"/>
              <a:t>‹#›</a:t>
            </a:fld>
            <a:endParaRPr lang="en-US"/>
          </a:p>
        </p:txBody>
      </p:sp>
    </p:spTree>
    <p:extLst>
      <p:ext uri="{BB962C8B-B14F-4D97-AF65-F5344CB8AC3E}">
        <p14:creationId xmlns:p14="http://schemas.microsoft.com/office/powerpoint/2010/main" val="3463066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2842F-FEAE-4120-BD61-4807B3F602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3A9508-4EBB-423B-B63C-D3DDB421C2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108716-300A-42CB-8056-739CDD83C9C1}"/>
              </a:ext>
            </a:extLst>
          </p:cNvPr>
          <p:cNvSpPr>
            <a:spLocks noGrp="1"/>
          </p:cNvSpPr>
          <p:nvPr>
            <p:ph type="dt" sz="half" idx="10"/>
          </p:nvPr>
        </p:nvSpPr>
        <p:spPr/>
        <p:txBody>
          <a:bodyPr/>
          <a:lstStyle/>
          <a:p>
            <a:fld id="{2B61B653-F16F-427B-8505-AE89557E9D7B}" type="datetimeFigureOut">
              <a:rPr lang="en-US" smtClean="0"/>
              <a:t>7/14/2021</a:t>
            </a:fld>
            <a:endParaRPr lang="en-US"/>
          </a:p>
        </p:txBody>
      </p:sp>
      <p:sp>
        <p:nvSpPr>
          <p:cNvPr id="5" name="Footer Placeholder 4">
            <a:extLst>
              <a:ext uri="{FF2B5EF4-FFF2-40B4-BE49-F238E27FC236}">
                <a16:creationId xmlns:a16="http://schemas.microsoft.com/office/drawing/2014/main" id="{51A1DF5C-30A3-4A58-9F6C-1356D74C5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D183C4-0A75-4A60-8E70-140289923D69}"/>
              </a:ext>
            </a:extLst>
          </p:cNvPr>
          <p:cNvSpPr>
            <a:spLocks noGrp="1"/>
          </p:cNvSpPr>
          <p:nvPr>
            <p:ph type="sldNum" sz="quarter" idx="12"/>
          </p:nvPr>
        </p:nvSpPr>
        <p:spPr/>
        <p:txBody>
          <a:bodyPr/>
          <a:lstStyle/>
          <a:p>
            <a:fld id="{5FF2B958-DE7D-4566-82F5-C04E9E543CA0}" type="slidenum">
              <a:rPr lang="en-US" smtClean="0"/>
              <a:t>‹#›</a:t>
            </a:fld>
            <a:endParaRPr lang="en-US"/>
          </a:p>
        </p:txBody>
      </p:sp>
    </p:spTree>
    <p:extLst>
      <p:ext uri="{BB962C8B-B14F-4D97-AF65-F5344CB8AC3E}">
        <p14:creationId xmlns:p14="http://schemas.microsoft.com/office/powerpoint/2010/main" val="3710298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3F9D83-00DB-47BB-8B22-3492950417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EFC248-113F-445D-A56D-12B1AAF62E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48DA34-3E7E-4502-A2C2-B86D9E8FCBCE}"/>
              </a:ext>
            </a:extLst>
          </p:cNvPr>
          <p:cNvSpPr>
            <a:spLocks noGrp="1"/>
          </p:cNvSpPr>
          <p:nvPr>
            <p:ph type="dt" sz="half" idx="10"/>
          </p:nvPr>
        </p:nvSpPr>
        <p:spPr/>
        <p:txBody>
          <a:bodyPr/>
          <a:lstStyle/>
          <a:p>
            <a:fld id="{2B61B653-F16F-427B-8505-AE89557E9D7B}" type="datetimeFigureOut">
              <a:rPr lang="en-US" smtClean="0"/>
              <a:t>7/14/2021</a:t>
            </a:fld>
            <a:endParaRPr lang="en-US"/>
          </a:p>
        </p:txBody>
      </p:sp>
      <p:sp>
        <p:nvSpPr>
          <p:cNvPr id="5" name="Footer Placeholder 4">
            <a:extLst>
              <a:ext uri="{FF2B5EF4-FFF2-40B4-BE49-F238E27FC236}">
                <a16:creationId xmlns:a16="http://schemas.microsoft.com/office/drawing/2014/main" id="{6977475E-3217-4ED2-8274-B0DFAB19E0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1ECD11-D170-4A72-B3F9-C8894CC7FBFC}"/>
              </a:ext>
            </a:extLst>
          </p:cNvPr>
          <p:cNvSpPr>
            <a:spLocks noGrp="1"/>
          </p:cNvSpPr>
          <p:nvPr>
            <p:ph type="sldNum" sz="quarter" idx="12"/>
          </p:nvPr>
        </p:nvSpPr>
        <p:spPr/>
        <p:txBody>
          <a:bodyPr/>
          <a:lstStyle/>
          <a:p>
            <a:fld id="{5FF2B958-DE7D-4566-82F5-C04E9E543CA0}" type="slidenum">
              <a:rPr lang="en-US" smtClean="0"/>
              <a:t>‹#›</a:t>
            </a:fld>
            <a:endParaRPr lang="en-US"/>
          </a:p>
        </p:txBody>
      </p:sp>
    </p:spTree>
    <p:extLst>
      <p:ext uri="{BB962C8B-B14F-4D97-AF65-F5344CB8AC3E}">
        <p14:creationId xmlns:p14="http://schemas.microsoft.com/office/powerpoint/2010/main" val="3633708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E115C-3AA2-4D3A-94C2-D421ADFFE8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332576-D9C7-449F-B976-E311468FEA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998388-1C85-4814-B5FF-6A327ACFFE1E}"/>
              </a:ext>
            </a:extLst>
          </p:cNvPr>
          <p:cNvSpPr>
            <a:spLocks noGrp="1"/>
          </p:cNvSpPr>
          <p:nvPr>
            <p:ph type="dt" sz="half" idx="10"/>
          </p:nvPr>
        </p:nvSpPr>
        <p:spPr/>
        <p:txBody>
          <a:bodyPr/>
          <a:lstStyle/>
          <a:p>
            <a:fld id="{2B61B653-F16F-427B-8505-AE89557E9D7B}" type="datetimeFigureOut">
              <a:rPr lang="en-US" smtClean="0"/>
              <a:t>7/14/2021</a:t>
            </a:fld>
            <a:endParaRPr lang="en-US"/>
          </a:p>
        </p:txBody>
      </p:sp>
      <p:sp>
        <p:nvSpPr>
          <p:cNvPr id="5" name="Footer Placeholder 4">
            <a:extLst>
              <a:ext uri="{FF2B5EF4-FFF2-40B4-BE49-F238E27FC236}">
                <a16:creationId xmlns:a16="http://schemas.microsoft.com/office/drawing/2014/main" id="{D2040B0C-5FDE-4567-98C9-1BD3E55403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010DE-2614-4B5D-8BC6-9D7B40DB9EA8}"/>
              </a:ext>
            </a:extLst>
          </p:cNvPr>
          <p:cNvSpPr>
            <a:spLocks noGrp="1"/>
          </p:cNvSpPr>
          <p:nvPr>
            <p:ph type="sldNum" sz="quarter" idx="12"/>
          </p:nvPr>
        </p:nvSpPr>
        <p:spPr/>
        <p:txBody>
          <a:bodyPr/>
          <a:lstStyle/>
          <a:p>
            <a:fld id="{5FF2B958-DE7D-4566-82F5-C04E9E543CA0}" type="slidenum">
              <a:rPr lang="en-US" smtClean="0"/>
              <a:t>‹#›</a:t>
            </a:fld>
            <a:endParaRPr lang="en-US"/>
          </a:p>
        </p:txBody>
      </p:sp>
    </p:spTree>
    <p:extLst>
      <p:ext uri="{BB962C8B-B14F-4D97-AF65-F5344CB8AC3E}">
        <p14:creationId xmlns:p14="http://schemas.microsoft.com/office/powerpoint/2010/main" val="4032644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38ACD-5A42-4C61-85CF-4C9DAC3902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1C42E3-5EE5-4F79-B4CC-5E7BAB42F7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74555F-7076-4B71-A041-AE514BD5D27B}"/>
              </a:ext>
            </a:extLst>
          </p:cNvPr>
          <p:cNvSpPr>
            <a:spLocks noGrp="1"/>
          </p:cNvSpPr>
          <p:nvPr>
            <p:ph type="dt" sz="half" idx="10"/>
          </p:nvPr>
        </p:nvSpPr>
        <p:spPr/>
        <p:txBody>
          <a:bodyPr/>
          <a:lstStyle/>
          <a:p>
            <a:fld id="{2B61B653-F16F-427B-8505-AE89557E9D7B}" type="datetimeFigureOut">
              <a:rPr lang="en-US" smtClean="0"/>
              <a:t>7/14/2021</a:t>
            </a:fld>
            <a:endParaRPr lang="en-US"/>
          </a:p>
        </p:txBody>
      </p:sp>
      <p:sp>
        <p:nvSpPr>
          <p:cNvPr id="5" name="Footer Placeholder 4">
            <a:extLst>
              <a:ext uri="{FF2B5EF4-FFF2-40B4-BE49-F238E27FC236}">
                <a16:creationId xmlns:a16="http://schemas.microsoft.com/office/drawing/2014/main" id="{F326C027-9354-4D4E-BBF4-F2215F7B36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B02632-9458-45DB-AE49-274B5097DC32}"/>
              </a:ext>
            </a:extLst>
          </p:cNvPr>
          <p:cNvSpPr>
            <a:spLocks noGrp="1"/>
          </p:cNvSpPr>
          <p:nvPr>
            <p:ph type="sldNum" sz="quarter" idx="12"/>
          </p:nvPr>
        </p:nvSpPr>
        <p:spPr/>
        <p:txBody>
          <a:bodyPr/>
          <a:lstStyle/>
          <a:p>
            <a:fld id="{5FF2B958-DE7D-4566-82F5-C04E9E543CA0}" type="slidenum">
              <a:rPr lang="en-US" smtClean="0"/>
              <a:t>‹#›</a:t>
            </a:fld>
            <a:endParaRPr lang="en-US"/>
          </a:p>
        </p:txBody>
      </p:sp>
    </p:spTree>
    <p:extLst>
      <p:ext uri="{BB962C8B-B14F-4D97-AF65-F5344CB8AC3E}">
        <p14:creationId xmlns:p14="http://schemas.microsoft.com/office/powerpoint/2010/main" val="3827978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96240-9571-403E-AE13-52B1D64FBB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CA872A-6885-410C-9E34-68B32D38A4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66A25A-A91E-4EE5-A28E-B43B393B31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15BA58-0013-40DE-8756-F88CA65D1CE8}"/>
              </a:ext>
            </a:extLst>
          </p:cNvPr>
          <p:cNvSpPr>
            <a:spLocks noGrp="1"/>
          </p:cNvSpPr>
          <p:nvPr>
            <p:ph type="dt" sz="half" idx="10"/>
          </p:nvPr>
        </p:nvSpPr>
        <p:spPr/>
        <p:txBody>
          <a:bodyPr/>
          <a:lstStyle/>
          <a:p>
            <a:fld id="{2B61B653-F16F-427B-8505-AE89557E9D7B}" type="datetimeFigureOut">
              <a:rPr lang="en-US" smtClean="0"/>
              <a:t>7/14/2021</a:t>
            </a:fld>
            <a:endParaRPr lang="en-US"/>
          </a:p>
        </p:txBody>
      </p:sp>
      <p:sp>
        <p:nvSpPr>
          <p:cNvPr id="6" name="Footer Placeholder 5">
            <a:extLst>
              <a:ext uri="{FF2B5EF4-FFF2-40B4-BE49-F238E27FC236}">
                <a16:creationId xmlns:a16="http://schemas.microsoft.com/office/drawing/2014/main" id="{74D9EFEE-F249-4F41-A1DD-4475C53A8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1A4E86-113B-4343-9FA7-F6782D67D6A5}"/>
              </a:ext>
            </a:extLst>
          </p:cNvPr>
          <p:cNvSpPr>
            <a:spLocks noGrp="1"/>
          </p:cNvSpPr>
          <p:nvPr>
            <p:ph type="sldNum" sz="quarter" idx="12"/>
          </p:nvPr>
        </p:nvSpPr>
        <p:spPr/>
        <p:txBody>
          <a:bodyPr/>
          <a:lstStyle/>
          <a:p>
            <a:fld id="{5FF2B958-DE7D-4566-82F5-C04E9E543CA0}" type="slidenum">
              <a:rPr lang="en-US" smtClean="0"/>
              <a:t>‹#›</a:t>
            </a:fld>
            <a:endParaRPr lang="en-US"/>
          </a:p>
        </p:txBody>
      </p:sp>
    </p:spTree>
    <p:extLst>
      <p:ext uri="{BB962C8B-B14F-4D97-AF65-F5344CB8AC3E}">
        <p14:creationId xmlns:p14="http://schemas.microsoft.com/office/powerpoint/2010/main" val="1369064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FC65E-E41F-42AF-94F7-658B300A63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74A4AC-1E90-44AE-9C01-F8C74D7F3D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3FA701-09BD-40A5-8802-54DD056925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B9A01A-AF7C-4ED1-9181-A556B3BD60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B6C4D7-7CF0-49EA-AB7E-032722629C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D0307E-2E4C-4E27-B963-263E1A4F724D}"/>
              </a:ext>
            </a:extLst>
          </p:cNvPr>
          <p:cNvSpPr>
            <a:spLocks noGrp="1"/>
          </p:cNvSpPr>
          <p:nvPr>
            <p:ph type="dt" sz="half" idx="10"/>
          </p:nvPr>
        </p:nvSpPr>
        <p:spPr/>
        <p:txBody>
          <a:bodyPr/>
          <a:lstStyle/>
          <a:p>
            <a:fld id="{2B61B653-F16F-427B-8505-AE89557E9D7B}" type="datetimeFigureOut">
              <a:rPr lang="en-US" smtClean="0"/>
              <a:t>7/14/2021</a:t>
            </a:fld>
            <a:endParaRPr lang="en-US"/>
          </a:p>
        </p:txBody>
      </p:sp>
      <p:sp>
        <p:nvSpPr>
          <p:cNvPr id="8" name="Footer Placeholder 7">
            <a:extLst>
              <a:ext uri="{FF2B5EF4-FFF2-40B4-BE49-F238E27FC236}">
                <a16:creationId xmlns:a16="http://schemas.microsoft.com/office/drawing/2014/main" id="{CB3BE41F-6F44-46F2-A638-A727A4015E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99370B-468F-4EAA-A427-26DE31063132}"/>
              </a:ext>
            </a:extLst>
          </p:cNvPr>
          <p:cNvSpPr>
            <a:spLocks noGrp="1"/>
          </p:cNvSpPr>
          <p:nvPr>
            <p:ph type="sldNum" sz="quarter" idx="12"/>
          </p:nvPr>
        </p:nvSpPr>
        <p:spPr/>
        <p:txBody>
          <a:bodyPr/>
          <a:lstStyle/>
          <a:p>
            <a:fld id="{5FF2B958-DE7D-4566-82F5-C04E9E543CA0}" type="slidenum">
              <a:rPr lang="en-US" smtClean="0"/>
              <a:t>‹#›</a:t>
            </a:fld>
            <a:endParaRPr lang="en-US"/>
          </a:p>
        </p:txBody>
      </p:sp>
    </p:spTree>
    <p:extLst>
      <p:ext uri="{BB962C8B-B14F-4D97-AF65-F5344CB8AC3E}">
        <p14:creationId xmlns:p14="http://schemas.microsoft.com/office/powerpoint/2010/main" val="653601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E4B5F-4C6D-4FB6-8B9B-6EF72241B4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C91264-6D8C-41DA-8E38-E65B94820CB7}"/>
              </a:ext>
            </a:extLst>
          </p:cNvPr>
          <p:cNvSpPr>
            <a:spLocks noGrp="1"/>
          </p:cNvSpPr>
          <p:nvPr>
            <p:ph type="dt" sz="half" idx="10"/>
          </p:nvPr>
        </p:nvSpPr>
        <p:spPr/>
        <p:txBody>
          <a:bodyPr/>
          <a:lstStyle/>
          <a:p>
            <a:fld id="{2B61B653-F16F-427B-8505-AE89557E9D7B}" type="datetimeFigureOut">
              <a:rPr lang="en-US" smtClean="0"/>
              <a:t>7/14/2021</a:t>
            </a:fld>
            <a:endParaRPr lang="en-US"/>
          </a:p>
        </p:txBody>
      </p:sp>
      <p:sp>
        <p:nvSpPr>
          <p:cNvPr id="4" name="Footer Placeholder 3">
            <a:extLst>
              <a:ext uri="{FF2B5EF4-FFF2-40B4-BE49-F238E27FC236}">
                <a16:creationId xmlns:a16="http://schemas.microsoft.com/office/drawing/2014/main" id="{5922DDB6-288E-4DC1-9BF1-7F2A852494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35E9BC-D4E0-4AFD-9304-9BADEBB30948}"/>
              </a:ext>
            </a:extLst>
          </p:cNvPr>
          <p:cNvSpPr>
            <a:spLocks noGrp="1"/>
          </p:cNvSpPr>
          <p:nvPr>
            <p:ph type="sldNum" sz="quarter" idx="12"/>
          </p:nvPr>
        </p:nvSpPr>
        <p:spPr/>
        <p:txBody>
          <a:bodyPr/>
          <a:lstStyle/>
          <a:p>
            <a:fld id="{5FF2B958-DE7D-4566-82F5-C04E9E543CA0}" type="slidenum">
              <a:rPr lang="en-US" smtClean="0"/>
              <a:t>‹#›</a:t>
            </a:fld>
            <a:endParaRPr lang="en-US"/>
          </a:p>
        </p:txBody>
      </p:sp>
    </p:spTree>
    <p:extLst>
      <p:ext uri="{BB962C8B-B14F-4D97-AF65-F5344CB8AC3E}">
        <p14:creationId xmlns:p14="http://schemas.microsoft.com/office/powerpoint/2010/main" val="494069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9BD0BB-9B40-47D2-B540-F12AAB89C6E2}"/>
              </a:ext>
            </a:extLst>
          </p:cNvPr>
          <p:cNvSpPr>
            <a:spLocks noGrp="1"/>
          </p:cNvSpPr>
          <p:nvPr>
            <p:ph type="dt" sz="half" idx="10"/>
          </p:nvPr>
        </p:nvSpPr>
        <p:spPr/>
        <p:txBody>
          <a:bodyPr/>
          <a:lstStyle/>
          <a:p>
            <a:fld id="{2B61B653-F16F-427B-8505-AE89557E9D7B}" type="datetimeFigureOut">
              <a:rPr lang="en-US" smtClean="0"/>
              <a:t>7/14/2021</a:t>
            </a:fld>
            <a:endParaRPr lang="en-US"/>
          </a:p>
        </p:txBody>
      </p:sp>
      <p:sp>
        <p:nvSpPr>
          <p:cNvPr id="3" name="Footer Placeholder 2">
            <a:extLst>
              <a:ext uri="{FF2B5EF4-FFF2-40B4-BE49-F238E27FC236}">
                <a16:creationId xmlns:a16="http://schemas.microsoft.com/office/drawing/2014/main" id="{000F23D7-A89C-4C28-8D10-CC3C587622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19DDC2-E037-4DD4-AA15-F51F79CF1DCC}"/>
              </a:ext>
            </a:extLst>
          </p:cNvPr>
          <p:cNvSpPr>
            <a:spLocks noGrp="1"/>
          </p:cNvSpPr>
          <p:nvPr>
            <p:ph type="sldNum" sz="quarter" idx="12"/>
          </p:nvPr>
        </p:nvSpPr>
        <p:spPr/>
        <p:txBody>
          <a:bodyPr/>
          <a:lstStyle/>
          <a:p>
            <a:fld id="{5FF2B958-DE7D-4566-82F5-C04E9E543CA0}" type="slidenum">
              <a:rPr lang="en-US" smtClean="0"/>
              <a:t>‹#›</a:t>
            </a:fld>
            <a:endParaRPr lang="en-US"/>
          </a:p>
        </p:txBody>
      </p:sp>
    </p:spTree>
    <p:extLst>
      <p:ext uri="{BB962C8B-B14F-4D97-AF65-F5344CB8AC3E}">
        <p14:creationId xmlns:p14="http://schemas.microsoft.com/office/powerpoint/2010/main" val="3488668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0D69F-110B-41B8-BE24-00803F55D7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160D2B-55C4-4002-AF11-4F778D032E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7BCDA7-A774-4DCD-A5B9-5548153FF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67D4C7-EC0A-4E9A-A07B-306C7B218EEA}"/>
              </a:ext>
            </a:extLst>
          </p:cNvPr>
          <p:cNvSpPr>
            <a:spLocks noGrp="1"/>
          </p:cNvSpPr>
          <p:nvPr>
            <p:ph type="dt" sz="half" idx="10"/>
          </p:nvPr>
        </p:nvSpPr>
        <p:spPr/>
        <p:txBody>
          <a:bodyPr/>
          <a:lstStyle/>
          <a:p>
            <a:fld id="{2B61B653-F16F-427B-8505-AE89557E9D7B}" type="datetimeFigureOut">
              <a:rPr lang="en-US" smtClean="0"/>
              <a:t>7/14/2021</a:t>
            </a:fld>
            <a:endParaRPr lang="en-US"/>
          </a:p>
        </p:txBody>
      </p:sp>
      <p:sp>
        <p:nvSpPr>
          <p:cNvPr id="6" name="Footer Placeholder 5">
            <a:extLst>
              <a:ext uri="{FF2B5EF4-FFF2-40B4-BE49-F238E27FC236}">
                <a16:creationId xmlns:a16="http://schemas.microsoft.com/office/drawing/2014/main" id="{2B7ED8C6-FC64-4350-9524-F6B2FB3D8B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C271E9-322B-42CD-95B7-6D0C8A869F2B}"/>
              </a:ext>
            </a:extLst>
          </p:cNvPr>
          <p:cNvSpPr>
            <a:spLocks noGrp="1"/>
          </p:cNvSpPr>
          <p:nvPr>
            <p:ph type="sldNum" sz="quarter" idx="12"/>
          </p:nvPr>
        </p:nvSpPr>
        <p:spPr/>
        <p:txBody>
          <a:bodyPr/>
          <a:lstStyle/>
          <a:p>
            <a:fld id="{5FF2B958-DE7D-4566-82F5-C04E9E543CA0}" type="slidenum">
              <a:rPr lang="en-US" smtClean="0"/>
              <a:t>‹#›</a:t>
            </a:fld>
            <a:endParaRPr lang="en-US"/>
          </a:p>
        </p:txBody>
      </p:sp>
    </p:spTree>
    <p:extLst>
      <p:ext uri="{BB962C8B-B14F-4D97-AF65-F5344CB8AC3E}">
        <p14:creationId xmlns:p14="http://schemas.microsoft.com/office/powerpoint/2010/main" val="1207227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0B0A-573A-47B1-864A-9FAE3A5C56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4919A3-AB38-454A-B1A8-3D7C5169EF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7F7FAF-643A-4E08-B47A-B0BB33395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5B81D5-4138-47C0-BB3F-9A6C4302A75E}"/>
              </a:ext>
            </a:extLst>
          </p:cNvPr>
          <p:cNvSpPr>
            <a:spLocks noGrp="1"/>
          </p:cNvSpPr>
          <p:nvPr>
            <p:ph type="dt" sz="half" idx="10"/>
          </p:nvPr>
        </p:nvSpPr>
        <p:spPr/>
        <p:txBody>
          <a:bodyPr/>
          <a:lstStyle/>
          <a:p>
            <a:fld id="{2B61B653-F16F-427B-8505-AE89557E9D7B}" type="datetimeFigureOut">
              <a:rPr lang="en-US" smtClean="0"/>
              <a:t>7/14/2021</a:t>
            </a:fld>
            <a:endParaRPr lang="en-US"/>
          </a:p>
        </p:txBody>
      </p:sp>
      <p:sp>
        <p:nvSpPr>
          <p:cNvPr id="6" name="Footer Placeholder 5">
            <a:extLst>
              <a:ext uri="{FF2B5EF4-FFF2-40B4-BE49-F238E27FC236}">
                <a16:creationId xmlns:a16="http://schemas.microsoft.com/office/drawing/2014/main" id="{6C8F94B2-6C08-47ED-98C9-737290C8BB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ADC4B6-1F6D-46EA-A695-4EB558E83AFD}"/>
              </a:ext>
            </a:extLst>
          </p:cNvPr>
          <p:cNvSpPr>
            <a:spLocks noGrp="1"/>
          </p:cNvSpPr>
          <p:nvPr>
            <p:ph type="sldNum" sz="quarter" idx="12"/>
          </p:nvPr>
        </p:nvSpPr>
        <p:spPr/>
        <p:txBody>
          <a:bodyPr/>
          <a:lstStyle/>
          <a:p>
            <a:fld id="{5FF2B958-DE7D-4566-82F5-C04E9E543CA0}" type="slidenum">
              <a:rPr lang="en-US" smtClean="0"/>
              <a:t>‹#›</a:t>
            </a:fld>
            <a:endParaRPr lang="en-US"/>
          </a:p>
        </p:txBody>
      </p:sp>
    </p:spTree>
    <p:extLst>
      <p:ext uri="{BB962C8B-B14F-4D97-AF65-F5344CB8AC3E}">
        <p14:creationId xmlns:p14="http://schemas.microsoft.com/office/powerpoint/2010/main" val="3749847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CB3717-38F0-4758-9DA3-0CA89E12FD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B4CB86-C30B-490E-8FF9-5FC6EE26CF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0C837E-6D2F-4F5E-9BC2-15AF1E32D1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61B653-F16F-427B-8505-AE89557E9D7B}" type="datetimeFigureOut">
              <a:rPr lang="en-US" smtClean="0"/>
              <a:t>7/14/2021</a:t>
            </a:fld>
            <a:endParaRPr lang="en-US"/>
          </a:p>
        </p:txBody>
      </p:sp>
      <p:sp>
        <p:nvSpPr>
          <p:cNvPr id="5" name="Footer Placeholder 4">
            <a:extLst>
              <a:ext uri="{FF2B5EF4-FFF2-40B4-BE49-F238E27FC236}">
                <a16:creationId xmlns:a16="http://schemas.microsoft.com/office/drawing/2014/main" id="{77F589F3-C028-4B9E-9BC7-55CC1FE88A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830A11-4512-48F9-857D-2277688695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F2B958-DE7D-4566-82F5-C04E9E543CA0}" type="slidenum">
              <a:rPr lang="en-US" smtClean="0"/>
              <a:t>‹#›</a:t>
            </a:fld>
            <a:endParaRPr lang="en-US"/>
          </a:p>
        </p:txBody>
      </p:sp>
    </p:spTree>
    <p:extLst>
      <p:ext uri="{BB962C8B-B14F-4D97-AF65-F5344CB8AC3E}">
        <p14:creationId xmlns:p14="http://schemas.microsoft.com/office/powerpoint/2010/main" val="2608943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AE09E792-143D-482A-A9EB-9835F77BF713}"/>
              </a:ext>
            </a:extLst>
          </p:cNvPr>
          <p:cNvSpPr>
            <a:spLocks noGrp="1"/>
          </p:cNvSpPr>
          <p:nvPr>
            <p:ph type="subTitle" idx="1"/>
          </p:nvPr>
        </p:nvSpPr>
        <p:spPr>
          <a:xfrm>
            <a:off x="2485333" y="3773680"/>
            <a:ext cx="7502950" cy="907166"/>
          </a:xfrm>
          <a:noFill/>
        </p:spPr>
        <p:txBody>
          <a:bodyPr>
            <a:normAutofit/>
          </a:bodyPr>
          <a:lstStyle/>
          <a:p>
            <a:r>
              <a:rPr lang="en-US" b="1" dirty="0" err="1">
                <a:solidFill>
                  <a:schemeClr val="tx1">
                    <a:lumMod val="95000"/>
                    <a:lumOff val="5000"/>
                  </a:schemeClr>
                </a:solidFill>
              </a:rPr>
              <a:t>Tạo</a:t>
            </a:r>
            <a:r>
              <a:rPr lang="en-US" b="1" dirty="0">
                <a:solidFill>
                  <a:schemeClr val="tx1">
                    <a:lumMod val="95000"/>
                    <a:lumOff val="5000"/>
                  </a:schemeClr>
                </a:solidFill>
              </a:rPr>
              <a:t> </a:t>
            </a:r>
            <a:r>
              <a:rPr lang="en-US" b="1" dirty="0" err="1">
                <a:solidFill>
                  <a:schemeClr val="tx1">
                    <a:lumMod val="95000"/>
                    <a:lumOff val="5000"/>
                  </a:schemeClr>
                </a:solidFill>
              </a:rPr>
              <a:t>bài</a:t>
            </a:r>
            <a:r>
              <a:rPr lang="en-US" b="1" dirty="0">
                <a:solidFill>
                  <a:schemeClr val="tx1">
                    <a:lumMod val="95000"/>
                    <a:lumOff val="5000"/>
                  </a:schemeClr>
                </a:solidFill>
              </a:rPr>
              <a:t> </a:t>
            </a:r>
            <a:r>
              <a:rPr lang="en-US" b="1" dirty="0" err="1">
                <a:solidFill>
                  <a:schemeClr val="tx1">
                    <a:lumMod val="95000"/>
                    <a:lumOff val="5000"/>
                  </a:schemeClr>
                </a:solidFill>
              </a:rPr>
              <a:t>thuyết</a:t>
            </a:r>
            <a:r>
              <a:rPr lang="en-US" b="1" dirty="0">
                <a:solidFill>
                  <a:schemeClr val="tx1">
                    <a:lumMod val="95000"/>
                    <a:lumOff val="5000"/>
                  </a:schemeClr>
                </a:solidFill>
              </a:rPr>
              <a:t> </a:t>
            </a:r>
            <a:r>
              <a:rPr lang="en-US" b="1" dirty="0" err="1">
                <a:solidFill>
                  <a:schemeClr val="tx1">
                    <a:lumMod val="95000"/>
                    <a:lumOff val="5000"/>
                  </a:schemeClr>
                </a:solidFill>
              </a:rPr>
              <a:t>trình</a:t>
            </a:r>
            <a:r>
              <a:rPr lang="en-US" b="1" dirty="0">
                <a:solidFill>
                  <a:schemeClr val="tx1">
                    <a:lumMod val="95000"/>
                    <a:lumOff val="5000"/>
                  </a:schemeClr>
                </a:solidFill>
              </a:rPr>
              <a:t>: </a:t>
            </a:r>
            <a:r>
              <a:rPr lang="en-US" b="1" dirty="0" err="1">
                <a:solidFill>
                  <a:schemeClr val="tx1">
                    <a:lumMod val="95000"/>
                    <a:lumOff val="5000"/>
                  </a:schemeClr>
                </a:solidFill>
              </a:rPr>
              <a:t>Phạm</a:t>
            </a:r>
            <a:r>
              <a:rPr lang="en-US" b="1" dirty="0">
                <a:solidFill>
                  <a:schemeClr val="tx1">
                    <a:lumMod val="95000"/>
                    <a:lumOff val="5000"/>
                  </a:schemeClr>
                </a:solidFill>
              </a:rPr>
              <a:t> </a:t>
            </a:r>
            <a:r>
              <a:rPr lang="en-US" b="1" dirty="0" err="1">
                <a:solidFill>
                  <a:schemeClr val="tx1">
                    <a:lumMod val="95000"/>
                    <a:lumOff val="5000"/>
                  </a:schemeClr>
                </a:solidFill>
              </a:rPr>
              <a:t>Duy</a:t>
            </a:r>
            <a:r>
              <a:rPr lang="en-US" b="1" dirty="0">
                <a:solidFill>
                  <a:schemeClr val="tx1">
                    <a:lumMod val="95000"/>
                    <a:lumOff val="5000"/>
                  </a:schemeClr>
                </a:solidFill>
              </a:rPr>
              <a:t> </a:t>
            </a:r>
            <a:r>
              <a:rPr lang="en-US" b="1" dirty="0" err="1">
                <a:solidFill>
                  <a:schemeClr val="tx1">
                    <a:lumMod val="95000"/>
                    <a:lumOff val="5000"/>
                  </a:schemeClr>
                </a:solidFill>
              </a:rPr>
              <a:t>Hoàng</a:t>
            </a:r>
            <a:endParaRPr lang="en-US" b="1" dirty="0">
              <a:solidFill>
                <a:schemeClr val="tx1">
                  <a:lumMod val="95000"/>
                  <a:lumOff val="5000"/>
                </a:schemeClr>
              </a:solidFill>
            </a:endParaRPr>
          </a:p>
          <a:p>
            <a:r>
              <a:rPr lang="en-US" b="1" dirty="0" err="1">
                <a:solidFill>
                  <a:schemeClr val="tx1">
                    <a:lumMod val="95000"/>
                    <a:lumOff val="5000"/>
                  </a:schemeClr>
                </a:solidFill>
              </a:rPr>
              <a:t>Thông</a:t>
            </a:r>
            <a:r>
              <a:rPr lang="en-US" b="1" dirty="0">
                <a:solidFill>
                  <a:schemeClr val="tx1">
                    <a:lumMod val="95000"/>
                    <a:lumOff val="5000"/>
                  </a:schemeClr>
                </a:solidFill>
              </a:rPr>
              <a:t> </a:t>
            </a:r>
            <a:r>
              <a:rPr lang="en-US" b="1" dirty="0" err="1">
                <a:solidFill>
                  <a:schemeClr val="tx1">
                    <a:lumMod val="95000"/>
                    <a:lumOff val="5000"/>
                  </a:schemeClr>
                </a:solidFill>
              </a:rPr>
              <a:t>dịch</a:t>
            </a:r>
            <a:r>
              <a:rPr lang="en-US" b="1" dirty="0">
                <a:solidFill>
                  <a:schemeClr val="tx1">
                    <a:lumMod val="95000"/>
                    <a:lumOff val="5000"/>
                  </a:schemeClr>
                </a:solidFill>
              </a:rPr>
              <a:t> </a:t>
            </a:r>
            <a:r>
              <a:rPr lang="en-US" b="1" dirty="0" err="1">
                <a:solidFill>
                  <a:schemeClr val="tx1">
                    <a:lumMod val="95000"/>
                    <a:lumOff val="5000"/>
                  </a:schemeClr>
                </a:solidFill>
              </a:rPr>
              <a:t>và</a:t>
            </a:r>
            <a:r>
              <a:rPr lang="en-US" b="1" dirty="0">
                <a:solidFill>
                  <a:schemeClr val="tx1">
                    <a:lumMod val="95000"/>
                    <a:lumOff val="5000"/>
                  </a:schemeClr>
                </a:solidFill>
              </a:rPr>
              <a:t> </a:t>
            </a:r>
            <a:r>
              <a:rPr lang="en-US" b="1" dirty="0" err="1">
                <a:solidFill>
                  <a:schemeClr val="tx1">
                    <a:lumMod val="95000"/>
                    <a:lumOff val="5000"/>
                  </a:schemeClr>
                </a:solidFill>
              </a:rPr>
              <a:t>tìm</a:t>
            </a:r>
            <a:r>
              <a:rPr lang="en-US" b="1" dirty="0">
                <a:solidFill>
                  <a:schemeClr val="tx1">
                    <a:lumMod val="95000"/>
                    <a:lumOff val="5000"/>
                  </a:schemeClr>
                </a:solidFill>
              </a:rPr>
              <a:t> </a:t>
            </a:r>
            <a:r>
              <a:rPr lang="en-US" b="1" dirty="0" err="1">
                <a:solidFill>
                  <a:schemeClr val="tx1">
                    <a:lumMod val="95000"/>
                    <a:lumOff val="5000"/>
                  </a:schemeClr>
                </a:solidFill>
              </a:rPr>
              <a:t>tài</a:t>
            </a:r>
            <a:r>
              <a:rPr lang="en-US" b="1" dirty="0">
                <a:solidFill>
                  <a:schemeClr val="tx1">
                    <a:lumMod val="95000"/>
                    <a:lumOff val="5000"/>
                  </a:schemeClr>
                </a:solidFill>
              </a:rPr>
              <a:t> </a:t>
            </a:r>
            <a:r>
              <a:rPr lang="en-US" b="1" dirty="0" err="1">
                <a:solidFill>
                  <a:schemeClr val="tx1">
                    <a:lumMod val="95000"/>
                    <a:lumOff val="5000"/>
                  </a:schemeClr>
                </a:solidFill>
              </a:rPr>
              <a:t>liệu</a:t>
            </a:r>
            <a:r>
              <a:rPr lang="en-US" b="1" dirty="0">
                <a:solidFill>
                  <a:schemeClr val="tx1">
                    <a:lumMod val="95000"/>
                    <a:lumOff val="5000"/>
                  </a:schemeClr>
                </a:solidFill>
              </a:rPr>
              <a:t>: </a:t>
            </a:r>
            <a:r>
              <a:rPr lang="en-US" b="1" dirty="0" err="1">
                <a:solidFill>
                  <a:schemeClr val="tx1">
                    <a:lumMod val="95000"/>
                    <a:lumOff val="5000"/>
                  </a:schemeClr>
                </a:solidFill>
              </a:rPr>
              <a:t>Nguyễn</a:t>
            </a:r>
            <a:r>
              <a:rPr lang="en-US" b="1" dirty="0">
                <a:solidFill>
                  <a:schemeClr val="tx1">
                    <a:lumMod val="95000"/>
                    <a:lumOff val="5000"/>
                  </a:schemeClr>
                </a:solidFill>
              </a:rPr>
              <a:t> Minh </a:t>
            </a:r>
            <a:r>
              <a:rPr lang="en-US" b="1" dirty="0" err="1">
                <a:solidFill>
                  <a:schemeClr val="tx1">
                    <a:lumMod val="95000"/>
                    <a:lumOff val="5000"/>
                  </a:schemeClr>
                </a:solidFill>
              </a:rPr>
              <a:t>Thông</a:t>
            </a:r>
            <a:endParaRPr lang="en-US" b="1" dirty="0">
              <a:solidFill>
                <a:schemeClr val="tx1">
                  <a:lumMod val="95000"/>
                  <a:lumOff val="5000"/>
                </a:schemeClr>
              </a:solidFill>
            </a:endParaRPr>
          </a:p>
          <a:p>
            <a:endParaRPr lang="en-US" sz="2000" dirty="0">
              <a:solidFill>
                <a:srgbClr val="080808"/>
              </a:solidFill>
            </a:endParaRPr>
          </a:p>
        </p:txBody>
      </p:sp>
      <p:sp>
        <p:nvSpPr>
          <p:cNvPr id="2" name="Title 1">
            <a:extLst>
              <a:ext uri="{FF2B5EF4-FFF2-40B4-BE49-F238E27FC236}">
                <a16:creationId xmlns:a16="http://schemas.microsoft.com/office/drawing/2014/main" id="{E8A09F3B-3521-4FBB-BFF1-4D9E6C63E1B5}"/>
              </a:ext>
            </a:extLst>
          </p:cNvPr>
          <p:cNvSpPr>
            <a:spLocks noGrp="1"/>
          </p:cNvSpPr>
          <p:nvPr>
            <p:ph type="ctrTitle"/>
          </p:nvPr>
        </p:nvSpPr>
        <p:spPr>
          <a:xfrm>
            <a:off x="3168348" y="1753873"/>
            <a:ext cx="5782716" cy="2150719"/>
          </a:xfrm>
          <a:noFill/>
        </p:spPr>
        <p:txBody>
          <a:bodyPr anchor="ctr">
            <a:normAutofit/>
          </a:bodyPr>
          <a:lstStyle/>
          <a:p>
            <a:r>
              <a:rPr lang="en-US" sz="3600" b="1" dirty="0">
                <a:solidFill>
                  <a:schemeClr val="accent1">
                    <a:lumMod val="75000"/>
                  </a:schemeClr>
                </a:solidFill>
                <a:latin typeface="Times New Roman" panose="02020603050405020304" pitchFamily="18" charset="0"/>
                <a:cs typeface="Times New Roman" panose="02020603050405020304" pitchFamily="18" charset="0"/>
              </a:rPr>
              <a:t>HACK ỨNG DỤNG WEB</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1425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28662EB9-85F3-49C0-8990-67BA4263DBA4}"/>
              </a:ext>
            </a:extLst>
          </p:cNvPr>
          <p:cNvSpPr txBox="1"/>
          <p:nvPr/>
        </p:nvSpPr>
        <p:spPr>
          <a:xfrm>
            <a:off x="362062" y="2750670"/>
            <a:ext cx="11467876" cy="1200329"/>
          </a:xfrm>
          <a:prstGeom prst="rect">
            <a:avLst/>
          </a:prstGeom>
          <a:noFill/>
        </p:spPr>
        <p:txBody>
          <a:bodyPr wrap="square" rtlCol="0">
            <a:spAutoFit/>
          </a:bodyPr>
          <a:lstStyle/>
          <a:p>
            <a:pPr algn="ctr"/>
            <a:r>
              <a:rPr lang="en-US" sz="3600" b="1" dirty="0"/>
              <a:t>NHỮNG KỸ THUẬT HACK CÓ THỂ GÂY NGUY HIỂM CHO ỨNG DỤNG WEB</a:t>
            </a:r>
          </a:p>
        </p:txBody>
      </p:sp>
    </p:spTree>
    <p:extLst>
      <p:ext uri="{BB962C8B-B14F-4D97-AF65-F5344CB8AC3E}">
        <p14:creationId xmlns:p14="http://schemas.microsoft.com/office/powerpoint/2010/main" val="185591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F8141AC4-6135-4243-8CBB-AF6BD7026467}"/>
              </a:ext>
            </a:extLst>
          </p:cNvPr>
          <p:cNvSpPr txBox="1"/>
          <p:nvPr/>
        </p:nvSpPr>
        <p:spPr>
          <a:xfrm>
            <a:off x="2327150" y="224850"/>
            <a:ext cx="7729529" cy="710963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ĐẦU ĐỘC COOKIES.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KHÔNG BẢO MẬT CƠ SỞ DỮ LIỆU.</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TIÊM MÃ ĐỘC SQL.</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CROSS SITE SCRIPTING(XSS).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TIÊM MÃ ĐỘC LỖI.</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CROSS SITE REQUEST FORGERY.</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THÔNG TIN NHẬP VÀO KHÔNG HỢP LỆ.</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LÀM LỘ THÔNG TIN.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XỬ LÝ LỖI KHÔNG ĐÚNG CÁCH.</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BUFFER OVERFLOW.</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QUẢN LÝ CÁC SESSION BỊ HỎNG.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TỪ CHỐI TRUY CẬP SERVER.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CÀI ĐẶT BẢO MẬT KHÔNG ĐÚNG CÁCH.</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TẤN CÔNG WEB SERVER.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ĐÁNH CẮP QUYỀN KIỂM SOÁT THÔNG TIN.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ĐÁNH CẮP QUYỀN KIỂM SOÁT DỮ LIỆU CỦA SERVER.</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0483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anim calcmode="lin" valueType="num">
                                      <p:cBhvr additive="base">
                                        <p:cTn id="5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9" end="9"/>
                                            </p:txEl>
                                          </p:spTgt>
                                        </p:tgtEl>
                                        <p:attrNameLst>
                                          <p:attrName>style.visibility</p:attrName>
                                        </p:attrNameLst>
                                      </p:cBhvr>
                                      <p:to>
                                        <p:strVal val="visible"/>
                                      </p:to>
                                    </p:set>
                                    <p:anim calcmode="lin" valueType="num">
                                      <p:cBhvr additive="base">
                                        <p:cTn id="61"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anim calcmode="lin" valueType="num">
                                      <p:cBhvr additive="base">
                                        <p:cTn id="67"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6">
                                            <p:txEl>
                                              <p:pRg st="11" end="11"/>
                                            </p:txEl>
                                          </p:spTgt>
                                        </p:tgtEl>
                                        <p:attrNameLst>
                                          <p:attrName>style.visibility</p:attrName>
                                        </p:attrNameLst>
                                      </p:cBhvr>
                                      <p:to>
                                        <p:strVal val="visible"/>
                                      </p:to>
                                    </p:set>
                                    <p:anim calcmode="lin" valueType="num">
                                      <p:cBhvr additive="base">
                                        <p:cTn id="73"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6">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6">
                                            <p:txEl>
                                              <p:pRg st="12" end="12"/>
                                            </p:txEl>
                                          </p:spTgt>
                                        </p:tgtEl>
                                        <p:attrNameLst>
                                          <p:attrName>style.visibility</p:attrName>
                                        </p:attrNameLst>
                                      </p:cBhvr>
                                      <p:to>
                                        <p:strVal val="visible"/>
                                      </p:to>
                                    </p:set>
                                    <p:anim calcmode="lin" valueType="num">
                                      <p:cBhvr additive="base">
                                        <p:cTn id="79"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6">
                                            <p:txEl>
                                              <p:pRg st="13" end="13"/>
                                            </p:txEl>
                                          </p:spTgt>
                                        </p:tgtEl>
                                        <p:attrNameLst>
                                          <p:attrName>style.visibility</p:attrName>
                                        </p:attrNameLst>
                                      </p:cBhvr>
                                      <p:to>
                                        <p:strVal val="visible"/>
                                      </p:to>
                                    </p:set>
                                    <p:anim calcmode="lin" valueType="num">
                                      <p:cBhvr additive="base">
                                        <p:cTn id="85" dur="500" fill="hold"/>
                                        <p:tgtEl>
                                          <p:spTgt spid="6">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6">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6">
                                            <p:txEl>
                                              <p:pRg st="14" end="14"/>
                                            </p:txEl>
                                          </p:spTgt>
                                        </p:tgtEl>
                                        <p:attrNameLst>
                                          <p:attrName>style.visibility</p:attrName>
                                        </p:attrNameLst>
                                      </p:cBhvr>
                                      <p:to>
                                        <p:strVal val="visible"/>
                                      </p:to>
                                    </p:set>
                                    <p:anim calcmode="lin" valueType="num">
                                      <p:cBhvr additive="base">
                                        <p:cTn id="91" dur="500" fill="hold"/>
                                        <p:tgtEl>
                                          <p:spTgt spid="6">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6">
                                            <p:txEl>
                                              <p:pRg st="15" end="15"/>
                                            </p:txEl>
                                          </p:spTgt>
                                        </p:tgtEl>
                                        <p:attrNameLst>
                                          <p:attrName>style.visibility</p:attrName>
                                        </p:attrNameLst>
                                      </p:cBhvr>
                                      <p:to>
                                        <p:strVal val="visible"/>
                                      </p:to>
                                    </p:set>
                                    <p:anim calcmode="lin" valueType="num">
                                      <p:cBhvr additive="base">
                                        <p:cTn id="97" dur="500" fill="hold"/>
                                        <p:tgtEl>
                                          <p:spTgt spid="6">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6">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AE09E792-143D-482A-A9EB-9835F77BF713}"/>
              </a:ext>
            </a:extLst>
          </p:cNvPr>
          <p:cNvSpPr>
            <a:spLocks noGrp="1"/>
          </p:cNvSpPr>
          <p:nvPr>
            <p:ph type="subTitle" idx="1"/>
          </p:nvPr>
        </p:nvSpPr>
        <p:spPr>
          <a:xfrm>
            <a:off x="4439633" y="4518923"/>
            <a:ext cx="3312734" cy="1141851"/>
          </a:xfrm>
          <a:noFill/>
        </p:spPr>
        <p:txBody>
          <a:bodyPr>
            <a:normAutofit/>
          </a:bodyPr>
          <a:lstStyle/>
          <a:p>
            <a:endParaRPr lang="en-US" sz="200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CEECFA51-55F0-4D5D-882C-65DF003AD137}"/>
              </a:ext>
            </a:extLst>
          </p:cNvPr>
          <p:cNvSpPr>
            <a:spLocks noGrp="1"/>
          </p:cNvSpPr>
          <p:nvPr>
            <p:ph type="ctrTitle"/>
          </p:nvPr>
        </p:nvSpPr>
        <p:spPr/>
        <p:txBody>
          <a:bodyPr/>
          <a:lstStyle/>
          <a:p>
            <a:endParaRPr lang="en-US"/>
          </a:p>
        </p:txBody>
      </p:sp>
      <p:pic>
        <p:nvPicPr>
          <p:cNvPr id="7" name="Picture 6">
            <a:extLst>
              <a:ext uri="{FF2B5EF4-FFF2-40B4-BE49-F238E27FC236}">
                <a16:creationId xmlns:a16="http://schemas.microsoft.com/office/drawing/2014/main" id="{21135A0B-35FD-4EB8-BE27-B1DA73CBCF2E}"/>
              </a:ext>
            </a:extLst>
          </p:cNvPr>
          <p:cNvPicPr>
            <a:picLocks noChangeAspect="1"/>
          </p:cNvPicPr>
          <p:nvPr/>
        </p:nvPicPr>
        <p:blipFill>
          <a:blip r:embed="rId2"/>
          <a:stretch>
            <a:fillRect/>
          </a:stretch>
        </p:blipFill>
        <p:spPr>
          <a:xfrm>
            <a:off x="1144424" y="72835"/>
            <a:ext cx="10462018" cy="6353068"/>
          </a:xfrm>
          <a:prstGeom prst="rect">
            <a:avLst/>
          </a:prstGeom>
        </p:spPr>
      </p:pic>
    </p:spTree>
    <p:extLst>
      <p:ext uri="{BB962C8B-B14F-4D97-AF65-F5344CB8AC3E}">
        <p14:creationId xmlns:p14="http://schemas.microsoft.com/office/powerpoint/2010/main" val="290718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TextBox 20">
            <a:extLst>
              <a:ext uri="{FF2B5EF4-FFF2-40B4-BE49-F238E27FC236}">
                <a16:creationId xmlns:a16="http://schemas.microsoft.com/office/drawing/2014/main" id="{86F001DF-DB95-4683-9518-8B077886055F}"/>
              </a:ext>
            </a:extLst>
          </p:cNvPr>
          <p:cNvSpPr txBox="1"/>
          <p:nvPr/>
        </p:nvSpPr>
        <p:spPr>
          <a:xfrm>
            <a:off x="1797762" y="1022599"/>
            <a:ext cx="8410513" cy="5078313"/>
          </a:xfrm>
          <a:prstGeom prst="rect">
            <a:avLst/>
          </a:prstGeom>
          <a:noFill/>
        </p:spPr>
        <p:txBody>
          <a:bodyPr wrap="square">
            <a:spAutoFit/>
          </a:bodyPr>
          <a:lstStyle/>
          <a:p>
            <a:r>
              <a:rPr lang="vi-VN" dirty="0"/>
              <a:t>Có nhiều mối nguy hiểm mà các trang web có thể mắc phải, những mối đe dọa hàng đầu </a:t>
            </a:r>
          </a:p>
          <a:p>
            <a:r>
              <a:rPr lang="vi-VN" dirty="0"/>
              <a:t>mà chúng ta thường nghe đến là SQL injection, XSS, Authentication Hijacking.. Trong </a:t>
            </a:r>
          </a:p>
          <a:p>
            <a:r>
              <a:rPr lang="vi-VN" dirty="0"/>
              <a:t>vai trò CEH chúng ta cần nắm ý nghĩa của các lỗi này và một số công cụ khai thác thịnh </a:t>
            </a:r>
          </a:p>
          <a:p>
            <a:r>
              <a:rPr lang="vi-VN" dirty="0"/>
              <a:t>hành :</a:t>
            </a:r>
          </a:p>
          <a:p>
            <a:r>
              <a:rPr lang="vi-VN" dirty="0"/>
              <a:t>- Cross-site scripting : Lỗi này cho phép hacker thực thi các đoạn mã nguy hiểm </a:t>
            </a:r>
          </a:p>
          <a:p>
            <a:r>
              <a:rPr lang="vi-VN" dirty="0"/>
              <a:t>thông qua các khung tiếp nhận dữ liệu của trang web như ô tìm kiếm.</a:t>
            </a:r>
          </a:p>
          <a:p>
            <a:r>
              <a:rPr lang="vi-VN" dirty="0"/>
              <a:t>- SQL injection : Một lỗi có tỉ lệ bị hacker tận dụng rất cao, cho phép hacker chạy </a:t>
            </a:r>
          </a:p>
          <a:p>
            <a:r>
              <a:rPr lang="vi-VN" dirty="0"/>
              <a:t>các câu lệnh SQL từ trình duyệt và xem nội dung của các bảng, cột chứa thông tin </a:t>
            </a:r>
          </a:p>
          <a:p>
            <a:r>
              <a:rPr lang="vi-VN" dirty="0"/>
              <a:t>quan trọng. Các bạn có thể tham khảo video minh họa kèm theo ở phần trên.</a:t>
            </a:r>
          </a:p>
          <a:p>
            <a:r>
              <a:rPr lang="vi-VN" dirty="0"/>
              <a:t>- Buffer Overflow : Một số lượng lớn các dữ liệu hởi đến ứng dụng web thông qua </a:t>
            </a:r>
          </a:p>
          <a:p>
            <a:r>
              <a:rPr lang="vi-VN" dirty="0"/>
              <a:t>các biểu mẫu gây nên tràn bộ đệm.</a:t>
            </a:r>
          </a:p>
          <a:p>
            <a:r>
              <a:rPr lang="vi-VN" dirty="0"/>
              <a:t>- Cookie poisoning và Authentication hijacking : Hacker đánh cắp cookie của </a:t>
            </a:r>
          </a:p>
          <a:p>
            <a:r>
              <a:rPr lang="vi-VN" dirty="0"/>
              <a:t>một phiên làm việc giữa web client và web server, sau đó truy cập vào khu vực </a:t>
            </a:r>
            <a:endParaRPr lang="en-US" dirty="0"/>
          </a:p>
        </p:txBody>
      </p:sp>
    </p:spTree>
    <p:extLst>
      <p:ext uri="{BB962C8B-B14F-4D97-AF65-F5344CB8AC3E}">
        <p14:creationId xmlns:p14="http://schemas.microsoft.com/office/powerpoint/2010/main" val="65498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4" end="4"/>
                                            </p:txEl>
                                          </p:spTgt>
                                        </p:tgtEl>
                                        <p:attrNameLst>
                                          <p:attrName>style.visibility</p:attrName>
                                        </p:attrNameLst>
                                      </p:cBhvr>
                                      <p:to>
                                        <p:strVal val="visible"/>
                                      </p:to>
                                    </p:set>
                                    <p:anim calcmode="lin" valueType="num">
                                      <p:cBhvr additive="base">
                                        <p:cTn id="7" dur="500" fill="hold"/>
                                        <p:tgtEl>
                                          <p:spTgt spid="21">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
                                            <p:txEl>
                                              <p:pRg st="5" end="5"/>
                                            </p:txEl>
                                          </p:spTgt>
                                        </p:tgtEl>
                                        <p:attrNameLst>
                                          <p:attrName>style.visibility</p:attrName>
                                        </p:attrNameLst>
                                      </p:cBhvr>
                                      <p:to>
                                        <p:strVal val="visible"/>
                                      </p:to>
                                    </p:set>
                                    <p:anim calcmode="lin" valueType="num">
                                      <p:cBhvr additive="base">
                                        <p:cTn id="11" dur="500" fill="hold"/>
                                        <p:tgtEl>
                                          <p:spTgt spid="21">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1">
                                            <p:txEl>
                                              <p:pRg st="6" end="6"/>
                                            </p:txEl>
                                          </p:spTgt>
                                        </p:tgtEl>
                                        <p:attrNameLst>
                                          <p:attrName>style.visibility</p:attrName>
                                        </p:attrNameLst>
                                      </p:cBhvr>
                                      <p:to>
                                        <p:strVal val="visible"/>
                                      </p:to>
                                    </p:set>
                                    <p:anim calcmode="lin" valueType="num">
                                      <p:cBhvr additive="base">
                                        <p:cTn id="17" dur="500" fill="hold"/>
                                        <p:tgtEl>
                                          <p:spTgt spid="21">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1">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1">
                                            <p:txEl>
                                              <p:pRg st="7" end="7"/>
                                            </p:txEl>
                                          </p:spTgt>
                                        </p:tgtEl>
                                        <p:attrNameLst>
                                          <p:attrName>style.visibility</p:attrName>
                                        </p:attrNameLst>
                                      </p:cBhvr>
                                      <p:to>
                                        <p:strVal val="visible"/>
                                      </p:to>
                                    </p:set>
                                    <p:anim calcmode="lin" valueType="num">
                                      <p:cBhvr additive="base">
                                        <p:cTn id="21" dur="500" fill="hold"/>
                                        <p:tgtEl>
                                          <p:spTgt spid="21">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1">
                                            <p:txEl>
                                              <p:pRg st="8" end="8"/>
                                            </p:txEl>
                                          </p:spTgt>
                                        </p:tgtEl>
                                        <p:attrNameLst>
                                          <p:attrName>style.visibility</p:attrName>
                                        </p:attrNameLst>
                                      </p:cBhvr>
                                      <p:to>
                                        <p:strVal val="visible"/>
                                      </p:to>
                                    </p:set>
                                    <p:anim calcmode="lin" valueType="num">
                                      <p:cBhvr additive="base">
                                        <p:cTn id="27" dur="500" fill="hold"/>
                                        <p:tgtEl>
                                          <p:spTgt spid="21">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1">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1">
                                            <p:txEl>
                                              <p:pRg st="9" end="9"/>
                                            </p:txEl>
                                          </p:spTgt>
                                        </p:tgtEl>
                                        <p:attrNameLst>
                                          <p:attrName>style.visibility</p:attrName>
                                        </p:attrNameLst>
                                      </p:cBhvr>
                                      <p:to>
                                        <p:strVal val="visible"/>
                                      </p:to>
                                    </p:set>
                                    <p:anim calcmode="lin" valueType="num">
                                      <p:cBhvr additive="base">
                                        <p:cTn id="31" dur="500" fill="hold"/>
                                        <p:tgtEl>
                                          <p:spTgt spid="21">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1">
                                            <p:txEl>
                                              <p:pRg st="11" end="11"/>
                                            </p:txEl>
                                          </p:spTgt>
                                        </p:tgtEl>
                                        <p:attrNameLst>
                                          <p:attrName>style.visibility</p:attrName>
                                        </p:attrNameLst>
                                      </p:cBhvr>
                                      <p:to>
                                        <p:strVal val="visible"/>
                                      </p:to>
                                    </p:set>
                                    <p:anim calcmode="lin" valueType="num">
                                      <p:cBhvr additive="base">
                                        <p:cTn id="37" dur="500" fill="hold"/>
                                        <p:tgtEl>
                                          <p:spTgt spid="21">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1">
                                            <p:txEl>
                                              <p:pRg st="11" end="1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1">
                                            <p:txEl>
                                              <p:pRg st="12" end="12"/>
                                            </p:txEl>
                                          </p:spTgt>
                                        </p:tgtEl>
                                        <p:attrNameLst>
                                          <p:attrName>style.visibility</p:attrName>
                                        </p:attrNameLst>
                                      </p:cBhvr>
                                      <p:to>
                                        <p:strVal val="visible"/>
                                      </p:to>
                                    </p:set>
                                    <p:anim calcmode="lin" valueType="num">
                                      <p:cBhvr additive="base">
                                        <p:cTn id="41" dur="500" fill="hold"/>
                                        <p:tgtEl>
                                          <p:spTgt spid="21">
                                            <p:txEl>
                                              <p:pRg st="12" end="1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AE09E792-143D-482A-A9EB-9835F77BF713}"/>
              </a:ext>
            </a:extLst>
          </p:cNvPr>
          <p:cNvSpPr>
            <a:spLocks noGrp="1"/>
          </p:cNvSpPr>
          <p:nvPr>
            <p:ph type="subTitle" idx="1"/>
          </p:nvPr>
        </p:nvSpPr>
        <p:spPr>
          <a:xfrm>
            <a:off x="4439633" y="4518923"/>
            <a:ext cx="3312734" cy="1141851"/>
          </a:xfrm>
          <a:noFill/>
        </p:spPr>
        <p:txBody>
          <a:bodyPr>
            <a:normAutofit/>
          </a:bodyPr>
          <a:lstStyle/>
          <a:p>
            <a:endParaRPr lang="en-US" sz="2000">
              <a:solidFill>
                <a:srgbClr val="080808"/>
              </a:solidFill>
            </a:endParaRPr>
          </a:p>
        </p:txBody>
      </p:sp>
      <p:sp>
        <p:nvSpPr>
          <p:cNvPr id="2" name="Title 1">
            <a:extLst>
              <a:ext uri="{FF2B5EF4-FFF2-40B4-BE49-F238E27FC236}">
                <a16:creationId xmlns:a16="http://schemas.microsoft.com/office/drawing/2014/main" id="{E8A09F3B-3521-4FBB-BFF1-4D9E6C63E1B5}"/>
              </a:ext>
            </a:extLst>
          </p:cNvPr>
          <p:cNvSpPr>
            <a:spLocks noGrp="1"/>
          </p:cNvSpPr>
          <p:nvPr>
            <p:ph type="ctrTitle"/>
          </p:nvPr>
        </p:nvSpPr>
        <p:spPr>
          <a:xfrm>
            <a:off x="3204642" y="1938325"/>
            <a:ext cx="5782716" cy="2150719"/>
          </a:xfrm>
          <a:noFill/>
        </p:spPr>
        <p:txBody>
          <a:bodyPr anchor="ctr">
            <a:normAutofit/>
          </a:bodyPr>
          <a:lstStyle/>
          <a:p>
            <a:r>
              <a:rPr lang="en-US" sz="3600" dirty="0">
                <a:solidFill>
                  <a:srgbClr val="080808"/>
                </a:solidFill>
              </a:rPr>
              <a:t>CÁC CÔNG CỤ ĐỂ TẤN CÔNG</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04091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TextBox 18">
            <a:extLst>
              <a:ext uri="{FF2B5EF4-FFF2-40B4-BE49-F238E27FC236}">
                <a16:creationId xmlns:a16="http://schemas.microsoft.com/office/drawing/2014/main" id="{DCAD6A8C-93C3-4F0A-8B70-A2AC3EB32C02}"/>
              </a:ext>
            </a:extLst>
          </p:cNvPr>
          <p:cNvSpPr txBox="1"/>
          <p:nvPr/>
        </p:nvSpPr>
        <p:spPr>
          <a:xfrm>
            <a:off x="759602" y="21901"/>
            <a:ext cx="9604541" cy="3139321"/>
          </a:xfrm>
          <a:prstGeom prst="rect">
            <a:avLst/>
          </a:prstGeom>
          <a:noFill/>
        </p:spPr>
        <p:txBody>
          <a:bodyPr wrap="square">
            <a:spAutoFit/>
          </a:bodyPr>
          <a:lstStyle/>
          <a:p>
            <a:r>
              <a:rPr lang="vi-VN" dirty="0"/>
              <a:t>Acunetix Web Security Scanner Ứng dụng hàng đầu phải kể đến đó là Web </a:t>
            </a:r>
          </a:p>
          <a:p>
            <a:r>
              <a:rPr lang="vi-VN" dirty="0"/>
              <a:t>Acunetix Scanner, một chương trình thương mại dùng cho việc tìm kiếm các lỗi </a:t>
            </a:r>
          </a:p>
          <a:p>
            <a:r>
              <a:rPr lang="vi-VN" dirty="0"/>
              <a:t>bảo mật của web site như XSS, SQL injection, Directory Travesal …</a:t>
            </a:r>
          </a:p>
          <a:p>
            <a:r>
              <a:rPr lang="vi-VN" dirty="0"/>
              <a:t>Havji Là chương trình tự động khai thác lỗi SQl injection mà chúng tôi có minh </a:t>
            </a:r>
          </a:p>
          <a:p>
            <a:r>
              <a:rPr lang="vi-VN" dirty="0"/>
              <a:t>họa qua video hướng dẫn, đây là công cụ miễn phí được đa số các hacker sử dụng </a:t>
            </a:r>
          </a:p>
          <a:p>
            <a:r>
              <a:rPr lang="vi-VN" dirty="0"/>
              <a:t>hiện nay để tấn công và xem các thông tin trong cơ sở dữ liệu.</a:t>
            </a:r>
          </a:p>
          <a:p>
            <a:r>
              <a:rPr lang="vi-VN" dirty="0"/>
              <a:t>Burpsuite Gồm nhiều công cụ mạnh mẽ từ quét lỗi trang web cho đến các chức </a:t>
            </a:r>
          </a:p>
          <a:p>
            <a:r>
              <a:rPr lang="vi-VN" dirty="0"/>
              <a:t>năng proxy, chặn dữ liệu trong quá trình truyền sau đó thay đổi và gởi về máy </a:t>
            </a:r>
          </a:p>
          <a:p>
            <a:r>
              <a:rPr lang="vi-VN" dirty="0"/>
              <a:t>chủ. </a:t>
            </a:r>
          </a:p>
          <a:p>
            <a:r>
              <a:rPr lang="vi-VN" dirty="0"/>
              <a:t>BlackWidow Có thể scan và tạo lập sơ đồ của trang web.</a:t>
            </a:r>
          </a:p>
          <a:p>
            <a:r>
              <a:rPr lang="vi-VN" dirty="0"/>
              <a:t>Teleport Pro Có khả năng toàn bộ nội dung của một trang web để xem offline</a:t>
            </a:r>
            <a:endParaRPr lang="en-US" dirty="0"/>
          </a:p>
        </p:txBody>
      </p:sp>
      <p:pic>
        <p:nvPicPr>
          <p:cNvPr id="1026" name="Picture 2" descr="Acunetix-Web-Vulnerability-Scanner-Version-13-Middle-East-Dubai-emt | emt  Distribution - Technology Distributor, Endpoint Security, SIEM, WAF,  Firewall, Virtualization, SIEM for MSSP, Cloud Solutions, MSP, Patch  Management, Vulnerability Intelligent ...">
            <a:extLst>
              <a:ext uri="{FF2B5EF4-FFF2-40B4-BE49-F238E27FC236}">
                <a16:creationId xmlns:a16="http://schemas.microsoft.com/office/drawing/2014/main" id="{F47347E4-065D-40FF-B3F7-9CAFF4EC24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944" y="3561676"/>
            <a:ext cx="3660309" cy="22812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vij 1.17 Pro + Crack - Chương trình khai thác SQL Injection - Technology  Diver">
            <a:extLst>
              <a:ext uri="{FF2B5EF4-FFF2-40B4-BE49-F238E27FC236}">
                <a16:creationId xmlns:a16="http://schemas.microsoft.com/office/drawing/2014/main" id="{F892CA16-734A-4E96-A99E-F730DB6AE6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5354" y="3561676"/>
            <a:ext cx="3847485" cy="214932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6FF00646-D0BF-4D18-B990-5650AC345C25}"/>
              </a:ext>
            </a:extLst>
          </p:cNvPr>
          <p:cNvSpPr txBox="1"/>
          <p:nvPr/>
        </p:nvSpPr>
        <p:spPr>
          <a:xfrm>
            <a:off x="224944" y="5895037"/>
            <a:ext cx="6107836" cy="369332"/>
          </a:xfrm>
          <a:prstGeom prst="rect">
            <a:avLst/>
          </a:prstGeom>
          <a:noFill/>
        </p:spPr>
        <p:txBody>
          <a:bodyPr wrap="square">
            <a:spAutoFit/>
          </a:bodyPr>
          <a:lstStyle/>
          <a:p>
            <a:r>
              <a:rPr lang="vi-VN" dirty="0"/>
              <a:t>Acunetix Web Security Scanner </a:t>
            </a:r>
            <a:endParaRPr lang="en-US" dirty="0"/>
          </a:p>
        </p:txBody>
      </p:sp>
      <p:sp>
        <p:nvSpPr>
          <p:cNvPr id="21" name="TextBox 20">
            <a:extLst>
              <a:ext uri="{FF2B5EF4-FFF2-40B4-BE49-F238E27FC236}">
                <a16:creationId xmlns:a16="http://schemas.microsoft.com/office/drawing/2014/main" id="{E5FF7679-37DB-4A2C-9625-96E174DA0AFB}"/>
              </a:ext>
            </a:extLst>
          </p:cNvPr>
          <p:cNvSpPr txBox="1"/>
          <p:nvPr/>
        </p:nvSpPr>
        <p:spPr>
          <a:xfrm>
            <a:off x="5649808" y="5849443"/>
            <a:ext cx="2874869" cy="369332"/>
          </a:xfrm>
          <a:prstGeom prst="rect">
            <a:avLst/>
          </a:prstGeom>
          <a:noFill/>
        </p:spPr>
        <p:txBody>
          <a:bodyPr wrap="square">
            <a:spAutoFit/>
          </a:bodyPr>
          <a:lstStyle/>
          <a:p>
            <a:r>
              <a:rPr lang="vi-VN" dirty="0"/>
              <a:t>Havji</a:t>
            </a:r>
            <a:endParaRPr lang="en-US" dirty="0"/>
          </a:p>
        </p:txBody>
      </p:sp>
      <p:pic>
        <p:nvPicPr>
          <p:cNvPr id="1030" name="Picture 6" descr="Burp Suite 2.0 beta now available | Blog - PortSwigger">
            <a:extLst>
              <a:ext uri="{FF2B5EF4-FFF2-40B4-BE49-F238E27FC236}">
                <a16:creationId xmlns:a16="http://schemas.microsoft.com/office/drawing/2014/main" id="{0DB21CAD-0044-4C83-A86C-95071B668C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8947" y="3444599"/>
            <a:ext cx="3479242" cy="1745109"/>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742D1C1D-5C0F-48F1-8261-F9542868D9C1}"/>
              </a:ext>
            </a:extLst>
          </p:cNvPr>
          <p:cNvSpPr txBox="1"/>
          <p:nvPr/>
        </p:nvSpPr>
        <p:spPr>
          <a:xfrm>
            <a:off x="9321576" y="5354205"/>
            <a:ext cx="6110286" cy="369332"/>
          </a:xfrm>
          <a:prstGeom prst="rect">
            <a:avLst/>
          </a:prstGeom>
          <a:noFill/>
        </p:spPr>
        <p:txBody>
          <a:bodyPr wrap="square">
            <a:spAutoFit/>
          </a:bodyPr>
          <a:lstStyle/>
          <a:p>
            <a:r>
              <a:rPr lang="vi-VN" dirty="0"/>
              <a:t>Burpsuite</a:t>
            </a:r>
            <a:endParaRPr lang="en-US" dirty="0"/>
          </a:p>
        </p:txBody>
      </p:sp>
    </p:spTree>
    <p:extLst>
      <p:ext uri="{BB962C8B-B14F-4D97-AF65-F5344CB8AC3E}">
        <p14:creationId xmlns:p14="http://schemas.microsoft.com/office/powerpoint/2010/main" val="93599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additive="base">
                                        <p:cTn id="12" dur="500" fill="hold"/>
                                        <p:tgtEl>
                                          <p:spTgt spid="1026"/>
                                        </p:tgtEl>
                                        <p:attrNameLst>
                                          <p:attrName>ppt_x</p:attrName>
                                        </p:attrNameLst>
                                      </p:cBhvr>
                                      <p:tavLst>
                                        <p:tav tm="0">
                                          <p:val>
                                            <p:strVal val="#ppt_x"/>
                                          </p:val>
                                        </p:tav>
                                        <p:tav tm="100000">
                                          <p:val>
                                            <p:strVal val="#ppt_x"/>
                                          </p:val>
                                        </p:tav>
                                      </p:tavLst>
                                    </p:anim>
                                    <p:anim calcmode="lin" valueType="num">
                                      <p:cBhvr additive="base">
                                        <p:cTn id="13" dur="500" fill="hold"/>
                                        <p:tgtEl>
                                          <p:spTgt spid="1026"/>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500" fill="hold"/>
                                        <p:tgtEl>
                                          <p:spTgt spid="17"/>
                                        </p:tgtEl>
                                        <p:attrNameLst>
                                          <p:attrName>ppt_x</p:attrName>
                                        </p:attrNameLst>
                                      </p:cBhvr>
                                      <p:tavLst>
                                        <p:tav tm="0">
                                          <p:val>
                                            <p:strVal val="#ppt_x"/>
                                          </p:val>
                                        </p:tav>
                                        <p:tav tm="100000">
                                          <p:val>
                                            <p:strVal val="#ppt_x"/>
                                          </p:val>
                                        </p:tav>
                                      </p:tavLst>
                                    </p:anim>
                                    <p:anim calcmode="lin" valueType="num">
                                      <p:cBhvr additive="base">
                                        <p:cTn id="1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028"/>
                                        </p:tgtEl>
                                        <p:attrNameLst>
                                          <p:attrName>style.visibility</p:attrName>
                                        </p:attrNameLst>
                                      </p:cBhvr>
                                      <p:to>
                                        <p:strVal val="visible"/>
                                      </p:to>
                                    </p:set>
                                    <p:anim calcmode="lin" valueType="num">
                                      <p:cBhvr additive="base">
                                        <p:cTn id="22" dur="500" fill="hold"/>
                                        <p:tgtEl>
                                          <p:spTgt spid="1028"/>
                                        </p:tgtEl>
                                        <p:attrNameLst>
                                          <p:attrName>ppt_x</p:attrName>
                                        </p:attrNameLst>
                                      </p:cBhvr>
                                      <p:tavLst>
                                        <p:tav tm="0">
                                          <p:val>
                                            <p:strVal val="#ppt_x"/>
                                          </p:val>
                                        </p:tav>
                                        <p:tav tm="100000">
                                          <p:val>
                                            <p:strVal val="#ppt_x"/>
                                          </p:val>
                                        </p:tav>
                                      </p:tavLst>
                                    </p:anim>
                                    <p:anim calcmode="lin" valueType="num">
                                      <p:cBhvr additive="base">
                                        <p:cTn id="23" dur="500" fill="hold"/>
                                        <p:tgtEl>
                                          <p:spTgt spid="1028"/>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030"/>
                                        </p:tgtEl>
                                        <p:attrNameLst>
                                          <p:attrName>style.visibility</p:attrName>
                                        </p:attrNameLst>
                                      </p:cBhvr>
                                      <p:to>
                                        <p:strVal val="visible"/>
                                      </p:to>
                                    </p:set>
                                    <p:anim calcmode="lin" valueType="num">
                                      <p:cBhvr additive="base">
                                        <p:cTn id="32" dur="500" fill="hold"/>
                                        <p:tgtEl>
                                          <p:spTgt spid="1030"/>
                                        </p:tgtEl>
                                        <p:attrNameLst>
                                          <p:attrName>ppt_x</p:attrName>
                                        </p:attrNameLst>
                                      </p:cBhvr>
                                      <p:tavLst>
                                        <p:tav tm="0">
                                          <p:val>
                                            <p:strVal val="#ppt_x"/>
                                          </p:val>
                                        </p:tav>
                                        <p:tav tm="100000">
                                          <p:val>
                                            <p:strVal val="#ppt_x"/>
                                          </p:val>
                                        </p:tav>
                                      </p:tavLst>
                                    </p:anim>
                                    <p:anim calcmode="lin" valueType="num">
                                      <p:cBhvr additive="base">
                                        <p:cTn id="33" dur="500" fill="hold"/>
                                        <p:tgtEl>
                                          <p:spTgt spid="1030"/>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7" grpId="0"/>
      <p:bldP spid="21"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Picture 8" descr="Download BlackWidow 6.30">
            <a:extLst>
              <a:ext uri="{FF2B5EF4-FFF2-40B4-BE49-F238E27FC236}">
                <a16:creationId xmlns:a16="http://schemas.microsoft.com/office/drawing/2014/main" id="{EEB3F095-440A-4488-86AF-DB89F81972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228" y="283135"/>
            <a:ext cx="3801820" cy="285136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C0DFFFC2-ECF8-4E80-9A64-FF45ECD2E953}"/>
              </a:ext>
            </a:extLst>
          </p:cNvPr>
          <p:cNvSpPr txBox="1"/>
          <p:nvPr/>
        </p:nvSpPr>
        <p:spPr>
          <a:xfrm>
            <a:off x="2294903" y="3240272"/>
            <a:ext cx="1562470" cy="369332"/>
          </a:xfrm>
          <a:prstGeom prst="rect">
            <a:avLst/>
          </a:prstGeom>
          <a:noFill/>
        </p:spPr>
        <p:txBody>
          <a:bodyPr wrap="square">
            <a:spAutoFit/>
          </a:bodyPr>
          <a:lstStyle/>
          <a:p>
            <a:r>
              <a:rPr lang="vi-VN" dirty="0"/>
              <a:t>BlackWidow</a:t>
            </a:r>
            <a:endParaRPr lang="en-US" dirty="0"/>
          </a:p>
        </p:txBody>
      </p:sp>
      <p:pic>
        <p:nvPicPr>
          <p:cNvPr id="2050" name="Picture 2" descr="Download Teleport Pro 1.72">
            <a:extLst>
              <a:ext uri="{FF2B5EF4-FFF2-40B4-BE49-F238E27FC236}">
                <a16:creationId xmlns:a16="http://schemas.microsoft.com/office/drawing/2014/main" id="{550869BE-C9D4-4307-A669-CAEBEE1679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7560" y="75139"/>
            <a:ext cx="6571283" cy="3388319"/>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4C02165E-D699-4ECB-B642-018F561FC995}"/>
              </a:ext>
            </a:extLst>
          </p:cNvPr>
          <p:cNvSpPr txBox="1"/>
          <p:nvPr/>
        </p:nvSpPr>
        <p:spPr>
          <a:xfrm>
            <a:off x="8420614" y="3774494"/>
            <a:ext cx="1486252" cy="369332"/>
          </a:xfrm>
          <a:prstGeom prst="rect">
            <a:avLst/>
          </a:prstGeom>
          <a:noFill/>
        </p:spPr>
        <p:txBody>
          <a:bodyPr wrap="square">
            <a:spAutoFit/>
          </a:bodyPr>
          <a:lstStyle/>
          <a:p>
            <a:r>
              <a:rPr lang="vi-VN" dirty="0"/>
              <a:t>Teleport Pro </a:t>
            </a:r>
            <a:endParaRPr lang="en-US" dirty="0"/>
          </a:p>
        </p:txBody>
      </p:sp>
      <p:pic>
        <p:nvPicPr>
          <p:cNvPr id="30" name="Picture 2" descr="Download Teleport Pro 1.72">
            <a:extLst>
              <a:ext uri="{FF2B5EF4-FFF2-40B4-BE49-F238E27FC236}">
                <a16:creationId xmlns:a16="http://schemas.microsoft.com/office/drawing/2014/main" id="{889C18E8-54AD-4998-B004-B7E3C78FC3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7791" y="75139"/>
            <a:ext cx="6571283" cy="3388319"/>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2020A67A-DBA0-419C-9CF9-84BECA8A7AB7}"/>
              </a:ext>
            </a:extLst>
          </p:cNvPr>
          <p:cNvSpPr txBox="1"/>
          <p:nvPr/>
        </p:nvSpPr>
        <p:spPr>
          <a:xfrm>
            <a:off x="8410845" y="3774494"/>
            <a:ext cx="1486252" cy="369332"/>
          </a:xfrm>
          <a:prstGeom prst="rect">
            <a:avLst/>
          </a:prstGeom>
          <a:noFill/>
        </p:spPr>
        <p:txBody>
          <a:bodyPr wrap="square">
            <a:spAutoFit/>
          </a:bodyPr>
          <a:lstStyle/>
          <a:p>
            <a:r>
              <a:rPr lang="vi-VN" dirty="0"/>
              <a:t>Teleport Pro </a:t>
            </a:r>
            <a:endParaRPr lang="en-US" dirty="0"/>
          </a:p>
        </p:txBody>
      </p:sp>
    </p:spTree>
    <p:extLst>
      <p:ext uri="{BB962C8B-B14F-4D97-AF65-F5344CB8AC3E}">
        <p14:creationId xmlns:p14="http://schemas.microsoft.com/office/powerpoint/2010/main" val="258141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500" fill="hold"/>
                                        <p:tgtEl>
                                          <p:spTgt spid="30"/>
                                        </p:tgtEl>
                                        <p:attrNameLst>
                                          <p:attrName>ppt_x</p:attrName>
                                        </p:attrNameLst>
                                      </p:cBhvr>
                                      <p:tavLst>
                                        <p:tav tm="0">
                                          <p:val>
                                            <p:strVal val="#ppt_x"/>
                                          </p:val>
                                        </p:tav>
                                        <p:tav tm="100000">
                                          <p:val>
                                            <p:strVal val="#ppt_x"/>
                                          </p:val>
                                        </p:tav>
                                      </p:tavLst>
                                    </p:anim>
                                    <p:anim calcmode="lin" valueType="num">
                                      <p:cBhvr additive="base">
                                        <p:cTn id="18" dur="500" fill="hold"/>
                                        <p:tgtEl>
                                          <p:spTgt spid="3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additive="base">
                                        <p:cTn id="21" dur="500" fill="hold"/>
                                        <p:tgtEl>
                                          <p:spTgt spid="31"/>
                                        </p:tgtEl>
                                        <p:attrNameLst>
                                          <p:attrName>ppt_x</p:attrName>
                                        </p:attrNameLst>
                                      </p:cBhvr>
                                      <p:tavLst>
                                        <p:tav tm="0">
                                          <p:val>
                                            <p:strVal val="#ppt_x"/>
                                          </p:val>
                                        </p:tav>
                                        <p:tav tm="100000">
                                          <p:val>
                                            <p:strVal val="#ppt_x"/>
                                          </p:val>
                                        </p:tav>
                                      </p:tavLst>
                                    </p:anim>
                                    <p:anim calcmode="lin" valueType="num">
                                      <p:cBhvr additive="base">
                                        <p:cTn id="2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AE09E792-143D-482A-A9EB-9835F77BF713}"/>
              </a:ext>
            </a:extLst>
          </p:cNvPr>
          <p:cNvSpPr>
            <a:spLocks noGrp="1"/>
          </p:cNvSpPr>
          <p:nvPr>
            <p:ph type="subTitle" idx="1"/>
          </p:nvPr>
        </p:nvSpPr>
        <p:spPr>
          <a:xfrm>
            <a:off x="4439633" y="4518923"/>
            <a:ext cx="3312734" cy="1141851"/>
          </a:xfrm>
          <a:noFill/>
        </p:spPr>
        <p:txBody>
          <a:bodyPr>
            <a:normAutofit/>
          </a:bodyPr>
          <a:lstStyle/>
          <a:p>
            <a:endParaRPr lang="en-US" sz="2000">
              <a:solidFill>
                <a:srgbClr val="080808"/>
              </a:solidFill>
            </a:endParaRPr>
          </a:p>
        </p:txBody>
      </p:sp>
      <p:sp>
        <p:nvSpPr>
          <p:cNvPr id="2" name="Title 1">
            <a:extLst>
              <a:ext uri="{FF2B5EF4-FFF2-40B4-BE49-F238E27FC236}">
                <a16:creationId xmlns:a16="http://schemas.microsoft.com/office/drawing/2014/main" id="{E8A09F3B-3521-4FBB-BFF1-4D9E6C63E1B5}"/>
              </a:ext>
            </a:extLst>
          </p:cNvPr>
          <p:cNvSpPr>
            <a:spLocks noGrp="1"/>
          </p:cNvSpPr>
          <p:nvPr>
            <p:ph type="ctrTitle"/>
          </p:nvPr>
        </p:nvSpPr>
        <p:spPr>
          <a:xfrm>
            <a:off x="3204642" y="1938325"/>
            <a:ext cx="5782716" cy="2150719"/>
          </a:xfrm>
          <a:noFill/>
        </p:spPr>
        <p:txBody>
          <a:bodyPr anchor="ctr">
            <a:normAutofit/>
          </a:bodyPr>
          <a:lstStyle/>
          <a:p>
            <a:r>
              <a:rPr lang="en-US" sz="3600" dirty="0">
                <a:solidFill>
                  <a:srgbClr val="080808"/>
                </a:solidFill>
              </a:rPr>
              <a:t>PHƯƠNG PHÁP TĂNG CƯỜNG BẢO MẬT</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22874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TextBox 18">
            <a:extLst>
              <a:ext uri="{FF2B5EF4-FFF2-40B4-BE49-F238E27FC236}">
                <a16:creationId xmlns:a16="http://schemas.microsoft.com/office/drawing/2014/main" id="{1778E477-1B21-42A2-8DAD-2E69D7C284E1}"/>
              </a:ext>
            </a:extLst>
          </p:cNvPr>
          <p:cNvSpPr txBox="1"/>
          <p:nvPr/>
        </p:nvSpPr>
        <p:spPr>
          <a:xfrm>
            <a:off x="1192896" y="325454"/>
            <a:ext cx="9604541" cy="923330"/>
          </a:xfrm>
          <a:prstGeom prst="rect">
            <a:avLst/>
          </a:prstGeom>
          <a:noFill/>
        </p:spPr>
        <p:txBody>
          <a:bodyPr wrap="square">
            <a:spAutoFit/>
          </a:bodyPr>
          <a:lstStyle/>
          <a:p>
            <a:r>
              <a:rPr lang="vi-VN" dirty="0"/>
              <a:t>Password cracker là những chương trình được thiết kế để bẻ khóa mật khẩu hay vô hiệu hóa cơ chế kiểm tra của ứng dụng. Các công cụ này thường sử dụng các kỹ thuật dò mật khẩu dựa trên từ điển hay dùng kỹ thuật quét cạn để phá mật khẫu</a:t>
            </a:r>
            <a:endParaRPr lang="en-US" dirty="0"/>
          </a:p>
        </p:txBody>
      </p:sp>
      <p:pic>
        <p:nvPicPr>
          <p:cNvPr id="3074" name="Picture 2" descr="Online Password Cracking THC-Hydra">
            <a:extLst>
              <a:ext uri="{FF2B5EF4-FFF2-40B4-BE49-F238E27FC236}">
                <a16:creationId xmlns:a16="http://schemas.microsoft.com/office/drawing/2014/main" id="{CF11247C-9A4C-4908-88EF-F735199304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414" y="1267942"/>
            <a:ext cx="3264389" cy="32643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2236814-FC14-423D-9D70-8B5D0D2F8363}"/>
              </a:ext>
            </a:extLst>
          </p:cNvPr>
          <p:cNvSpPr txBox="1"/>
          <p:nvPr/>
        </p:nvSpPr>
        <p:spPr>
          <a:xfrm>
            <a:off x="1192896" y="4573278"/>
            <a:ext cx="2994684" cy="369332"/>
          </a:xfrm>
          <a:prstGeom prst="rect">
            <a:avLst/>
          </a:prstGeom>
          <a:noFill/>
        </p:spPr>
        <p:txBody>
          <a:bodyPr wrap="square" rtlCol="0">
            <a:spAutoFit/>
          </a:bodyPr>
          <a:lstStyle/>
          <a:p>
            <a:r>
              <a:rPr lang="en-US" dirty="0" err="1"/>
              <a:t>Phần</a:t>
            </a:r>
            <a:r>
              <a:rPr lang="en-US" dirty="0"/>
              <a:t> </a:t>
            </a:r>
            <a:r>
              <a:rPr lang="en-US" dirty="0" err="1"/>
              <a:t>mềm</a:t>
            </a:r>
            <a:r>
              <a:rPr lang="en-US" dirty="0"/>
              <a:t> Hydra </a:t>
            </a:r>
            <a:r>
              <a:rPr lang="en-US" dirty="0" err="1"/>
              <a:t>để</a:t>
            </a:r>
            <a:r>
              <a:rPr lang="en-US" dirty="0"/>
              <a:t> </a:t>
            </a:r>
            <a:r>
              <a:rPr lang="en-US" dirty="0" err="1"/>
              <a:t>bẻ</a:t>
            </a:r>
            <a:r>
              <a:rPr lang="en-US" dirty="0"/>
              <a:t> </a:t>
            </a:r>
            <a:r>
              <a:rPr lang="en-US" dirty="0" err="1"/>
              <a:t>khóa</a:t>
            </a:r>
            <a:r>
              <a:rPr lang="en-US" dirty="0"/>
              <a:t> </a:t>
            </a:r>
          </a:p>
        </p:txBody>
      </p:sp>
      <p:pic>
        <p:nvPicPr>
          <p:cNvPr id="17" name="Picture 2" descr="Download RAR Password Cracker 4.12 full - crack pass winrar">
            <a:extLst>
              <a:ext uri="{FF2B5EF4-FFF2-40B4-BE49-F238E27FC236}">
                <a16:creationId xmlns:a16="http://schemas.microsoft.com/office/drawing/2014/main" id="{C1D280C2-6B6A-4EC8-BC21-16958B0BCC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5166" y="1681481"/>
            <a:ext cx="5450572" cy="220698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9A94947E-E0D0-4D99-AA29-CFF53D26940D}"/>
              </a:ext>
            </a:extLst>
          </p:cNvPr>
          <p:cNvSpPr txBox="1"/>
          <p:nvPr/>
        </p:nvSpPr>
        <p:spPr>
          <a:xfrm>
            <a:off x="7224096" y="4156436"/>
            <a:ext cx="2994684" cy="646331"/>
          </a:xfrm>
          <a:prstGeom prst="rect">
            <a:avLst/>
          </a:prstGeom>
          <a:noFill/>
        </p:spPr>
        <p:txBody>
          <a:bodyPr wrap="square" rtlCol="0">
            <a:spAutoFit/>
          </a:bodyPr>
          <a:lstStyle/>
          <a:p>
            <a:r>
              <a:rPr lang="en-US" dirty="0" err="1"/>
              <a:t>Phần</a:t>
            </a:r>
            <a:r>
              <a:rPr lang="en-US" dirty="0"/>
              <a:t> </a:t>
            </a:r>
            <a:r>
              <a:rPr lang="en-US" dirty="0" err="1"/>
              <a:t>mềm</a:t>
            </a:r>
            <a:r>
              <a:rPr lang="en-US" dirty="0"/>
              <a:t> RAR Password Cracker </a:t>
            </a:r>
            <a:r>
              <a:rPr lang="en-US" dirty="0" err="1"/>
              <a:t>để</a:t>
            </a:r>
            <a:r>
              <a:rPr lang="en-US" dirty="0"/>
              <a:t> </a:t>
            </a:r>
            <a:r>
              <a:rPr lang="en-US" dirty="0" err="1"/>
              <a:t>bẻ</a:t>
            </a:r>
            <a:r>
              <a:rPr lang="en-US" dirty="0"/>
              <a:t> </a:t>
            </a:r>
            <a:r>
              <a:rPr lang="en-US" dirty="0" err="1"/>
              <a:t>khóa</a:t>
            </a:r>
            <a:r>
              <a:rPr lang="en-US" dirty="0"/>
              <a:t> </a:t>
            </a:r>
          </a:p>
        </p:txBody>
      </p:sp>
    </p:spTree>
    <p:extLst>
      <p:ext uri="{BB962C8B-B14F-4D97-AF65-F5344CB8AC3E}">
        <p14:creationId xmlns:p14="http://schemas.microsoft.com/office/powerpoint/2010/main" val="1711516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 calcmode="lin" valueType="num">
                                      <p:cBhvr additive="base">
                                        <p:cTn id="13" dur="500" fill="hold"/>
                                        <p:tgtEl>
                                          <p:spTgt spid="3074"/>
                                        </p:tgtEl>
                                        <p:attrNameLst>
                                          <p:attrName>ppt_x</p:attrName>
                                        </p:attrNameLst>
                                      </p:cBhvr>
                                      <p:tavLst>
                                        <p:tav tm="0">
                                          <p:val>
                                            <p:strVal val="#ppt_x"/>
                                          </p:val>
                                        </p:tav>
                                        <p:tav tm="100000">
                                          <p:val>
                                            <p:strVal val="#ppt_x"/>
                                          </p:val>
                                        </p:tav>
                                      </p:tavLst>
                                    </p:anim>
                                    <p:anim calcmode="lin" valueType="num">
                                      <p:cBhvr additive="base">
                                        <p:cTn id="14" dur="500" fill="hold"/>
                                        <p:tgtEl>
                                          <p:spTgt spid="307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AE09E792-143D-482A-A9EB-9835F77BF713}"/>
              </a:ext>
            </a:extLst>
          </p:cNvPr>
          <p:cNvSpPr>
            <a:spLocks noGrp="1"/>
          </p:cNvSpPr>
          <p:nvPr>
            <p:ph type="subTitle" idx="1"/>
          </p:nvPr>
        </p:nvSpPr>
        <p:spPr>
          <a:xfrm>
            <a:off x="4439633" y="4518923"/>
            <a:ext cx="3312734" cy="1141851"/>
          </a:xfrm>
          <a:noFill/>
        </p:spPr>
        <p:txBody>
          <a:bodyPr>
            <a:normAutofit/>
          </a:bodyPr>
          <a:lstStyle/>
          <a:p>
            <a:endParaRPr lang="en-US" sz="2000">
              <a:solidFill>
                <a:srgbClr val="080808"/>
              </a:solidFill>
            </a:endParaRPr>
          </a:p>
        </p:txBody>
      </p:sp>
      <p:sp>
        <p:nvSpPr>
          <p:cNvPr id="2" name="Title 1">
            <a:extLst>
              <a:ext uri="{FF2B5EF4-FFF2-40B4-BE49-F238E27FC236}">
                <a16:creationId xmlns:a16="http://schemas.microsoft.com/office/drawing/2014/main" id="{E8A09F3B-3521-4FBB-BFF1-4D9E6C63E1B5}"/>
              </a:ext>
            </a:extLst>
          </p:cNvPr>
          <p:cNvSpPr>
            <a:spLocks noGrp="1"/>
          </p:cNvSpPr>
          <p:nvPr>
            <p:ph type="ctrTitle"/>
          </p:nvPr>
        </p:nvSpPr>
        <p:spPr>
          <a:xfrm>
            <a:off x="3204642" y="1938325"/>
            <a:ext cx="5782716" cy="2150719"/>
          </a:xfrm>
          <a:noFill/>
        </p:spPr>
        <p:txBody>
          <a:bodyPr anchor="ctr">
            <a:normAutofit/>
          </a:bodyPr>
          <a:lstStyle/>
          <a:p>
            <a:r>
              <a:rPr lang="en-US" sz="3600" dirty="0">
                <a:solidFill>
                  <a:srgbClr val="080808"/>
                </a:solidFill>
              </a:rPr>
              <a:t>KỸ THUẬT BẺ KHÓA</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68255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Chart 3">
            <a:extLst>
              <a:ext uri="{FF2B5EF4-FFF2-40B4-BE49-F238E27FC236}">
                <a16:creationId xmlns:a16="http://schemas.microsoft.com/office/drawing/2014/main" id="{DC925F93-F22F-4BCF-A46A-8CDD6D4A4204}"/>
              </a:ext>
            </a:extLst>
          </p:cNvPr>
          <p:cNvGraphicFramePr/>
          <p:nvPr>
            <p:extLst>
              <p:ext uri="{D42A27DB-BD31-4B8C-83A1-F6EECF244321}">
                <p14:modId xmlns:p14="http://schemas.microsoft.com/office/powerpoint/2010/main" val="3388256856"/>
              </p:ext>
            </p:extLst>
          </p:nvPr>
        </p:nvGraphicFramePr>
        <p:xfrm>
          <a:off x="1313135" y="719666"/>
          <a:ext cx="9695623"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4505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AE09E792-143D-482A-A9EB-9835F77BF713}"/>
              </a:ext>
            </a:extLst>
          </p:cNvPr>
          <p:cNvSpPr>
            <a:spLocks noGrp="1"/>
          </p:cNvSpPr>
          <p:nvPr>
            <p:ph type="subTitle" idx="1"/>
          </p:nvPr>
        </p:nvSpPr>
        <p:spPr>
          <a:xfrm>
            <a:off x="4439633" y="4518923"/>
            <a:ext cx="3312734" cy="1141851"/>
          </a:xfrm>
          <a:noFill/>
        </p:spPr>
        <p:txBody>
          <a:bodyPr>
            <a:normAutofit/>
          </a:bodyPr>
          <a:lstStyle/>
          <a:p>
            <a:endParaRPr lang="en-US" sz="200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TextBox 18">
            <a:extLst>
              <a:ext uri="{FF2B5EF4-FFF2-40B4-BE49-F238E27FC236}">
                <a16:creationId xmlns:a16="http://schemas.microsoft.com/office/drawing/2014/main" id="{175A69CA-6913-4A93-9668-29C4B95AC5CF}"/>
              </a:ext>
            </a:extLst>
          </p:cNvPr>
          <p:cNvSpPr txBox="1"/>
          <p:nvPr/>
        </p:nvSpPr>
        <p:spPr>
          <a:xfrm>
            <a:off x="1313136" y="481272"/>
            <a:ext cx="9036209" cy="5078313"/>
          </a:xfrm>
          <a:prstGeom prst="rect">
            <a:avLst/>
          </a:prstGeom>
          <a:noFill/>
        </p:spPr>
        <p:txBody>
          <a:bodyPr wrap="square">
            <a:spAutoFit/>
          </a:bodyPr>
          <a:lstStyle/>
          <a:p>
            <a:r>
              <a:rPr lang="vi-VN" dirty="0"/>
              <a:t>Trong qu</a:t>
            </a:r>
            <a:r>
              <a:rPr lang="en-US" dirty="0"/>
              <a:t>á</a:t>
            </a:r>
            <a:r>
              <a:rPr lang="vi-VN" dirty="0"/>
              <a:t> tr</a:t>
            </a:r>
            <a:r>
              <a:rPr lang="en-US" dirty="0"/>
              <a:t>ì</a:t>
            </a:r>
            <a:r>
              <a:rPr lang="vi-VN" dirty="0"/>
              <a:t>nh bẻ khóa mật khẩu thông qua từ điển cracker (ta dùng thuật ngữ này thay </a:t>
            </a:r>
          </a:p>
          <a:p>
            <a:r>
              <a:rPr lang="vi-VN" dirty="0"/>
              <a:t>cho hacker) sẽ tạo một danh sách các mật khẩu tiềm năng trong dữ liệu của từ điển, thông </a:t>
            </a:r>
          </a:p>
          <a:p>
            <a:r>
              <a:rPr lang="vi-VN" dirty="0"/>
              <a:t>qua các chương trình tạo từ điển mật khẩu hay tải những từ điển được tạo sẳn từ internet. </a:t>
            </a:r>
          </a:p>
          <a:p>
            <a:r>
              <a:rPr lang="vi-VN" dirty="0"/>
              <a:t>Sau đó các mật khẩu này sẽ được mã hóa hay băn với các thuật toán hash thường được </a:t>
            </a:r>
          </a:p>
          <a:p>
            <a:r>
              <a:rPr lang="vi-VN" dirty="0"/>
              <a:t>dùng trong quá trình băm các mật khẩu như MD5. Và để bẻ khóa mật khẩu của ứng dụng </a:t>
            </a:r>
          </a:p>
          <a:p>
            <a:r>
              <a:rPr lang="vi-VN" dirty="0"/>
              <a:t>thì các mật khẩu đã được xử lý trong từ điển được so sánh với mật khẩu thực sự cho đến </a:t>
            </a:r>
          </a:p>
          <a:p>
            <a:r>
              <a:rPr lang="vi-VN" dirty="0"/>
              <a:t>khi xảy ra sự trùng khớp (máy chủ hay ứng dụng xác thực thành công) thì quá trình bẻ </a:t>
            </a:r>
          </a:p>
          <a:p>
            <a:r>
              <a:rPr lang="vi-VN" dirty="0"/>
              <a:t>khóa hoàn tất. Các mật khẩu bị bẻ khóa thường được lấy trong tập tin SAM (Security </a:t>
            </a:r>
          </a:p>
          <a:p>
            <a:r>
              <a:rPr lang="vi-VN" dirty="0"/>
              <a:t>Account Manager) hay tập tin /etc/passwd trên các máy chủ web dùng hệ điều hành linux </a:t>
            </a:r>
          </a:p>
          <a:p>
            <a:r>
              <a:rPr lang="vi-VN" dirty="0"/>
              <a:t>(khi hacker tấn công vào các trang web họ sẽ upload các trojan như c99, rv57 để tải về </a:t>
            </a:r>
          </a:p>
          <a:p>
            <a:r>
              <a:rPr lang="vi-VN" dirty="0"/>
              <a:t>tập tin này)</a:t>
            </a:r>
            <a:endParaRPr lang="en-US" dirty="0"/>
          </a:p>
        </p:txBody>
      </p:sp>
    </p:spTree>
    <p:extLst>
      <p:ext uri="{BB962C8B-B14F-4D97-AF65-F5344CB8AC3E}">
        <p14:creationId xmlns:p14="http://schemas.microsoft.com/office/powerpoint/2010/main" val="392627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AE09E792-143D-482A-A9EB-9835F77BF713}"/>
              </a:ext>
            </a:extLst>
          </p:cNvPr>
          <p:cNvSpPr>
            <a:spLocks noGrp="1"/>
          </p:cNvSpPr>
          <p:nvPr>
            <p:ph type="subTitle" idx="1"/>
          </p:nvPr>
        </p:nvSpPr>
        <p:spPr>
          <a:xfrm>
            <a:off x="3829138" y="384266"/>
            <a:ext cx="4501034" cy="1141851"/>
          </a:xfrm>
          <a:noFill/>
        </p:spPr>
        <p:txBody>
          <a:bodyPr>
            <a:normAutofit/>
          </a:bodyPr>
          <a:lstStyle/>
          <a:p>
            <a:r>
              <a:rPr lang="en-US" sz="2600" dirty="0" err="1">
                <a:solidFill>
                  <a:srgbClr val="080808"/>
                </a:solidFill>
              </a:rPr>
              <a:t>Các</a:t>
            </a:r>
            <a:r>
              <a:rPr lang="en-US" sz="2600" dirty="0">
                <a:solidFill>
                  <a:srgbClr val="080808"/>
                </a:solidFill>
              </a:rPr>
              <a:t> </a:t>
            </a:r>
            <a:r>
              <a:rPr lang="en-US" sz="2600" dirty="0" err="1">
                <a:solidFill>
                  <a:srgbClr val="080808"/>
                </a:solidFill>
              </a:rPr>
              <a:t>phần</a:t>
            </a:r>
            <a:r>
              <a:rPr lang="en-US" sz="2600" dirty="0">
                <a:solidFill>
                  <a:srgbClr val="080808"/>
                </a:solidFill>
              </a:rPr>
              <a:t> </a:t>
            </a:r>
            <a:r>
              <a:rPr lang="en-US" sz="2600" dirty="0" err="1">
                <a:solidFill>
                  <a:srgbClr val="080808"/>
                </a:solidFill>
              </a:rPr>
              <a:t>mềm</a:t>
            </a:r>
            <a:endParaRPr lang="en-US" sz="2600" dirty="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1">
            <a:extLst>
              <a:ext uri="{FF2B5EF4-FFF2-40B4-BE49-F238E27FC236}">
                <a16:creationId xmlns:a16="http://schemas.microsoft.com/office/drawing/2014/main" id="{F1EC6E31-D962-4EAC-8F94-9C72E71F9FCD}"/>
              </a:ext>
            </a:extLst>
          </p:cNvPr>
          <p:cNvPicPr>
            <a:picLocks noChangeAspect="1"/>
          </p:cNvPicPr>
          <p:nvPr/>
        </p:nvPicPr>
        <p:blipFill>
          <a:blip r:embed="rId2"/>
          <a:stretch>
            <a:fillRect/>
          </a:stretch>
        </p:blipFill>
        <p:spPr>
          <a:xfrm>
            <a:off x="446134" y="1140036"/>
            <a:ext cx="5472279" cy="2959621"/>
          </a:xfrm>
          <a:prstGeom prst="rect">
            <a:avLst/>
          </a:prstGeom>
        </p:spPr>
      </p:pic>
      <p:pic>
        <p:nvPicPr>
          <p:cNvPr id="4" name="Picture 3">
            <a:extLst>
              <a:ext uri="{FF2B5EF4-FFF2-40B4-BE49-F238E27FC236}">
                <a16:creationId xmlns:a16="http://schemas.microsoft.com/office/drawing/2014/main" id="{B0C5DD74-4FB6-4A89-BA72-8744AD60D53B}"/>
              </a:ext>
            </a:extLst>
          </p:cNvPr>
          <p:cNvPicPr>
            <a:picLocks noChangeAspect="1"/>
          </p:cNvPicPr>
          <p:nvPr/>
        </p:nvPicPr>
        <p:blipFill>
          <a:blip r:embed="rId3"/>
          <a:stretch>
            <a:fillRect/>
          </a:stretch>
        </p:blipFill>
        <p:spPr>
          <a:xfrm>
            <a:off x="6704461" y="1162234"/>
            <a:ext cx="5185214" cy="3178034"/>
          </a:xfrm>
          <a:prstGeom prst="rect">
            <a:avLst/>
          </a:prstGeom>
        </p:spPr>
      </p:pic>
      <p:sp>
        <p:nvSpPr>
          <p:cNvPr id="5" name="TextBox 4">
            <a:extLst>
              <a:ext uri="{FF2B5EF4-FFF2-40B4-BE49-F238E27FC236}">
                <a16:creationId xmlns:a16="http://schemas.microsoft.com/office/drawing/2014/main" id="{3B5105CD-ACA7-42AC-9327-7D9D2E57A0DC}"/>
              </a:ext>
            </a:extLst>
          </p:cNvPr>
          <p:cNvSpPr txBox="1"/>
          <p:nvPr/>
        </p:nvSpPr>
        <p:spPr>
          <a:xfrm>
            <a:off x="1402672" y="4234649"/>
            <a:ext cx="3089429" cy="646331"/>
          </a:xfrm>
          <a:prstGeom prst="rect">
            <a:avLst/>
          </a:prstGeom>
          <a:noFill/>
        </p:spPr>
        <p:txBody>
          <a:bodyPr wrap="square" rtlCol="0">
            <a:spAutoFit/>
          </a:bodyPr>
          <a:lstStyle/>
          <a:p>
            <a:r>
              <a:rPr lang="en-US" dirty="0"/>
              <a:t>Password Cracker</a:t>
            </a:r>
          </a:p>
          <a:p>
            <a:endParaRPr lang="en-US" dirty="0"/>
          </a:p>
        </p:txBody>
      </p:sp>
      <p:sp>
        <p:nvSpPr>
          <p:cNvPr id="17" name="TextBox 16">
            <a:extLst>
              <a:ext uri="{FF2B5EF4-FFF2-40B4-BE49-F238E27FC236}">
                <a16:creationId xmlns:a16="http://schemas.microsoft.com/office/drawing/2014/main" id="{0FCB3C20-1CCC-4AAA-9D55-73B781D500D5}"/>
              </a:ext>
            </a:extLst>
          </p:cNvPr>
          <p:cNvSpPr txBox="1"/>
          <p:nvPr/>
        </p:nvSpPr>
        <p:spPr>
          <a:xfrm>
            <a:off x="8362151" y="4511812"/>
            <a:ext cx="3089429" cy="646331"/>
          </a:xfrm>
          <a:prstGeom prst="rect">
            <a:avLst/>
          </a:prstGeom>
          <a:noFill/>
        </p:spPr>
        <p:txBody>
          <a:bodyPr wrap="square" rtlCol="0">
            <a:spAutoFit/>
          </a:bodyPr>
          <a:lstStyle/>
          <a:p>
            <a:r>
              <a:rPr lang="en-US" dirty="0" err="1"/>
              <a:t>CrackIt</a:t>
            </a:r>
            <a:r>
              <a:rPr lang="en-US" dirty="0"/>
              <a:t>!</a:t>
            </a:r>
          </a:p>
          <a:p>
            <a:endParaRPr lang="en-US" dirty="0"/>
          </a:p>
        </p:txBody>
      </p:sp>
    </p:spTree>
    <p:extLst>
      <p:ext uri="{BB962C8B-B14F-4D97-AF65-F5344CB8AC3E}">
        <p14:creationId xmlns:p14="http://schemas.microsoft.com/office/powerpoint/2010/main" val="2887494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E8A09F3B-3521-4FBB-BFF1-4D9E6C63E1B5}"/>
              </a:ext>
            </a:extLst>
          </p:cNvPr>
          <p:cNvSpPr>
            <a:spLocks noGrp="1"/>
          </p:cNvSpPr>
          <p:nvPr>
            <p:ph type="ctrTitle"/>
          </p:nvPr>
        </p:nvSpPr>
        <p:spPr>
          <a:xfrm>
            <a:off x="2213238" y="2313591"/>
            <a:ext cx="7693628" cy="2150719"/>
          </a:xfrm>
          <a:noFill/>
        </p:spPr>
        <p:txBody>
          <a:bodyPr anchor="ctr">
            <a:normAutofit/>
          </a:bodyPr>
          <a:lstStyle/>
          <a:p>
            <a:r>
              <a:rPr lang="en-US" sz="3600" b="1" dirty="0">
                <a:solidFill>
                  <a:schemeClr val="tx1">
                    <a:lumMod val="95000"/>
                    <a:lumOff val="5000"/>
                  </a:schemeClr>
                </a:solidFill>
                <a:latin typeface="Times New Roman" panose="02020603050405020304" pitchFamily="18" charset="0"/>
                <a:cs typeface="Times New Roman" panose="02020603050405020304" pitchFamily="18" charset="0"/>
              </a:rPr>
              <a:t>KHÁI NIỆM VỀ ỨNG DỤNG WEB</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30794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AE09E792-143D-482A-A9EB-9835F77BF713}"/>
              </a:ext>
            </a:extLst>
          </p:cNvPr>
          <p:cNvSpPr>
            <a:spLocks noGrp="1"/>
          </p:cNvSpPr>
          <p:nvPr>
            <p:ph type="subTitle" idx="1"/>
          </p:nvPr>
        </p:nvSpPr>
        <p:spPr>
          <a:xfrm>
            <a:off x="926559" y="441912"/>
            <a:ext cx="10338882" cy="2812582"/>
          </a:xfrm>
          <a:noFill/>
        </p:spPr>
        <p:txBody>
          <a:bodyPr>
            <a:normAutofit/>
          </a:bodyPr>
          <a:lstStyle/>
          <a:p>
            <a:endParaRPr lang="en-US" sz="2500" dirty="0"/>
          </a:p>
          <a:p>
            <a:endParaRPr lang="en-US" sz="2500" dirty="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C747C38F-AC1E-4144-89E7-5497D2FDFAB6}"/>
              </a:ext>
            </a:extLst>
          </p:cNvPr>
          <p:cNvSpPr txBox="1"/>
          <p:nvPr/>
        </p:nvSpPr>
        <p:spPr>
          <a:xfrm>
            <a:off x="864970" y="629923"/>
            <a:ext cx="10013894" cy="830997"/>
          </a:xfrm>
          <a:prstGeom prst="rect">
            <a:avLst/>
          </a:prstGeom>
          <a:noFill/>
        </p:spPr>
        <p:txBody>
          <a:bodyPr wrap="square" rtlCol="0">
            <a:spAutoFit/>
          </a:bodyPr>
          <a:lstStyle/>
          <a:p>
            <a:r>
              <a:rPr lang="en-US" sz="2400" b="1" dirty="0" err="1">
                <a:solidFill>
                  <a:schemeClr val="tx1">
                    <a:lumMod val="95000"/>
                    <a:lumOff val="5000"/>
                  </a:schemeClr>
                </a:solidFill>
                <a:latin typeface="Times New Roman" panose="02020603050405020304" pitchFamily="18" charset="0"/>
                <a:cs typeface="Times New Roman" panose="02020603050405020304" pitchFamily="18" charset="0"/>
              </a:rPr>
              <a:t>Ứng</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b="1" dirty="0" err="1">
                <a:solidFill>
                  <a:schemeClr val="tx1">
                    <a:lumMod val="95000"/>
                    <a:lumOff val="5000"/>
                  </a:schemeClr>
                </a:solidFill>
                <a:latin typeface="Times New Roman" panose="02020603050405020304" pitchFamily="18" charset="0"/>
                <a:cs typeface="Times New Roman" panose="02020603050405020304" pitchFamily="18" charset="0"/>
              </a:rPr>
              <a:t>dụng</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Web </a:t>
            </a:r>
            <a:r>
              <a:rPr lang="en-US" sz="2400" b="1" dirty="0" err="1">
                <a:solidFill>
                  <a:schemeClr val="tx1">
                    <a:lumMod val="95000"/>
                    <a:lumOff val="5000"/>
                  </a:schemeClr>
                </a:solidFill>
                <a:latin typeface="Times New Roman" panose="02020603050405020304" pitchFamily="18" charset="0"/>
                <a:cs typeface="Times New Roman" panose="02020603050405020304" pitchFamily="18" charset="0"/>
              </a:rPr>
              <a:t>là</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b="1" dirty="0" err="1">
                <a:solidFill>
                  <a:schemeClr val="tx1">
                    <a:lumMod val="95000"/>
                    <a:lumOff val="5000"/>
                  </a:schemeClr>
                </a:solidFill>
                <a:latin typeface="Times New Roman" panose="02020603050405020304" pitchFamily="18" charset="0"/>
                <a:cs typeface="Times New Roman" panose="02020603050405020304" pitchFamily="18" charset="0"/>
              </a:rPr>
              <a:t>giao</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b="1" dirty="0" err="1">
                <a:solidFill>
                  <a:schemeClr val="tx1">
                    <a:lumMod val="95000"/>
                    <a:lumOff val="5000"/>
                  </a:schemeClr>
                </a:solidFill>
                <a:latin typeface="Times New Roman" panose="02020603050405020304" pitchFamily="18" charset="0"/>
                <a:cs typeface="Times New Roman" panose="02020603050405020304" pitchFamily="18" charset="0"/>
              </a:rPr>
              <a:t>diện</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b="1" dirty="0" err="1">
                <a:solidFill>
                  <a:schemeClr val="tx1">
                    <a:lumMod val="95000"/>
                    <a:lumOff val="5000"/>
                  </a:schemeClr>
                </a:solidFill>
                <a:latin typeface="Times New Roman" panose="02020603050405020304" pitchFamily="18" charset="0"/>
                <a:cs typeface="Times New Roman" panose="02020603050405020304" pitchFamily="18" charset="0"/>
              </a:rPr>
              <a:t>thể</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b="1" dirty="0" err="1">
                <a:solidFill>
                  <a:schemeClr val="tx1">
                    <a:lumMod val="95000"/>
                    <a:lumOff val="5000"/>
                  </a:schemeClr>
                </a:solidFill>
                <a:latin typeface="Times New Roman" panose="02020603050405020304" pitchFamily="18" charset="0"/>
                <a:cs typeface="Times New Roman" panose="02020603050405020304" pitchFamily="18" charset="0"/>
              </a:rPr>
              <a:t>hiện</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b="1" dirty="0" err="1">
                <a:solidFill>
                  <a:schemeClr val="tx1">
                    <a:lumMod val="95000"/>
                    <a:lumOff val="5000"/>
                  </a:schemeClr>
                </a:solidFill>
                <a:latin typeface="Times New Roman" panose="02020603050405020304" pitchFamily="18" charset="0"/>
                <a:cs typeface="Times New Roman" panose="02020603050405020304" pitchFamily="18" charset="0"/>
              </a:rPr>
              <a:t>sự</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b="1" dirty="0" err="1">
                <a:solidFill>
                  <a:schemeClr val="tx1">
                    <a:lumMod val="95000"/>
                    <a:lumOff val="5000"/>
                  </a:schemeClr>
                </a:solidFill>
                <a:latin typeface="Times New Roman" panose="02020603050405020304" pitchFamily="18" charset="0"/>
                <a:cs typeface="Times New Roman" panose="02020603050405020304" pitchFamily="18" charset="0"/>
              </a:rPr>
              <a:t>tương</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b="1" dirty="0" err="1">
                <a:solidFill>
                  <a:schemeClr val="tx1">
                    <a:lumMod val="95000"/>
                    <a:lumOff val="5000"/>
                  </a:schemeClr>
                </a:solidFill>
                <a:latin typeface="Times New Roman" panose="02020603050405020304" pitchFamily="18" charset="0"/>
                <a:cs typeface="Times New Roman" panose="02020603050405020304" pitchFamily="18" charset="0"/>
              </a:rPr>
              <a:t>tác</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b="1" dirty="0" err="1">
                <a:solidFill>
                  <a:schemeClr val="tx1">
                    <a:lumMod val="95000"/>
                    <a:lumOff val="5000"/>
                  </a:schemeClr>
                </a:solidFill>
                <a:latin typeface="Times New Roman" panose="02020603050405020304" pitchFamily="18" charset="0"/>
                <a:cs typeface="Times New Roman" panose="02020603050405020304" pitchFamily="18" charset="0"/>
              </a:rPr>
              <a:t>giữa</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b="1" dirty="0" err="1">
                <a:solidFill>
                  <a:schemeClr val="tx1">
                    <a:lumMod val="95000"/>
                    <a:lumOff val="5000"/>
                  </a:schemeClr>
                </a:solidFill>
                <a:latin typeface="Times New Roman" panose="02020603050405020304" pitchFamily="18" charset="0"/>
                <a:cs typeface="Times New Roman" panose="02020603050405020304" pitchFamily="18" charset="0"/>
              </a:rPr>
              <a:t>người</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b="1" dirty="0" err="1">
                <a:solidFill>
                  <a:schemeClr val="tx1">
                    <a:lumMod val="95000"/>
                    <a:lumOff val="5000"/>
                  </a:schemeClr>
                </a:solidFill>
                <a:latin typeface="Times New Roman" panose="02020603050405020304" pitchFamily="18" charset="0"/>
                <a:cs typeface="Times New Roman" panose="02020603050405020304" pitchFamily="18" charset="0"/>
              </a:rPr>
              <a:t>dùng</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b="1" dirty="0" err="1">
                <a:solidFill>
                  <a:schemeClr val="tx1">
                    <a:lumMod val="95000"/>
                    <a:lumOff val="5000"/>
                  </a:schemeClr>
                </a:solidFill>
                <a:latin typeface="Times New Roman" panose="02020603050405020304" pitchFamily="18" charset="0"/>
                <a:cs typeface="Times New Roman" panose="02020603050405020304" pitchFamily="18" charset="0"/>
              </a:rPr>
              <a:t>với</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Web Server </a:t>
            </a:r>
            <a:r>
              <a:rPr lang="en-US" sz="2400" b="1" dirty="0" err="1">
                <a:solidFill>
                  <a:schemeClr val="tx1">
                    <a:lumMod val="95000"/>
                    <a:lumOff val="5000"/>
                  </a:schemeClr>
                </a:solidFill>
                <a:latin typeface="Times New Roman" panose="02020603050405020304" pitchFamily="18" charset="0"/>
                <a:cs typeface="Times New Roman" panose="02020603050405020304" pitchFamily="18" charset="0"/>
              </a:rPr>
              <a:t>thông</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qua </a:t>
            </a:r>
            <a:r>
              <a:rPr lang="en-US" sz="2400" b="1" dirty="0" err="1">
                <a:solidFill>
                  <a:schemeClr val="tx1">
                    <a:lumMod val="95000"/>
                    <a:lumOff val="5000"/>
                  </a:schemeClr>
                </a:solidFill>
                <a:latin typeface="Times New Roman" panose="02020603050405020304" pitchFamily="18" charset="0"/>
                <a:cs typeface="Times New Roman" panose="02020603050405020304" pitchFamily="18" charset="0"/>
              </a:rPr>
              <a:t>trang</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web </a:t>
            </a:r>
            <a:r>
              <a:rPr lang="en-US" sz="2400" b="1" dirty="0" err="1">
                <a:solidFill>
                  <a:schemeClr val="tx1">
                    <a:lumMod val="95000"/>
                    <a:lumOff val="5000"/>
                  </a:schemeClr>
                </a:solidFill>
                <a:latin typeface="Times New Roman" panose="02020603050405020304" pitchFamily="18" charset="0"/>
                <a:cs typeface="Times New Roman" panose="02020603050405020304" pitchFamily="18" charset="0"/>
              </a:rPr>
              <a:t>thể</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b="1" dirty="0" err="1">
                <a:solidFill>
                  <a:schemeClr val="tx1">
                    <a:lumMod val="95000"/>
                    <a:lumOff val="5000"/>
                  </a:schemeClr>
                </a:solidFill>
                <a:latin typeface="Times New Roman" panose="02020603050405020304" pitchFamily="18" charset="0"/>
                <a:cs typeface="Times New Roman" panose="02020603050405020304" pitchFamily="18" charset="0"/>
              </a:rPr>
              <a:t>hiện</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b="1" dirty="0" err="1">
                <a:solidFill>
                  <a:schemeClr val="tx1">
                    <a:lumMod val="95000"/>
                    <a:lumOff val="5000"/>
                  </a:schemeClr>
                </a:solidFill>
                <a:latin typeface="Times New Roman" panose="02020603050405020304" pitchFamily="18" charset="0"/>
                <a:cs typeface="Times New Roman" panose="02020603050405020304" pitchFamily="18" charset="0"/>
              </a:rPr>
              <a:t>trên</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b="1" dirty="0" err="1">
                <a:solidFill>
                  <a:schemeClr val="tx1">
                    <a:lumMod val="95000"/>
                    <a:lumOff val="5000"/>
                  </a:schemeClr>
                </a:solidFill>
                <a:latin typeface="Times New Roman" panose="02020603050405020304" pitchFamily="18" charset="0"/>
                <a:cs typeface="Times New Roman" panose="02020603050405020304" pitchFamily="18" charset="0"/>
              </a:rPr>
              <a:t>trình</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b="1" dirty="0" err="1">
                <a:solidFill>
                  <a:schemeClr val="tx1">
                    <a:lumMod val="95000"/>
                    <a:lumOff val="5000"/>
                  </a:schemeClr>
                </a:solidFill>
                <a:latin typeface="Times New Roman" panose="02020603050405020304" pitchFamily="18" charset="0"/>
                <a:cs typeface="Times New Roman" panose="02020603050405020304" pitchFamily="18" charset="0"/>
              </a:rPr>
              <a:t>duyệt</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CADB2757-16A5-440B-862F-1AAB0455F4D2}"/>
              </a:ext>
            </a:extLst>
          </p:cNvPr>
          <p:cNvPicPr>
            <a:picLocks noChangeAspect="1"/>
          </p:cNvPicPr>
          <p:nvPr/>
        </p:nvPicPr>
        <p:blipFill>
          <a:blip r:embed="rId2"/>
          <a:stretch>
            <a:fillRect/>
          </a:stretch>
        </p:blipFill>
        <p:spPr>
          <a:xfrm>
            <a:off x="497799" y="1892659"/>
            <a:ext cx="4381574" cy="1580696"/>
          </a:xfrm>
          <a:prstGeom prst="rect">
            <a:avLst/>
          </a:prstGeom>
        </p:spPr>
      </p:pic>
      <p:pic>
        <p:nvPicPr>
          <p:cNvPr id="7" name="Picture 6">
            <a:extLst>
              <a:ext uri="{FF2B5EF4-FFF2-40B4-BE49-F238E27FC236}">
                <a16:creationId xmlns:a16="http://schemas.microsoft.com/office/drawing/2014/main" id="{F21F42C8-A7DD-41A0-A5DF-7961F9166873}"/>
              </a:ext>
            </a:extLst>
          </p:cNvPr>
          <p:cNvPicPr>
            <a:picLocks noChangeAspect="1"/>
          </p:cNvPicPr>
          <p:nvPr/>
        </p:nvPicPr>
        <p:blipFill>
          <a:blip r:embed="rId3"/>
          <a:stretch>
            <a:fillRect/>
          </a:stretch>
        </p:blipFill>
        <p:spPr>
          <a:xfrm>
            <a:off x="5526986" y="1464265"/>
            <a:ext cx="1757209" cy="2564224"/>
          </a:xfrm>
          <a:prstGeom prst="rect">
            <a:avLst/>
          </a:prstGeom>
        </p:spPr>
      </p:pic>
      <p:pic>
        <p:nvPicPr>
          <p:cNvPr id="11" name="Picture 10">
            <a:extLst>
              <a:ext uri="{FF2B5EF4-FFF2-40B4-BE49-F238E27FC236}">
                <a16:creationId xmlns:a16="http://schemas.microsoft.com/office/drawing/2014/main" id="{915B45DC-833A-4E36-A0C7-4EEA99CC6989}"/>
              </a:ext>
            </a:extLst>
          </p:cNvPr>
          <p:cNvPicPr>
            <a:picLocks noChangeAspect="1"/>
          </p:cNvPicPr>
          <p:nvPr/>
        </p:nvPicPr>
        <p:blipFill>
          <a:blip r:embed="rId4"/>
          <a:stretch>
            <a:fillRect/>
          </a:stretch>
        </p:blipFill>
        <p:spPr>
          <a:xfrm>
            <a:off x="7821403" y="1519803"/>
            <a:ext cx="2208423" cy="2568982"/>
          </a:xfrm>
          <a:prstGeom prst="rect">
            <a:avLst/>
          </a:prstGeom>
        </p:spPr>
      </p:pic>
      <p:pic>
        <p:nvPicPr>
          <p:cNvPr id="15" name="Picture 14">
            <a:extLst>
              <a:ext uri="{FF2B5EF4-FFF2-40B4-BE49-F238E27FC236}">
                <a16:creationId xmlns:a16="http://schemas.microsoft.com/office/drawing/2014/main" id="{6BE4CD16-95B2-4B50-BC0B-0DF472BEEAC9}"/>
              </a:ext>
            </a:extLst>
          </p:cNvPr>
          <p:cNvPicPr>
            <a:picLocks noChangeAspect="1"/>
          </p:cNvPicPr>
          <p:nvPr/>
        </p:nvPicPr>
        <p:blipFill>
          <a:blip r:embed="rId5"/>
          <a:stretch>
            <a:fillRect/>
          </a:stretch>
        </p:blipFill>
        <p:spPr>
          <a:xfrm>
            <a:off x="4417896" y="4487844"/>
            <a:ext cx="3133458" cy="1218567"/>
          </a:xfrm>
          <a:prstGeom prst="rect">
            <a:avLst/>
          </a:prstGeom>
        </p:spPr>
      </p:pic>
    </p:spTree>
    <p:extLst>
      <p:ext uri="{BB962C8B-B14F-4D97-AF65-F5344CB8AC3E}">
        <p14:creationId xmlns:p14="http://schemas.microsoft.com/office/powerpoint/2010/main" val="29727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itle 1">
            <a:extLst>
              <a:ext uri="{FF2B5EF4-FFF2-40B4-BE49-F238E27FC236}">
                <a16:creationId xmlns:a16="http://schemas.microsoft.com/office/drawing/2014/main" id="{0E3B8688-FCDC-4B11-855E-87BBBE863CE5}"/>
              </a:ext>
            </a:extLst>
          </p:cNvPr>
          <p:cNvSpPr>
            <a:spLocks noGrp="1"/>
          </p:cNvSpPr>
          <p:nvPr>
            <p:ph type="ctrTitle"/>
          </p:nvPr>
        </p:nvSpPr>
        <p:spPr>
          <a:xfrm>
            <a:off x="2213238" y="2313591"/>
            <a:ext cx="7693628" cy="2150719"/>
          </a:xfrm>
          <a:noFill/>
        </p:spPr>
        <p:txBody>
          <a:bodyPr anchor="ctr">
            <a:normAutofit/>
          </a:bodyPr>
          <a:lstStyle/>
          <a:p>
            <a:r>
              <a:rPr lang="en-US" sz="3600" b="1" dirty="0">
                <a:solidFill>
                  <a:schemeClr val="tx1">
                    <a:lumMod val="95000"/>
                    <a:lumOff val="5000"/>
                  </a:schemeClr>
                </a:solidFill>
                <a:latin typeface="Times New Roman" panose="02020603050405020304" pitchFamily="18" charset="0"/>
                <a:cs typeface="Times New Roman" panose="02020603050405020304" pitchFamily="18" charset="0"/>
              </a:rPr>
              <a:t>KIẾN TRÚC CỦA ỨNG DỤNG WEB</a:t>
            </a:r>
          </a:p>
        </p:txBody>
      </p:sp>
    </p:spTree>
    <p:extLst>
      <p:ext uri="{BB962C8B-B14F-4D97-AF65-F5344CB8AC3E}">
        <p14:creationId xmlns:p14="http://schemas.microsoft.com/office/powerpoint/2010/main" val="1987941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DD0B1F33-74F3-4E93-9286-56A1A8D7ABAF}"/>
              </a:ext>
            </a:extLst>
          </p:cNvPr>
          <p:cNvPicPr>
            <a:picLocks noChangeAspect="1"/>
          </p:cNvPicPr>
          <p:nvPr/>
        </p:nvPicPr>
        <p:blipFill>
          <a:blip r:embed="rId2"/>
          <a:stretch>
            <a:fillRect/>
          </a:stretch>
        </p:blipFill>
        <p:spPr>
          <a:xfrm>
            <a:off x="991405" y="474615"/>
            <a:ext cx="9810720" cy="5678535"/>
          </a:xfrm>
          <a:prstGeom prst="rect">
            <a:avLst/>
          </a:prstGeom>
        </p:spPr>
      </p:pic>
    </p:spTree>
    <p:extLst>
      <p:ext uri="{BB962C8B-B14F-4D97-AF65-F5344CB8AC3E}">
        <p14:creationId xmlns:p14="http://schemas.microsoft.com/office/powerpoint/2010/main" val="217354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6D84B0C9-6417-4AE0-A3E2-6A02123FAE88}"/>
              </a:ext>
            </a:extLst>
          </p:cNvPr>
          <p:cNvSpPr txBox="1"/>
          <p:nvPr/>
        </p:nvSpPr>
        <p:spPr>
          <a:xfrm>
            <a:off x="2143125" y="3075998"/>
            <a:ext cx="7905750" cy="1015663"/>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KALI LINUX HỆ ĐIỀU HÀNH DÀNH CHO HACKER</a:t>
            </a:r>
          </a:p>
        </p:txBody>
      </p:sp>
    </p:spTree>
    <p:extLst>
      <p:ext uri="{BB962C8B-B14F-4D97-AF65-F5344CB8AC3E}">
        <p14:creationId xmlns:p14="http://schemas.microsoft.com/office/powerpoint/2010/main" val="2460372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146" name="Picture 2" descr="Kali Linux - Information Gathering Tools - Tutorialspoint">
            <a:extLst>
              <a:ext uri="{FF2B5EF4-FFF2-40B4-BE49-F238E27FC236}">
                <a16:creationId xmlns:a16="http://schemas.microsoft.com/office/drawing/2014/main" id="{2B81B224-619A-4D7B-A5EB-B718EAC55A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739" y="274843"/>
            <a:ext cx="9066071" cy="6285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84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extBox 14">
            <a:extLst>
              <a:ext uri="{FF2B5EF4-FFF2-40B4-BE49-F238E27FC236}">
                <a16:creationId xmlns:a16="http://schemas.microsoft.com/office/drawing/2014/main" id="{E870C3AC-114E-40FE-93E2-7E074A4DAFB7}"/>
              </a:ext>
            </a:extLst>
          </p:cNvPr>
          <p:cNvSpPr txBox="1"/>
          <p:nvPr/>
        </p:nvSpPr>
        <p:spPr>
          <a:xfrm>
            <a:off x="887767" y="807868"/>
            <a:ext cx="8268138" cy="1754326"/>
          </a:xfrm>
          <a:prstGeom prst="rect">
            <a:avLst/>
          </a:prstGeom>
          <a:noFill/>
        </p:spPr>
        <p:txBody>
          <a:bodyPr wrap="square">
            <a:spAutoFit/>
          </a:bodyPr>
          <a:lstStyle/>
          <a:p>
            <a:r>
              <a:rPr lang="vi-VN" dirty="0"/>
              <a:t>Kali Linux là một bản phân phối Linux được phát triển và duy trì bởi Offensive Security khi được tổ chức này phát hành vào tháng 3 năm 2013, là sự thay thế phát triển cho hệ điều hành BackTrack. Offensive Security là một tổ chức nổi tiếng và đáng tin cậy trong thế giới bảo mật, thậm chí chứng nhận các chuyên gia bảo mật với một số chứng chỉ được xem trọng nhất hiện có như: OSCP, OSCE, OSWP, OSEE.</a:t>
            </a:r>
            <a:endParaRPr lang="en-US" dirty="0"/>
          </a:p>
        </p:txBody>
      </p:sp>
      <p:pic>
        <p:nvPicPr>
          <p:cNvPr id="7170" name="Picture 2" descr="Cách cài Kali Linux trên VMware cực dễ, có GUI - Quantrimang.com">
            <a:extLst>
              <a:ext uri="{FF2B5EF4-FFF2-40B4-BE49-F238E27FC236}">
                <a16:creationId xmlns:a16="http://schemas.microsoft.com/office/drawing/2014/main" id="{074CECC2-290D-4EB8-BDD2-DAFDE4B7D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475" y="2627461"/>
            <a:ext cx="4293238" cy="3967872"/>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Windows 10: Hệ điều hành ưu việt của Microsoft">
            <a:extLst>
              <a:ext uri="{FF2B5EF4-FFF2-40B4-BE49-F238E27FC236}">
                <a16:creationId xmlns:a16="http://schemas.microsoft.com/office/drawing/2014/main" id="{41DB2DC7-CD43-425B-ACDD-5F13AFBB40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1581" y="2578495"/>
            <a:ext cx="5284783" cy="396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66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2"/>
                                        </p:tgtEl>
                                        <p:attrNameLst>
                                          <p:attrName>style.visibility</p:attrName>
                                        </p:attrNameLst>
                                      </p:cBhvr>
                                      <p:to>
                                        <p:strVal val="visible"/>
                                      </p:to>
                                    </p:set>
                                    <p:anim calcmode="lin" valueType="num">
                                      <p:cBhvr additive="base">
                                        <p:cTn id="13" dur="500" fill="hold"/>
                                        <p:tgtEl>
                                          <p:spTgt spid="7172"/>
                                        </p:tgtEl>
                                        <p:attrNameLst>
                                          <p:attrName>ppt_x</p:attrName>
                                        </p:attrNameLst>
                                      </p:cBhvr>
                                      <p:tavLst>
                                        <p:tav tm="0">
                                          <p:val>
                                            <p:strVal val="#ppt_x"/>
                                          </p:val>
                                        </p:tav>
                                        <p:tav tm="100000">
                                          <p:val>
                                            <p:strVal val="#ppt_x"/>
                                          </p:val>
                                        </p:tav>
                                      </p:tavLst>
                                    </p:anim>
                                    <p:anim calcmode="lin" valueType="num">
                                      <p:cBhvr additive="base">
                                        <p:cTn id="14"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956</Words>
  <Application>Microsoft Office PowerPoint</Application>
  <PresentationFormat>Widescreen</PresentationFormat>
  <Paragraphs>76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HACK ỨNG DỤNG WEB</vt:lpstr>
      <vt:lpstr>PowerPoint Presentation</vt:lpstr>
      <vt:lpstr>KHÁI NIỆM VỀ ỨNG DỤNG WEB</vt:lpstr>
      <vt:lpstr>PowerPoint Presentation</vt:lpstr>
      <vt:lpstr>KIẾN TRÚC CỦA ỨNG DỤNG WEB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CÁC CÔNG CỤ ĐỂ TẤN CÔNG</vt:lpstr>
      <vt:lpstr>PowerPoint Presentation</vt:lpstr>
      <vt:lpstr>PowerPoint Presentation</vt:lpstr>
      <vt:lpstr>PHƯƠNG PHÁP TĂNG CƯỜNG BẢO MẬT</vt:lpstr>
      <vt:lpstr>PowerPoint Presentation</vt:lpstr>
      <vt:lpstr>KỸ THUẬT BẺ KHÓA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 GIAO DIỆN CỦA WEB</dc:title>
  <dc:creator>Long Nguyen</dc:creator>
  <cp:lastModifiedBy>Long Nguyen</cp:lastModifiedBy>
  <cp:revision>9</cp:revision>
  <dcterms:created xsi:type="dcterms:W3CDTF">2021-07-01T03:03:15Z</dcterms:created>
  <dcterms:modified xsi:type="dcterms:W3CDTF">2021-07-14T13:34:32Z</dcterms:modified>
</cp:coreProperties>
</file>